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2" r:id="rId7"/>
    <p:sldId id="263" r:id="rId8"/>
    <p:sldId id="265" r:id="rId9"/>
    <p:sldId id="266" r:id="rId10"/>
    <p:sldId id="259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51B9B-279C-EA72-629D-E80C4EEC0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067FE-5531-69BB-B2AA-BA2B72C27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959F2-9956-6BA2-5067-07944165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8487-4DD6-4DBA-BB17-B2BE81414D6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D619B-793D-DEBD-6ECA-3992CB96D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D38B8-F46A-FFEF-6D37-7A14B9A4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80CB-6C2D-4EEF-B12E-9A8F84507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2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9236-2790-053F-40F6-F687046E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B4BD0-795B-67D9-8754-AACC169CA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28882-6725-C722-BBE2-57A466BE2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8487-4DD6-4DBA-BB17-B2BE81414D6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8AE94-89BC-7CF4-3F0A-75A496AE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55B57-6517-8716-D9B1-FDC40EFC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80CB-6C2D-4EEF-B12E-9A8F84507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47E2F-7CE9-DBE2-34B0-26CAE1851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4ED13-42E6-3CC0-855E-9A8C282C0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748B3-E8C7-C4EB-DA05-2CEF3189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8487-4DD6-4DBA-BB17-B2BE81414D6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622E4-826E-37A3-F32A-4C270E39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F1D17-E072-D42A-5DB5-162228FD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80CB-6C2D-4EEF-B12E-9A8F84507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7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2C1EB-1E0D-008F-00EE-2AAB9C548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67C26-1BE1-8934-04AB-C70CD7E1E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AA880-3ABB-EDF5-E6AC-46C35CD1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8487-4DD6-4DBA-BB17-B2BE81414D6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81E54-81A5-1F48-07C0-026B375E5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72252-1F09-E981-33F3-3B9D695A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80CB-6C2D-4EEF-B12E-9A8F84507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4E8BB-4A53-F42C-11D6-DC99883A0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063E6-0371-D0CB-5628-407BE5D57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7C0A9-AB7F-A9EE-2027-A716177E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8487-4DD6-4DBA-BB17-B2BE81414D6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DBCA8-EEF6-A68B-6AAE-53942E16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3350E-ECE0-5309-0060-8A6B242B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80CB-6C2D-4EEF-B12E-9A8F84507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4224-7B24-191E-20BF-0DE28ACE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28344-D9FA-4C24-80EA-3AC506225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0D6D7-6E8E-6BF6-A0BC-6A0320744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43065-201F-3441-5509-1F7D7D50C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8487-4DD6-4DBA-BB17-B2BE81414D6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AD32A-B1D7-FD57-D00D-EADEB149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461FB-27CB-26F2-9D44-51ED3D1B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80CB-6C2D-4EEF-B12E-9A8F84507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6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E3BD-AEF2-29C4-C229-7CC2668F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5B530-EF9A-83BE-0369-28BF08D41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E4010-BDA0-BFC5-2A57-73D199304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152299-2B93-FFA2-16D0-C71C83083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F3C12-62A9-D91E-A36D-B9B6E8FF8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FD5C36-1457-F83C-5A25-B0144476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8487-4DD6-4DBA-BB17-B2BE81414D6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E47B78-8F5C-5A56-E8E2-0067F1BC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D2F49-C006-8F75-97B0-752B99565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80CB-6C2D-4EEF-B12E-9A8F84507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0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CB0B-5CDC-9554-7E68-2B1AA3343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2BD452-E769-BDF0-224E-6B0300E5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8487-4DD6-4DBA-BB17-B2BE81414D6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06062-BCAD-A0E2-5BA1-A7505F5B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B1506-D43B-EDE9-87BE-9AF71005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80CB-6C2D-4EEF-B12E-9A8F84507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9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0F3889-D71A-E598-34D0-82DF827B2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8487-4DD6-4DBA-BB17-B2BE81414D6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DCE6E-A42C-9CC3-94A1-7161F542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FCC95-A59B-AFCC-BE27-14DEA14F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80CB-6C2D-4EEF-B12E-9A8F84507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84B8-3935-F9FB-D573-02DF381D5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95A0D-66B8-66A8-05F5-4614F0F9E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CE40B-ACBC-39C2-616B-3FA0CAD4C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84680-A759-BFE2-3251-6F6572F6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8487-4DD6-4DBA-BB17-B2BE81414D6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CB1F2-65A3-1D4D-4159-84B01E3E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C3479-E71C-3189-8D02-9910C4C2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80CB-6C2D-4EEF-B12E-9A8F84507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1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71F54-DEDF-7EB8-CD9F-58C58990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96754-8701-0CEF-757C-043CE14DA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01445-4675-9E25-97BF-C3AD9305A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DBB58-0AEA-CCCF-023F-EF3B67A9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8487-4DD6-4DBA-BB17-B2BE81414D6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86438-A893-1A5E-4E93-EEAF197D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966EC-9B52-5FAE-38F8-88BD0EDB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80CB-6C2D-4EEF-B12E-9A8F84507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4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7664F5-BEF7-278C-1FBC-95DB6A7EC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3CA75-E41B-D0F4-61AE-31314EFD2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48524-32D0-8AE5-935B-F6E05E468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78487-4DD6-4DBA-BB17-B2BE81414D6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EED10-D95E-E412-A4D1-AE5B24DEF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7D8CA-B816-A1C4-889B-228A967D2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C80CB-6C2D-4EEF-B12E-9A8F84507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7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nadidurna/aks-workshop.gi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harts.bitnami.com/bitnami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frontend.13-68-177-68.nip.io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tr-tr/azure/developer/intro/azure-developer-create-resourc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A062A-02F6-B783-EAA0-0F1E00D5AD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AKS WORKSHOP</a:t>
            </a:r>
          </a:p>
        </p:txBody>
      </p:sp>
    </p:spTree>
    <p:extLst>
      <p:ext uri="{BB962C8B-B14F-4D97-AF65-F5344CB8AC3E}">
        <p14:creationId xmlns:p14="http://schemas.microsoft.com/office/powerpoint/2010/main" val="3277058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EC83-10FE-C2F6-620A-040EC47C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2. Azure Kubernetes </a:t>
            </a:r>
            <a:r>
              <a:rPr lang="en-US" sz="4000" dirty="0" err="1">
                <a:solidFill>
                  <a:schemeClr val="accent1"/>
                </a:solidFill>
              </a:rPr>
              <a:t>Sersivi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Olarak</a:t>
            </a:r>
            <a:r>
              <a:rPr lang="en-US" sz="4000" dirty="0">
                <a:solidFill>
                  <a:schemeClr val="accent1"/>
                </a:solidFill>
              </a:rPr>
              <a:t> Kubernetes </a:t>
            </a:r>
            <a:r>
              <a:rPr lang="en-US" sz="4000" dirty="0" err="1">
                <a:solidFill>
                  <a:schemeClr val="accent1"/>
                </a:solidFill>
              </a:rPr>
              <a:t>Kurulumu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94147-FEAB-2C46-EBDC-60FD30C60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264"/>
            <a:ext cx="10515600" cy="506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	Bu </a:t>
            </a:r>
            <a:r>
              <a:rPr lang="en-US" sz="2000" dirty="0" err="1"/>
              <a:t>bölümde</a:t>
            </a:r>
            <a:r>
              <a:rPr lang="en-US" sz="2000" dirty="0"/>
              <a:t> 2 </a:t>
            </a:r>
            <a:r>
              <a:rPr lang="en-US" sz="2000" dirty="0" err="1"/>
              <a:t>tane</a:t>
            </a:r>
            <a:r>
              <a:rPr lang="en-US" sz="2000" dirty="0"/>
              <a:t> node’ u </a:t>
            </a:r>
            <a:r>
              <a:rPr lang="en-US" sz="2000" dirty="0" err="1"/>
              <a:t>olan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AKS cluster </a:t>
            </a:r>
            <a:r>
              <a:rPr lang="en-US" sz="2000" dirty="0" err="1"/>
              <a:t>oluşturacağız</a:t>
            </a:r>
            <a:r>
              <a:rPr lang="en-US" sz="2000" dirty="0"/>
              <a:t>. </a:t>
            </a:r>
            <a:r>
              <a:rPr lang="en-US" sz="2000" dirty="0" err="1"/>
              <a:t>Öncelikle</a:t>
            </a:r>
            <a:r>
              <a:rPr lang="en-US" sz="2000" dirty="0"/>
              <a:t> AKS cluster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adet</a:t>
            </a:r>
            <a:r>
              <a:rPr lang="en-US" sz="2000" dirty="0"/>
              <a:t> VNET </a:t>
            </a:r>
            <a:r>
              <a:rPr lang="en-US" sz="2000" dirty="0" err="1"/>
              <a:t>oluşturacağız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subnet id </a:t>
            </a:r>
            <a:r>
              <a:rPr lang="en-US" sz="2000" dirty="0" err="1"/>
              <a:t>değerini</a:t>
            </a:r>
            <a:r>
              <a:rPr lang="en-US" sz="2000" dirty="0"/>
              <a:t> </a:t>
            </a:r>
            <a:r>
              <a:rPr lang="en-US" sz="2000" dirty="0" err="1"/>
              <a:t>değişken</a:t>
            </a:r>
            <a:r>
              <a:rPr lang="en-US" sz="2000" dirty="0"/>
              <a:t> </a:t>
            </a:r>
            <a:r>
              <a:rPr lang="en-US" sz="2000" dirty="0" err="1"/>
              <a:t>olarak</a:t>
            </a:r>
            <a:r>
              <a:rPr lang="en-US" sz="2000" dirty="0"/>
              <a:t> </a:t>
            </a:r>
            <a:r>
              <a:rPr lang="en-US" sz="2000" dirty="0" err="1"/>
              <a:t>alacağız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1600" b="1" dirty="0">
                <a:effectLst/>
                <a:latin typeface="Consolas" panose="020B0609020204030204" pitchFamily="49" charset="0"/>
              </a:rPr>
              <a:t>&gt;    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az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 network 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vnet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 create \</a:t>
            </a:r>
          </a:p>
          <a:p>
            <a:pPr marL="0" indent="0">
              <a:buNone/>
            </a:pPr>
            <a:r>
              <a:rPr lang="en-US" sz="1600" b="1" dirty="0">
                <a:effectLst/>
                <a:latin typeface="Consolas" panose="020B0609020204030204" pitchFamily="49" charset="0"/>
              </a:rPr>
              <a:t>        --resource-group $RESOURCE_GROUP \</a:t>
            </a:r>
          </a:p>
          <a:p>
            <a:pPr marL="0" indent="0">
              <a:buNone/>
            </a:pPr>
            <a:r>
              <a:rPr lang="en-US" sz="1600" b="1" dirty="0">
                <a:effectLst/>
                <a:latin typeface="Consolas" panose="020B0609020204030204" pitchFamily="49" charset="0"/>
              </a:rPr>
              <a:t>        --location $REGION_NAME \</a:t>
            </a:r>
          </a:p>
          <a:p>
            <a:pPr marL="0" indent="0">
              <a:buNone/>
            </a:pPr>
            <a:r>
              <a:rPr lang="en-US" sz="1600" b="1" dirty="0">
                <a:effectLst/>
                <a:latin typeface="Consolas" panose="020B0609020204030204" pitchFamily="49" charset="0"/>
              </a:rPr>
              <a:t>        --name $VNET_NAME \</a:t>
            </a:r>
          </a:p>
          <a:p>
            <a:pPr marL="0" indent="0">
              <a:buNone/>
            </a:pPr>
            <a:r>
              <a:rPr lang="en-US" sz="1600" b="1" dirty="0">
                <a:effectLst/>
                <a:latin typeface="Consolas" panose="020B0609020204030204" pitchFamily="49" charset="0"/>
              </a:rPr>
              <a:t>        --address-prefixes 10.0.0.0/8 \</a:t>
            </a:r>
          </a:p>
          <a:p>
            <a:pPr marL="0" indent="0">
              <a:buNone/>
            </a:pPr>
            <a:r>
              <a:rPr lang="en-US" sz="1600" b="1" dirty="0">
                <a:effectLst/>
                <a:latin typeface="Consolas" panose="020B0609020204030204" pitchFamily="49" charset="0"/>
              </a:rPr>
              <a:t>        --subnet-name $SUBNET_NAME \</a:t>
            </a:r>
          </a:p>
          <a:p>
            <a:pPr marL="0" indent="0">
              <a:buNone/>
            </a:pPr>
            <a:r>
              <a:rPr lang="en-US" sz="1600" b="1" dirty="0">
                <a:effectLst/>
                <a:latin typeface="Consolas" panose="020B0609020204030204" pitchFamily="49" charset="0"/>
              </a:rPr>
              <a:t>        --subnet-prefix 10.240.0.0/16</a:t>
            </a:r>
          </a:p>
          <a:p>
            <a:pPr marL="0" indent="0">
              <a:buNone/>
            </a:pPr>
            <a:endParaRPr lang="en-US" sz="1600" b="1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effectLst/>
                <a:latin typeface="Consolas" panose="020B0609020204030204" pitchFamily="49" charset="0"/>
              </a:rPr>
              <a:t>&gt;    SUBNET_ID=$(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az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 network 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vnet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 subnet show \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	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--resource-group $RESOURCE_GROUP --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vnet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-name $VNET_NAME \</a:t>
            </a:r>
          </a:p>
          <a:p>
            <a:pPr marL="0" indent="0">
              <a:buNone/>
            </a:pPr>
            <a:r>
              <a:rPr lang="en-US" sz="1600" b="1" dirty="0">
                <a:effectLst/>
                <a:latin typeface="Consolas" panose="020B0609020204030204" pitchFamily="49" charset="0"/>
              </a:rPr>
              <a:t>    	--name $SUBNET_NAME \--query id -o 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tsv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b="0" dirty="0">
              <a:effectLst/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878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E2990-99C7-2BBD-DC64-FF57EE0AA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35903"/>
            <a:ext cx="10515598" cy="58410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2400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aks</a:t>
            </a:r>
            <a:r>
              <a:rPr lang="en-US" sz="2400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create \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--resource-group $RESOURCE_GROUP \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--name $AKS_CLUSTER_NAME \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--</a:t>
            </a:r>
            <a:r>
              <a:rPr lang="en-US" sz="2400" b="1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vm</a:t>
            </a:r>
            <a:r>
              <a:rPr lang="en-US" sz="2400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-set-type </a:t>
            </a:r>
            <a:r>
              <a:rPr lang="en-US" sz="2400" b="1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VirtualMachineScaleSets</a:t>
            </a:r>
            <a:r>
              <a:rPr lang="en-US" sz="2400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--node-count 2 \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--load-balancer-</a:t>
            </a:r>
            <a:r>
              <a:rPr lang="en-US" sz="2400" b="1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sku</a:t>
            </a:r>
            <a:r>
              <a:rPr lang="en-US" sz="2400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standard \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--location $REGION_NAME \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--</a:t>
            </a:r>
            <a:r>
              <a:rPr lang="en-US" sz="2400" b="1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kubernetes</a:t>
            </a:r>
            <a:r>
              <a:rPr lang="en-US" sz="2400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-version $VERSION \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--network-plugin azure \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--</a:t>
            </a:r>
            <a:r>
              <a:rPr lang="en-US" sz="2400" b="1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vnet</a:t>
            </a:r>
            <a:r>
              <a:rPr lang="en-US" sz="2400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-subnet-id $SUBNET_ID \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--service-</a:t>
            </a:r>
            <a:r>
              <a:rPr lang="en-US" sz="2400" b="1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cidr</a:t>
            </a:r>
            <a:r>
              <a:rPr lang="en-US" sz="2400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10.2.0.0/24 \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--</a:t>
            </a:r>
            <a:r>
              <a:rPr lang="en-US" sz="2400" b="1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dns</a:t>
            </a:r>
            <a:r>
              <a:rPr lang="en-US" sz="2400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-service-</a:t>
            </a:r>
            <a:r>
              <a:rPr lang="en-US" sz="2400" b="1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sz="2400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10.2.0.10 \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--docker-bridge-address 172.17.0.1/16 \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--generate-</a:t>
            </a:r>
            <a:r>
              <a:rPr lang="en-US" sz="2400" b="1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ssh</a:t>
            </a:r>
            <a:r>
              <a:rPr lang="en-US" sz="2400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-keys</a:t>
            </a:r>
          </a:p>
          <a:p>
            <a:pPr marL="0" indent="0">
              <a:buNone/>
            </a:pPr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251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7C531-FA08-C0F0-F498-E6B6D9C12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 fontScale="70000" lnSpcReduction="20000"/>
          </a:bodyPr>
          <a:lstStyle/>
          <a:p>
            <a:r>
              <a:rPr lang="en-US" sz="2900" dirty="0"/>
              <a:t>Cluster </a:t>
            </a:r>
            <a:r>
              <a:rPr lang="en-US" sz="2900" dirty="0" err="1"/>
              <a:t>bilgilerini</a:t>
            </a:r>
            <a:r>
              <a:rPr lang="en-US" sz="2900" dirty="0"/>
              <a:t> </a:t>
            </a:r>
            <a:r>
              <a:rPr lang="en-US" sz="2900" dirty="0" err="1"/>
              <a:t>yerel</a:t>
            </a:r>
            <a:r>
              <a:rPr lang="en-US" sz="2900" dirty="0"/>
              <a:t> config </a:t>
            </a:r>
            <a:r>
              <a:rPr lang="en-US" sz="2900" dirty="0" err="1"/>
              <a:t>dosyamıza</a:t>
            </a:r>
            <a:r>
              <a:rPr lang="en-US" sz="2900" dirty="0"/>
              <a:t> </a:t>
            </a:r>
            <a:r>
              <a:rPr lang="en-US" sz="2900" dirty="0" err="1"/>
              <a:t>kaydetme</a:t>
            </a:r>
            <a:r>
              <a:rPr lang="en-US" sz="29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b="1" dirty="0" err="1">
                <a:effectLst/>
                <a:latin typeface="Consolas" panose="020B0609020204030204" pitchFamily="49" charset="0"/>
              </a:rPr>
              <a:t>az</a:t>
            </a:r>
            <a:r>
              <a:rPr lang="en-US" sz="2900" b="1" dirty="0">
                <a:effectLst/>
                <a:latin typeface="Consolas" panose="020B0609020204030204" pitchFamily="49" charset="0"/>
              </a:rPr>
              <a:t> </a:t>
            </a:r>
            <a:r>
              <a:rPr lang="en-US" sz="2900" b="1" dirty="0" err="1">
                <a:effectLst/>
                <a:latin typeface="Consolas" panose="020B0609020204030204" pitchFamily="49" charset="0"/>
              </a:rPr>
              <a:t>aks</a:t>
            </a:r>
            <a:r>
              <a:rPr lang="en-US" sz="2900" b="1" dirty="0">
                <a:effectLst/>
                <a:latin typeface="Consolas" panose="020B0609020204030204" pitchFamily="49" charset="0"/>
              </a:rPr>
              <a:t> get-credentials --name $AKS_CLUSTER_NAME --resource-group $RESOURCE_GROUP</a:t>
            </a:r>
          </a:p>
          <a:p>
            <a:pPr marL="0" indent="0">
              <a:buNone/>
            </a:pPr>
            <a:endParaRPr lang="en-US" sz="2900" b="1" dirty="0">
              <a:effectLst/>
              <a:latin typeface="Consolas" panose="020B0609020204030204" pitchFamily="49" charset="0"/>
            </a:endParaRPr>
          </a:p>
          <a:p>
            <a:r>
              <a:rPr lang="en-US" sz="2900" dirty="0" err="1">
                <a:effectLst/>
              </a:rPr>
              <a:t>Erişim</a:t>
            </a:r>
            <a:r>
              <a:rPr lang="en-US" sz="2900" dirty="0">
                <a:effectLst/>
              </a:rPr>
              <a:t> </a:t>
            </a:r>
            <a:r>
              <a:rPr lang="en-US" sz="2900" dirty="0" err="1">
                <a:effectLst/>
              </a:rPr>
              <a:t>kontrolü</a:t>
            </a:r>
            <a:endParaRPr lang="en-US" sz="29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b="1" dirty="0" err="1">
                <a:effectLst/>
                <a:latin typeface="Consolas" panose="020B0609020204030204" pitchFamily="49" charset="0"/>
              </a:rPr>
              <a:t>kubectl</a:t>
            </a:r>
            <a:r>
              <a:rPr lang="en-US" sz="2900" b="1" dirty="0">
                <a:effectLst/>
                <a:latin typeface="Consolas" panose="020B0609020204030204" pitchFamily="49" charset="0"/>
              </a:rPr>
              <a:t> get nodes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b="1" dirty="0" err="1">
                <a:effectLst/>
                <a:latin typeface="Consolas" panose="020B0609020204030204" pitchFamily="49" charset="0"/>
              </a:rPr>
              <a:t>kubectl</a:t>
            </a:r>
            <a:r>
              <a:rPr lang="en-US" sz="2900" b="1" dirty="0">
                <a:effectLst/>
                <a:latin typeface="Consolas" panose="020B0609020204030204" pitchFamily="49" charset="0"/>
              </a:rPr>
              <a:t> get namespace</a:t>
            </a:r>
          </a:p>
          <a:p>
            <a:pPr marL="0" indent="0">
              <a:buNone/>
            </a:pPr>
            <a:endParaRPr lang="en-US" sz="2900" b="1" dirty="0">
              <a:effectLst/>
              <a:latin typeface="Consolas" panose="020B0609020204030204" pitchFamily="49" charset="0"/>
            </a:endParaRPr>
          </a:p>
          <a:p>
            <a:r>
              <a:rPr lang="en-US" sz="2900" dirty="0">
                <a:effectLst/>
              </a:rPr>
              <a:t>Name Space </a:t>
            </a:r>
            <a:r>
              <a:rPr lang="en-US" sz="2900" dirty="0" err="1">
                <a:effectLst/>
              </a:rPr>
              <a:t>oluşturma</a:t>
            </a:r>
            <a:endParaRPr lang="en-US" sz="29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b="1" dirty="0" err="1">
                <a:effectLst/>
                <a:latin typeface="Consolas" panose="020B0609020204030204" pitchFamily="49" charset="0"/>
              </a:rPr>
              <a:t>kubectl</a:t>
            </a:r>
            <a:r>
              <a:rPr lang="en-US" sz="2900" b="1" dirty="0">
                <a:effectLst/>
                <a:latin typeface="Consolas" panose="020B0609020204030204" pitchFamily="49" charset="0"/>
              </a:rPr>
              <a:t> create namespace </a:t>
            </a:r>
            <a:r>
              <a:rPr lang="en-US" sz="2900" b="1" dirty="0" err="1">
                <a:effectLst/>
                <a:latin typeface="Consolas" panose="020B0609020204030204" pitchFamily="49" charset="0"/>
              </a:rPr>
              <a:t>ratingsapp</a:t>
            </a:r>
            <a:endParaRPr lang="en-US" sz="29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900" dirty="0">
              <a:effectLst/>
            </a:endParaRPr>
          </a:p>
          <a:p>
            <a:pPr marL="0" indent="0">
              <a:buNone/>
            </a:pPr>
            <a:endParaRPr lang="en-US" sz="900" dirty="0">
              <a:effectLst/>
            </a:endParaRPr>
          </a:p>
          <a:p>
            <a:pPr marL="0" indent="0">
              <a:buNone/>
            </a:pPr>
            <a:endParaRPr lang="en-US" sz="900" dirty="0"/>
          </a:p>
        </p:txBody>
      </p:sp>
      <p:pic>
        <p:nvPicPr>
          <p:cNvPr id="8194" name="Picture 2" descr="Manage and Secure your Azure Container Registry - sysadminas.eu">
            <a:extLst>
              <a:ext uri="{FF2B5EF4-FFF2-40B4-BE49-F238E27FC236}">
                <a16:creationId xmlns:a16="http://schemas.microsoft.com/office/drawing/2014/main" id="{0D97A592-AB77-F229-B4C1-365DC746A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587" y="579928"/>
            <a:ext cx="3095413" cy="162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Deploying Azure Kubernetes Service on an Azure Stack HCI OS Cluster | Talk  of the Cloud">
            <a:extLst>
              <a:ext uri="{FF2B5EF4-FFF2-40B4-BE49-F238E27FC236}">
                <a16:creationId xmlns:a16="http://schemas.microsoft.com/office/drawing/2014/main" id="{94D8ECE9-00CF-4AC7-189E-C8136A4E9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563" y="649374"/>
            <a:ext cx="1790434" cy="14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3C10EA82-D291-84C0-1645-5A41C6A63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724" y="582141"/>
            <a:ext cx="4572000" cy="131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812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BBD8C-9D88-E09C-6169-A21B2F23A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3. High Available Ve Özel Container Registry Oluşturma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FF431-5A3C-4C0E-94CB-2CBBC1201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Uygulamamızın</a:t>
            </a:r>
            <a:r>
              <a:rPr lang="en-US" sz="2000" dirty="0"/>
              <a:t> </a:t>
            </a:r>
            <a:r>
              <a:rPr lang="en-US" sz="2000" dirty="0" err="1"/>
              <a:t>imajlarını</a:t>
            </a:r>
            <a:r>
              <a:rPr lang="en-US" sz="2000" dirty="0"/>
              <a:t> </a:t>
            </a:r>
            <a:r>
              <a:rPr lang="en-US" sz="2000" dirty="0" err="1"/>
              <a:t>depolayacağımız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Container Registry </a:t>
            </a:r>
            <a:r>
              <a:rPr lang="en-US" sz="2000" dirty="0" err="1"/>
              <a:t>ihtiyacımız</a:t>
            </a:r>
            <a:r>
              <a:rPr lang="en-US" sz="2000" dirty="0"/>
              <a:t> </a:t>
            </a:r>
            <a:r>
              <a:rPr lang="en-US" sz="2000" dirty="0" err="1"/>
              <a:t>olacak</a:t>
            </a:r>
            <a:r>
              <a:rPr lang="en-US" sz="2000" dirty="0"/>
              <a:t>. Bunun </a:t>
            </a:r>
            <a:r>
              <a:rPr lang="en-US" sz="2000" dirty="0" err="1"/>
              <a:t>için</a:t>
            </a:r>
            <a:r>
              <a:rPr lang="en-US" sz="2000" dirty="0"/>
              <a:t> Azure </a:t>
            </a:r>
            <a:r>
              <a:rPr lang="en-US" sz="2000" dirty="0" err="1"/>
              <a:t>tarafından</a:t>
            </a:r>
            <a:r>
              <a:rPr lang="en-US" sz="2000" dirty="0"/>
              <a:t> </a:t>
            </a:r>
            <a:r>
              <a:rPr lang="en-US" sz="2000" dirty="0" err="1"/>
              <a:t>sağlanan</a:t>
            </a:r>
            <a:r>
              <a:rPr lang="en-US" sz="2000" dirty="0"/>
              <a:t> Azure Container Registry (ACR) </a:t>
            </a:r>
            <a:r>
              <a:rPr lang="en-US" sz="2000" dirty="0" err="1"/>
              <a:t>oluşturacağız</a:t>
            </a:r>
            <a:r>
              <a:rPr lang="en-US" sz="2000" dirty="0"/>
              <a:t>. ACR </a:t>
            </a:r>
            <a:r>
              <a:rPr lang="en-US" sz="2000" dirty="0" err="1"/>
              <a:t>oluştuktan</a:t>
            </a:r>
            <a:r>
              <a:rPr lang="en-US" sz="2000" dirty="0"/>
              <a:t> </a:t>
            </a:r>
            <a:r>
              <a:rPr lang="en-US" sz="2000" dirty="0" err="1"/>
              <a:t>sonra</a:t>
            </a:r>
            <a:r>
              <a:rPr lang="en-US" sz="2000" dirty="0"/>
              <a:t> </a:t>
            </a:r>
            <a:r>
              <a:rPr lang="en-US" sz="2000" dirty="0" err="1"/>
              <a:t>kaynak</a:t>
            </a:r>
            <a:r>
              <a:rPr lang="en-US" sz="2000" dirty="0"/>
              <a:t> </a:t>
            </a:r>
            <a:r>
              <a:rPr lang="en-US" sz="2000" dirty="0" err="1"/>
              <a:t>kod</a:t>
            </a:r>
            <a:r>
              <a:rPr lang="en-US" sz="2000" dirty="0"/>
              <a:t> </a:t>
            </a:r>
            <a:r>
              <a:rPr lang="en-US" sz="2000" dirty="0" err="1"/>
              <a:t>dosyalarımızdan</a:t>
            </a:r>
            <a:r>
              <a:rPr lang="en-US" sz="2000" dirty="0"/>
              <a:t> </a:t>
            </a:r>
            <a:r>
              <a:rPr lang="en-US" sz="2000" dirty="0" err="1"/>
              <a:t>imajlarımızı</a:t>
            </a:r>
            <a:r>
              <a:rPr lang="en-US" sz="2000" dirty="0"/>
              <a:t> </a:t>
            </a:r>
            <a:r>
              <a:rPr lang="en-US" sz="2000" dirty="0" err="1"/>
              <a:t>oluşturup</a:t>
            </a:r>
            <a:r>
              <a:rPr lang="en-US" sz="2000" dirty="0"/>
              <a:t> ACR </a:t>
            </a:r>
            <a:r>
              <a:rPr lang="en-US" sz="2000" dirty="0" err="1"/>
              <a:t>içerisine</a:t>
            </a:r>
            <a:r>
              <a:rPr lang="en-US" sz="2000" dirty="0"/>
              <a:t> </a:t>
            </a:r>
            <a:r>
              <a:rPr lang="en-US" sz="2000" dirty="0" err="1"/>
              <a:t>yükleyeceğiz</a:t>
            </a:r>
            <a:r>
              <a:rPr lang="en-US" sz="2000" dirty="0"/>
              <a:t>. Bu </a:t>
            </a:r>
            <a:r>
              <a:rPr lang="en-US" sz="2000" dirty="0" err="1"/>
              <a:t>bölümün</a:t>
            </a:r>
            <a:r>
              <a:rPr lang="en-US" sz="2000" dirty="0"/>
              <a:t> son </a:t>
            </a:r>
            <a:r>
              <a:rPr lang="en-US" sz="2000" dirty="0" err="1"/>
              <a:t>adımı</a:t>
            </a:r>
            <a:r>
              <a:rPr lang="en-US" sz="2000" dirty="0"/>
              <a:t> </a:t>
            </a:r>
            <a:r>
              <a:rPr lang="en-US" sz="2000" dirty="0" err="1"/>
              <a:t>olarak</a:t>
            </a:r>
            <a:r>
              <a:rPr lang="en-US" sz="2000" dirty="0"/>
              <a:t> </a:t>
            </a:r>
            <a:r>
              <a:rPr lang="en-US" sz="2000" dirty="0" err="1"/>
              <a:t>ise</a:t>
            </a:r>
            <a:r>
              <a:rPr lang="en-US" sz="2000" dirty="0"/>
              <a:t> AKS </a:t>
            </a:r>
            <a:r>
              <a:rPr lang="en-US" sz="2000" dirty="0" err="1"/>
              <a:t>ile</a:t>
            </a:r>
            <a:r>
              <a:rPr lang="en-US" sz="2000" dirty="0"/>
              <a:t> ACR </a:t>
            </a:r>
            <a:r>
              <a:rPr lang="en-US" sz="2000" dirty="0" err="1"/>
              <a:t>arasındaki</a:t>
            </a:r>
            <a:r>
              <a:rPr lang="en-US" sz="2000" dirty="0"/>
              <a:t> </a:t>
            </a:r>
            <a:r>
              <a:rPr lang="en-US" sz="2000" dirty="0" err="1"/>
              <a:t>bağlantıyı</a:t>
            </a:r>
            <a:r>
              <a:rPr lang="en-US" sz="2000" dirty="0"/>
              <a:t> </a:t>
            </a:r>
            <a:r>
              <a:rPr lang="en-US" sz="2000" dirty="0" err="1"/>
              <a:t>yapacağız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b="1" dirty="0"/>
              <a:t>&gt; </a:t>
            </a:r>
            <a:r>
              <a:rPr lang="en-US" sz="2000" b="1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2000" b="1" dirty="0" err="1">
                <a:effectLst/>
                <a:latin typeface="Consolas" panose="020B0609020204030204" pitchFamily="49" charset="0"/>
              </a:rPr>
              <a:t>az</a:t>
            </a:r>
            <a:r>
              <a:rPr lang="en-US" sz="2000" b="1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effectLst/>
                <a:latin typeface="Consolas" panose="020B0609020204030204" pitchFamily="49" charset="0"/>
              </a:rPr>
              <a:t>acr</a:t>
            </a:r>
            <a:r>
              <a:rPr lang="en-US" sz="2000" b="1" dirty="0">
                <a:effectLst/>
                <a:latin typeface="Consolas" panose="020B0609020204030204" pitchFamily="49" charset="0"/>
              </a:rPr>
              <a:t> create \</a:t>
            </a:r>
          </a:p>
          <a:p>
            <a:pPr marL="0" indent="0">
              <a:buNone/>
            </a:pPr>
            <a:r>
              <a:rPr lang="en-US" sz="2000" b="1" dirty="0">
                <a:effectLst/>
                <a:latin typeface="Consolas" panose="020B0609020204030204" pitchFamily="49" charset="0"/>
              </a:rPr>
              <a:t>        --resource-group $RESOURCE_GROUP  \</a:t>
            </a:r>
          </a:p>
          <a:p>
            <a:pPr marL="0" indent="0">
              <a:buNone/>
            </a:pPr>
            <a:r>
              <a:rPr lang="en-US" sz="2000" b="1" dirty="0">
                <a:effectLst/>
                <a:latin typeface="Consolas" panose="020B0609020204030204" pitchFamily="49" charset="0"/>
              </a:rPr>
              <a:t>        --REGION_NAME  $REGION_NAME  \</a:t>
            </a:r>
          </a:p>
          <a:p>
            <a:pPr marL="0" indent="0">
              <a:buNone/>
            </a:pPr>
            <a:r>
              <a:rPr lang="en-US" sz="2000" b="1" dirty="0">
                <a:effectLst/>
                <a:latin typeface="Consolas" panose="020B0609020204030204" pitchFamily="49" charset="0"/>
              </a:rPr>
              <a:t>        --name $ACR_NAME \</a:t>
            </a:r>
          </a:p>
          <a:p>
            <a:pPr marL="0" indent="0">
              <a:buNone/>
            </a:pPr>
            <a:r>
              <a:rPr lang="en-US" sz="2000" b="1" dirty="0">
                <a:effectLst/>
                <a:latin typeface="Consolas" panose="020B0609020204030204" pitchFamily="49" charset="0"/>
              </a:rPr>
              <a:t>        --</a:t>
            </a:r>
            <a:r>
              <a:rPr lang="en-US" sz="2000" b="1" dirty="0" err="1">
                <a:effectLst/>
                <a:latin typeface="Consolas" panose="020B0609020204030204" pitchFamily="49" charset="0"/>
              </a:rPr>
              <a:t>sku</a:t>
            </a:r>
            <a:r>
              <a:rPr lang="en-US" sz="2000" b="1" dirty="0">
                <a:effectLst/>
                <a:latin typeface="Consolas" panose="020B0609020204030204" pitchFamily="49" charset="0"/>
              </a:rPr>
              <a:t> Standard</a:t>
            </a:r>
          </a:p>
          <a:p>
            <a:pPr marL="0" indent="0">
              <a:buNone/>
            </a:pP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ACR </a:t>
            </a:r>
            <a:r>
              <a:rPr lang="en-US" sz="2000" dirty="0" err="1">
                <a:latin typeface="Consolas" panose="020B0609020204030204" pitchFamily="49" charset="0"/>
              </a:rPr>
              <a:t>kontrolü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effectLst/>
                <a:latin typeface="Consolas" panose="020B0609020204030204" pitchFamily="49" charset="0"/>
              </a:rPr>
              <a:t>&gt;</a:t>
            </a:r>
            <a:r>
              <a:rPr lang="pt-BR" sz="20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2000" b="1" dirty="0">
                <a:effectLst/>
                <a:latin typeface="Consolas" panose="020B0609020204030204" pitchFamily="49" charset="0"/>
              </a:rPr>
              <a:t>az acr list -o table</a:t>
            </a:r>
          </a:p>
          <a:p>
            <a:pPr marL="0" indent="0">
              <a:buNone/>
            </a:pPr>
            <a:endParaRPr lang="en-US" sz="2000" b="1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4810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EB416-8225-6C5D-554F-E4D101D67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Kaynak Kodların İndirilmesi ve İmaj Oluşturma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865EA-7841-8F93-6BD3-DE988C14C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effectLst/>
                <a:latin typeface="Consolas" panose="020B0609020204030204" pitchFamily="49" charset="0"/>
              </a:rPr>
              <a:t>git clone </a:t>
            </a:r>
            <a:r>
              <a:rPr lang="en-US" sz="1600" b="1" dirty="0">
                <a:effectLst/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https://github.com/nadidurna/aks-workshop.git</a:t>
            </a:r>
            <a:endParaRPr lang="en-US" sz="1600" b="1" dirty="0"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effectLst/>
                <a:latin typeface="Consolas" panose="020B0609020204030204" pitchFamily="49" charset="0"/>
              </a:rPr>
              <a:t>cd 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aks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-workshop/apps/ratings-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/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‘</a:t>
            </a:r>
            <a:r>
              <a:rPr lang="en-US" sz="1600" dirty="0" err="1">
                <a:latin typeface="Consolas" panose="020B0609020204030204" pitchFamily="49" charset="0"/>
              </a:rPr>
              <a:t>az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acr</a:t>
            </a:r>
            <a:r>
              <a:rPr lang="en-US" sz="1600" dirty="0">
                <a:latin typeface="Consolas" panose="020B0609020204030204" pitchFamily="49" charset="0"/>
              </a:rPr>
              <a:t> build’ </a:t>
            </a:r>
            <a:r>
              <a:rPr lang="en-US" sz="1600" dirty="0" err="1">
                <a:latin typeface="Consolas" panose="020B0609020204030204" pitchFamily="49" charset="0"/>
              </a:rPr>
              <a:t>komutu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ile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imaj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oluşturma</a:t>
            </a:r>
            <a:r>
              <a:rPr lang="en-US" sz="1600" dirty="0">
                <a:latin typeface="Consolas" panose="020B0609020204030204" pitchFamily="49" charset="0"/>
              </a:rPr>
              <a:t>, tag </a:t>
            </a:r>
            <a:r>
              <a:rPr lang="en-US" sz="1600" dirty="0" err="1">
                <a:latin typeface="Consolas" panose="020B0609020204030204" pitchFamily="49" charset="0"/>
              </a:rPr>
              <a:t>verme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ve</a:t>
            </a:r>
            <a:r>
              <a:rPr lang="en-US" sz="1600" dirty="0">
                <a:latin typeface="Consolas" panose="020B0609020204030204" pitchFamily="49" charset="0"/>
              </a:rPr>
              <a:t> ACR’ a </a:t>
            </a:r>
            <a:r>
              <a:rPr lang="en-US" sz="1600" dirty="0" err="1">
                <a:latin typeface="Consolas" panose="020B0609020204030204" pitchFamily="49" charset="0"/>
              </a:rPr>
              <a:t>yükleme</a:t>
            </a:r>
            <a:endParaRPr lang="en-US" sz="1600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effectLst/>
                <a:latin typeface="Consolas" panose="020B0609020204030204" pitchFamily="49" charset="0"/>
              </a:rPr>
              <a:t>     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az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acr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 build \</a:t>
            </a:r>
          </a:p>
          <a:p>
            <a:pPr marL="0" indent="0">
              <a:buNone/>
            </a:pPr>
            <a:r>
              <a:rPr lang="en-US" sz="1600" b="1" dirty="0">
                <a:effectLst/>
                <a:latin typeface="Consolas" panose="020B0609020204030204" pitchFamily="49" charset="0"/>
              </a:rPr>
              <a:t>    --resource-group $RESOURCE_GROUP \</a:t>
            </a:r>
          </a:p>
          <a:p>
            <a:pPr marL="0" indent="0">
              <a:buNone/>
            </a:pPr>
            <a:r>
              <a:rPr lang="en-US" sz="1600" b="1" dirty="0">
                <a:effectLst/>
                <a:latin typeface="Consolas" panose="020B0609020204030204" pitchFamily="49" charset="0"/>
              </a:rPr>
              <a:t>    --registry $ACR_NAME \</a:t>
            </a:r>
          </a:p>
          <a:p>
            <a:pPr marL="0" indent="0">
              <a:buNone/>
            </a:pPr>
            <a:r>
              <a:rPr lang="en-US" sz="1600" b="1" dirty="0">
                <a:effectLst/>
                <a:latin typeface="Consolas" panose="020B0609020204030204" pitchFamily="49" charset="0"/>
              </a:rPr>
              <a:t>    --image ratings-api:v1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latin typeface="Consolas" panose="020B0609020204030204" pitchFamily="49" charset="0"/>
              </a:rPr>
              <a:t>cd 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effectLst/>
                <a:latin typeface="Consolas" panose="020B0609020204030204" pitchFamily="49" charset="0"/>
              </a:rPr>
              <a:t>    cd 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aks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-workshop/apps/ratings-web/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az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acr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 build \</a:t>
            </a:r>
          </a:p>
          <a:p>
            <a:pPr marL="0" indent="0">
              <a:buNone/>
            </a:pPr>
            <a:r>
              <a:rPr lang="en-US" sz="1600" b="1" dirty="0">
                <a:effectLst/>
                <a:latin typeface="Consolas" panose="020B0609020204030204" pitchFamily="49" charset="0"/>
              </a:rPr>
              <a:t>    --resource-group $RESOURCE_GROUP \</a:t>
            </a:r>
          </a:p>
          <a:p>
            <a:pPr marL="0" indent="0">
              <a:buNone/>
            </a:pPr>
            <a:r>
              <a:rPr lang="en-US" sz="1600" b="1" dirty="0">
                <a:effectLst/>
                <a:latin typeface="Consolas" panose="020B0609020204030204" pitchFamily="49" charset="0"/>
              </a:rPr>
              <a:t>    --registry $ACR_NAME \</a:t>
            </a:r>
          </a:p>
          <a:p>
            <a:pPr marL="0" indent="0">
              <a:buNone/>
            </a:pPr>
            <a:r>
              <a:rPr lang="en-US" sz="1600" b="1" dirty="0">
                <a:effectLst/>
                <a:latin typeface="Consolas" panose="020B0609020204030204" pitchFamily="49" charset="0"/>
              </a:rPr>
              <a:t>    --image ratings-web:v1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latin typeface="Consolas" panose="020B0609020204030204" pitchFamily="49" charset="0"/>
              </a:rPr>
              <a:t>c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d ..</a:t>
            </a:r>
            <a:endParaRPr lang="en-US" sz="1600" b="1" dirty="0"/>
          </a:p>
        </p:txBody>
      </p:sp>
      <p:pic>
        <p:nvPicPr>
          <p:cNvPr id="7172" name="Picture 4" descr="Manage and Secure your Azure Container Registry - sysadminas.eu">
            <a:extLst>
              <a:ext uri="{FF2B5EF4-FFF2-40B4-BE49-F238E27FC236}">
                <a16:creationId xmlns:a16="http://schemas.microsoft.com/office/drawing/2014/main" id="{C253EE18-12C4-1DE7-228B-A7020B9B4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50" y="4512881"/>
            <a:ext cx="3414369" cy="179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053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5" name="Freeform: Shape 615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C2332-ADC7-8934-07BD-0314BB619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2935" y="759699"/>
            <a:ext cx="5157216" cy="4653802"/>
          </a:xfrm>
        </p:spPr>
        <p:txBody>
          <a:bodyPr>
            <a:normAutofit/>
          </a:bodyPr>
          <a:lstStyle/>
          <a:p>
            <a:r>
              <a:rPr lang="en-US" sz="1500" dirty="0" err="1">
                <a:solidFill>
                  <a:schemeClr val="bg1"/>
                </a:solidFill>
              </a:rPr>
              <a:t>İmajları</a:t>
            </a:r>
            <a:r>
              <a:rPr lang="en-US" sz="1500" dirty="0">
                <a:solidFill>
                  <a:schemeClr val="bg1"/>
                </a:solidFill>
              </a:rPr>
              <a:t> control </a:t>
            </a:r>
            <a:r>
              <a:rPr lang="en-US" sz="1500" dirty="0" err="1">
                <a:solidFill>
                  <a:schemeClr val="bg1"/>
                </a:solidFill>
              </a:rPr>
              <a:t>etme</a:t>
            </a:r>
            <a:endParaRPr lang="en-US" sz="15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5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acr</a:t>
            </a:r>
            <a:r>
              <a:rPr lang="en-US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repository list \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--name $ACR_NAME \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--output table</a:t>
            </a:r>
          </a:p>
          <a:p>
            <a:pPr marL="0" indent="0">
              <a:buNone/>
            </a:pPr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ACR </a:t>
            </a:r>
            <a:r>
              <a:rPr lang="en-US" sz="1500" dirty="0" err="1">
                <a:solidFill>
                  <a:schemeClr val="bg1"/>
                </a:solidFill>
              </a:rPr>
              <a:t>ile</a:t>
            </a:r>
            <a:r>
              <a:rPr lang="en-US" sz="1500" dirty="0">
                <a:solidFill>
                  <a:schemeClr val="bg1"/>
                </a:solidFill>
              </a:rPr>
              <a:t> AKS </a:t>
            </a:r>
            <a:r>
              <a:rPr lang="en-US" sz="1500" dirty="0" err="1">
                <a:solidFill>
                  <a:schemeClr val="bg1"/>
                </a:solidFill>
              </a:rPr>
              <a:t>arasındaki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500" dirty="0" err="1">
                <a:solidFill>
                  <a:schemeClr val="bg1"/>
                </a:solidFill>
              </a:rPr>
              <a:t>bağlantının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oluşturulması</a:t>
            </a:r>
            <a:endParaRPr lang="en-US" sz="15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5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aks</a:t>
            </a:r>
            <a:r>
              <a:rPr lang="en-US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update \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--name $AKS_CLUSTER_NAME \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--resource-group $RESOURCE_GROUP \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--attach-</a:t>
            </a:r>
            <a:r>
              <a:rPr lang="en-US" sz="15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acr</a:t>
            </a:r>
            <a:r>
              <a:rPr lang="en-US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$ACR_NAME</a:t>
            </a:r>
          </a:p>
          <a:p>
            <a:pPr marL="0" indent="0">
              <a:buNone/>
            </a:pP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4" name="Picture 2" descr="Manage and Secure your Azure Container Registry - sysadminas.eu">
            <a:extLst>
              <a:ext uri="{FF2B5EF4-FFF2-40B4-BE49-F238E27FC236}">
                <a16:creationId xmlns:a16="http://schemas.microsoft.com/office/drawing/2014/main" id="{E56BCAF5-B577-84D1-DBA9-EEE1B272D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4" y="1614079"/>
            <a:ext cx="6699381" cy="351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301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40AA30-F69A-4FAF-AE07-47018173A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13B7717-806D-B867-6A27-C480B1C47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5346" y="1494160"/>
            <a:ext cx="4658147" cy="12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FF8388-288B-39F0-C131-F728F35FE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006" y="1120756"/>
            <a:ext cx="4584469" cy="1994243"/>
          </a:xfrm>
          <a:prstGeom prst="rect">
            <a:avLst/>
          </a:pr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77AE232F-8DC9-433E-8E9F-08B5A8360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789091" y="4377267"/>
            <a:ext cx="542047" cy="2376459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3B1C58A3-300B-400F-A894-FD8BB10A1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783841" y="4208147"/>
            <a:ext cx="369761" cy="212183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6FB69856-A6E3-4654-BD50-6D8E4E75B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51746" y="4098332"/>
            <a:ext cx="201857" cy="20558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5190D104-AE08-4129-8996-47C6F063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48198" y="4208147"/>
            <a:ext cx="339126" cy="212183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3B80333C-12BF-46C0-9DDE-043EA600C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53721" y="4098333"/>
            <a:ext cx="201857" cy="20558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8488CD0F-BED8-464A-B629-B9DF357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51447" y="4098334"/>
            <a:ext cx="10304132" cy="196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D0D3E-604A-8F29-E287-16EFE1825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346" y="4267831"/>
            <a:ext cx="9716883" cy="1071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>
                <a:solidFill>
                  <a:srgbClr val="FEFFFF"/>
                </a:solidFill>
              </a:rPr>
              <a:t>4. AKS Üzerine MongoDB Kurulumu</a:t>
            </a:r>
            <a:br>
              <a:rPr lang="en-US" sz="3400">
                <a:solidFill>
                  <a:srgbClr val="FEFFFF"/>
                </a:solidFill>
              </a:rPr>
            </a:br>
            <a:endParaRPr lang="en-US" sz="3400">
              <a:solidFill>
                <a:srgbClr val="FEFFFF"/>
              </a:solidFill>
            </a:endParaRPr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95F7A14D-9BE4-44DE-B304-15B1F3C38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87324" y="4377267"/>
            <a:ext cx="801628" cy="195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4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698AA5-40BE-713F-86FF-00437100E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7" y="365760"/>
            <a:ext cx="11035302" cy="59893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 err="1"/>
              <a:t>Komutlar</a:t>
            </a:r>
            <a:endParaRPr lang="en-US" b="1" dirty="0"/>
          </a:p>
          <a:p>
            <a:r>
              <a:rPr lang="en-US" sz="1600" dirty="0"/>
              <a:t>“Helm” chart </a:t>
            </a:r>
            <a:r>
              <a:rPr lang="en-US" sz="1600" dirty="0" err="1"/>
              <a:t>olarak</a:t>
            </a:r>
            <a:r>
              <a:rPr lang="en-US" sz="1600" dirty="0"/>
              <a:t> </a:t>
            </a:r>
            <a:r>
              <a:rPr lang="en-US" sz="1600" dirty="0" err="1"/>
              <a:t>isimlendirilen</a:t>
            </a:r>
            <a:r>
              <a:rPr lang="en-US" sz="1600" dirty="0"/>
              <a:t>, </a:t>
            </a:r>
            <a:r>
              <a:rPr lang="en-US" sz="1600" dirty="0" err="1"/>
              <a:t>uygulama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servisleri</a:t>
            </a:r>
            <a:r>
              <a:rPr lang="en-US" sz="1600" dirty="0"/>
              <a:t> Kubernetes </a:t>
            </a:r>
            <a:r>
              <a:rPr lang="en-US" sz="1600" dirty="0" err="1"/>
              <a:t>üzerine</a:t>
            </a:r>
            <a:r>
              <a:rPr lang="en-US" sz="1600" dirty="0"/>
              <a:t> </a:t>
            </a:r>
            <a:r>
              <a:rPr lang="en-US" sz="1600" dirty="0" err="1"/>
              <a:t>kolayca</a:t>
            </a:r>
            <a:r>
              <a:rPr lang="en-US" sz="1600" dirty="0"/>
              <a:t> </a:t>
            </a:r>
            <a:r>
              <a:rPr lang="en-US" sz="1600" dirty="0" err="1"/>
              <a:t>kurmamıza</a:t>
            </a:r>
            <a:r>
              <a:rPr lang="en-US" sz="1600" dirty="0"/>
              <a:t> </a:t>
            </a:r>
            <a:r>
              <a:rPr lang="en-US" sz="1600" dirty="0" err="1"/>
              <a:t>yarayan</a:t>
            </a:r>
            <a:r>
              <a:rPr lang="en-US" sz="1600" dirty="0"/>
              <a:t>, apt </a:t>
            </a:r>
            <a:r>
              <a:rPr lang="en-US" sz="1600" dirty="0" err="1"/>
              <a:t>ve</a:t>
            </a:r>
            <a:r>
              <a:rPr lang="en-US" sz="1600" dirty="0"/>
              <a:t> yum </a:t>
            </a:r>
            <a:r>
              <a:rPr lang="en-US" sz="1600" dirty="0" err="1"/>
              <a:t>benzeri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paket</a:t>
            </a:r>
            <a:r>
              <a:rPr lang="en-US" sz="1600" dirty="0"/>
              <a:t> </a:t>
            </a:r>
            <a:r>
              <a:rPr lang="en-US" sz="1600" dirty="0" err="1"/>
              <a:t>yöneticisidir</a:t>
            </a:r>
            <a:r>
              <a:rPr lang="en-US" sz="1600" dirty="0"/>
              <a:t>. MongoDB </a:t>
            </a:r>
            <a:r>
              <a:rPr lang="en-US" sz="1600" dirty="0" err="1"/>
              <a:t>uygulamasını</a:t>
            </a:r>
            <a:r>
              <a:rPr lang="en-US" sz="1600" dirty="0"/>
              <a:t> helm </a:t>
            </a:r>
            <a:r>
              <a:rPr lang="en-US" sz="1600" dirty="0" err="1"/>
              <a:t>ile</a:t>
            </a:r>
            <a:r>
              <a:rPr lang="en-US" sz="1600" dirty="0"/>
              <a:t> </a:t>
            </a:r>
            <a:r>
              <a:rPr lang="en-US" sz="1600" dirty="0" err="1"/>
              <a:t>yükleyeceğiz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İlk </a:t>
            </a:r>
            <a:r>
              <a:rPr lang="en-US" sz="1600" dirty="0" err="1"/>
              <a:t>olarak</a:t>
            </a:r>
            <a:r>
              <a:rPr lang="en-US" sz="1600" dirty="0"/>
              <a:t> MongoDB </a:t>
            </a:r>
            <a:r>
              <a:rPr lang="en-US" sz="1600" dirty="0" err="1"/>
              <a:t>uygulamasını</a:t>
            </a:r>
            <a:r>
              <a:rPr lang="en-US" sz="1600" dirty="0"/>
              <a:t> da </a:t>
            </a:r>
            <a:r>
              <a:rPr lang="en-US" sz="1600" dirty="0" err="1"/>
              <a:t>içinde</a:t>
            </a:r>
            <a:r>
              <a:rPr lang="en-US" sz="1600" dirty="0"/>
              <a:t> </a:t>
            </a:r>
            <a:r>
              <a:rPr lang="en-US" sz="1600" dirty="0" err="1"/>
              <a:t>bulunduran</a:t>
            </a:r>
            <a:r>
              <a:rPr lang="en-US" sz="1600" dirty="0"/>
              <a:t> </a:t>
            </a:r>
            <a:r>
              <a:rPr lang="en-US" sz="1600" dirty="0" err="1"/>
              <a:t>bitnami</a:t>
            </a:r>
            <a:r>
              <a:rPr lang="en-US" sz="1600" dirty="0"/>
              <a:t> </a:t>
            </a:r>
            <a:r>
              <a:rPr lang="en-US" sz="1600" dirty="0" err="1"/>
              <a:t>isimli</a:t>
            </a:r>
            <a:r>
              <a:rPr lang="en-US" sz="1600" dirty="0"/>
              <a:t> </a:t>
            </a:r>
            <a:r>
              <a:rPr lang="en-US" sz="1600" dirty="0" err="1"/>
              <a:t>repo’yu</a:t>
            </a:r>
            <a:r>
              <a:rPr lang="en-US" sz="1600" dirty="0"/>
              <a:t> </a:t>
            </a:r>
            <a:r>
              <a:rPr lang="en-US" sz="1600" dirty="0" err="1"/>
              <a:t>kütüphanemize</a:t>
            </a:r>
            <a:r>
              <a:rPr lang="en-US" sz="1600" dirty="0"/>
              <a:t> </a:t>
            </a:r>
            <a:r>
              <a:rPr lang="en-US" sz="1600" dirty="0" err="1"/>
              <a:t>ekliyoruz</a:t>
            </a:r>
            <a:r>
              <a:rPr lang="en-US" sz="16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effectLst/>
                <a:latin typeface="Consolas" panose="020B0609020204030204" pitchFamily="49" charset="0"/>
              </a:rPr>
              <a:t>helm repo add 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bitnami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effectLst/>
                <a:latin typeface="Consolas" panose="020B0609020204030204" pitchFamily="49" charset="0"/>
                <a:hlinkClick r:id="rId2"/>
              </a:rPr>
              <a:t>https://charts.bitnami.com/bitnami</a:t>
            </a:r>
            <a:endParaRPr lang="en-US" sz="1600" b="1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Kütüphanenin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eklendiğini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doğrulamak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için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aşağıdaki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komutu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çalıştırıyoruz</a:t>
            </a:r>
            <a:r>
              <a:rPr lang="en-US" sz="1600" dirty="0">
                <a:latin typeface="Consolas" panose="020B0609020204030204" pitchFamily="49" charset="0"/>
              </a:rPr>
              <a:t>.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effectLst/>
                <a:latin typeface="Consolas" panose="020B0609020204030204" pitchFamily="49" charset="0"/>
              </a:rPr>
              <a:t>helm search repo 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bitnami</a:t>
            </a:r>
            <a:endParaRPr lang="en-US" sz="1600" b="1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/>
              <a:t>Helm </a:t>
            </a:r>
            <a:r>
              <a:rPr lang="en-US" sz="1600" dirty="0" err="1"/>
              <a:t>ile</a:t>
            </a:r>
            <a:r>
              <a:rPr lang="en-US" sz="1600" dirty="0"/>
              <a:t> </a:t>
            </a:r>
            <a:r>
              <a:rPr lang="en-US" sz="1600" dirty="0" err="1"/>
              <a:t>uygulamayı</a:t>
            </a:r>
            <a:r>
              <a:rPr lang="en-US" sz="1600" dirty="0"/>
              <a:t> </a:t>
            </a:r>
            <a:r>
              <a:rPr lang="en-US" sz="1600" dirty="0" err="1"/>
              <a:t>yüklemek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</a:t>
            </a:r>
            <a:r>
              <a:rPr lang="en-US" sz="1600" dirty="0" err="1"/>
              <a:t>aşağıdaki</a:t>
            </a:r>
            <a:r>
              <a:rPr lang="en-US" sz="1600" dirty="0"/>
              <a:t> </a:t>
            </a:r>
            <a:r>
              <a:rPr lang="en-US" sz="1600" dirty="0" err="1"/>
              <a:t>komutu</a:t>
            </a:r>
            <a:r>
              <a:rPr lang="en-US" sz="1600" dirty="0"/>
              <a:t> </a:t>
            </a:r>
            <a:r>
              <a:rPr lang="en-US" sz="1600" dirty="0" err="1"/>
              <a:t>çalıştırıyoruz</a:t>
            </a:r>
            <a:r>
              <a:rPr lang="en-US" sz="1600" dirty="0"/>
              <a:t>. </a:t>
            </a:r>
            <a:r>
              <a:rPr lang="en-US" sz="1600" dirty="0" err="1"/>
              <a:t>Ancak</a:t>
            </a:r>
            <a:r>
              <a:rPr lang="en-US" sz="1600" dirty="0"/>
              <a:t> &lt;username&gt; </a:t>
            </a:r>
            <a:r>
              <a:rPr lang="en-US" sz="1600" dirty="0" err="1"/>
              <a:t>ve</a:t>
            </a:r>
            <a:r>
              <a:rPr lang="en-US" sz="1600" dirty="0"/>
              <a:t> &lt;password&gt; </a:t>
            </a:r>
            <a:r>
              <a:rPr lang="en-US" sz="1600" dirty="0" err="1"/>
              <a:t>alanlarını</a:t>
            </a:r>
            <a:r>
              <a:rPr lang="en-US" sz="1600" dirty="0"/>
              <a:t> </a:t>
            </a:r>
            <a:r>
              <a:rPr lang="en-US" sz="1600" dirty="0" err="1"/>
              <a:t>istediğimiz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kullanıcı</a:t>
            </a:r>
            <a:r>
              <a:rPr lang="en-US" sz="1600" dirty="0"/>
              <a:t> </a:t>
            </a:r>
            <a:r>
              <a:rPr lang="en-US" sz="1600" dirty="0" err="1"/>
              <a:t>adı</a:t>
            </a:r>
            <a:r>
              <a:rPr lang="en-US" sz="1600" dirty="0"/>
              <a:t> </a:t>
            </a:r>
            <a:r>
              <a:rPr lang="en-US" sz="1600" dirty="0" err="1"/>
              <a:t>şifre</a:t>
            </a:r>
            <a:r>
              <a:rPr lang="en-US" sz="1600" dirty="0"/>
              <a:t> </a:t>
            </a:r>
            <a:r>
              <a:rPr lang="en-US" sz="1600" dirty="0" err="1"/>
              <a:t>bilgisi</a:t>
            </a:r>
            <a:r>
              <a:rPr lang="en-US" sz="1600" dirty="0"/>
              <a:t> </a:t>
            </a:r>
            <a:r>
              <a:rPr lang="en-US" sz="1600" dirty="0" err="1"/>
              <a:t>ile</a:t>
            </a:r>
            <a:r>
              <a:rPr lang="en-US" sz="1600" dirty="0"/>
              <a:t> </a:t>
            </a:r>
            <a:r>
              <a:rPr lang="en-US" sz="1600" dirty="0" err="1"/>
              <a:t>değiştiriyoruz</a:t>
            </a:r>
            <a:r>
              <a:rPr lang="en-US" sz="16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effectLst/>
                <a:latin typeface="Consolas" panose="020B0609020204030204" pitchFamily="49" charset="0"/>
              </a:rPr>
              <a:t>helm install ratings 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bitnami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/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mongodb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1600" b="1" dirty="0">
                <a:effectLst/>
                <a:latin typeface="Consolas" panose="020B0609020204030204" pitchFamily="49" charset="0"/>
              </a:rPr>
              <a:t>    --namespace 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ratingsapp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1600" b="1" dirty="0">
                <a:effectLst/>
                <a:latin typeface="Consolas" panose="020B0609020204030204" pitchFamily="49" charset="0"/>
              </a:rPr>
              <a:t>    --set 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auth.username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=&lt;username&gt;,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auth.password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=&lt;password&gt;,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auth.database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=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ratingsdb</a:t>
            </a:r>
            <a:endParaRPr lang="en-US" sz="1600" b="1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/>
              <a:t>Aşağıdaki</a:t>
            </a:r>
            <a:r>
              <a:rPr lang="en-US" sz="1600" dirty="0"/>
              <a:t> </a:t>
            </a:r>
            <a:r>
              <a:rPr lang="en-US" sz="1600" dirty="0" err="1"/>
              <a:t>komut</a:t>
            </a:r>
            <a:r>
              <a:rPr lang="en-US" sz="1600" dirty="0"/>
              <a:t> </a:t>
            </a:r>
            <a:r>
              <a:rPr lang="en-US" sz="1600" dirty="0" err="1"/>
              <a:t>ile</a:t>
            </a:r>
            <a:r>
              <a:rPr lang="en-US" sz="1600" dirty="0"/>
              <a:t> MongoDB </a:t>
            </a:r>
            <a:r>
              <a:rPr lang="en-US" sz="1600" dirty="0" err="1"/>
              <a:t>kurulumu</a:t>
            </a:r>
            <a:r>
              <a:rPr lang="en-US" sz="1600" dirty="0"/>
              <a:t> </a:t>
            </a:r>
            <a:r>
              <a:rPr lang="en-US" sz="1600" dirty="0" err="1"/>
              <a:t>sonrasında</a:t>
            </a:r>
            <a:r>
              <a:rPr lang="en-US" sz="1600" dirty="0"/>
              <a:t> Kubernetes </a:t>
            </a:r>
            <a:r>
              <a:rPr lang="en-US" sz="1600" dirty="0" err="1"/>
              <a:t>içerisinde</a:t>
            </a:r>
            <a:r>
              <a:rPr lang="en-US" sz="1600" dirty="0"/>
              <a:t> </a:t>
            </a:r>
            <a:r>
              <a:rPr lang="en-US" sz="1600" dirty="0" err="1"/>
              <a:t>uygulamalarımızın</a:t>
            </a:r>
            <a:r>
              <a:rPr lang="en-US" sz="1600" dirty="0"/>
              <a:t> </a:t>
            </a:r>
            <a:r>
              <a:rPr lang="en-US" sz="1600" dirty="0" err="1"/>
              <a:t>MobgoDB’ye</a:t>
            </a:r>
            <a:r>
              <a:rPr lang="en-US" sz="1600" dirty="0"/>
              <a:t> </a:t>
            </a:r>
            <a:r>
              <a:rPr lang="en-US" sz="1600" dirty="0" err="1"/>
              <a:t>erişimi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adet</a:t>
            </a:r>
            <a:r>
              <a:rPr lang="en-US" sz="1600" dirty="0"/>
              <a:t> secret </a:t>
            </a:r>
            <a:r>
              <a:rPr lang="en-US" sz="1600" dirty="0" err="1"/>
              <a:t>oluşturuyoruz</a:t>
            </a:r>
            <a:r>
              <a:rPr lang="en-US" sz="16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 err="1">
                <a:effectLst/>
                <a:latin typeface="Consolas" panose="020B0609020204030204" pitchFamily="49" charset="0"/>
              </a:rPr>
              <a:t>kubectl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 create secret generic 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mongosecret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1600" b="1" dirty="0">
                <a:effectLst/>
                <a:latin typeface="Consolas" panose="020B0609020204030204" pitchFamily="49" charset="0"/>
              </a:rPr>
              <a:t>    --namespace 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ratingsapp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1600" b="1" dirty="0">
                <a:effectLst/>
                <a:latin typeface="Consolas" panose="020B0609020204030204" pitchFamily="49" charset="0"/>
              </a:rPr>
              <a:t>    --from-literal=MONGOCONNECTION="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mongodb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://&lt;username&gt;:&lt;password&gt;@ratings-mongodb.ratingsapp:27017/ratingsdb"</a:t>
            </a:r>
          </a:p>
          <a:p>
            <a:pPr marL="0" indent="0">
              <a:buNone/>
            </a:pPr>
            <a:endParaRPr lang="en-US" sz="1300" b="1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065404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434C-34C5-AD84-9B54-2B3F8EA13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 AKS Üzerine Ratings API Kurulumu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0B670A-64D8-3120-58EB-82159F97E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796" y="1863801"/>
            <a:ext cx="5224407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14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225951-A88D-B972-487A-B963E1858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7784"/>
            <a:ext cx="10515600" cy="5619179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effectLst/>
                <a:latin typeface="Consolas" panose="020B0609020204030204" pitchFamily="49" charset="0"/>
              </a:rPr>
              <a:t>Komutlar</a:t>
            </a:r>
            <a:endParaRPr lang="en-US" sz="1600" b="1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b="1" dirty="0"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effectLst/>
                <a:latin typeface="Consolas" panose="020B0609020204030204" pitchFamily="49" charset="0"/>
              </a:rPr>
              <a:t>cd 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aks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-workshop/deploy/manifests/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Bu </a:t>
            </a:r>
            <a:r>
              <a:rPr lang="en-US" sz="1600" dirty="0" err="1">
                <a:latin typeface="Consolas" panose="020B0609020204030204" pitchFamily="49" charset="0"/>
              </a:rPr>
              <a:t>dizinde</a:t>
            </a:r>
            <a:r>
              <a:rPr lang="en-US" sz="1600" dirty="0">
                <a:latin typeface="Consolas" panose="020B0609020204030204" pitchFamily="49" charset="0"/>
              </a:rPr>
              <a:t> workshop </a:t>
            </a:r>
            <a:r>
              <a:rPr lang="en-US" sz="1600" dirty="0" err="1">
                <a:latin typeface="Consolas" panose="020B0609020204030204" pitchFamily="49" charset="0"/>
              </a:rPr>
              <a:t>için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kullanacağımız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yaml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dosyaları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bulunmakta</a:t>
            </a:r>
            <a:r>
              <a:rPr lang="en-US" sz="1600" dirty="0">
                <a:latin typeface="Consolas" panose="020B0609020204030204" pitchFamily="49" charset="0"/>
              </a:rPr>
              <a:t>. Ratings API </a:t>
            </a:r>
            <a:r>
              <a:rPr lang="en-US" sz="1600" dirty="0" err="1">
                <a:latin typeface="Consolas" panose="020B0609020204030204" pitchFamily="49" charset="0"/>
              </a:rPr>
              <a:t>için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için</a:t>
            </a:r>
            <a:r>
              <a:rPr lang="en-US" sz="1600" dirty="0">
                <a:latin typeface="Consolas" panose="020B0609020204030204" pitchFamily="49" charset="0"/>
              </a:rPr>
              <a:t> deployment </a:t>
            </a:r>
            <a:r>
              <a:rPr lang="en-US" sz="1600" dirty="0" err="1">
                <a:latin typeface="Consolas" panose="020B0609020204030204" pitchFamily="49" charset="0"/>
              </a:rPr>
              <a:t>ve</a:t>
            </a:r>
            <a:r>
              <a:rPr lang="en-US" sz="1600" dirty="0">
                <a:latin typeface="Consolas" panose="020B0609020204030204" pitchFamily="49" charset="0"/>
              </a:rPr>
              <a:t> service deploy </a:t>
            </a:r>
            <a:r>
              <a:rPr lang="en-US" sz="1600" dirty="0" err="1">
                <a:latin typeface="Consolas" panose="020B0609020204030204" pitchFamily="49" charset="0"/>
              </a:rPr>
              <a:t>edeceğiz</a:t>
            </a:r>
            <a:r>
              <a:rPr lang="en-US" sz="1600" dirty="0">
                <a:latin typeface="Consolas" panose="020B0609020204030204" pitchFamily="49" charset="0"/>
              </a:rPr>
              <a:t>. Deployment </a:t>
            </a:r>
            <a:r>
              <a:rPr lang="en-US" sz="1600" dirty="0" err="1">
                <a:latin typeface="Consolas" panose="020B0609020204030204" pitchFamily="49" charset="0"/>
              </a:rPr>
              <a:t>dosyası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için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imaj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kısmında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güncelleme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yapmamız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gerekmektedir</a:t>
            </a:r>
            <a:r>
              <a:rPr lang="en-US" sz="1600" dirty="0">
                <a:latin typeface="Consolas" panose="020B0609020204030204" pitchFamily="49" charset="0"/>
              </a:rPr>
              <a:t>. </a:t>
            </a:r>
            <a:r>
              <a:rPr lang="en-US" sz="1600" dirty="0" err="1">
                <a:latin typeface="Consolas" panose="020B0609020204030204" pitchFamily="49" charset="0"/>
              </a:rPr>
              <a:t>Oluşturduğumu</a:t>
            </a:r>
            <a:r>
              <a:rPr lang="en-US" sz="1600" dirty="0">
                <a:latin typeface="Consolas" panose="020B0609020204030204" pitchFamily="49" charset="0"/>
              </a:rPr>
              <a:t> ACR </a:t>
            </a:r>
            <a:r>
              <a:rPr lang="en-US" sz="1600" dirty="0" err="1">
                <a:latin typeface="Consolas" panose="020B0609020204030204" pitchFamily="49" charset="0"/>
              </a:rPr>
              <a:t>ismini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oradaki</a:t>
            </a:r>
            <a:r>
              <a:rPr lang="en-US" sz="1600" dirty="0">
                <a:latin typeface="Consolas" panose="020B0609020204030204" pitchFamily="49" charset="0"/>
              </a:rPr>
              <a:t> default </a:t>
            </a:r>
            <a:r>
              <a:rPr lang="en-US" sz="1600" dirty="0" err="1">
                <a:latin typeface="Consolas" panose="020B0609020204030204" pitchFamily="49" charset="0"/>
              </a:rPr>
              <a:t>değer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ile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değiştirmek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için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aşağıdaki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komutu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çalıştırıyoruz</a:t>
            </a:r>
            <a:r>
              <a:rPr lang="en-US" sz="1600" dirty="0">
                <a:latin typeface="Consolas" panose="020B0609020204030204" pitchFamily="49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effectLst/>
                <a:latin typeface="Consolas" panose="020B0609020204030204" pitchFamily="49" charset="0"/>
              </a:rPr>
              <a:t>vi ratings-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-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deployment.yaml</a:t>
            </a:r>
            <a:endParaRPr lang="en-US" sz="1600" b="1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effectLst/>
                <a:latin typeface="Consolas" panose="020B0609020204030204" pitchFamily="49" charset="0"/>
              </a:rPr>
              <a:t>Değişiklikten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sonra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uygulamayı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kurmak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için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ve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sonrasında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kontrolü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için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aşağıdaki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komutları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çalıştırıyoruz</a:t>
            </a:r>
            <a:r>
              <a:rPr lang="en-US" sz="1600" dirty="0">
                <a:effectLst/>
                <a:latin typeface="Consolas" panose="020B0609020204030204" pitchFamily="49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 err="1">
                <a:effectLst/>
                <a:latin typeface="Consolas" panose="020B0609020204030204" pitchFamily="49" charset="0"/>
              </a:rPr>
              <a:t>kubectl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 apply --namespace 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ratingsapp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 -f ratings-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-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deployment.yaml</a:t>
            </a:r>
            <a:endParaRPr lang="en-US" sz="1600" b="1" dirty="0"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 err="1">
                <a:effectLst/>
                <a:latin typeface="Consolas" panose="020B0609020204030204" pitchFamily="49" charset="0"/>
              </a:rPr>
              <a:t>kubectl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 get pods --namespace 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ratingsapp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 -l app=ratings-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 –w</a:t>
            </a:r>
          </a:p>
          <a:p>
            <a:pPr marL="0" indent="0">
              <a:buNone/>
            </a:pPr>
            <a:r>
              <a:rPr lang="en-US" sz="1600" dirty="0" err="1">
                <a:effectLst/>
                <a:latin typeface="Consolas" panose="020B0609020204030204" pitchFamily="49" charset="0"/>
              </a:rPr>
              <a:t>Uygulamamızın</a:t>
            </a:r>
            <a:r>
              <a:rPr lang="en-US" sz="1600" dirty="0">
                <a:effectLst/>
                <a:latin typeface="Consolas" panose="020B0609020204030204" pitchFamily="49" charset="0"/>
              </a:rPr>
              <a:t> network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için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servisini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kuracağız</a:t>
            </a:r>
            <a:r>
              <a:rPr lang="en-US" sz="1600" dirty="0">
                <a:effectLst/>
                <a:latin typeface="Consolas" panose="020B0609020204030204" pitchFamily="49" charset="0"/>
              </a:rPr>
              <a:t>.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Aşağıdaki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komutlar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ile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sırasıyla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yaml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dosyasını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inceleyip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ardından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kurulumu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yapacağız</a:t>
            </a:r>
            <a:r>
              <a:rPr lang="en-US" sz="1600" dirty="0">
                <a:effectLst/>
                <a:latin typeface="Consolas" panose="020B0609020204030204" pitchFamily="49" charset="0"/>
              </a:rPr>
              <a:t>. Son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olarak</a:t>
            </a:r>
            <a:r>
              <a:rPr lang="en-US" sz="1600" dirty="0">
                <a:effectLst/>
                <a:latin typeface="Consolas" panose="020B0609020204030204" pitchFamily="49" charset="0"/>
              </a:rPr>
              <a:t> da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kurulumu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doğrulayacağız</a:t>
            </a:r>
            <a:r>
              <a:rPr lang="en-US" sz="1600" dirty="0">
                <a:effectLst/>
                <a:latin typeface="Consolas" panose="020B0609020204030204" pitchFamily="49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 err="1">
                <a:effectLst/>
                <a:latin typeface="Consolas" panose="020B0609020204030204" pitchFamily="49" charset="0"/>
              </a:rPr>
              <a:t>kubectl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 apply --namespace 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ratingsapp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 -f ratings-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-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service.yaml</a:t>
            </a:r>
            <a:endParaRPr lang="en-US" sz="1600" b="1" dirty="0"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 err="1">
                <a:effectLst/>
                <a:latin typeface="Consolas" panose="020B0609020204030204" pitchFamily="49" charset="0"/>
              </a:rPr>
              <a:t>kubectl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 get service ratings-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 --namespace 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ratingsapp</a:t>
            </a:r>
            <a:endParaRPr lang="en-US" sz="1600" b="1" dirty="0"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b="1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b="1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18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534D-CF56-737C-5425-F512D98D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Kubernetes Service Workshop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368B342-116B-37A7-7AFC-A190645E7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551" y="1825625"/>
            <a:ext cx="9106898" cy="4351338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170BF0-0A96-CDD3-4D6A-2304A91A6691}"/>
              </a:ext>
            </a:extLst>
          </p:cNvPr>
          <p:cNvSpPr/>
          <p:nvPr/>
        </p:nvSpPr>
        <p:spPr>
          <a:xfrm>
            <a:off x="3990975" y="3629025"/>
            <a:ext cx="2281238" cy="7096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1028" name="Picture 4" descr="Create &amp; sign SSL/TLS certificates with OpenSSL - Özgür Özkök">
            <a:extLst>
              <a:ext uri="{FF2B5EF4-FFF2-40B4-BE49-F238E27FC236}">
                <a16:creationId xmlns:a16="http://schemas.microsoft.com/office/drawing/2014/main" id="{0CEC032C-D80E-B6BD-C814-D424BDD04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574" y="3713321"/>
            <a:ext cx="1082040" cy="54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C5F25E0-BA0E-4A06-F96A-48FABD109025}"/>
              </a:ext>
            </a:extLst>
          </p:cNvPr>
          <p:cNvCxnSpPr>
            <a:cxnSpLocks/>
          </p:cNvCxnSpPr>
          <p:nvPr/>
        </p:nvCxnSpPr>
        <p:spPr>
          <a:xfrm>
            <a:off x="5836920" y="3983831"/>
            <a:ext cx="1325880" cy="7558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TLS/SSL certificate management - Authentic Web">
            <a:extLst>
              <a:ext uri="{FF2B5EF4-FFF2-40B4-BE49-F238E27FC236}">
                <a16:creationId xmlns:a16="http://schemas.microsoft.com/office/drawing/2014/main" id="{D93EF839-BCBE-9618-BB4E-27E9387BE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91" y="4086357"/>
            <a:ext cx="558165" cy="5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86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7B40-3F35-2F29-CABC-26E0F474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6. AKS </a:t>
            </a:r>
            <a:r>
              <a:rPr lang="en-US" sz="46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Üzerine</a:t>
            </a:r>
            <a:r>
              <a:rPr lang="en-US" sz="4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Ratings Front End </a:t>
            </a:r>
            <a:r>
              <a:rPr lang="en-US" sz="46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Kurulumu</a:t>
            </a:r>
            <a:endParaRPr lang="en-US" sz="46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2745FCF-1D3E-F646-5C07-6BE1F2B89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448" y="1863801"/>
            <a:ext cx="7825102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44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17EFF-CF0D-16D4-4DD4-1421B3EF6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5488"/>
            <a:ext cx="10515600" cy="570147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Komutlar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effectLst/>
                <a:latin typeface="Consolas" panose="020B0609020204030204" pitchFamily="49" charset="0"/>
              </a:rPr>
              <a:t>cd 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aks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-workshop/deploy/manifests/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effectLst/>
                <a:latin typeface="Consolas" panose="020B0609020204030204" pitchFamily="49" charset="0"/>
              </a:rPr>
              <a:t>vi ratings-web-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deployment.yaml</a:t>
            </a:r>
            <a:endParaRPr lang="en-US" sz="1600" b="1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effectLst/>
                <a:latin typeface="Consolas" panose="020B0609020204030204" pitchFamily="49" charset="0"/>
              </a:rPr>
              <a:t>Bu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komut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ile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imaj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için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acr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ismini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güncelliyoruz</a:t>
            </a:r>
            <a:r>
              <a:rPr lang="en-US" sz="1600" dirty="0">
                <a:latin typeface="Consolas" panose="020B0609020204030204" pitchFamily="49" charset="0"/>
              </a:rPr>
              <a:t>.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Değişiklikten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sonra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uygulamayı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kurmak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için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ve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sonrasında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kontrolü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için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aşağıdaki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komutları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çalıştırıyoruz</a:t>
            </a:r>
            <a:r>
              <a:rPr lang="en-US" sz="1600" dirty="0">
                <a:effectLst/>
                <a:latin typeface="Consolas" panose="020B0609020204030204" pitchFamily="49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 err="1">
                <a:effectLst/>
                <a:latin typeface="Consolas" panose="020B0609020204030204" pitchFamily="49" charset="0"/>
              </a:rPr>
              <a:t>kubectl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 apply --namespace 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ratingsapp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 -f ratings-web-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deployment.yaml</a:t>
            </a:r>
            <a:endParaRPr lang="en-US" sz="1600" b="1" dirty="0"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 err="1">
                <a:effectLst/>
                <a:latin typeface="Consolas" panose="020B0609020204030204" pitchFamily="49" charset="0"/>
              </a:rPr>
              <a:t>kubectl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 get pods --namespace 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ratingsapp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 -l app=ratings-web –w</a:t>
            </a:r>
          </a:p>
          <a:p>
            <a:pPr marL="0" indent="0">
              <a:buNone/>
            </a:pPr>
            <a:r>
              <a:rPr lang="en-US" sz="1600" dirty="0" err="1">
                <a:effectLst/>
                <a:latin typeface="Consolas" panose="020B0609020204030204" pitchFamily="49" charset="0"/>
              </a:rPr>
              <a:t>Uygulamamızın</a:t>
            </a:r>
            <a:r>
              <a:rPr lang="en-US" sz="1600" dirty="0">
                <a:effectLst/>
                <a:latin typeface="Consolas" panose="020B0609020204030204" pitchFamily="49" charset="0"/>
              </a:rPr>
              <a:t> network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için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servisini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kuracağız</a:t>
            </a:r>
            <a:r>
              <a:rPr lang="en-US" sz="1600" dirty="0">
                <a:effectLst/>
                <a:latin typeface="Consolas" panose="020B0609020204030204" pitchFamily="49" charset="0"/>
              </a:rPr>
              <a:t>. Bu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servisin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tipi </a:t>
            </a:r>
            <a:r>
              <a:rPr lang="en-US" sz="1600" dirty="0" err="1">
                <a:latin typeface="Consolas" panose="020B0609020204030204" pitchFamily="49" charset="0"/>
              </a:rPr>
              <a:t>LoadBalancer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olacak</a:t>
            </a:r>
            <a:r>
              <a:rPr lang="en-US" sz="1600" dirty="0">
                <a:latin typeface="Consolas" panose="020B0609020204030204" pitchFamily="49" charset="0"/>
              </a:rPr>
              <a:t>. Bu sekilde </a:t>
            </a:r>
            <a:r>
              <a:rPr lang="en-US" sz="1600" dirty="0" err="1">
                <a:latin typeface="Consolas" panose="020B0609020204030204" pitchFamily="49" charset="0"/>
              </a:rPr>
              <a:t>uygulamamız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ilgili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servis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ile</a:t>
            </a:r>
            <a:r>
              <a:rPr lang="en-US" sz="1600" dirty="0">
                <a:latin typeface="Consolas" panose="020B0609020204030204" pitchFamily="49" charset="0"/>
              </a:rPr>
              <a:t> public </a:t>
            </a:r>
            <a:r>
              <a:rPr lang="en-US" sz="1600" dirty="0" err="1">
                <a:latin typeface="Consolas" panose="020B0609020204030204" pitchFamily="49" charset="0"/>
              </a:rPr>
              <a:t>erişim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kazanmış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olacak</a:t>
            </a:r>
            <a:r>
              <a:rPr lang="en-US" sz="1600" dirty="0">
                <a:latin typeface="Consolas" panose="020B0609020204030204" pitchFamily="49" charset="0"/>
              </a:rPr>
              <a:t>.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Aşağıdaki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komutlar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ile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sırasıyla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yaml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dosyasını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inceleyip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ardından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kurulumu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yapacağız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ve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servis</a:t>
            </a:r>
            <a:r>
              <a:rPr lang="en-US" sz="1600" dirty="0" err="1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oluştuğunu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doğrulayacağız</a:t>
            </a:r>
            <a:r>
              <a:rPr lang="en-US" sz="1600" dirty="0">
                <a:latin typeface="Consolas" panose="020B0609020204030204" pitchFamily="49" charset="0"/>
              </a:rPr>
              <a:t>.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 err="1">
                <a:effectLst/>
                <a:latin typeface="Consolas" panose="020B0609020204030204" pitchFamily="49" charset="0"/>
              </a:rPr>
              <a:t>kubectl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 apply --namespace 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ratingsapp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 -f ratings-web-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service.yaml</a:t>
            </a:r>
            <a:endParaRPr lang="en-US" sz="1600" b="1" dirty="0"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 err="1">
                <a:effectLst/>
                <a:latin typeface="Consolas" panose="020B0609020204030204" pitchFamily="49" charset="0"/>
              </a:rPr>
              <a:t>kubectl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 get service ratings-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 --namespace 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ratingsapp</a:t>
            </a:r>
            <a:endParaRPr lang="en-US" sz="1600" b="1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effectLst/>
                <a:latin typeface="Consolas" panose="020B0609020204030204" pitchFamily="49" charset="0"/>
              </a:rPr>
              <a:t>Servis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oluştuktan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sonra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kısa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süre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içerisinde</a:t>
            </a:r>
            <a:r>
              <a:rPr lang="en-US" sz="1600" dirty="0">
                <a:latin typeface="Consolas" panose="020B0609020204030204" pitchFamily="49" charset="0"/>
              </a:rPr>
              <a:t> External-IP </a:t>
            </a:r>
            <a:r>
              <a:rPr lang="en-US" sz="1600" dirty="0" err="1">
                <a:latin typeface="Consolas" panose="020B0609020204030204" pitchFamily="49" charset="0"/>
              </a:rPr>
              <a:t>bilgisine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erişeceğiz</a:t>
            </a:r>
            <a:r>
              <a:rPr lang="en-US" sz="1600" dirty="0">
                <a:latin typeface="Consolas" panose="020B0609020204030204" pitchFamily="49" charset="0"/>
              </a:rPr>
              <a:t>. Bu IP </a:t>
            </a:r>
            <a:r>
              <a:rPr lang="en-US" sz="1600" dirty="0" err="1">
                <a:latin typeface="Consolas" panose="020B0609020204030204" pitchFamily="49" charset="0"/>
              </a:rPr>
              <a:t>ile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tarayıcımızdan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uygulamamızın</a:t>
            </a:r>
            <a:r>
              <a:rPr lang="en-US" sz="1600" dirty="0">
                <a:latin typeface="Consolas" panose="020B0609020204030204" pitchFamily="49" charset="0"/>
              </a:rPr>
              <a:t> front end </a:t>
            </a:r>
            <a:r>
              <a:rPr lang="en-US" sz="1600" dirty="0" err="1">
                <a:latin typeface="Consolas" panose="020B0609020204030204" pitchFamily="49" charset="0"/>
              </a:rPr>
              <a:t>kısmına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erişim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sağlayacağız</a:t>
            </a:r>
            <a:r>
              <a:rPr lang="en-US" sz="1600" dirty="0">
                <a:latin typeface="Consolas" panose="020B0609020204030204" pitchFamily="49" charset="0"/>
              </a:rPr>
              <a:t>.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b="1" dirty="0">
              <a:effectLst/>
              <a:latin typeface="Consolas" panose="020B0609020204030204" pitchFamily="49" charset="0"/>
            </a:endParaRPr>
          </a:p>
          <a:p>
            <a:endParaRPr lang="en-US" sz="1600" b="1" dirty="0">
              <a:effectLst/>
              <a:latin typeface="Consolas" panose="020B0609020204030204" pitchFamily="49" charset="0"/>
            </a:endParaRPr>
          </a:p>
          <a:p>
            <a:endParaRPr lang="en-US" sz="1600" b="1" dirty="0">
              <a:effectLst/>
              <a:latin typeface="Consolas" panose="020B0609020204030204" pitchFamily="49" charset="0"/>
            </a:endParaRPr>
          </a:p>
          <a:p>
            <a:endParaRPr lang="en-US" sz="1600" b="1" dirty="0"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23B6D-5C86-E24C-9307-A05659BB4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338" y="5245183"/>
            <a:ext cx="5725324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91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4944D-1592-A98C-7AD0-BEA247AF2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7</a:t>
            </a:r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. Front End </a:t>
            </a:r>
            <a:r>
              <a:rPr lang="en-US" sz="5400" dirty="0" err="1">
                <a:solidFill>
                  <a:schemeClr val="accent1"/>
                </a:solidFill>
              </a:rPr>
              <a:t>İ</a:t>
            </a:r>
            <a:r>
              <a:rPr lang="en-US" sz="5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çin</a:t>
            </a:r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Ingress </a:t>
            </a:r>
            <a:r>
              <a:rPr lang="en-US" sz="5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Kurulumu</a:t>
            </a:r>
            <a:endParaRPr lang="en-US" sz="5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53C130-C72E-D860-5962-B85F24451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628" y="1863801"/>
            <a:ext cx="9016743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02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291BE-37BC-FE93-8241-ECDB48D12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08"/>
            <a:ext cx="10515600" cy="65745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/>
              <a:t>Komutlar</a:t>
            </a: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 err="1">
                <a:effectLst/>
                <a:latin typeface="Consolas" panose="020B0609020204030204" pitchFamily="49" charset="0"/>
              </a:rPr>
              <a:t>kubectl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 create namespace ingress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effectLst/>
                <a:latin typeface="Consolas" panose="020B0609020204030204" pitchFamily="49" charset="0"/>
              </a:rPr>
              <a:t>helm repo add azure-marketplace https://marketplace.azurecr.io/helm/v1/repo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effectLst/>
                <a:latin typeface="Consolas" panose="020B0609020204030204" pitchFamily="49" charset="0"/>
              </a:rPr>
              <a:t>helm install nginx-ingress azure-marketplace/nginx-ingress-controller -n ingress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Üstteki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komutlar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ile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sırasıyla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öncelikle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kuracağımız</a:t>
            </a:r>
            <a:r>
              <a:rPr lang="en-US" sz="1600" dirty="0">
                <a:latin typeface="Consolas" panose="020B0609020204030204" pitchFamily="49" charset="0"/>
              </a:rPr>
              <a:t> ingress controller </a:t>
            </a:r>
            <a:r>
              <a:rPr lang="en-US" sz="1600" dirty="0" err="1">
                <a:latin typeface="Consolas" panose="020B0609020204030204" pitchFamily="49" charset="0"/>
              </a:rPr>
              <a:t>için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bir</a:t>
            </a:r>
            <a:r>
              <a:rPr lang="en-US" sz="1600" dirty="0">
                <a:latin typeface="Consolas" panose="020B0609020204030204" pitchFamily="49" charset="0"/>
              </a:rPr>
              <a:t> namespace </a:t>
            </a:r>
            <a:r>
              <a:rPr lang="en-US" sz="1600" dirty="0" err="1">
                <a:latin typeface="Consolas" panose="020B0609020204030204" pitchFamily="49" charset="0"/>
              </a:rPr>
              <a:t>oluşturduk</a:t>
            </a:r>
            <a:r>
              <a:rPr lang="en-US" sz="1600" dirty="0">
                <a:latin typeface="Consolas" panose="020B0609020204030204" pitchFamily="49" charset="0"/>
              </a:rPr>
              <a:t>. </a:t>
            </a:r>
            <a:r>
              <a:rPr lang="en-US" sz="1600" dirty="0" err="1">
                <a:latin typeface="Consolas" panose="020B0609020204030204" pitchFamily="49" charset="0"/>
              </a:rPr>
              <a:t>Ardından</a:t>
            </a:r>
            <a:r>
              <a:rPr lang="en-US" sz="1600" dirty="0">
                <a:latin typeface="Consolas" panose="020B0609020204030204" pitchFamily="49" charset="0"/>
              </a:rPr>
              <a:t> ingress controller </a:t>
            </a:r>
            <a:r>
              <a:rPr lang="en-US" sz="1600" dirty="0" err="1">
                <a:latin typeface="Consolas" panose="020B0609020204030204" pitchFamily="49" charset="0"/>
              </a:rPr>
              <a:t>için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gerekli</a:t>
            </a:r>
            <a:r>
              <a:rPr lang="en-US" sz="1600" dirty="0">
                <a:latin typeface="Consolas" panose="020B0609020204030204" pitchFamily="49" charset="0"/>
              </a:rPr>
              <a:t> helm </a:t>
            </a:r>
            <a:r>
              <a:rPr lang="en-US" sz="1600" dirty="0" err="1">
                <a:latin typeface="Consolas" panose="020B0609020204030204" pitchFamily="49" charset="0"/>
              </a:rPr>
              <a:t>reposunu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kütüphanemize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ekledik</a:t>
            </a:r>
            <a:r>
              <a:rPr lang="en-US" sz="1600" dirty="0">
                <a:latin typeface="Consolas" panose="020B0609020204030204" pitchFamily="49" charset="0"/>
              </a:rPr>
              <a:t>. Son </a:t>
            </a:r>
            <a:r>
              <a:rPr lang="en-US" sz="1600" dirty="0" err="1">
                <a:latin typeface="Consolas" panose="020B0609020204030204" pitchFamily="49" charset="0"/>
              </a:rPr>
              <a:t>komut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ile</a:t>
            </a:r>
            <a:r>
              <a:rPr lang="en-US" sz="1600" dirty="0">
                <a:latin typeface="Consolas" panose="020B0609020204030204" pitchFamily="49" charset="0"/>
              </a:rPr>
              <a:t> de helm </a:t>
            </a:r>
            <a:r>
              <a:rPr lang="en-US" sz="1600" dirty="0" err="1">
                <a:latin typeface="Consolas" panose="020B0609020204030204" pitchFamily="49" charset="0"/>
              </a:rPr>
              <a:t>ile</a:t>
            </a:r>
            <a:r>
              <a:rPr lang="en-US" sz="1600" dirty="0">
                <a:latin typeface="Consolas" panose="020B0609020204030204" pitchFamily="49" charset="0"/>
              </a:rPr>
              <a:t> ingress controller </a:t>
            </a:r>
            <a:r>
              <a:rPr lang="en-US" sz="1600" dirty="0" err="1">
                <a:latin typeface="Consolas" panose="020B0609020204030204" pitchFamily="49" charset="0"/>
              </a:rPr>
              <a:t>yükleme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işlemini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tamamladık</a:t>
            </a:r>
            <a:r>
              <a:rPr lang="en-US" sz="1600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Uygulamamız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için</a:t>
            </a:r>
            <a:r>
              <a:rPr lang="en-US" sz="1600" dirty="0">
                <a:latin typeface="Consolas" panose="020B0609020204030204" pitchFamily="49" charset="0"/>
              </a:rPr>
              <a:t> public </a:t>
            </a:r>
            <a:r>
              <a:rPr lang="en-US" sz="1600" dirty="0" err="1">
                <a:latin typeface="Consolas" panose="020B0609020204030204" pitchFamily="49" charset="0"/>
              </a:rPr>
              <a:t>erişim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yönetimi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artık</a:t>
            </a:r>
            <a:r>
              <a:rPr lang="en-US" sz="1600" dirty="0">
                <a:latin typeface="Consolas" panose="020B0609020204030204" pitchFamily="49" charset="0"/>
              </a:rPr>
              <a:t> ingress’ e </a:t>
            </a:r>
            <a:r>
              <a:rPr lang="en-US" sz="1600" dirty="0" err="1">
                <a:latin typeface="Consolas" panose="020B0609020204030204" pitchFamily="49" charset="0"/>
              </a:rPr>
              <a:t>ait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olduğu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için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LoadBalancer</a:t>
            </a:r>
            <a:r>
              <a:rPr lang="en-US" sz="1600" dirty="0">
                <a:latin typeface="Consolas" panose="020B0609020204030204" pitchFamily="49" charset="0"/>
              </a:rPr>
              <a:t> tipi </a:t>
            </a:r>
            <a:r>
              <a:rPr lang="en-US" sz="1600" dirty="0" err="1">
                <a:latin typeface="Consolas" panose="020B0609020204030204" pitchFamily="49" charset="0"/>
              </a:rPr>
              <a:t>olan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servisimizi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ClusterIP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olarak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değiştiriyoruz</a:t>
            </a:r>
            <a:r>
              <a:rPr lang="en-US" sz="1600" dirty="0">
                <a:latin typeface="Consolas" panose="020B0609020204030204" pitchFamily="49" charset="0"/>
              </a:rPr>
              <a:t>. </a:t>
            </a:r>
            <a:r>
              <a:rPr lang="en-US" sz="1600" dirty="0" err="1">
                <a:latin typeface="Consolas" panose="020B0609020204030204" pitchFamily="49" charset="0"/>
              </a:rPr>
              <a:t>Aşağıdaki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komutlar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ile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servisi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silip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değişikliği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yapıp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tekrar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kuruyoruz</a:t>
            </a:r>
            <a:r>
              <a:rPr lang="en-US" sz="1600" dirty="0">
                <a:latin typeface="Consolas" panose="020B0609020204030204" pitchFamily="49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effectLst/>
                <a:latin typeface="Consolas" panose="020B0609020204030204" pitchFamily="49" charset="0"/>
              </a:rPr>
              <a:t>cd 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aks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-workshop/deploy/manifests/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latin typeface="Consolas" panose="020B0609020204030204" pitchFamily="49" charset="0"/>
              </a:rPr>
              <a:t>vi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 ratings-web-</a:t>
            </a:r>
            <a:r>
              <a:rPr lang="en-US" sz="1600" b="1" dirty="0" err="1">
                <a:latin typeface="Consolas" panose="020B0609020204030204" pitchFamily="49" charset="0"/>
              </a:rPr>
              <a:t>ingress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.yaml</a:t>
            </a:r>
            <a:endParaRPr lang="en-US" sz="1600" b="1" dirty="0"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 err="1">
                <a:effectLst/>
                <a:latin typeface="Consolas" panose="020B0609020204030204" pitchFamily="49" charset="0"/>
              </a:rPr>
              <a:t>kubectl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 delete --namespace 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ratingsapp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 -f ratings-web-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service.yaml</a:t>
            </a:r>
            <a:endParaRPr lang="en-US" sz="1600" b="1" dirty="0"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 err="1">
                <a:effectLst/>
                <a:latin typeface="Consolas" panose="020B0609020204030204" pitchFamily="49" charset="0"/>
              </a:rPr>
              <a:t>kubectl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 apply --namespace 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ratingsapp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 -f ratings-web-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service.yaml</a:t>
            </a:r>
            <a:endParaRPr lang="en-US" sz="1600" b="1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Artık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servisimiz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ClusterIP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olarak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çalışıyor</a:t>
            </a:r>
            <a:r>
              <a:rPr lang="en-US" sz="1600" dirty="0">
                <a:latin typeface="Consolas" panose="020B0609020204030204" pitchFamily="49" charset="0"/>
              </a:rPr>
              <a:t>. </a:t>
            </a:r>
            <a:r>
              <a:rPr lang="en-US" sz="1600" dirty="0" err="1">
                <a:latin typeface="Consolas" panose="020B0609020204030204" pitchFamily="49" charset="0"/>
              </a:rPr>
              <a:t>Sırada</a:t>
            </a:r>
            <a:r>
              <a:rPr lang="en-US" sz="1600" dirty="0">
                <a:latin typeface="Consolas" panose="020B0609020204030204" pitchFamily="49" charset="0"/>
              </a:rPr>
              <a:t> ingress deployment </a:t>
            </a:r>
            <a:r>
              <a:rPr lang="en-US" sz="1600" dirty="0" err="1">
                <a:latin typeface="Consolas" panose="020B0609020204030204" pitchFamily="49" charset="0"/>
              </a:rPr>
              <a:t>işlemlerimiz</a:t>
            </a:r>
            <a:r>
              <a:rPr lang="en-US" sz="1600" dirty="0">
                <a:latin typeface="Consolas" panose="020B0609020204030204" pitchFamily="49" charset="0"/>
              </a:rPr>
              <a:t> var.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 err="1">
                <a:effectLst/>
                <a:latin typeface="Consolas" panose="020B0609020204030204" pitchFamily="49" charset="0"/>
              </a:rPr>
              <a:t>kubectl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 get services --namespace ingress –w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Consolas" panose="020B0609020204030204" pitchFamily="49" charset="0"/>
              </a:rPr>
              <a:t>Bu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komut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ile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oluşturduğumuz</a:t>
            </a:r>
            <a:r>
              <a:rPr lang="en-US" sz="1600" dirty="0">
                <a:effectLst/>
                <a:latin typeface="Consolas" panose="020B0609020204030204" pitchFamily="49" charset="0"/>
              </a:rPr>
              <a:t> ingress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controller</a:t>
            </a:r>
            <a:r>
              <a:rPr lang="en-US" sz="1600" dirty="0" err="1">
                <a:latin typeface="Consolas" panose="020B0609020204030204" pitchFamily="49" charset="0"/>
              </a:rPr>
              <a:t>’ın</a:t>
            </a:r>
            <a:r>
              <a:rPr lang="en-US" sz="1600" dirty="0">
                <a:latin typeface="Consolas" panose="020B0609020204030204" pitchFamily="49" charset="0"/>
              </a:rPr>
              <a:t> external IP </a:t>
            </a:r>
            <a:r>
              <a:rPr lang="en-US" sz="1600" dirty="0" err="1">
                <a:latin typeface="Consolas" panose="020B0609020204030204" pitchFamily="49" charset="0"/>
              </a:rPr>
              <a:t>değerini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öğrenebiliriz</a:t>
            </a:r>
            <a:r>
              <a:rPr lang="en-US" sz="1600" dirty="0">
                <a:latin typeface="Consolas" panose="020B0609020204030204" pitchFamily="49" charset="0"/>
              </a:rPr>
              <a:t>. </a:t>
            </a:r>
            <a:r>
              <a:rPr lang="en-US" sz="1600" dirty="0" err="1">
                <a:latin typeface="Consolas" panose="020B0609020204030204" pitchFamily="49" charset="0"/>
              </a:rPr>
              <a:t>İlgili</a:t>
            </a:r>
            <a:r>
              <a:rPr lang="en-US" sz="1600" dirty="0">
                <a:latin typeface="Consolas" panose="020B0609020204030204" pitchFamily="49" charset="0"/>
              </a:rPr>
              <a:t> IP </a:t>
            </a:r>
            <a:r>
              <a:rPr lang="en-US" sz="1600" dirty="0" err="1">
                <a:latin typeface="Consolas" panose="020B0609020204030204" pitchFamily="49" charset="0"/>
              </a:rPr>
              <a:t>bilgisini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aldıktan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sonra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yaml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dosyalarımızın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olduğu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dizine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geçiş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yapıyoruz</a:t>
            </a:r>
            <a:r>
              <a:rPr lang="en-US" sz="1600" dirty="0">
                <a:latin typeface="Consolas" panose="020B0609020204030204" pitchFamily="49" charset="0"/>
              </a:rPr>
              <a:t>.</a:t>
            </a: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effectLst/>
                <a:latin typeface="Consolas" panose="020B0609020204030204" pitchFamily="49" charset="0"/>
              </a:rPr>
              <a:t>cd 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aks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-workshop/deploy/manifests/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latin typeface="Consolas" panose="020B0609020204030204" pitchFamily="49" charset="0"/>
              </a:rPr>
              <a:t>vi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 ratings-web-</a:t>
            </a:r>
            <a:r>
              <a:rPr lang="en-US" sz="1600" b="1" dirty="0" err="1">
                <a:latin typeface="Consolas" panose="020B0609020204030204" pitchFamily="49" charset="0"/>
              </a:rPr>
              <a:t>ingress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.yaml</a:t>
            </a:r>
            <a:endParaRPr lang="en-US" sz="1600" b="1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effectLst/>
                <a:latin typeface="Consolas" panose="020B0609020204030204" pitchFamily="49" charset="0"/>
              </a:rPr>
              <a:t>Ingress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yaml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dosyasını</a:t>
            </a:r>
            <a:r>
              <a:rPr lang="en-US" sz="1600" dirty="0">
                <a:effectLst/>
                <a:latin typeface="Consolas" panose="020B0609020204030204" pitchFamily="49" charset="0"/>
              </a:rPr>
              <a:t> vi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ile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açıyoruz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ve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aşağıdaki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resimdeki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&lt;ingress-external-</a:t>
            </a:r>
            <a:r>
              <a:rPr lang="en-US" sz="1600" dirty="0" err="1">
                <a:latin typeface="Consolas" panose="020B0609020204030204" pitchFamily="49" charset="0"/>
              </a:rPr>
              <a:t>ip</a:t>
            </a:r>
            <a:r>
              <a:rPr lang="en-US" sz="1600" dirty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alanını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oluşturduğumuz</a:t>
            </a:r>
            <a:r>
              <a:rPr lang="en-US" sz="1600" dirty="0">
                <a:latin typeface="Consolas" panose="020B0609020204030204" pitchFamily="49" charset="0"/>
              </a:rPr>
              <a:t> ingress controller external </a:t>
            </a:r>
            <a:r>
              <a:rPr lang="en-US" sz="1600" dirty="0" err="1">
                <a:latin typeface="Consolas" panose="020B0609020204030204" pitchFamily="49" charset="0"/>
              </a:rPr>
              <a:t>ip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değeri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ile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değiştiriyoruz</a:t>
            </a:r>
            <a:r>
              <a:rPr lang="en-US" sz="1600" dirty="0">
                <a:latin typeface="Consolas" panose="020B0609020204030204" pitchFamily="49" charset="0"/>
              </a:rPr>
              <a:t>.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b="1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909B5C-8E7E-659B-3A93-578C45794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305" y="6355781"/>
            <a:ext cx="8230749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38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9C05F4-FE82-E38E-CB1D-BA63F10AD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1"/>
            <a:ext cx="9805416" cy="175564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Komutlar</a:t>
            </a:r>
            <a:endParaRPr lang="en-US" dirty="0"/>
          </a:p>
          <a:p>
            <a:pPr marL="0" indent="0">
              <a:buNone/>
            </a:pPr>
            <a:r>
              <a:rPr lang="en-US" sz="1600" dirty="0" err="1">
                <a:effectLst/>
                <a:latin typeface="Consolas" panose="020B0609020204030204" pitchFamily="49" charset="0"/>
              </a:rPr>
              <a:t>İlgili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yaml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dosyamızı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aşağıdaki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komut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ile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kuruyoruz</a:t>
            </a:r>
            <a:r>
              <a:rPr lang="en-US" sz="1600" dirty="0">
                <a:effectLst/>
                <a:latin typeface="Consolas" panose="020B0609020204030204" pitchFamily="49" charset="0"/>
              </a:rPr>
              <a:t>.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Sonrasında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yaml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dosyasının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içinde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belirttiğimiz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URL’e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erişim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sağlıyoruz</a:t>
            </a:r>
            <a:r>
              <a:rPr lang="en-US" sz="1600" dirty="0">
                <a:effectLst/>
                <a:latin typeface="Consolas" panose="020B0609020204030204" pitchFamily="49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kubectl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 apply --namespace 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ratingsapp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 -f ratings-web-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ingress.yaml</a:t>
            </a:r>
            <a:endParaRPr lang="en-US" sz="1600" b="1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effectLst/>
                <a:latin typeface="Consolas" panose="020B0609020204030204" pitchFamily="49" charset="0"/>
              </a:rPr>
              <a:t>Kurulum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sonrasında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aşağıdaki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gibi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bir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sayfa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görüntülüyor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olacağız</a:t>
            </a:r>
            <a:r>
              <a:rPr lang="en-US" sz="1600" dirty="0">
                <a:effectLst/>
                <a:latin typeface="Consolas" panose="020B0609020204030204" pitchFamily="49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effectLst/>
              <a:latin typeface="Consolas" panose="020B0609020204030204" pitchFamily="49" charset="0"/>
            </a:endParaRPr>
          </a:p>
          <a:p>
            <a:endParaRPr lang="en-US" sz="1600" b="1" dirty="0">
              <a:effectLst/>
              <a:latin typeface="Consolas" panose="020B0609020204030204" pitchFamily="49" charset="0"/>
            </a:endParaRPr>
          </a:p>
          <a:p>
            <a:endParaRPr lang="en-US" sz="1600" b="1" dirty="0">
              <a:effectLst/>
              <a:latin typeface="Consolas" panose="020B0609020204030204" pitchFamily="49" charset="0"/>
            </a:endParaRPr>
          </a:p>
          <a:p>
            <a:endParaRPr lang="en-US" sz="1600" b="1" dirty="0"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87C848-D344-51A5-CAB7-4ABCDE08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009" y="2060599"/>
            <a:ext cx="7027981" cy="421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20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FA07-7A5D-23C5-B2B0-C7B6A94FB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13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8. Front End Ingress TLS/SSL </a:t>
            </a:r>
            <a:r>
              <a:rPr lang="en-US" dirty="0" err="1">
                <a:solidFill>
                  <a:schemeClr val="accent1"/>
                </a:solidFill>
              </a:rPr>
              <a:t>Aktif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Etme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8C037-6D0B-7CD2-DE1E-457CC550B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1"/>
            <a:ext cx="10515600" cy="1216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Bu </a:t>
            </a:r>
            <a:r>
              <a:rPr lang="en-US" dirty="0" err="1"/>
              <a:t>bölümde</a:t>
            </a:r>
            <a:r>
              <a:rPr lang="en-US" dirty="0"/>
              <a:t> </a:t>
            </a:r>
            <a:r>
              <a:rPr lang="en-US" dirty="0" err="1"/>
              <a:t>oluşturduğumuz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OpenSSL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geçersiz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sertifika</a:t>
            </a:r>
            <a:r>
              <a:rPr lang="en-US" dirty="0"/>
              <a:t> </a:t>
            </a:r>
            <a:r>
              <a:rPr lang="en-US" dirty="0" err="1"/>
              <a:t>oluşturup</a:t>
            </a:r>
            <a:r>
              <a:rPr lang="en-US" dirty="0"/>
              <a:t>, ingress </a:t>
            </a:r>
            <a:r>
              <a:rPr lang="en-US" dirty="0" err="1"/>
              <a:t>ile</a:t>
            </a:r>
            <a:r>
              <a:rPr lang="en-US" dirty="0"/>
              <a:t> TLS-SSL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etme</a:t>
            </a:r>
            <a:r>
              <a:rPr lang="en-US" dirty="0"/>
              <a:t> </a:t>
            </a:r>
            <a:r>
              <a:rPr lang="en-US" dirty="0" err="1"/>
              <a:t>işlemini</a:t>
            </a:r>
            <a:r>
              <a:rPr lang="en-US" dirty="0"/>
              <a:t> </a:t>
            </a:r>
            <a:r>
              <a:rPr lang="en-US" dirty="0" err="1"/>
              <a:t>yapacağız</a:t>
            </a:r>
            <a:r>
              <a:rPr lang="en-US" dirty="0"/>
              <a:t>.</a:t>
            </a:r>
          </a:p>
        </p:txBody>
      </p:sp>
      <p:pic>
        <p:nvPicPr>
          <p:cNvPr id="2052" name="Picture 4" descr="Generating Self Signed SSL Certificate with OpenSSL">
            <a:extLst>
              <a:ext uri="{FF2B5EF4-FFF2-40B4-BE49-F238E27FC236}">
                <a16:creationId xmlns:a16="http://schemas.microsoft.com/office/drawing/2014/main" id="{E3778ED7-25C4-D461-ABFF-90532226F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479" y="2532890"/>
            <a:ext cx="6293042" cy="353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147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AFC3-2FCF-13B7-2B04-B32A83539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CRT </a:t>
            </a:r>
            <a:r>
              <a:rPr lang="en-US" sz="3200" dirty="0" err="1">
                <a:solidFill>
                  <a:schemeClr val="accent1"/>
                </a:solidFill>
              </a:rPr>
              <a:t>ve</a:t>
            </a:r>
            <a:r>
              <a:rPr lang="en-US" sz="3200" dirty="0">
                <a:solidFill>
                  <a:schemeClr val="accent1"/>
                </a:solidFill>
              </a:rPr>
              <a:t> KEY </a:t>
            </a:r>
            <a:r>
              <a:rPr lang="en-US" sz="3200" dirty="0" err="1">
                <a:solidFill>
                  <a:schemeClr val="accent1"/>
                </a:solidFill>
              </a:rPr>
              <a:t>Dosyalarını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 err="1">
                <a:solidFill>
                  <a:schemeClr val="accent1"/>
                </a:solidFill>
              </a:rPr>
              <a:t>Oluşturma</a:t>
            </a:r>
            <a:r>
              <a:rPr lang="en-US" sz="3200" dirty="0">
                <a:solidFill>
                  <a:schemeClr val="accent1"/>
                </a:solidFill>
              </a:rPr>
              <a:t> – Secret </a:t>
            </a:r>
            <a:r>
              <a:rPr lang="en-US" sz="3200" dirty="0" err="1">
                <a:solidFill>
                  <a:schemeClr val="accent1"/>
                </a:solidFill>
              </a:rPr>
              <a:t>Oluşturma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AB392A-B7F6-C08F-8B18-6AC3A528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0054"/>
            <a:ext cx="9805416" cy="25874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Komutlar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 err="1">
                <a:effectLst/>
                <a:latin typeface="Consolas" panose="020B0609020204030204" pitchFamily="49" charset="0"/>
              </a:rPr>
              <a:t>mkdir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tls</a:t>
            </a:r>
            <a:endParaRPr lang="en-US" sz="1600" b="1" dirty="0"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effectLst/>
                <a:latin typeface="Consolas" panose="020B0609020204030204" pitchFamily="49" charset="0"/>
              </a:rPr>
              <a:t>cd 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tls</a:t>
            </a:r>
            <a:endParaRPr lang="en-US" sz="1600" b="1" dirty="0"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 err="1">
                <a:latin typeface="Consolas" panose="020B0609020204030204" pitchFamily="49" charset="0"/>
              </a:rPr>
              <a:t>openssl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genrsa</a:t>
            </a:r>
            <a:r>
              <a:rPr lang="en-US" sz="1600" b="1" dirty="0">
                <a:latin typeface="Consolas" panose="020B0609020204030204" pitchFamily="49" charset="0"/>
              </a:rPr>
              <a:t> -des3 -</a:t>
            </a:r>
            <a:r>
              <a:rPr lang="en-US" sz="1600" b="1" dirty="0" err="1">
                <a:latin typeface="Consolas" panose="020B0609020204030204" pitchFamily="49" charset="0"/>
              </a:rPr>
              <a:t>passout</a:t>
            </a:r>
            <a:r>
              <a:rPr lang="en-US" sz="1600" b="1" dirty="0">
                <a:latin typeface="Consolas" panose="020B0609020204030204" pitchFamily="49" charset="0"/>
              </a:rPr>
              <a:t> pass:xnet@123 -out </a:t>
            </a:r>
            <a:r>
              <a:rPr lang="en-US" sz="1600" b="1" dirty="0" err="1">
                <a:latin typeface="Consolas" panose="020B0609020204030204" pitchFamily="49" charset="0"/>
              </a:rPr>
              <a:t>system.pass.key</a:t>
            </a:r>
            <a:r>
              <a:rPr lang="en-US" sz="1600" b="1" dirty="0">
                <a:latin typeface="Consolas" panose="020B0609020204030204" pitchFamily="49" charset="0"/>
              </a:rPr>
              <a:t> 2048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 err="1">
                <a:latin typeface="Consolas" panose="020B0609020204030204" pitchFamily="49" charset="0"/>
              </a:rPr>
              <a:t>openssl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rsa</a:t>
            </a:r>
            <a:r>
              <a:rPr lang="en-US" sz="1600" b="1" dirty="0">
                <a:latin typeface="Consolas" panose="020B0609020204030204" pitchFamily="49" charset="0"/>
              </a:rPr>
              <a:t> -</a:t>
            </a:r>
            <a:r>
              <a:rPr lang="en-US" sz="1600" b="1" dirty="0" err="1">
                <a:latin typeface="Consolas" panose="020B0609020204030204" pitchFamily="49" charset="0"/>
              </a:rPr>
              <a:t>passin</a:t>
            </a:r>
            <a:r>
              <a:rPr lang="en-US" sz="1600" b="1" dirty="0">
                <a:latin typeface="Consolas" panose="020B0609020204030204" pitchFamily="49" charset="0"/>
              </a:rPr>
              <a:t> pass:xnet@123 -in </a:t>
            </a:r>
            <a:r>
              <a:rPr lang="en-US" sz="1600" b="1" dirty="0" err="1">
                <a:latin typeface="Consolas" panose="020B0609020204030204" pitchFamily="49" charset="0"/>
              </a:rPr>
              <a:t>system.pass.key</a:t>
            </a:r>
            <a:r>
              <a:rPr lang="en-US" sz="1600" b="1" dirty="0">
                <a:latin typeface="Consolas" panose="020B0609020204030204" pitchFamily="49" charset="0"/>
              </a:rPr>
              <a:t> -out </a:t>
            </a:r>
            <a:r>
              <a:rPr lang="en-US" sz="1600" b="1" dirty="0" err="1">
                <a:latin typeface="Consolas" panose="020B0609020204030204" pitchFamily="49" charset="0"/>
              </a:rPr>
              <a:t>system.key</a:t>
            </a:r>
            <a:endParaRPr lang="en-US" sz="1600" b="1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latin typeface="Consolas" panose="020B0609020204030204" pitchFamily="49" charset="0"/>
              </a:rPr>
              <a:t>rm </a:t>
            </a:r>
            <a:r>
              <a:rPr lang="en-US" sz="1600" b="1" dirty="0" err="1">
                <a:latin typeface="Consolas" panose="020B0609020204030204" pitchFamily="49" charset="0"/>
              </a:rPr>
              <a:t>system.pass.key</a:t>
            </a:r>
            <a:endParaRPr lang="en-US" sz="1600" b="1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 err="1">
                <a:latin typeface="Consolas" panose="020B0609020204030204" pitchFamily="49" charset="0"/>
              </a:rPr>
              <a:t>openssl</a:t>
            </a:r>
            <a:r>
              <a:rPr lang="en-US" sz="1600" b="1" dirty="0">
                <a:latin typeface="Consolas" panose="020B0609020204030204" pitchFamily="49" charset="0"/>
              </a:rPr>
              <a:t> x509 -req -days 365openssl req -new -key </a:t>
            </a:r>
            <a:r>
              <a:rPr lang="en-US" sz="1600" b="1" dirty="0" err="1">
                <a:latin typeface="Consolas" panose="020B0609020204030204" pitchFamily="49" charset="0"/>
              </a:rPr>
              <a:t>system.key</a:t>
            </a:r>
            <a:r>
              <a:rPr lang="en-US" sz="1600" b="1" dirty="0">
                <a:latin typeface="Consolas" panose="020B0609020204030204" pitchFamily="49" charset="0"/>
              </a:rPr>
              <a:t> -out </a:t>
            </a:r>
            <a:r>
              <a:rPr lang="en-US" sz="1600" b="1" dirty="0" err="1">
                <a:latin typeface="Consolas" panose="020B0609020204030204" pitchFamily="49" charset="0"/>
              </a:rPr>
              <a:t>system.csr</a:t>
            </a:r>
            <a:endParaRPr lang="en-US" sz="1600" b="1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latin typeface="Consolas" panose="020B0609020204030204" pitchFamily="49" charset="0"/>
              </a:rPr>
              <a:t> -in </a:t>
            </a:r>
            <a:r>
              <a:rPr lang="en-US" sz="1600" b="1" dirty="0" err="1">
                <a:latin typeface="Consolas" panose="020B0609020204030204" pitchFamily="49" charset="0"/>
              </a:rPr>
              <a:t>system.csr</a:t>
            </a:r>
            <a:r>
              <a:rPr lang="en-US" sz="1600" b="1" dirty="0">
                <a:latin typeface="Consolas" panose="020B0609020204030204" pitchFamily="49" charset="0"/>
              </a:rPr>
              <a:t> -</a:t>
            </a:r>
            <a:r>
              <a:rPr lang="en-US" sz="1600" b="1" dirty="0" err="1">
                <a:latin typeface="Consolas" panose="020B0609020204030204" pitchFamily="49" charset="0"/>
              </a:rPr>
              <a:t>signkey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system.key</a:t>
            </a:r>
            <a:r>
              <a:rPr lang="en-US" sz="1600" b="1" dirty="0">
                <a:latin typeface="Consolas" panose="020B0609020204030204" pitchFamily="49" charset="0"/>
              </a:rPr>
              <a:t> -out system.crt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37FD97-E7E1-580E-D53A-D1FA768FF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45471"/>
            <a:ext cx="3381847" cy="60015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980579-710A-7DB5-C312-7D90D7750A2A}"/>
              </a:ext>
            </a:extLst>
          </p:cNvPr>
          <p:cNvSpPr txBox="1">
            <a:spLocks/>
          </p:cNvSpPr>
          <p:nvPr/>
        </p:nvSpPr>
        <p:spPr>
          <a:xfrm>
            <a:off x="838200" y="4672584"/>
            <a:ext cx="9805416" cy="941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600" dirty="0">
                <a:latin typeface="Consolas" panose="020B0609020204030204" pitchFamily="49" charset="0"/>
              </a:rPr>
              <a:t>Secret </a:t>
            </a:r>
            <a:r>
              <a:rPr lang="en-US" sz="2600" dirty="0" err="1">
                <a:latin typeface="Consolas" panose="020B0609020204030204" pitchFamily="49" charset="0"/>
              </a:rPr>
              <a:t>Oluşturma</a:t>
            </a:r>
            <a:endParaRPr lang="en-US" sz="26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1500" b="1" dirty="0" err="1">
                <a:latin typeface="Consolas" panose="020B0609020204030204" pitchFamily="49" charset="0"/>
              </a:rPr>
              <a:t>kubectl</a:t>
            </a:r>
            <a:r>
              <a:rPr lang="en-US" sz="1500" b="1" dirty="0">
                <a:latin typeface="Consolas" panose="020B0609020204030204" pitchFamily="49" charset="0"/>
              </a:rPr>
              <a:t> create secret </a:t>
            </a:r>
            <a:r>
              <a:rPr lang="en-US" sz="1500" b="1" dirty="0" err="1">
                <a:latin typeface="Consolas" panose="020B0609020204030204" pitchFamily="49" charset="0"/>
              </a:rPr>
              <a:t>tls</a:t>
            </a:r>
            <a:r>
              <a:rPr lang="en-US" sz="1500" b="1" dirty="0">
                <a:latin typeface="Consolas" panose="020B0609020204030204" pitchFamily="49" charset="0"/>
              </a:rPr>
              <a:t> ratings-</a:t>
            </a:r>
            <a:r>
              <a:rPr lang="en-US" sz="1500" b="1" dirty="0" err="1">
                <a:latin typeface="Consolas" panose="020B0609020204030204" pitchFamily="49" charset="0"/>
              </a:rPr>
              <a:t>tls</a:t>
            </a:r>
            <a:r>
              <a:rPr lang="en-US" sz="1500" b="1" dirty="0">
                <a:latin typeface="Consolas" panose="020B0609020204030204" pitchFamily="49" charset="0"/>
              </a:rPr>
              <a:t> --cert system.crt --key </a:t>
            </a:r>
            <a:r>
              <a:rPr lang="en-US" sz="1500" b="1" dirty="0" err="1">
                <a:latin typeface="Consolas" panose="020B0609020204030204" pitchFamily="49" charset="0"/>
              </a:rPr>
              <a:t>system.key</a:t>
            </a:r>
            <a:r>
              <a:rPr lang="en-US" sz="1500" b="1" dirty="0">
                <a:latin typeface="Consolas" panose="020B0609020204030204" pitchFamily="49" charset="0"/>
              </a:rPr>
              <a:t> -n </a:t>
            </a:r>
            <a:r>
              <a:rPr lang="en-US" sz="1500" b="1" dirty="0" err="1">
                <a:latin typeface="Consolas" panose="020B0609020204030204" pitchFamily="49" charset="0"/>
              </a:rPr>
              <a:t>ratingsapp</a:t>
            </a:r>
            <a:endParaRPr lang="en-US" sz="15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591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77514B-2FB2-3BC5-DD51-6F484AA6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Ingress </a:t>
            </a:r>
            <a:r>
              <a:rPr lang="en-US" sz="3200" dirty="0" err="1">
                <a:solidFill>
                  <a:schemeClr val="accent1"/>
                </a:solidFill>
              </a:rPr>
              <a:t>Düzenleme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A7B50A-79A0-E50D-D424-03B33308B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0054"/>
            <a:ext cx="9805416" cy="5405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Komutlar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effectLst/>
                <a:latin typeface="Consolas" panose="020B0609020204030204" pitchFamily="49" charset="0"/>
              </a:rPr>
              <a:t>cd 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aks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-workshop/deploy/manifests/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effectLst/>
                <a:latin typeface="Consolas" panose="020B0609020204030204" pitchFamily="49" charset="0"/>
              </a:rPr>
              <a:t>vi ratings-web-ingress-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tls.yaml</a:t>
            </a:r>
            <a:endParaRPr lang="en-US" sz="1600" b="1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effectLst/>
                <a:latin typeface="Consolas" panose="020B0609020204030204" pitchFamily="49" charset="0"/>
              </a:rPr>
              <a:t>Öncelikle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kurulum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için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yaml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dosyalarımızın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bulunduğu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dizine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geçiyoruz</a:t>
            </a:r>
            <a:r>
              <a:rPr lang="en-US" sz="1600" dirty="0">
                <a:effectLst/>
                <a:latin typeface="Consolas" panose="020B0609020204030204" pitchFamily="49" charset="0"/>
              </a:rPr>
              <a:t>.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Sonrasında</a:t>
            </a:r>
            <a:r>
              <a:rPr lang="en-US" sz="1600" dirty="0">
                <a:effectLst/>
                <a:latin typeface="Consolas" panose="020B0609020204030204" pitchFamily="49" charset="0"/>
              </a:rPr>
              <a:t> ingress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yaml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içerisinde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tls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tanımını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görüntülemek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için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önceden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oluşturulmuş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yaml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dosyasını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açıyoruz</a:t>
            </a:r>
            <a:r>
              <a:rPr lang="en-US" sz="1600" dirty="0">
                <a:effectLst/>
                <a:latin typeface="Consolas" panose="020B0609020204030204" pitchFamily="49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 err="1">
                <a:latin typeface="Consolas" panose="020B0609020204030204" pitchFamily="49" charset="0"/>
              </a:rPr>
              <a:t>kubectl</a:t>
            </a:r>
            <a:r>
              <a:rPr lang="en-US" sz="1600" b="1" dirty="0">
                <a:latin typeface="Consolas" panose="020B0609020204030204" pitchFamily="49" charset="0"/>
              </a:rPr>
              <a:t> delete –f ratings-web-</a:t>
            </a:r>
            <a:r>
              <a:rPr lang="en-US" sz="1600" b="1" dirty="0" err="1">
                <a:latin typeface="Consolas" panose="020B0609020204030204" pitchFamily="49" charset="0"/>
              </a:rPr>
              <a:t>ingress.yaml</a:t>
            </a:r>
            <a:r>
              <a:rPr lang="en-US" sz="1600" b="1" dirty="0">
                <a:latin typeface="Consolas" panose="020B0609020204030204" pitchFamily="49" charset="0"/>
              </a:rPr>
              <a:t> –n </a:t>
            </a:r>
            <a:r>
              <a:rPr lang="en-US" sz="1600" b="1" dirty="0" err="1">
                <a:latin typeface="Consolas" panose="020B0609020204030204" pitchFamily="49" charset="0"/>
              </a:rPr>
              <a:t>ratingsapp</a:t>
            </a:r>
            <a:endParaRPr lang="en-US" sz="1600" b="1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 err="1">
                <a:latin typeface="Consolas" panose="020B0609020204030204" pitchFamily="49" charset="0"/>
              </a:rPr>
              <a:t>kubectl</a:t>
            </a:r>
            <a:r>
              <a:rPr lang="en-US" sz="1600" b="1" dirty="0">
                <a:latin typeface="Consolas" panose="020B0609020204030204" pitchFamily="49" charset="0"/>
              </a:rPr>
              <a:t> apply –f ratings-web-ingress-</a:t>
            </a:r>
            <a:r>
              <a:rPr lang="en-US" sz="1600" b="1" dirty="0" err="1">
                <a:latin typeface="Consolas" panose="020B0609020204030204" pitchFamily="49" charset="0"/>
              </a:rPr>
              <a:t>tls.yaml</a:t>
            </a:r>
            <a:r>
              <a:rPr lang="en-US" sz="1600" b="1" dirty="0">
                <a:latin typeface="Consolas" panose="020B0609020204030204" pitchFamily="49" charset="0"/>
              </a:rPr>
              <a:t> –n </a:t>
            </a:r>
            <a:r>
              <a:rPr lang="en-US" sz="1600" b="1" dirty="0" err="1">
                <a:latin typeface="Consolas" panose="020B0609020204030204" pitchFamily="49" charset="0"/>
              </a:rPr>
              <a:t>ratingsapp</a:t>
            </a:r>
            <a:endParaRPr lang="en-US" sz="16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Son </a:t>
            </a:r>
            <a:r>
              <a:rPr lang="en-US" sz="1600" dirty="0" err="1">
                <a:latin typeface="Consolas" panose="020B0609020204030204" pitchFamily="49" charset="0"/>
              </a:rPr>
              <a:t>olarak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eski</a:t>
            </a:r>
            <a:r>
              <a:rPr lang="en-US" sz="1600" dirty="0">
                <a:latin typeface="Consolas" panose="020B0609020204030204" pitchFamily="49" charset="0"/>
              </a:rPr>
              <a:t> ingress </a:t>
            </a:r>
            <a:r>
              <a:rPr lang="en-US" sz="1600" dirty="0" err="1">
                <a:latin typeface="Consolas" panose="020B0609020204030204" pitchFamily="49" charset="0"/>
              </a:rPr>
              <a:t>dosyasını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silip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sonrasında</a:t>
            </a:r>
            <a:r>
              <a:rPr lang="en-US" sz="1600" dirty="0">
                <a:latin typeface="Consolas" panose="020B0609020204030204" pitchFamily="49" charset="0"/>
              </a:rPr>
              <a:t> da yeni ingress </a:t>
            </a:r>
            <a:r>
              <a:rPr lang="en-US" sz="1600" dirty="0" err="1">
                <a:latin typeface="Consolas" panose="020B0609020204030204" pitchFamily="49" charset="0"/>
              </a:rPr>
              <a:t>yaml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dosyasını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kuruyoruz</a:t>
            </a:r>
            <a:r>
              <a:rPr lang="en-US" sz="1600" dirty="0">
                <a:latin typeface="Consolas" panose="020B0609020204030204" pitchFamily="49" charset="0"/>
              </a:rPr>
              <a:t>. </a:t>
            </a:r>
            <a:r>
              <a:rPr lang="en-US" sz="1600" dirty="0" err="1">
                <a:latin typeface="Consolas" panose="020B0609020204030204" pitchFamily="49" charset="0"/>
              </a:rPr>
              <a:t>Tekrar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aşağıdaki</a:t>
            </a:r>
            <a:r>
              <a:rPr lang="en-US" sz="1600" dirty="0">
                <a:latin typeface="Consolas" panose="020B0609020204030204" pitchFamily="49" charset="0"/>
              </a:rPr>
              <a:t> URL’ e </a:t>
            </a:r>
            <a:r>
              <a:rPr lang="en-US" sz="1600" dirty="0" err="1">
                <a:latin typeface="Consolas" panose="020B0609020204030204" pitchFamily="49" charset="0"/>
              </a:rPr>
              <a:t>bağlandığımızda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bu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sefer</a:t>
            </a:r>
            <a:r>
              <a:rPr lang="en-US" sz="1600" dirty="0">
                <a:latin typeface="Consolas" panose="020B0609020204030204" pitchFamily="49" charset="0"/>
              </a:rPr>
              <a:t> https </a:t>
            </a:r>
            <a:r>
              <a:rPr lang="en-US" sz="1600" dirty="0" err="1">
                <a:latin typeface="Consolas" panose="020B0609020204030204" pitchFamily="49" charset="0"/>
              </a:rPr>
              <a:t>olarak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bağlantı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sağladığımızı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görüntülüyoruz</a:t>
            </a:r>
            <a:r>
              <a:rPr lang="en-US" sz="1600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600" b="0" i="0" u="none" strike="noStrike" dirty="0">
                <a:effectLst/>
                <a:latin typeface="-apple-system"/>
                <a:hlinkClick r:id="rId2"/>
              </a:rPr>
              <a:t>https://frontend.13-68-177-68.nip.io</a:t>
            </a:r>
            <a:r>
              <a:rPr lang="en-US" sz="1600" b="0" i="0" dirty="0">
                <a:solidFill>
                  <a:srgbClr val="C9D1D9"/>
                </a:solidFill>
                <a:effectLst/>
                <a:latin typeface="-apple-system"/>
              </a:rPr>
              <a:t>.</a:t>
            </a:r>
            <a:endParaRPr lang="en-US" sz="2400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 err="1">
                <a:latin typeface="Consolas" panose="020B0609020204030204" pitchFamily="49" charset="0"/>
              </a:rPr>
              <a:t>kubectl</a:t>
            </a:r>
            <a:r>
              <a:rPr lang="en-US" sz="1600" b="1" dirty="0">
                <a:latin typeface="Consolas" panose="020B0609020204030204" pitchFamily="49" charset="0"/>
              </a:rPr>
              <a:t> delete –f ratings-web-ingress-</a:t>
            </a:r>
            <a:r>
              <a:rPr lang="en-US" sz="1600" b="1" dirty="0" err="1">
                <a:latin typeface="Consolas" panose="020B0609020204030204" pitchFamily="49" charset="0"/>
              </a:rPr>
              <a:t>tls.yaml</a:t>
            </a:r>
            <a:r>
              <a:rPr lang="en-US" sz="1600" b="1" dirty="0">
                <a:latin typeface="Consolas" panose="020B0609020204030204" pitchFamily="49" charset="0"/>
              </a:rPr>
              <a:t> –n </a:t>
            </a:r>
            <a:r>
              <a:rPr lang="en-US" sz="1600" b="1" dirty="0" err="1">
                <a:latin typeface="Consolas" panose="020B0609020204030204" pitchFamily="49" charset="0"/>
              </a:rPr>
              <a:t>ratingsapp</a:t>
            </a:r>
            <a:endParaRPr lang="en-US" sz="1600" b="1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 err="1">
                <a:latin typeface="Consolas" panose="020B0609020204030204" pitchFamily="49" charset="0"/>
              </a:rPr>
              <a:t>kubectl</a:t>
            </a:r>
            <a:r>
              <a:rPr lang="en-US" sz="1600" b="1" dirty="0">
                <a:latin typeface="Consolas" panose="020B0609020204030204" pitchFamily="49" charset="0"/>
              </a:rPr>
              <a:t> apply –f ratings-web-</a:t>
            </a:r>
            <a:r>
              <a:rPr lang="en-US" sz="1600" b="1" dirty="0" err="1">
                <a:latin typeface="Consolas" panose="020B0609020204030204" pitchFamily="49" charset="0"/>
              </a:rPr>
              <a:t>ingress.yaml</a:t>
            </a:r>
            <a:r>
              <a:rPr lang="en-US" sz="1600" b="1" dirty="0">
                <a:latin typeface="Consolas" panose="020B0609020204030204" pitchFamily="49" charset="0"/>
              </a:rPr>
              <a:t> –n </a:t>
            </a:r>
            <a:r>
              <a:rPr lang="en-US" sz="1600" b="1" dirty="0" err="1">
                <a:latin typeface="Consolas" panose="020B0609020204030204" pitchFamily="49" charset="0"/>
              </a:rPr>
              <a:t>ratingsapp</a:t>
            </a:r>
            <a:endParaRPr lang="en-US" sz="16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Bu </a:t>
            </a:r>
            <a:r>
              <a:rPr lang="en-US" sz="1600" dirty="0" err="1">
                <a:latin typeface="Consolas" panose="020B0609020204030204" pitchFamily="49" charset="0"/>
              </a:rPr>
              <a:t>komutlar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ile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sertifika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örnek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olduğundan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dolayı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sonraki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aşamalarda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sorun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yaşamamak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için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tekrar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uygulamamızı</a:t>
            </a:r>
            <a:r>
              <a:rPr lang="en-US" sz="1600" dirty="0">
                <a:latin typeface="Consolas" panose="020B0609020204030204" pitchFamily="49" charset="0"/>
              </a:rPr>
              <a:t> http </a:t>
            </a:r>
            <a:r>
              <a:rPr lang="en-US" sz="1600" dirty="0" err="1">
                <a:latin typeface="Consolas" panose="020B0609020204030204" pitchFamily="49" charset="0"/>
              </a:rPr>
              <a:t>olarak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ayarlıyoruz</a:t>
            </a:r>
            <a:r>
              <a:rPr lang="en-US" sz="1600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b="1" dirty="0"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b="1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37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9CE7-650F-034C-EB12-58AD8387E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731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9. </a:t>
            </a:r>
            <a:r>
              <a:rPr lang="en-US" dirty="0" err="1">
                <a:solidFill>
                  <a:schemeClr val="accent1"/>
                </a:solidFill>
              </a:rPr>
              <a:t>Uygulama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İçin</a:t>
            </a:r>
            <a:r>
              <a:rPr lang="en-US" dirty="0">
                <a:solidFill>
                  <a:schemeClr val="accent1"/>
                </a:solidFill>
              </a:rPr>
              <a:t> Azure Monitoring </a:t>
            </a:r>
            <a:r>
              <a:rPr lang="en-US" dirty="0" err="1">
                <a:solidFill>
                  <a:schemeClr val="accent1"/>
                </a:solidFill>
              </a:rPr>
              <a:t>Aktif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Etme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43582-4ECD-1AD1-0AAE-906B56317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585"/>
            <a:ext cx="10515600" cy="27797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/>
              <a:t>Kubernetes </a:t>
            </a:r>
            <a:r>
              <a:rPr lang="en-US" sz="1400" dirty="0" err="1"/>
              <a:t>ortamımızı</a:t>
            </a:r>
            <a:r>
              <a:rPr lang="en-US" sz="1400" dirty="0"/>
              <a:t> Azure Monitor </a:t>
            </a:r>
            <a:r>
              <a:rPr lang="en-US" sz="1400" dirty="0" err="1"/>
              <a:t>ile</a:t>
            </a:r>
            <a:r>
              <a:rPr lang="en-US" sz="1400" dirty="0"/>
              <a:t> </a:t>
            </a:r>
            <a:r>
              <a:rPr lang="en-US" sz="1400" dirty="0" err="1"/>
              <a:t>takip</a:t>
            </a:r>
            <a:r>
              <a:rPr lang="en-US" sz="1400" dirty="0"/>
              <a:t> </a:t>
            </a:r>
            <a:r>
              <a:rPr lang="en-US" sz="1400" dirty="0" err="1"/>
              <a:t>edebiliyoruz</a:t>
            </a:r>
            <a:r>
              <a:rPr lang="en-US" sz="1400" dirty="0"/>
              <a:t>. </a:t>
            </a:r>
            <a:r>
              <a:rPr lang="en-US" sz="1400" dirty="0" err="1"/>
              <a:t>Öncelikle</a:t>
            </a:r>
            <a:r>
              <a:rPr lang="en-US" sz="1400" dirty="0"/>
              <a:t> </a:t>
            </a:r>
            <a:r>
              <a:rPr lang="en-US" sz="1400" dirty="0" err="1"/>
              <a:t>bunun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aşağıdaki</a:t>
            </a:r>
            <a:r>
              <a:rPr lang="en-US" sz="1400" dirty="0"/>
              <a:t> </a:t>
            </a:r>
            <a:r>
              <a:rPr lang="en-US" sz="1400" dirty="0" err="1"/>
              <a:t>komut</a:t>
            </a:r>
            <a:r>
              <a:rPr lang="en-US" sz="1400" dirty="0"/>
              <a:t> </a:t>
            </a:r>
            <a:r>
              <a:rPr lang="en-US" sz="1400" dirty="0" err="1"/>
              <a:t>ile</a:t>
            </a:r>
            <a:r>
              <a:rPr lang="en-US" sz="1400" dirty="0"/>
              <a:t> log </a:t>
            </a:r>
            <a:r>
              <a:rPr lang="en-US" sz="1400" dirty="0" err="1"/>
              <a:t>toplama</a:t>
            </a:r>
            <a:r>
              <a:rPr lang="en-US" sz="1400" dirty="0"/>
              <a:t> </a:t>
            </a:r>
            <a:r>
              <a:rPr lang="en-US" sz="1400" dirty="0" err="1"/>
              <a:t>işlemini</a:t>
            </a:r>
            <a:r>
              <a:rPr lang="en-US" sz="1400" dirty="0"/>
              <a:t> </a:t>
            </a:r>
            <a:r>
              <a:rPr lang="en-US" sz="1400" dirty="0" err="1"/>
              <a:t>yapacak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Workspace </a:t>
            </a:r>
            <a:r>
              <a:rPr lang="en-US" sz="1400" dirty="0" err="1"/>
              <a:t>kaynağı</a:t>
            </a:r>
            <a:r>
              <a:rPr lang="en-US" sz="1400" dirty="0"/>
              <a:t> </a:t>
            </a:r>
            <a:r>
              <a:rPr lang="en-US" sz="1400" dirty="0" err="1"/>
              <a:t>oluşturuyoruz</a:t>
            </a:r>
            <a:r>
              <a:rPr lang="en-US" sz="1400" dirty="0"/>
              <a:t>. </a:t>
            </a:r>
          </a:p>
          <a:p>
            <a:pPr marL="0" indent="0">
              <a:buNone/>
            </a:pPr>
            <a:r>
              <a:rPr lang="en-US" sz="1400" b="1" dirty="0"/>
              <a:t>&gt;    </a:t>
            </a:r>
            <a:r>
              <a:rPr lang="en-US" sz="1400" b="1" dirty="0" err="1"/>
              <a:t>az</a:t>
            </a:r>
            <a:r>
              <a:rPr lang="en-US" sz="1400" b="1" dirty="0"/>
              <a:t> resource create --resource-type </a:t>
            </a:r>
            <a:r>
              <a:rPr lang="en-US" sz="1400" b="1" dirty="0" err="1"/>
              <a:t>Microsoft.OperationalInsights</a:t>
            </a:r>
            <a:r>
              <a:rPr lang="en-US" sz="1400" b="1" dirty="0"/>
              <a:t>/workspaces --name $WORKSPACE  </a:t>
            </a:r>
          </a:p>
          <a:p>
            <a:pPr marL="0" indent="0">
              <a:buNone/>
            </a:pPr>
            <a:r>
              <a:rPr lang="en-US" sz="1400" b="1" dirty="0"/>
              <a:t>   	 --resource-group $RESOURCE_GROUP  --location $REGION_NAME  --properties '{}' -o table</a:t>
            </a:r>
          </a:p>
          <a:p>
            <a:pPr marL="0" indent="0">
              <a:buNone/>
            </a:pPr>
            <a:r>
              <a:rPr lang="en-US" sz="1400" dirty="0" err="1"/>
              <a:t>Sonrasında</a:t>
            </a:r>
            <a:r>
              <a:rPr lang="en-US" sz="1400" dirty="0"/>
              <a:t> AKS </a:t>
            </a:r>
            <a:r>
              <a:rPr lang="en-US" sz="1400" dirty="0" err="1"/>
              <a:t>ile</a:t>
            </a:r>
            <a:r>
              <a:rPr lang="en-US" sz="1400" dirty="0"/>
              <a:t> </a:t>
            </a:r>
            <a:r>
              <a:rPr lang="en-US" sz="1400" dirty="0" err="1"/>
              <a:t>bu</a:t>
            </a:r>
            <a:r>
              <a:rPr lang="en-US" sz="1400" dirty="0"/>
              <a:t> workspace </a:t>
            </a:r>
            <a:r>
              <a:rPr lang="en-US" sz="1400" dirty="0" err="1"/>
              <a:t>kaynağını</a:t>
            </a:r>
            <a:r>
              <a:rPr lang="en-US" sz="1400" dirty="0"/>
              <a:t> baglama </a:t>
            </a:r>
            <a:r>
              <a:rPr lang="en-US" sz="1400" dirty="0" err="1"/>
              <a:t>işleminde</a:t>
            </a:r>
            <a:r>
              <a:rPr lang="en-US" sz="1400" dirty="0"/>
              <a:t> </a:t>
            </a:r>
            <a:r>
              <a:rPr lang="en-US" sz="1400" dirty="0" err="1"/>
              <a:t>kullanmak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oluşan</a:t>
            </a:r>
            <a:r>
              <a:rPr lang="en-US" sz="1400" dirty="0"/>
              <a:t> </a:t>
            </a:r>
            <a:r>
              <a:rPr lang="en-US" sz="1400" dirty="0" err="1"/>
              <a:t>kaynağın</a:t>
            </a:r>
            <a:r>
              <a:rPr lang="en-US" sz="1400" dirty="0"/>
              <a:t> ID </a:t>
            </a:r>
            <a:r>
              <a:rPr lang="en-US" sz="1400" dirty="0" err="1"/>
              <a:t>bilgisini</a:t>
            </a:r>
            <a:r>
              <a:rPr lang="en-US" sz="1400" dirty="0"/>
              <a:t> </a:t>
            </a:r>
            <a:r>
              <a:rPr lang="en-US" sz="1400" dirty="0" err="1"/>
              <a:t>değişken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 </a:t>
            </a:r>
            <a:r>
              <a:rPr lang="en-US" sz="1400" dirty="0" err="1"/>
              <a:t>alıyoruz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b="1" dirty="0"/>
              <a:t> &gt;   WORKSPACE_ID=$(</a:t>
            </a:r>
            <a:r>
              <a:rPr lang="en-US" sz="1400" b="1" dirty="0" err="1"/>
              <a:t>az</a:t>
            </a:r>
            <a:r>
              <a:rPr lang="en-US" sz="1400" b="1" dirty="0"/>
              <a:t> resource show --resource-type </a:t>
            </a:r>
            <a:r>
              <a:rPr lang="en-US" sz="1400" b="1" dirty="0" err="1"/>
              <a:t>Microsoft.OperationalInsights</a:t>
            </a:r>
            <a:r>
              <a:rPr lang="en-US" sz="1400" b="1" dirty="0"/>
              <a:t>/workspaces \</a:t>
            </a:r>
          </a:p>
          <a:p>
            <a:pPr marL="0" indent="0">
              <a:buNone/>
            </a:pPr>
            <a:r>
              <a:rPr lang="en-US" sz="1400" b="1" dirty="0"/>
              <a:t>   	 --resource-group $RESOURCE_GROUP --name $WORKSPACE --query "id" -o </a:t>
            </a:r>
            <a:r>
              <a:rPr lang="en-US" sz="1400" b="1" dirty="0" err="1"/>
              <a:t>tsv</a:t>
            </a:r>
            <a:r>
              <a:rPr lang="en-US" sz="1400" b="1" dirty="0"/>
              <a:t>)</a:t>
            </a:r>
          </a:p>
          <a:p>
            <a:pPr marL="0" indent="0">
              <a:buNone/>
            </a:pPr>
            <a:r>
              <a:rPr lang="en-US" sz="1400" dirty="0"/>
              <a:t>Bu </a:t>
            </a:r>
            <a:r>
              <a:rPr lang="en-US" sz="1400" dirty="0" err="1"/>
              <a:t>işlemleri</a:t>
            </a:r>
            <a:r>
              <a:rPr lang="en-US" sz="1400" dirty="0"/>
              <a:t> </a:t>
            </a:r>
            <a:r>
              <a:rPr lang="en-US" sz="1400" dirty="0" err="1"/>
              <a:t>tamamladıktan</a:t>
            </a:r>
            <a:r>
              <a:rPr lang="en-US" sz="1400" dirty="0"/>
              <a:t> </a:t>
            </a:r>
            <a:r>
              <a:rPr lang="en-US" sz="1400" dirty="0" err="1"/>
              <a:t>sonra</a:t>
            </a:r>
            <a:r>
              <a:rPr lang="en-US" sz="1400" dirty="0"/>
              <a:t> </a:t>
            </a:r>
            <a:r>
              <a:rPr lang="en-US" sz="1400" dirty="0" err="1"/>
              <a:t>aşağıdaki</a:t>
            </a:r>
            <a:r>
              <a:rPr lang="en-US" sz="1400" dirty="0"/>
              <a:t> </a:t>
            </a:r>
            <a:r>
              <a:rPr lang="en-US" sz="1400" dirty="0" err="1"/>
              <a:t>komut</a:t>
            </a:r>
            <a:r>
              <a:rPr lang="en-US" sz="1400" dirty="0"/>
              <a:t> </a:t>
            </a:r>
            <a:r>
              <a:rPr lang="en-US" sz="1400" dirty="0" err="1"/>
              <a:t>ile</a:t>
            </a:r>
            <a:r>
              <a:rPr lang="en-US" sz="1400" dirty="0"/>
              <a:t> AKS </a:t>
            </a:r>
            <a:r>
              <a:rPr lang="en-US" sz="1400" dirty="0" err="1"/>
              <a:t>güncelleme</a:t>
            </a:r>
            <a:r>
              <a:rPr lang="en-US" sz="1400" dirty="0"/>
              <a:t> </a:t>
            </a:r>
            <a:r>
              <a:rPr lang="en-US" sz="1400" dirty="0" err="1"/>
              <a:t>işlemini</a:t>
            </a:r>
            <a:r>
              <a:rPr lang="en-US" sz="1400" dirty="0"/>
              <a:t> </a:t>
            </a:r>
            <a:r>
              <a:rPr lang="en-US" sz="1400" dirty="0" err="1"/>
              <a:t>yapıyoruz</a:t>
            </a:r>
            <a:r>
              <a:rPr lang="en-US" sz="1400" dirty="0"/>
              <a:t>. Bu </a:t>
            </a:r>
            <a:r>
              <a:rPr lang="en-US" sz="1400" dirty="0" err="1"/>
              <a:t>güncellemede</a:t>
            </a:r>
            <a:r>
              <a:rPr lang="en-US" sz="1400" dirty="0"/>
              <a:t> </a:t>
            </a:r>
            <a:r>
              <a:rPr lang="en-US" sz="1400" dirty="0" err="1"/>
              <a:t>eklenti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 monitoring </a:t>
            </a:r>
            <a:r>
              <a:rPr lang="en-US" sz="1400" dirty="0" err="1"/>
              <a:t>eklentisini</a:t>
            </a:r>
            <a:r>
              <a:rPr lang="en-US" sz="1400" dirty="0"/>
              <a:t> </a:t>
            </a:r>
            <a:r>
              <a:rPr lang="en-US" sz="1400" dirty="0" err="1"/>
              <a:t>aktif</a:t>
            </a:r>
            <a:r>
              <a:rPr lang="en-US" sz="1400" dirty="0"/>
              <a:t> </a:t>
            </a:r>
            <a:r>
              <a:rPr lang="en-US" sz="1400" dirty="0" err="1"/>
              <a:t>ediyoruz</a:t>
            </a:r>
            <a:r>
              <a:rPr lang="en-US" sz="1400" dirty="0"/>
              <a:t>. </a:t>
            </a:r>
            <a:r>
              <a:rPr lang="en-US" sz="1400" dirty="0" err="1"/>
              <a:t>Sonrasında</a:t>
            </a:r>
            <a:r>
              <a:rPr lang="en-US" sz="1400" dirty="0"/>
              <a:t> </a:t>
            </a:r>
            <a:r>
              <a:rPr lang="en-US" sz="1400" dirty="0" err="1"/>
              <a:t>oluşturduğumuz</a:t>
            </a:r>
            <a:r>
              <a:rPr lang="en-US" sz="1400" dirty="0"/>
              <a:t> Workspace </a:t>
            </a:r>
            <a:r>
              <a:rPr lang="en-US" sz="1400" dirty="0" err="1"/>
              <a:t>ile</a:t>
            </a:r>
            <a:r>
              <a:rPr lang="en-US" sz="1400" dirty="0"/>
              <a:t> </a:t>
            </a:r>
            <a:r>
              <a:rPr lang="en-US" sz="1400" dirty="0" err="1"/>
              <a:t>bağlantısını</a:t>
            </a:r>
            <a:r>
              <a:rPr lang="en-US" sz="1400" dirty="0"/>
              <a:t> </a:t>
            </a:r>
            <a:r>
              <a:rPr lang="en-US" sz="1400" dirty="0" err="1"/>
              <a:t>yapıyoruz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b="1" dirty="0"/>
              <a:t>&gt;   </a:t>
            </a:r>
            <a:r>
              <a:rPr lang="en-US" sz="1400" b="1" dirty="0" err="1"/>
              <a:t>az</a:t>
            </a:r>
            <a:r>
              <a:rPr lang="en-US" sz="1400" b="1" dirty="0"/>
              <a:t> </a:t>
            </a:r>
            <a:r>
              <a:rPr lang="en-US" sz="1400" b="1" dirty="0" err="1"/>
              <a:t>aks</a:t>
            </a:r>
            <a:r>
              <a:rPr lang="en-US" sz="1400" b="1" dirty="0"/>
              <a:t> enable-addons --resource-group $RESOURCE_GROUP --name $AKS_CLUSTER_NAME --addons monitoring \</a:t>
            </a:r>
          </a:p>
          <a:p>
            <a:pPr marL="0" indent="0">
              <a:buNone/>
            </a:pPr>
            <a:r>
              <a:rPr lang="en-US" sz="1400" b="1" dirty="0"/>
              <a:t>   	  --workspace-resource-id $WORKSPACE_ID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4A859-936A-C960-87C9-27152EDAC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256" y="3981049"/>
            <a:ext cx="9221487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17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96690F-3FD5-D1F4-C569-896E448B7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4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accent1"/>
                </a:solidFill>
              </a:rPr>
              <a:t>Canlı</a:t>
            </a:r>
            <a:r>
              <a:rPr lang="en-US" sz="3200" dirty="0">
                <a:solidFill>
                  <a:schemeClr val="accent1"/>
                </a:solidFill>
              </a:rPr>
              <a:t> Log </a:t>
            </a:r>
            <a:r>
              <a:rPr lang="en-US" sz="3200" dirty="0" err="1">
                <a:solidFill>
                  <a:schemeClr val="accent1"/>
                </a:solidFill>
              </a:rPr>
              <a:t>için</a:t>
            </a:r>
            <a:r>
              <a:rPr lang="en-US" sz="3200" dirty="0">
                <a:solidFill>
                  <a:schemeClr val="accent1"/>
                </a:solidFill>
              </a:rPr>
              <a:t> RBAC </a:t>
            </a:r>
            <a:r>
              <a:rPr lang="en-US" sz="3200" dirty="0" err="1">
                <a:solidFill>
                  <a:schemeClr val="accent1"/>
                </a:solidFill>
              </a:rPr>
              <a:t>Aktif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 err="1">
                <a:solidFill>
                  <a:schemeClr val="accent1"/>
                </a:solidFill>
              </a:rPr>
              <a:t>Etme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7CF8B9-9FEC-8B8B-C13B-884DB686A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0054"/>
            <a:ext cx="9805416" cy="5405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Komutlar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effectLst/>
                <a:latin typeface="Consolas" panose="020B0609020204030204" pitchFamily="49" charset="0"/>
              </a:rPr>
              <a:t>cd 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aks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-workshop/deploy/manifests/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effectLst/>
                <a:latin typeface="Consolas" panose="020B0609020204030204" pitchFamily="49" charset="0"/>
              </a:rPr>
              <a:t>vi 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logreader-rbac.yaml</a:t>
            </a:r>
            <a:endParaRPr lang="en-US" sz="1600" b="1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effectLst/>
                <a:latin typeface="Consolas" panose="020B0609020204030204" pitchFamily="49" charset="0"/>
              </a:rPr>
              <a:t>Log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aktarım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işlemi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için</a:t>
            </a:r>
            <a:r>
              <a:rPr lang="en-US" sz="1600" dirty="0">
                <a:effectLst/>
                <a:latin typeface="Consolas" panose="020B0609020204030204" pitchFamily="49" charset="0"/>
              </a:rPr>
              <a:t> RBAC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kullanacağız</a:t>
            </a:r>
            <a:r>
              <a:rPr lang="en-US" sz="1600" dirty="0">
                <a:effectLst/>
                <a:latin typeface="Consolas" panose="020B0609020204030204" pitchFamily="49" charset="0"/>
              </a:rPr>
              <a:t>.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Kısaca</a:t>
            </a:r>
            <a:r>
              <a:rPr lang="en-US" sz="1600" dirty="0">
                <a:effectLst/>
                <a:latin typeface="Consolas" panose="020B0609020204030204" pitchFamily="49" charset="0"/>
              </a:rPr>
              <a:t> RBAC Rol</a:t>
            </a:r>
            <a:r>
              <a:rPr lang="en-US" sz="1600" dirty="0">
                <a:latin typeface="Consolas" panose="020B0609020204030204" pitchFamily="49" charset="0"/>
              </a:rPr>
              <a:t>e </a:t>
            </a:r>
            <a:r>
              <a:rPr lang="en-US" sz="1600" dirty="0" err="1">
                <a:latin typeface="Consolas" panose="020B0609020204030204" pitchFamily="49" charset="0"/>
              </a:rPr>
              <a:t>ve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ClusterRole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nesneleri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bir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dizin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izinleri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temsil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ededn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kurallar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ayarlamamıza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olanak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tanır</a:t>
            </a:r>
            <a:r>
              <a:rPr lang="en-US" sz="1600" dirty="0">
                <a:latin typeface="Consolas" panose="020B0609020204030204" pitchFamily="49" charset="0"/>
              </a:rPr>
              <a:t>.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 err="1">
                <a:latin typeface="Consolas" panose="020B0609020204030204" pitchFamily="49" charset="0"/>
              </a:rPr>
              <a:t>kubectl</a:t>
            </a:r>
            <a:r>
              <a:rPr lang="en-US" sz="1600" b="1" dirty="0">
                <a:latin typeface="Consolas" panose="020B0609020204030204" pitchFamily="49" charset="0"/>
              </a:rPr>
              <a:t> apply -f </a:t>
            </a:r>
            <a:r>
              <a:rPr lang="en-US" sz="1600" b="1" dirty="0" err="1">
                <a:latin typeface="Consolas" panose="020B0609020204030204" pitchFamily="49" charset="0"/>
              </a:rPr>
              <a:t>logreader-rbac.yaml</a:t>
            </a:r>
            <a:endParaRPr lang="en-US" sz="16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Bu </a:t>
            </a:r>
            <a:r>
              <a:rPr lang="en-US" sz="1600" dirty="0" err="1">
                <a:latin typeface="Consolas" panose="020B0609020204030204" pitchFamily="49" charset="0"/>
              </a:rPr>
              <a:t>adımda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kurulum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işlemini</a:t>
            </a:r>
            <a:r>
              <a:rPr lang="en-US" sz="1600" dirty="0">
                <a:latin typeface="Consolas" panose="020B0609020204030204" pitchFamily="49" charset="0"/>
              </a:rPr>
              <a:t> de </a:t>
            </a:r>
            <a:r>
              <a:rPr lang="en-US" sz="1600" dirty="0" err="1">
                <a:latin typeface="Consolas" panose="020B0609020204030204" pitchFamily="49" charset="0"/>
              </a:rPr>
              <a:t>tamamladık</a:t>
            </a:r>
            <a:r>
              <a:rPr lang="en-US" sz="1600" dirty="0">
                <a:latin typeface="Consolas" panose="020B0609020204030204" pitchFamily="49" charset="0"/>
              </a:rPr>
              <a:t>. Azure Portal </a:t>
            </a:r>
            <a:r>
              <a:rPr lang="en-US" sz="1600" dirty="0" err="1">
                <a:latin typeface="Consolas" panose="020B0609020204030204" pitchFamily="49" charset="0"/>
              </a:rPr>
              <a:t>üzerinden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kontrolü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sağladığımızda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aşağıdaki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resimde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işaretli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alanlar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yeşil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olarak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değişecek</a:t>
            </a:r>
            <a:r>
              <a:rPr lang="en-US" sz="1600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sz="1600" b="1" dirty="0"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b="1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8755F0-69F8-901F-CBA3-EC7D6AE9D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604" y="3782867"/>
            <a:ext cx="5862791" cy="271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2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835A0-5821-64C5-7004-F1E2256D4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017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accent1"/>
                </a:solidFill>
              </a:rPr>
              <a:t>Ortamın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Ayarlanması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Azure Kubernetes </a:t>
            </a:r>
            <a:r>
              <a:rPr lang="en-US" dirty="0" err="1">
                <a:solidFill>
                  <a:schemeClr val="accent1"/>
                </a:solidFill>
              </a:rPr>
              <a:t>Sersivi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Olarak</a:t>
            </a:r>
            <a:r>
              <a:rPr lang="en-US" dirty="0">
                <a:solidFill>
                  <a:schemeClr val="accent1"/>
                </a:solidFill>
              </a:rPr>
              <a:t> Kubernetes </a:t>
            </a:r>
            <a:r>
              <a:rPr lang="en-US" dirty="0" err="1">
                <a:solidFill>
                  <a:schemeClr val="accent1"/>
                </a:solidFill>
              </a:rPr>
              <a:t>Kurulumu</a:t>
            </a:r>
            <a:endParaRPr lang="en-US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High Available </a:t>
            </a:r>
            <a:r>
              <a:rPr lang="en-US" dirty="0" err="1">
                <a:solidFill>
                  <a:schemeClr val="accent1"/>
                </a:solidFill>
              </a:rPr>
              <a:t>Ve</a:t>
            </a:r>
            <a:r>
              <a:rPr lang="en-US" dirty="0">
                <a:solidFill>
                  <a:schemeClr val="accent1"/>
                </a:solidFill>
              </a:rPr>
              <a:t> Özel Container Registry </a:t>
            </a:r>
            <a:r>
              <a:rPr lang="en-US" dirty="0" err="1">
                <a:solidFill>
                  <a:schemeClr val="accent1"/>
                </a:solidFill>
              </a:rPr>
              <a:t>Oluşturma</a:t>
            </a:r>
            <a:endParaRPr lang="en-US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AKS </a:t>
            </a:r>
            <a:r>
              <a:rPr lang="en-US" dirty="0" err="1">
                <a:solidFill>
                  <a:schemeClr val="accent1"/>
                </a:solidFill>
              </a:rPr>
              <a:t>Üzerine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Mongodb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Kurulumu</a:t>
            </a:r>
            <a:endParaRPr lang="en-US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AKS </a:t>
            </a:r>
            <a:r>
              <a:rPr lang="en-US" dirty="0" err="1">
                <a:solidFill>
                  <a:schemeClr val="accent1"/>
                </a:solidFill>
              </a:rPr>
              <a:t>Üzerine</a:t>
            </a:r>
            <a:r>
              <a:rPr lang="en-US" dirty="0">
                <a:solidFill>
                  <a:schemeClr val="accent1"/>
                </a:solidFill>
              </a:rPr>
              <a:t> Ratings API </a:t>
            </a:r>
            <a:r>
              <a:rPr lang="en-US" dirty="0" err="1">
                <a:solidFill>
                  <a:schemeClr val="accent1"/>
                </a:solidFill>
              </a:rPr>
              <a:t>Kurulumu</a:t>
            </a:r>
            <a:endParaRPr lang="en-US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AKS </a:t>
            </a:r>
            <a:r>
              <a:rPr lang="en-US" dirty="0" err="1">
                <a:solidFill>
                  <a:schemeClr val="accent1"/>
                </a:solidFill>
              </a:rPr>
              <a:t>Üzerine</a:t>
            </a:r>
            <a:r>
              <a:rPr lang="en-US" dirty="0">
                <a:solidFill>
                  <a:schemeClr val="accent1"/>
                </a:solidFill>
              </a:rPr>
              <a:t> Ratings Front End </a:t>
            </a:r>
            <a:r>
              <a:rPr lang="en-US" dirty="0" err="1">
                <a:solidFill>
                  <a:schemeClr val="accent1"/>
                </a:solidFill>
              </a:rPr>
              <a:t>Kurulumu</a:t>
            </a:r>
            <a:endParaRPr lang="en-US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Front End </a:t>
            </a:r>
            <a:r>
              <a:rPr lang="en-US" dirty="0" err="1">
                <a:solidFill>
                  <a:schemeClr val="accent1"/>
                </a:solidFill>
              </a:rPr>
              <a:t>Için</a:t>
            </a:r>
            <a:r>
              <a:rPr lang="en-US" dirty="0">
                <a:solidFill>
                  <a:schemeClr val="accent1"/>
                </a:solidFill>
              </a:rPr>
              <a:t> Ingress </a:t>
            </a:r>
            <a:r>
              <a:rPr lang="en-US" dirty="0" err="1">
                <a:solidFill>
                  <a:schemeClr val="accent1"/>
                </a:solidFill>
              </a:rPr>
              <a:t>Kurulumu</a:t>
            </a:r>
            <a:endParaRPr lang="en-US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Front End Ingress TLS/SSL </a:t>
            </a:r>
            <a:r>
              <a:rPr lang="en-US" dirty="0" err="1">
                <a:solidFill>
                  <a:schemeClr val="accent1"/>
                </a:solidFill>
              </a:rPr>
              <a:t>Aktif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Etme</a:t>
            </a:r>
            <a:endParaRPr lang="en-US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accent1"/>
                </a:solidFill>
              </a:rPr>
              <a:t>Uygulama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Için</a:t>
            </a:r>
            <a:r>
              <a:rPr lang="en-US" dirty="0">
                <a:solidFill>
                  <a:schemeClr val="accent1"/>
                </a:solidFill>
              </a:rPr>
              <a:t> Azure Monitoring </a:t>
            </a:r>
            <a:r>
              <a:rPr lang="en-US" dirty="0" err="1">
                <a:solidFill>
                  <a:schemeClr val="accent1"/>
                </a:solidFill>
              </a:rPr>
              <a:t>Aktif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Etme</a:t>
            </a:r>
            <a:endParaRPr lang="en-US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accent1"/>
                </a:solidFill>
              </a:rPr>
              <a:t>Uygulamayı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Otomatik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Olarak</a:t>
            </a:r>
            <a:r>
              <a:rPr lang="en-US" dirty="0">
                <a:solidFill>
                  <a:schemeClr val="accent1"/>
                </a:solidFill>
              </a:rPr>
              <a:t> Scale </a:t>
            </a:r>
            <a:r>
              <a:rPr lang="en-US" dirty="0" err="1">
                <a:solidFill>
                  <a:schemeClr val="accent1"/>
                </a:solidFill>
              </a:rPr>
              <a:t>Etme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173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2D3-7C76-0572-7BC3-185BFCBED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42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10. </a:t>
            </a:r>
            <a:r>
              <a:rPr lang="en-US" dirty="0" err="1">
                <a:solidFill>
                  <a:schemeClr val="accent1"/>
                </a:solidFill>
              </a:rPr>
              <a:t>Uygulamayı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Otomatik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Olarak</a:t>
            </a:r>
            <a:r>
              <a:rPr lang="en-US" dirty="0">
                <a:solidFill>
                  <a:schemeClr val="accent1"/>
                </a:solidFill>
              </a:rPr>
              <a:t> Scale </a:t>
            </a:r>
            <a:r>
              <a:rPr lang="en-US" dirty="0" err="1">
                <a:solidFill>
                  <a:schemeClr val="accent1"/>
                </a:solidFill>
              </a:rPr>
              <a:t>Etme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34797-B982-0ADD-CF7F-374D31A2F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7552"/>
            <a:ext cx="10515600" cy="51894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Bu </a:t>
            </a:r>
            <a:r>
              <a:rPr lang="en-US" sz="1600" dirty="0" err="1"/>
              <a:t>adımda</a:t>
            </a:r>
            <a:r>
              <a:rPr lang="en-US" sz="1600" dirty="0"/>
              <a:t> Kubernetes </a:t>
            </a:r>
            <a:r>
              <a:rPr lang="en-US" sz="1600" dirty="0" err="1"/>
              <a:t>ortamında</a:t>
            </a:r>
            <a:r>
              <a:rPr lang="en-US" sz="1600" dirty="0"/>
              <a:t> </a:t>
            </a:r>
            <a:r>
              <a:rPr lang="en-US" sz="1600" dirty="0" err="1"/>
              <a:t>çalışan</a:t>
            </a:r>
            <a:r>
              <a:rPr lang="en-US" sz="1600" dirty="0"/>
              <a:t> </a:t>
            </a:r>
            <a:r>
              <a:rPr lang="en-US" sz="1600" dirty="0" err="1"/>
              <a:t>uygulamamızın</a:t>
            </a:r>
            <a:r>
              <a:rPr lang="en-US" sz="1600" dirty="0"/>
              <a:t> </a:t>
            </a:r>
            <a:r>
              <a:rPr lang="en-US" sz="1600" dirty="0" err="1"/>
              <a:t>otomatik</a:t>
            </a:r>
            <a:r>
              <a:rPr lang="en-US" sz="1600" dirty="0"/>
              <a:t> </a:t>
            </a:r>
            <a:r>
              <a:rPr lang="en-US" sz="1600" dirty="0" err="1"/>
              <a:t>olarak</a:t>
            </a:r>
            <a:r>
              <a:rPr lang="en-US" sz="1600" dirty="0"/>
              <a:t> scale </a:t>
            </a:r>
            <a:r>
              <a:rPr lang="en-US" sz="1600" dirty="0" err="1"/>
              <a:t>olmasını</a:t>
            </a:r>
            <a:r>
              <a:rPr lang="en-US" sz="1600" dirty="0"/>
              <a:t> </a:t>
            </a:r>
            <a:r>
              <a:rPr lang="en-US" sz="1600" dirty="0" err="1"/>
              <a:t>sağlayacağız</a:t>
            </a:r>
            <a:r>
              <a:rPr lang="en-US" sz="1600" dirty="0"/>
              <a:t>. Bu </a:t>
            </a:r>
            <a:r>
              <a:rPr lang="en-US" sz="1600" dirty="0" err="1"/>
              <a:t>uygulama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</a:t>
            </a:r>
            <a:r>
              <a:rPr lang="en-US" sz="1600" dirty="0" err="1"/>
              <a:t>kullanacağımız</a:t>
            </a:r>
            <a:r>
              <a:rPr lang="en-US" sz="1600" dirty="0"/>
              <a:t> </a:t>
            </a:r>
            <a:r>
              <a:rPr lang="en-US" sz="1600" dirty="0" err="1"/>
              <a:t>objenin</a:t>
            </a:r>
            <a:r>
              <a:rPr lang="en-US" sz="1600" dirty="0"/>
              <a:t> </a:t>
            </a:r>
            <a:r>
              <a:rPr lang="en-US" sz="1600" dirty="0" err="1"/>
              <a:t>ismi</a:t>
            </a:r>
            <a:r>
              <a:rPr lang="en-US" sz="1600" dirty="0"/>
              <a:t> Horizontal Pod </a:t>
            </a:r>
            <a:r>
              <a:rPr lang="en-US" sz="1600" dirty="0" err="1"/>
              <a:t>Autoscaler</a:t>
            </a:r>
            <a:r>
              <a:rPr lang="en-US" sz="1600" dirty="0"/>
              <a:t> (HPA) . </a:t>
            </a:r>
            <a:r>
              <a:rPr lang="en-US" sz="1600" dirty="0" err="1"/>
              <a:t>Öncelikle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adet</a:t>
            </a:r>
            <a:r>
              <a:rPr lang="en-US" sz="1600" dirty="0"/>
              <a:t> Azure Container Instance </a:t>
            </a:r>
            <a:r>
              <a:rPr lang="en-US" sz="1600" dirty="0" err="1"/>
              <a:t>kaynağı</a:t>
            </a:r>
            <a:r>
              <a:rPr lang="en-US" sz="1600" dirty="0"/>
              <a:t> </a:t>
            </a:r>
            <a:r>
              <a:rPr lang="en-US" sz="1600" dirty="0" err="1"/>
              <a:t>ile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container </a:t>
            </a:r>
            <a:r>
              <a:rPr lang="en-US" sz="1600" dirty="0" err="1"/>
              <a:t>çalıştırıp</a:t>
            </a:r>
            <a:r>
              <a:rPr lang="en-US" sz="1600" dirty="0"/>
              <a:t> </a:t>
            </a:r>
            <a:r>
              <a:rPr lang="en-US" sz="1600" dirty="0" err="1"/>
              <a:t>uygulamamıza</a:t>
            </a:r>
            <a:r>
              <a:rPr lang="en-US" sz="1600" dirty="0"/>
              <a:t> </a:t>
            </a:r>
            <a:r>
              <a:rPr lang="en-US" sz="1600" dirty="0" err="1"/>
              <a:t>yük</a:t>
            </a:r>
            <a:r>
              <a:rPr lang="en-US" sz="1600" dirty="0"/>
              <a:t> </a:t>
            </a:r>
            <a:r>
              <a:rPr lang="en-US" sz="1600" dirty="0" err="1"/>
              <a:t>bindireceğiz</a:t>
            </a:r>
            <a:r>
              <a:rPr lang="en-US" sz="1600" dirty="0"/>
              <a:t>. </a:t>
            </a:r>
            <a:r>
              <a:rPr lang="en-US" sz="1600" dirty="0" err="1"/>
              <a:t>Sonrasında</a:t>
            </a:r>
            <a:r>
              <a:rPr lang="en-US" sz="1600" dirty="0"/>
              <a:t> HPA </a:t>
            </a:r>
            <a:r>
              <a:rPr lang="en-US" sz="1600" dirty="0" err="1"/>
              <a:t>ile</a:t>
            </a:r>
            <a:r>
              <a:rPr lang="en-US" sz="1600" dirty="0"/>
              <a:t> </a:t>
            </a:r>
            <a:r>
              <a:rPr lang="en-US" sz="1600" dirty="0" err="1"/>
              <a:t>uyglamamızın</a:t>
            </a:r>
            <a:r>
              <a:rPr lang="en-US" sz="1600" dirty="0"/>
              <a:t> </a:t>
            </a:r>
            <a:r>
              <a:rPr lang="en-US" sz="1600" dirty="0" err="1"/>
              <a:t>metriklerini</a:t>
            </a:r>
            <a:r>
              <a:rPr lang="en-US" sz="1600" dirty="0"/>
              <a:t> </a:t>
            </a:r>
            <a:r>
              <a:rPr lang="en-US" sz="1600" dirty="0" err="1"/>
              <a:t>izleyip</a:t>
            </a:r>
            <a:r>
              <a:rPr lang="en-US" sz="1600" dirty="0"/>
              <a:t> </a:t>
            </a:r>
            <a:r>
              <a:rPr lang="en-US" sz="1600" dirty="0" err="1"/>
              <a:t>belirlediğimiz</a:t>
            </a:r>
            <a:r>
              <a:rPr lang="en-US" sz="1600" dirty="0"/>
              <a:t> </a:t>
            </a:r>
            <a:r>
              <a:rPr lang="en-US" sz="1600" dirty="0" err="1"/>
              <a:t>değerlere</a:t>
            </a:r>
            <a:r>
              <a:rPr lang="en-US" sz="1600" dirty="0"/>
              <a:t> </a:t>
            </a:r>
            <a:r>
              <a:rPr lang="en-US" sz="1600" dirty="0" err="1"/>
              <a:t>göre</a:t>
            </a:r>
            <a:r>
              <a:rPr lang="en-US" sz="1600" dirty="0"/>
              <a:t> pod </a:t>
            </a:r>
            <a:r>
              <a:rPr lang="en-US" sz="1600" dirty="0" err="1"/>
              <a:t>sayısının</a:t>
            </a:r>
            <a:r>
              <a:rPr lang="en-US" sz="1600" dirty="0"/>
              <a:t> </a:t>
            </a:r>
            <a:r>
              <a:rPr lang="en-US" sz="1600" dirty="0" err="1"/>
              <a:t>artmasını</a:t>
            </a:r>
            <a:r>
              <a:rPr lang="en-US" sz="1600" dirty="0"/>
              <a:t> </a:t>
            </a:r>
            <a:r>
              <a:rPr lang="en-US" sz="1600" dirty="0" err="1"/>
              <a:t>sağlayacağız</a:t>
            </a:r>
            <a:r>
              <a:rPr lang="en-US" sz="1600" dirty="0"/>
              <a:t>. İlk </a:t>
            </a:r>
            <a:r>
              <a:rPr lang="en-US" sz="1600" dirty="0" err="1"/>
              <a:t>olarak</a:t>
            </a:r>
            <a:r>
              <a:rPr lang="en-US" sz="1600" dirty="0"/>
              <a:t> HPA </a:t>
            </a:r>
            <a:r>
              <a:rPr lang="en-US" sz="1600" dirty="0" err="1"/>
              <a:t>yaml</a:t>
            </a:r>
            <a:r>
              <a:rPr lang="en-US" sz="1600" dirty="0"/>
              <a:t> </a:t>
            </a:r>
            <a:r>
              <a:rPr lang="en-US" sz="1600" dirty="0" err="1"/>
              <a:t>dosyasını</a:t>
            </a:r>
            <a:r>
              <a:rPr lang="en-US" sz="1600" dirty="0"/>
              <a:t> </a:t>
            </a:r>
            <a:r>
              <a:rPr lang="en-US" sz="1600" dirty="0" err="1"/>
              <a:t>inceleyip</a:t>
            </a:r>
            <a:r>
              <a:rPr lang="en-US" sz="1600" dirty="0"/>
              <a:t> </a:t>
            </a:r>
            <a:r>
              <a:rPr lang="en-US" sz="1600" dirty="0" err="1"/>
              <a:t>kurulumunu</a:t>
            </a:r>
            <a:r>
              <a:rPr lang="en-US" sz="1600" dirty="0"/>
              <a:t> </a:t>
            </a:r>
            <a:r>
              <a:rPr lang="en-US" sz="1600" dirty="0" err="1"/>
              <a:t>yapalım</a:t>
            </a:r>
            <a:r>
              <a:rPr lang="en-US" sz="16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effectLst/>
                <a:latin typeface="Consolas" panose="020B0609020204030204" pitchFamily="49" charset="0"/>
              </a:rPr>
              <a:t>cd 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aks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-workshop/deploy/manifests/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latin typeface="Consolas" panose="020B0609020204030204" pitchFamily="49" charset="0"/>
              </a:rPr>
              <a:t>vi ratings-</a:t>
            </a:r>
            <a:r>
              <a:rPr lang="en-US" sz="1600" b="1" dirty="0" err="1">
                <a:latin typeface="Consolas" panose="020B0609020204030204" pitchFamily="49" charset="0"/>
              </a:rPr>
              <a:t>api</a:t>
            </a:r>
            <a:r>
              <a:rPr lang="en-US" sz="1600" b="1" dirty="0">
                <a:latin typeface="Consolas" panose="020B0609020204030204" pitchFamily="49" charset="0"/>
              </a:rPr>
              <a:t>-</a:t>
            </a:r>
            <a:r>
              <a:rPr lang="en-US" sz="1600" b="1" dirty="0" err="1">
                <a:latin typeface="Consolas" panose="020B0609020204030204" pitchFamily="49" charset="0"/>
              </a:rPr>
              <a:t>hpa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.yaml</a:t>
            </a:r>
            <a:endParaRPr lang="en-US" sz="1600" b="1" dirty="0"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 err="1">
                <a:latin typeface="Consolas" panose="020B0609020204030204" pitchFamily="49" charset="0"/>
              </a:rPr>
              <a:t>kubectl</a:t>
            </a:r>
            <a:r>
              <a:rPr lang="en-US" sz="1600" b="1" dirty="0">
                <a:latin typeface="Consolas" panose="020B0609020204030204" pitchFamily="49" charset="0"/>
              </a:rPr>
              <a:t> apply --namespace </a:t>
            </a:r>
            <a:r>
              <a:rPr lang="en-US" sz="1600" b="1" dirty="0" err="1">
                <a:latin typeface="Consolas" panose="020B0609020204030204" pitchFamily="49" charset="0"/>
              </a:rPr>
              <a:t>ratingsapp</a:t>
            </a:r>
            <a:r>
              <a:rPr lang="en-US" sz="1600" b="1" dirty="0">
                <a:latin typeface="Consolas" panose="020B0609020204030204" pitchFamily="49" charset="0"/>
              </a:rPr>
              <a:t> -f ratings-</a:t>
            </a:r>
            <a:r>
              <a:rPr lang="en-US" sz="1600" b="1" dirty="0" err="1">
                <a:latin typeface="Consolas" panose="020B0609020204030204" pitchFamily="49" charset="0"/>
              </a:rPr>
              <a:t>api</a:t>
            </a:r>
            <a:r>
              <a:rPr lang="en-US" sz="1600" b="1" dirty="0">
                <a:latin typeface="Consolas" panose="020B0609020204030204" pitchFamily="49" charset="0"/>
              </a:rPr>
              <a:t>-</a:t>
            </a:r>
            <a:r>
              <a:rPr lang="en-US" sz="1600" b="1" dirty="0" err="1">
                <a:latin typeface="Consolas" panose="020B0609020204030204" pitchFamily="49" charset="0"/>
              </a:rPr>
              <a:t>hpa.yaml</a:t>
            </a:r>
            <a:endParaRPr lang="en-US" sz="16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HPA </a:t>
            </a:r>
            <a:r>
              <a:rPr lang="en-US" sz="1600" dirty="0" err="1">
                <a:latin typeface="Consolas" panose="020B0609020204030204" pitchFamily="49" charset="0"/>
              </a:rPr>
              <a:t>kurulumumuz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tamamlandı</a:t>
            </a:r>
            <a:r>
              <a:rPr lang="en-US" sz="1600" dirty="0">
                <a:latin typeface="Consolas" panose="020B0609020204030204" pitchFamily="49" charset="0"/>
              </a:rPr>
              <a:t>. </a:t>
            </a:r>
            <a:r>
              <a:rPr lang="en-US" sz="1600" dirty="0" err="1">
                <a:latin typeface="Consolas" panose="020B0609020204030204" pitchFamily="49" charset="0"/>
              </a:rPr>
              <a:t>Sırada</a:t>
            </a:r>
            <a:r>
              <a:rPr lang="en-US" sz="1600" dirty="0">
                <a:latin typeface="Consolas" panose="020B0609020204030204" pitchFamily="49" charset="0"/>
              </a:rPr>
              <a:t> ACI </a:t>
            </a:r>
            <a:r>
              <a:rPr lang="en-US" sz="1600" dirty="0" err="1">
                <a:latin typeface="Consolas" panose="020B0609020204030204" pitchFamily="49" charset="0"/>
              </a:rPr>
              <a:t>kaynağı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ile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uygulamamızın</a:t>
            </a:r>
            <a:r>
              <a:rPr lang="en-US" sz="1600" dirty="0">
                <a:latin typeface="Consolas" panose="020B0609020204030204" pitchFamily="49" charset="0"/>
              </a:rPr>
              <a:t> CPU </a:t>
            </a:r>
            <a:r>
              <a:rPr lang="en-US" sz="1600" dirty="0" err="1">
                <a:latin typeface="Consolas" panose="020B0609020204030204" pitchFamily="49" charset="0"/>
              </a:rPr>
              <a:t>kaynağına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yük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bindirme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işlemini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yapacağız</a:t>
            </a:r>
            <a:r>
              <a:rPr lang="en-US" sz="1600" dirty="0">
                <a:latin typeface="Consolas" panose="020B0609020204030204" pitchFamily="49" charset="0"/>
              </a:rPr>
              <a:t>: (NOT: 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LOADTEST_API_ENDPOINT=https://&lt;frontend hostname&gt;/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loadtest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  <a:endParaRPr lang="en-US" sz="2400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 err="1"/>
              <a:t>az</a:t>
            </a:r>
            <a:r>
              <a:rPr lang="en-US" sz="1600" b="1" dirty="0"/>
              <a:t> container create \</a:t>
            </a:r>
          </a:p>
          <a:p>
            <a:pPr marL="0" indent="0">
              <a:buNone/>
            </a:pPr>
            <a:r>
              <a:rPr lang="en-US" sz="1600" b="1" dirty="0"/>
              <a:t>        -g $RESOURCE_GROUP  \</a:t>
            </a:r>
          </a:p>
          <a:p>
            <a:pPr marL="0" indent="0">
              <a:buNone/>
            </a:pPr>
            <a:r>
              <a:rPr lang="en-US" sz="1600" b="1" dirty="0"/>
              <a:t>        -n </a:t>
            </a:r>
            <a:r>
              <a:rPr lang="en-US" sz="1600" b="1" dirty="0" err="1"/>
              <a:t>loadtest</a:t>
            </a:r>
            <a:r>
              <a:rPr lang="en-US" sz="1600" b="1" dirty="0"/>
              <a:t> \</a:t>
            </a:r>
          </a:p>
          <a:p>
            <a:pPr marL="0" indent="0">
              <a:buNone/>
            </a:pPr>
            <a:r>
              <a:rPr lang="en-US" sz="1600" b="1" dirty="0"/>
              <a:t>        --</a:t>
            </a:r>
            <a:r>
              <a:rPr lang="en-US" sz="1600" b="1" dirty="0" err="1"/>
              <a:t>cpu</a:t>
            </a:r>
            <a:r>
              <a:rPr lang="en-US" sz="1600" b="1" dirty="0"/>
              <a:t> 4 \</a:t>
            </a:r>
          </a:p>
          <a:p>
            <a:pPr marL="0" indent="0">
              <a:buNone/>
            </a:pPr>
            <a:r>
              <a:rPr lang="en-US" sz="1600" b="1" dirty="0"/>
              <a:t>        --memory 1 \</a:t>
            </a:r>
          </a:p>
          <a:p>
            <a:pPr marL="0" indent="0">
              <a:buNone/>
            </a:pPr>
            <a:r>
              <a:rPr lang="en-US" sz="1600" b="1" dirty="0"/>
              <a:t>        --image </a:t>
            </a:r>
            <a:r>
              <a:rPr lang="en-US" sz="1600" b="1" dirty="0" err="1"/>
              <a:t>azch</a:t>
            </a:r>
            <a:r>
              <a:rPr lang="en-US" sz="1600" b="1" dirty="0"/>
              <a:t>/artillery \</a:t>
            </a:r>
          </a:p>
          <a:p>
            <a:pPr marL="0" indent="0">
              <a:buNone/>
            </a:pPr>
            <a:r>
              <a:rPr lang="en-US" sz="1600" b="1" dirty="0"/>
              <a:t>        --restart-policy Never \</a:t>
            </a:r>
          </a:p>
          <a:p>
            <a:pPr marL="0" indent="0">
              <a:buNone/>
            </a:pPr>
            <a:r>
              <a:rPr lang="en-US" sz="1600" b="1" dirty="0"/>
              <a:t>        --command-line "artillery quick -r 500 -d 120 $LOADTEST_API_ENDPOINT"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b="1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75678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175A4-99B5-0DF8-36F9-DB1119582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HPA İzleme: 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 err="1">
                <a:effectLst/>
                <a:latin typeface="Consolas" panose="020B0609020204030204" pitchFamily="49" charset="0"/>
              </a:rPr>
              <a:t>kubectl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 get 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hpa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 --namespace 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ratingsapp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 –w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b="1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Bir </a:t>
            </a:r>
            <a:r>
              <a:rPr lang="en-US" sz="1600" dirty="0" err="1">
                <a:latin typeface="Consolas" panose="020B0609020204030204" pitchFamily="49" charset="0"/>
              </a:rPr>
              <a:t>süre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içerisinde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aşağıdaki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ekrandaki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gibi</a:t>
            </a:r>
            <a:r>
              <a:rPr lang="en-US" sz="1600" dirty="0">
                <a:latin typeface="Consolas" panose="020B0609020204030204" pitchFamily="49" charset="0"/>
              </a:rPr>
              <a:t> pod replica </a:t>
            </a:r>
            <a:r>
              <a:rPr lang="en-US" sz="1600" dirty="0" err="1">
                <a:latin typeface="Consolas" panose="020B0609020204030204" pitchFamily="49" charset="0"/>
              </a:rPr>
              <a:t>sayılarının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arttığını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gözlemleyeceğiz</a:t>
            </a:r>
            <a:r>
              <a:rPr lang="en-US" sz="1600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sz="110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4B968C-380E-B878-2214-1C5C82176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438" y="2821715"/>
            <a:ext cx="9265123" cy="293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62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4379-9EC2-8A44-D9D7-0C0BB3ED9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2110"/>
            <a:ext cx="10515600" cy="5234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Kubernetes config </a:t>
            </a:r>
            <a:r>
              <a:rPr lang="en-US" sz="1600" dirty="0" err="1"/>
              <a:t>bilgisini</a:t>
            </a:r>
            <a:r>
              <a:rPr lang="en-US" sz="1600" dirty="0"/>
              <a:t> </a:t>
            </a:r>
            <a:r>
              <a:rPr lang="en-US" sz="1600" dirty="0" err="1"/>
              <a:t>silmek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 err="1"/>
              <a:t>kubectl</a:t>
            </a:r>
            <a:r>
              <a:rPr lang="en-US" sz="1600" b="1" dirty="0"/>
              <a:t> config delete-context </a:t>
            </a:r>
            <a:r>
              <a:rPr lang="en-US" sz="1600" b="1" dirty="0" err="1"/>
              <a:t>aksworkshop</a:t>
            </a:r>
            <a:endParaRPr lang="en-US" sz="1600" b="1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600" dirty="0"/>
              <a:t>Azure </a:t>
            </a:r>
            <a:r>
              <a:rPr lang="en-US" sz="1600" dirty="0" err="1"/>
              <a:t>kaynaklarını</a:t>
            </a:r>
            <a:r>
              <a:rPr lang="en-US" sz="1600" dirty="0"/>
              <a:t> </a:t>
            </a:r>
            <a:r>
              <a:rPr lang="en-US" sz="1600" dirty="0" err="1"/>
              <a:t>silmek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 err="1"/>
              <a:t>az</a:t>
            </a:r>
            <a:r>
              <a:rPr lang="en-US" sz="1600" b="1" dirty="0"/>
              <a:t> group delete --yes --no-wait -n $RESOURCE_GROUP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 err="1"/>
              <a:t>az</a:t>
            </a:r>
            <a:r>
              <a:rPr lang="en-US" sz="1600" b="1" dirty="0"/>
              <a:t> group delete --yes --no-wait -n MC_($RESOURCE_GROUP)_($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AKS_CLUSTER_NAME</a:t>
            </a:r>
            <a:r>
              <a:rPr lang="en-US" sz="1600" b="1" dirty="0"/>
              <a:t>)_</a:t>
            </a:r>
            <a:r>
              <a:rPr lang="en-US" sz="1600" b="1" dirty="0" err="1"/>
              <a:t>westeurope</a:t>
            </a:r>
            <a:endParaRPr lang="en-US" sz="1600" b="1" dirty="0"/>
          </a:p>
          <a:p>
            <a:pPr marL="457200" lvl="1" indent="0">
              <a:buNone/>
            </a:pPr>
            <a:endParaRPr lang="en-US" sz="1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D75A36-4249-9BFB-4FB4-5D103E2F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4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accent1"/>
                </a:solidFill>
              </a:rPr>
              <a:t>Oluşturulan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 err="1">
                <a:solidFill>
                  <a:schemeClr val="accent1"/>
                </a:solidFill>
              </a:rPr>
              <a:t>Kaynakların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 err="1">
                <a:solidFill>
                  <a:schemeClr val="accent1"/>
                </a:solidFill>
              </a:rPr>
              <a:t>Silinmesi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08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330B-11F2-1443-6835-E063407E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1215"/>
          </a:xfrm>
        </p:spPr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Ön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Gereksinimler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8419A-D8DA-C013-61B1-72C84A590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180"/>
            <a:ext cx="4541520" cy="3086099"/>
          </a:xfrm>
        </p:spPr>
        <p:txBody>
          <a:bodyPr/>
          <a:lstStyle/>
          <a:p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Azure </a:t>
            </a:r>
            <a:r>
              <a:rPr lang="en-US" dirty="0" err="1"/>
              <a:t>hesabı</a:t>
            </a:r>
            <a:endParaRPr lang="en-US" dirty="0"/>
          </a:p>
          <a:p>
            <a:r>
              <a:rPr lang="en-US" dirty="0"/>
              <a:t>Git SCM</a:t>
            </a:r>
          </a:p>
          <a:p>
            <a:r>
              <a:rPr lang="en-US" dirty="0"/>
              <a:t>Azure Cloud Shell</a:t>
            </a:r>
          </a:p>
          <a:p>
            <a:r>
              <a:rPr lang="en-US" dirty="0" err="1"/>
              <a:t>Kubectl</a:t>
            </a:r>
            <a:endParaRPr lang="en-US" dirty="0"/>
          </a:p>
          <a:p>
            <a:r>
              <a:rPr lang="en-US" dirty="0"/>
              <a:t>Helm</a:t>
            </a:r>
          </a:p>
        </p:txBody>
      </p:sp>
      <p:pic>
        <p:nvPicPr>
          <p:cNvPr id="2052" name="Picture 4" descr="Azure Kubernetes Service Security Best Practices | by 0xffccdd | Medium">
            <a:extLst>
              <a:ext uri="{FF2B5EF4-FFF2-40B4-BE49-F238E27FC236}">
                <a16:creationId xmlns:a16="http://schemas.microsoft.com/office/drawing/2014/main" id="{83DFDD8F-E00F-1CA3-38C6-A85284446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720" y="2431732"/>
            <a:ext cx="4303278" cy="199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62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91B1-CA5C-59DE-E81C-1BDF80EA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67881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1. </a:t>
            </a:r>
            <a:r>
              <a:rPr lang="en-US" dirty="0" err="1">
                <a:solidFill>
                  <a:schemeClr val="accent1"/>
                </a:solidFill>
              </a:rPr>
              <a:t>Ortamın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Ayarlanması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074" name="Picture 2" descr="Silvio Di Benedetto - Windows Terminal: integrate Azure Cloud Shell">
            <a:extLst>
              <a:ext uri="{FF2B5EF4-FFF2-40B4-BE49-F238E27FC236}">
                <a16:creationId xmlns:a16="http://schemas.microsoft.com/office/drawing/2014/main" id="{AF9AD691-9FF5-67F6-9453-1CD8B9A18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590" y="1155144"/>
            <a:ext cx="8084820" cy="454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32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ABD6-0E70-F420-9D8C-8ECC5AE88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29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Azure </a:t>
            </a:r>
            <a:r>
              <a:rPr lang="en-US" dirty="0" err="1">
                <a:solidFill>
                  <a:schemeClr val="accent1"/>
                </a:solidFill>
              </a:rPr>
              <a:t>Üzerinde</a:t>
            </a:r>
            <a:r>
              <a:rPr lang="en-US" dirty="0">
                <a:solidFill>
                  <a:schemeClr val="accent1"/>
                </a:solidFill>
              </a:rPr>
              <a:t> Kaynak </a:t>
            </a:r>
            <a:r>
              <a:rPr lang="en-US" dirty="0" err="1">
                <a:solidFill>
                  <a:schemeClr val="accent1"/>
                </a:solidFill>
              </a:rPr>
              <a:t>Oluşturma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F58BA-1177-E041-BF4E-32B58EB98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00"/>
            <a:ext cx="10515600" cy="4462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	Azure </a:t>
            </a:r>
            <a:r>
              <a:rPr lang="en-US" sz="2000" dirty="0" err="1"/>
              <a:t>üzerinde</a:t>
            </a:r>
            <a:r>
              <a:rPr lang="en-US" sz="2000" dirty="0"/>
              <a:t> </a:t>
            </a:r>
            <a:r>
              <a:rPr lang="en-US" sz="2000" dirty="0" err="1"/>
              <a:t>kaynak</a:t>
            </a:r>
            <a:r>
              <a:rPr lang="en-US" sz="2000" dirty="0"/>
              <a:t> </a:t>
            </a:r>
            <a:r>
              <a:rPr lang="en-US" sz="2000" dirty="0" err="1"/>
              <a:t>oluşturuken</a:t>
            </a:r>
            <a:r>
              <a:rPr lang="en-US" sz="2000" dirty="0"/>
              <a:t> </a:t>
            </a:r>
            <a:r>
              <a:rPr lang="en-US" sz="2000" dirty="0" err="1"/>
              <a:t>farklı</a:t>
            </a:r>
            <a:r>
              <a:rPr lang="en-US" sz="2000" dirty="0"/>
              <a:t> </a:t>
            </a:r>
            <a:r>
              <a:rPr lang="en-US" sz="2000" dirty="0" err="1"/>
              <a:t>yollar</a:t>
            </a:r>
            <a:r>
              <a:rPr lang="en-US" sz="2000" dirty="0"/>
              <a:t> </a:t>
            </a:r>
            <a:r>
              <a:rPr lang="en-US" sz="2000" dirty="0" err="1"/>
              <a:t>seçilebilir</a:t>
            </a:r>
            <a:r>
              <a:rPr lang="en-US" sz="2000" dirty="0"/>
              <a:t>. </a:t>
            </a:r>
            <a:r>
              <a:rPr lang="en-US" sz="2000" dirty="0" err="1"/>
              <a:t>Bunlar</a:t>
            </a:r>
            <a:r>
              <a:rPr lang="en-US" sz="2000" dirty="0"/>
              <a:t>:</a:t>
            </a:r>
          </a:p>
          <a:p>
            <a:r>
              <a:rPr lang="en-US" sz="2000" dirty="0"/>
              <a:t>Azure Portal</a:t>
            </a:r>
          </a:p>
          <a:p>
            <a:r>
              <a:rPr lang="en-US" sz="2000" dirty="0" err="1"/>
              <a:t>Komut</a:t>
            </a:r>
            <a:r>
              <a:rPr lang="en-US" sz="2000" dirty="0"/>
              <a:t> </a:t>
            </a:r>
            <a:r>
              <a:rPr lang="en-US" sz="2000" dirty="0" err="1"/>
              <a:t>Satırı</a:t>
            </a:r>
            <a:r>
              <a:rPr lang="en-US" sz="2000" dirty="0"/>
              <a:t> </a:t>
            </a:r>
            <a:r>
              <a:rPr lang="en-US" sz="2000" dirty="0" err="1"/>
              <a:t>Araçları</a:t>
            </a:r>
            <a:r>
              <a:rPr lang="en-US" sz="2000" dirty="0"/>
              <a:t> ( Azure CLI (Cloud Shell) , Azure PowerShell)</a:t>
            </a:r>
          </a:p>
          <a:p>
            <a:r>
              <a:rPr lang="en-US" sz="2000" dirty="0" err="1"/>
              <a:t>Kod</a:t>
            </a:r>
            <a:r>
              <a:rPr lang="en-US" sz="2000" dirty="0"/>
              <a:t> </a:t>
            </a:r>
            <a:r>
              <a:rPr lang="en-US" sz="2000" dirty="0" err="1"/>
              <a:t>Olarak</a:t>
            </a:r>
            <a:r>
              <a:rPr lang="en-US" sz="2000" dirty="0"/>
              <a:t> </a:t>
            </a:r>
            <a:r>
              <a:rPr lang="en-US" sz="2000" dirty="0" err="1"/>
              <a:t>Altyapı</a:t>
            </a:r>
            <a:r>
              <a:rPr lang="en-US" sz="2000" dirty="0"/>
              <a:t> </a:t>
            </a:r>
            <a:r>
              <a:rPr lang="en-US" sz="2000" dirty="0" err="1"/>
              <a:t>Araçları</a:t>
            </a:r>
            <a:r>
              <a:rPr lang="en-US" sz="2000" dirty="0"/>
              <a:t> ( Bicep, Terraform, Ansible)</a:t>
            </a:r>
          </a:p>
          <a:p>
            <a:r>
              <a:rPr lang="en-US" sz="2000" dirty="0"/>
              <a:t>Azure SDK </a:t>
            </a:r>
            <a:r>
              <a:rPr lang="en-US" sz="2000" dirty="0" err="1"/>
              <a:t>ve</a:t>
            </a:r>
            <a:r>
              <a:rPr lang="en-US" sz="2000" dirty="0"/>
              <a:t> REST </a:t>
            </a:r>
            <a:r>
              <a:rPr lang="en-US" sz="2000" dirty="0" err="1"/>
              <a:t>API’leri</a:t>
            </a:r>
            <a:r>
              <a:rPr lang="en-US" sz="2000" dirty="0"/>
              <a:t> (</a:t>
            </a:r>
            <a:r>
              <a:rPr lang="en-US" sz="2000" dirty="0">
                <a:hlinkClick r:id="rId2"/>
              </a:rPr>
              <a:t>https://learn.microsoft.com/tr-tr/azure/developer/intro/azure-developer-create-resources</a:t>
            </a:r>
            <a:r>
              <a:rPr lang="en-US" sz="2000" dirty="0"/>
              <a:t> )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	Bu workshop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kaynak</a:t>
            </a:r>
            <a:r>
              <a:rPr lang="en-US" sz="2000" dirty="0"/>
              <a:t> </a:t>
            </a:r>
            <a:r>
              <a:rPr lang="en-US" sz="2000" dirty="0" err="1"/>
              <a:t>oluşturmada</a:t>
            </a:r>
            <a:r>
              <a:rPr lang="en-US" sz="2000" dirty="0"/>
              <a:t> Azure CLI </a:t>
            </a:r>
            <a:r>
              <a:rPr lang="en-US" sz="2000" dirty="0" err="1"/>
              <a:t>kullanacağız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görüntülemek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de Azure Portal </a:t>
            </a:r>
            <a:r>
              <a:rPr lang="en-US" sz="2000" dirty="0" err="1"/>
              <a:t>kullanacağız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174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E44E-AAF6-CC7C-3D1A-EDF5BFF7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09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Azure Cloud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44CAC-4F0D-2109-C573-AF58CB468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3619500" cy="39243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Azure Cloud Shell’ </a:t>
            </a:r>
            <a:r>
              <a:rPr lang="en-US" sz="2400" dirty="0" err="1"/>
              <a:t>i</a:t>
            </a:r>
            <a:r>
              <a:rPr lang="en-US" sz="2400" dirty="0"/>
              <a:t> portal </a:t>
            </a:r>
            <a:r>
              <a:rPr lang="en-US" sz="2400" dirty="0" err="1"/>
              <a:t>üzerinden</a:t>
            </a:r>
            <a:r>
              <a:rPr lang="en-US" sz="2400" dirty="0"/>
              <a:t> </a:t>
            </a:r>
            <a:r>
              <a:rPr lang="en-US" sz="2400" dirty="0" err="1"/>
              <a:t>veya</a:t>
            </a:r>
            <a:r>
              <a:rPr lang="en-US" sz="2400" dirty="0"/>
              <a:t> Windows Terminal </a:t>
            </a:r>
            <a:r>
              <a:rPr lang="en-US" sz="2400" dirty="0" err="1"/>
              <a:t>üzerinden</a:t>
            </a:r>
            <a:r>
              <a:rPr lang="en-US" sz="2400" dirty="0"/>
              <a:t> </a:t>
            </a:r>
            <a:r>
              <a:rPr lang="en-US" sz="2400" dirty="0" err="1"/>
              <a:t>kullanabiliriz</a:t>
            </a:r>
            <a:r>
              <a:rPr lang="en-US" sz="2400" dirty="0"/>
              <a:t>. Bu </a:t>
            </a:r>
            <a:r>
              <a:rPr lang="en-US" sz="2400" dirty="0" err="1"/>
              <a:t>çalışmada</a:t>
            </a:r>
            <a:r>
              <a:rPr lang="en-US" sz="2400" dirty="0"/>
              <a:t> windows terminal </a:t>
            </a:r>
            <a:r>
              <a:rPr lang="en-US" sz="2400" dirty="0" err="1"/>
              <a:t>üzerinden</a:t>
            </a:r>
            <a:r>
              <a:rPr lang="en-US" sz="2400" dirty="0"/>
              <a:t> </a:t>
            </a:r>
            <a:r>
              <a:rPr lang="en-US" sz="2400" dirty="0" err="1"/>
              <a:t>kullanacağız</a:t>
            </a:r>
            <a:r>
              <a:rPr lang="en-US" sz="2400" dirty="0"/>
              <a:t>. </a:t>
            </a:r>
          </a:p>
          <a:p>
            <a:r>
              <a:rPr lang="en-US" sz="2400" dirty="0"/>
              <a:t>Windows Terminal </a:t>
            </a:r>
            <a:r>
              <a:rPr lang="en-US" sz="2400" dirty="0" err="1"/>
              <a:t>uygulamamızı</a:t>
            </a:r>
            <a:r>
              <a:rPr lang="en-US" sz="2400" dirty="0"/>
              <a:t> </a:t>
            </a:r>
            <a:r>
              <a:rPr lang="en-US" sz="2400" dirty="0" err="1"/>
              <a:t>açıp</a:t>
            </a:r>
            <a:r>
              <a:rPr lang="en-US" sz="2400" dirty="0"/>
              <a:t> yeni </a:t>
            </a:r>
            <a:r>
              <a:rPr lang="en-US" sz="2400" dirty="0" err="1"/>
              <a:t>sekme</a:t>
            </a:r>
            <a:r>
              <a:rPr lang="en-US" sz="2400" dirty="0"/>
              <a:t> </a:t>
            </a:r>
            <a:r>
              <a:rPr lang="en-US" sz="2400" dirty="0" err="1"/>
              <a:t>oluşturma</a:t>
            </a:r>
            <a:r>
              <a:rPr lang="en-US" sz="2400" dirty="0"/>
              <a:t> </a:t>
            </a:r>
            <a:r>
              <a:rPr lang="en-US" sz="2400" dirty="0" err="1"/>
              <a:t>kısmından</a:t>
            </a:r>
            <a:r>
              <a:rPr lang="en-US" sz="2400" dirty="0"/>
              <a:t> Azure Cloud Shell </a:t>
            </a:r>
            <a:r>
              <a:rPr lang="en-US" sz="2400" dirty="0" err="1"/>
              <a:t>öğesini</a:t>
            </a:r>
            <a:r>
              <a:rPr lang="en-US" sz="2400" dirty="0"/>
              <a:t> </a:t>
            </a:r>
            <a:r>
              <a:rPr lang="en-US" sz="2400" dirty="0" err="1"/>
              <a:t>seçiyoruz</a:t>
            </a:r>
            <a:r>
              <a:rPr lang="en-US" sz="2400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AE046-3469-D455-BEAE-F646B1ABC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297" y="1466850"/>
            <a:ext cx="71560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0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A8552-861C-D1C9-DDC4-A9CA0B540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040"/>
            <a:ext cx="10515600" cy="5856923"/>
          </a:xfrm>
        </p:spPr>
        <p:txBody>
          <a:bodyPr/>
          <a:lstStyle/>
          <a:p>
            <a:r>
              <a:rPr lang="en-US" dirty="0"/>
              <a:t>Terminal </a:t>
            </a:r>
            <a:r>
              <a:rPr lang="en-US" dirty="0" err="1"/>
              <a:t>üzerinde</a:t>
            </a:r>
            <a:r>
              <a:rPr lang="en-US" dirty="0"/>
              <a:t> azure </a:t>
            </a:r>
            <a:r>
              <a:rPr lang="en-US" dirty="0" err="1"/>
              <a:t>oturumu</a:t>
            </a:r>
            <a:r>
              <a:rPr lang="en-US" dirty="0"/>
              <a:t> </a:t>
            </a:r>
            <a:r>
              <a:rPr lang="en-US" dirty="0" err="1"/>
              <a:t>açma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>
                <a:highlight>
                  <a:srgbClr val="C0C0C0"/>
                </a:highlight>
              </a:rPr>
              <a:t>az</a:t>
            </a:r>
            <a:r>
              <a:rPr lang="en-US" dirty="0">
                <a:highlight>
                  <a:srgbClr val="C0C0C0"/>
                </a:highlight>
              </a:rPr>
              <a:t> login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İlgili</a:t>
            </a:r>
            <a:r>
              <a:rPr lang="en-US" dirty="0"/>
              <a:t> </a:t>
            </a:r>
            <a:r>
              <a:rPr lang="en-US" dirty="0" err="1"/>
              <a:t>komut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bize </a:t>
            </a:r>
            <a:r>
              <a:rPr lang="en-US" dirty="0" err="1"/>
              <a:t>bir</a:t>
            </a:r>
            <a:r>
              <a:rPr lang="en-US" dirty="0"/>
              <a:t> URL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verilir</a:t>
            </a:r>
            <a:r>
              <a:rPr lang="en-US" dirty="0"/>
              <a:t>. Kodu URL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açılan</a:t>
            </a:r>
            <a:r>
              <a:rPr lang="en-US" dirty="0"/>
              <a:t> </a:t>
            </a:r>
            <a:r>
              <a:rPr lang="en-US" dirty="0" err="1"/>
              <a:t>sayfada</a:t>
            </a:r>
            <a:r>
              <a:rPr lang="en-US" dirty="0"/>
              <a:t> </a:t>
            </a:r>
            <a:r>
              <a:rPr lang="en-US" dirty="0" err="1"/>
              <a:t>yapıştırarak</a:t>
            </a:r>
            <a:r>
              <a:rPr lang="en-US" dirty="0"/>
              <a:t> </a:t>
            </a:r>
            <a:r>
              <a:rPr lang="en-US" dirty="0" err="1"/>
              <a:t>sonrasında</a:t>
            </a:r>
            <a:r>
              <a:rPr lang="en-US" dirty="0"/>
              <a:t> </a:t>
            </a:r>
            <a:r>
              <a:rPr lang="en-US" dirty="0" err="1"/>
              <a:t>hesap</a:t>
            </a:r>
            <a:r>
              <a:rPr lang="en-US" dirty="0"/>
              <a:t> </a:t>
            </a:r>
            <a:r>
              <a:rPr lang="en-US" dirty="0" err="1"/>
              <a:t>bilgilerimizi</a:t>
            </a:r>
            <a:r>
              <a:rPr lang="en-US" dirty="0"/>
              <a:t> </a:t>
            </a:r>
            <a:r>
              <a:rPr lang="en-US" dirty="0" err="1"/>
              <a:t>girebiliriz</a:t>
            </a:r>
            <a:r>
              <a:rPr lang="en-US" dirty="0"/>
              <a:t>. Bu sekilde terminal </a:t>
            </a:r>
            <a:r>
              <a:rPr lang="en-US" dirty="0" err="1"/>
              <a:t>uygulamasında</a:t>
            </a:r>
            <a:r>
              <a:rPr lang="en-US" dirty="0"/>
              <a:t> Azure Cloud Shell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bağlantımızı</a:t>
            </a:r>
            <a:r>
              <a:rPr lang="en-US" dirty="0"/>
              <a:t> </a:t>
            </a:r>
            <a:r>
              <a:rPr lang="en-US" dirty="0" err="1"/>
              <a:t>sağlamış</a:t>
            </a:r>
            <a:r>
              <a:rPr lang="en-US" dirty="0"/>
              <a:t> </a:t>
            </a:r>
            <a:r>
              <a:rPr lang="en-US" dirty="0" err="1"/>
              <a:t>oluruz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06105-9190-970C-0FB8-E6DCD64FE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046" y="3248501"/>
            <a:ext cx="8287907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1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F7CD-5B59-BF8D-230D-FAD98610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Değişken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Tanımlama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ve</a:t>
            </a:r>
            <a:r>
              <a:rPr lang="en-US" dirty="0">
                <a:solidFill>
                  <a:schemeClr val="accent1"/>
                </a:solidFill>
              </a:rPr>
              <a:t> Resource Group </a:t>
            </a:r>
            <a:r>
              <a:rPr lang="en-US" dirty="0" err="1">
                <a:solidFill>
                  <a:schemeClr val="accent1"/>
                </a:solidFill>
              </a:rPr>
              <a:t>Oluşturma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CCAED-5D53-2C42-0644-61921752A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b="0" dirty="0">
                <a:effectLst/>
                <a:latin typeface="Consolas" panose="020B0609020204030204" pitchFamily="49" charset="0"/>
              </a:rPr>
              <a:t>UNIQUE_SUFFIX=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ws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-$RANDOM</a:t>
            </a: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RESOURCE_GROUP=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aksworkshop</a:t>
            </a:r>
            <a:endParaRPr lang="en-US" sz="1800" b="0" dirty="0"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REGION_NAME=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westeurope</a:t>
            </a:r>
            <a:endParaRPr lang="en-US" sz="1800" b="0" dirty="0"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SUBNET_NAME=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aks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-subnet</a:t>
            </a: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VNET_NAME=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aks-vnet</a:t>
            </a:r>
            <a:endParaRPr lang="en-US" sz="1800" b="0" dirty="0"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AKS_CLUSTER_NAME=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aksworkshop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${UNIQUE_SUFFIX}</a:t>
            </a: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VERSION=1.24.3</a:t>
            </a: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ACR_NAME=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acr$UNIQUE_SUFFIX</a:t>
            </a:r>
            <a:endParaRPr lang="en-US" sz="18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Consolas" panose="020B0609020204030204" pitchFamily="49" charset="0"/>
              </a:rPr>
              <a:t>WORKSPACE=</a:t>
            </a:r>
            <a:r>
              <a:rPr lang="en-US" sz="1800" dirty="0" err="1">
                <a:latin typeface="Consolas" panose="020B0609020204030204" pitchFamily="49" charset="0"/>
              </a:rPr>
              <a:t>aksworkshop</a:t>
            </a:r>
            <a:r>
              <a:rPr lang="en-US" sz="1800" dirty="0">
                <a:latin typeface="Consolas" panose="020B0609020204030204" pitchFamily="49" charset="0"/>
              </a:rPr>
              <a:t>-workspace-$RANDOM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LOADTEST_API_ENDPOINT=https://&lt;frontend hostname&gt;/</a:t>
            </a:r>
            <a:r>
              <a:rPr lang="en-US" sz="1800" dirty="0" err="1">
                <a:latin typeface="Consolas" panose="020B0609020204030204" pitchFamily="49" charset="0"/>
              </a:rPr>
              <a:t>api</a:t>
            </a:r>
            <a:r>
              <a:rPr lang="en-US" sz="1800" dirty="0">
                <a:latin typeface="Consolas" panose="020B0609020204030204" pitchFamily="49" charset="0"/>
              </a:rPr>
              <a:t>/</a:t>
            </a:r>
            <a:r>
              <a:rPr lang="en-US" sz="1800" dirty="0" err="1">
                <a:latin typeface="Consolas" panose="020B0609020204030204" pitchFamily="49" charset="0"/>
              </a:rPr>
              <a:t>loadtest</a:t>
            </a:r>
            <a:endParaRPr lang="en-US" sz="1800" dirty="0">
              <a:latin typeface="Consolas" panose="020B0609020204030204" pitchFamily="49" charset="0"/>
            </a:endParaRPr>
          </a:p>
          <a:p>
            <a:endParaRPr lang="en-US" sz="1800" b="0" dirty="0">
              <a:effectLst/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sz="2000" b="1" dirty="0" err="1">
                <a:effectLst/>
                <a:latin typeface="Consolas" panose="020B0609020204030204" pitchFamily="49" charset="0"/>
              </a:rPr>
              <a:t>az</a:t>
            </a:r>
            <a:r>
              <a:rPr lang="en-US" sz="2000" b="1" dirty="0">
                <a:effectLst/>
                <a:latin typeface="Consolas" panose="020B0609020204030204" pitchFamily="49" charset="0"/>
              </a:rPr>
              <a:t> group create --name $RESOURCE_GROUP --location $REGION_NAME</a:t>
            </a:r>
          </a:p>
          <a:p>
            <a:pPr marL="0" indent="0">
              <a:buNone/>
            </a:pPr>
            <a:endParaRPr lang="en-US" b="1" dirty="0">
              <a:effectLst/>
              <a:latin typeface="Consolas" panose="020B0609020204030204" pitchFamily="49" charset="0"/>
            </a:endParaRP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42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2343</Words>
  <Application>Microsoft Office PowerPoint</Application>
  <PresentationFormat>Widescreen</PresentationFormat>
  <Paragraphs>270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-apple-system</vt:lpstr>
      <vt:lpstr>Arial</vt:lpstr>
      <vt:lpstr>Calibri</vt:lpstr>
      <vt:lpstr>Calibri Light</vt:lpstr>
      <vt:lpstr>Consolas</vt:lpstr>
      <vt:lpstr>Wingdings</vt:lpstr>
      <vt:lpstr>Office Theme</vt:lpstr>
      <vt:lpstr>AKS WORKSHOP</vt:lpstr>
      <vt:lpstr>Azure Kubernetes Service Workshop</vt:lpstr>
      <vt:lpstr>PowerPoint Presentation</vt:lpstr>
      <vt:lpstr>Ön Gereksinimler</vt:lpstr>
      <vt:lpstr>1. Ortamın Ayarlanması</vt:lpstr>
      <vt:lpstr>Azure Üzerinde Kaynak Oluşturma</vt:lpstr>
      <vt:lpstr>Azure Cloud Shell</vt:lpstr>
      <vt:lpstr>PowerPoint Presentation</vt:lpstr>
      <vt:lpstr>Değişken Tanımlama ve Resource Group Oluşturma</vt:lpstr>
      <vt:lpstr>2. Azure Kubernetes Sersivi Olarak Kubernetes Kurulumu</vt:lpstr>
      <vt:lpstr>PowerPoint Presentation</vt:lpstr>
      <vt:lpstr>PowerPoint Presentation</vt:lpstr>
      <vt:lpstr>3. High Available Ve Özel Container Registry Oluşturma </vt:lpstr>
      <vt:lpstr>Kaynak Kodların İndirilmesi ve İmaj Oluşturma</vt:lpstr>
      <vt:lpstr>PowerPoint Presentation</vt:lpstr>
      <vt:lpstr>4. AKS Üzerine MongoDB Kurulumu </vt:lpstr>
      <vt:lpstr>PowerPoint Presentation</vt:lpstr>
      <vt:lpstr>5. AKS Üzerine Ratings API Kurulumu</vt:lpstr>
      <vt:lpstr>PowerPoint Presentation</vt:lpstr>
      <vt:lpstr>6. AKS Üzerine Ratings Front End Kurulumu</vt:lpstr>
      <vt:lpstr>PowerPoint Presentation</vt:lpstr>
      <vt:lpstr>7. Front End İçin Ingress Kurulumu</vt:lpstr>
      <vt:lpstr>PowerPoint Presentation</vt:lpstr>
      <vt:lpstr>PowerPoint Presentation</vt:lpstr>
      <vt:lpstr>8. Front End Ingress TLS/SSL Aktif Etme</vt:lpstr>
      <vt:lpstr>CRT ve KEY Dosyalarını Oluşturma – Secret Oluşturma</vt:lpstr>
      <vt:lpstr>Ingress Düzenleme</vt:lpstr>
      <vt:lpstr>9. Uygulama İçin Azure Monitoring Aktif Etme</vt:lpstr>
      <vt:lpstr>Canlı Log için RBAC Aktif Etme</vt:lpstr>
      <vt:lpstr>10. Uygulamayı Otomatik Olarak Scale Etme</vt:lpstr>
      <vt:lpstr>PowerPoint Presentation</vt:lpstr>
      <vt:lpstr>Oluşturulan Kaynakların Silinmesi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AKS WORKSHOP</dc:title>
  <dc:creator>Nadi DURNA</dc:creator>
  <cp:lastModifiedBy>Nadi DURNA</cp:lastModifiedBy>
  <cp:revision>4</cp:revision>
  <dcterms:created xsi:type="dcterms:W3CDTF">2022-10-05T22:12:17Z</dcterms:created>
  <dcterms:modified xsi:type="dcterms:W3CDTF">2022-10-08T17:11:50Z</dcterms:modified>
</cp:coreProperties>
</file>