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7"/>
  </p:notesMasterIdLst>
  <p:sldIdLst>
    <p:sldId id="390" r:id="rId4"/>
    <p:sldId id="432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431" r:id="rId4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242D66"/>
    <a:srgbClr val="F2F2F2"/>
    <a:srgbClr val="E87A23"/>
    <a:srgbClr val="ED7D31"/>
    <a:srgbClr val="00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 autoAdjust="0"/>
    <p:restoredTop sz="61728" autoAdjust="0"/>
  </p:normalViewPr>
  <p:slideViewPr>
    <p:cSldViewPr>
      <p:cViewPr varScale="1">
        <p:scale>
          <a:sx n="74" d="100"/>
          <a:sy n="74" d="100"/>
        </p:scale>
        <p:origin x="139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2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5425D0-3ECE-420E-9130-D13D915528F8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D2F2318-E25A-4C0A-9D76-B30B703A94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D5136-5326-4EDC-84B0-531B5BE4744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54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223AD1-539E-4A02-B00E-68227A20D315}" type="slidenum">
              <a:rPr lang="en-CA" altLang="en-US" sz="1200">
                <a:latin typeface="Tahoma" panose="020B0604030504040204" pitchFamily="34" charset="0"/>
              </a:rPr>
              <a:pPr/>
              <a:t>42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09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D5136-5326-4EDC-84B0-531B5BE474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3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060700" y="547688"/>
            <a:ext cx="3659188" cy="2743200"/>
          </a:xfrm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D8CF46-AF2D-4D51-83DE-A617B2F38E61}" type="slidenum">
              <a:rPr lang="en-US" smtClean="0"/>
              <a:pPr>
                <a:spcBef>
                  <a:spcPct val="0"/>
                </a:spcBef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0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060700" y="547688"/>
            <a:ext cx="3659188" cy="2743200"/>
          </a:xfrm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309733-2DBE-4DE4-A7B5-66854F40C3AC}" type="slidenum">
              <a:rPr lang="en-US" smtClean="0"/>
              <a:pPr>
                <a:spcBef>
                  <a:spcPct val="0"/>
                </a:spcBef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44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060700" y="547688"/>
            <a:ext cx="3659188" cy="274320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D1C02A-C9C1-4303-BEAB-4184A79BC995}" type="slidenum">
              <a:rPr lang="en-US" sz="1200" b="0" smtClean="0"/>
              <a:pPr/>
              <a:t>21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286818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060700" y="547688"/>
            <a:ext cx="3659188" cy="27432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655585-DD58-43E4-BEF9-5F969371E2C0}" type="slidenum">
              <a:rPr lang="en-US" smtClean="0"/>
              <a:pPr>
                <a:spcBef>
                  <a:spcPct val="0"/>
                </a:spcBef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8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060700" y="547688"/>
            <a:ext cx="3659188" cy="2743200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4650BF-0628-42B1-9EE6-45F054175E4B}" type="slidenum">
              <a:rPr lang="en-US" smtClean="0"/>
              <a:pPr>
                <a:spcBef>
                  <a:spcPct val="0"/>
                </a:spcBef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88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060700" y="547688"/>
            <a:ext cx="3659188" cy="27432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42C830-4A20-47D6-8C0C-BD573E801E5B}" type="slidenum">
              <a:rPr lang="en-US" smtClean="0"/>
              <a:pPr>
                <a:spcBef>
                  <a:spcPct val="0"/>
                </a:spcBef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94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696873-85F3-4712-9B80-EF7BCCEDDBEE}" type="slidenum">
              <a:rPr lang="en-CA" altLang="en-US" sz="1200">
                <a:latin typeface="Tahoma" panose="020B0604030504040204" pitchFamily="34" charset="0"/>
              </a:rPr>
              <a:pPr/>
              <a:t>41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15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E25-0E3B-014D-AB08-0AD4741190BF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85719"/>
            <a:ext cx="457200" cy="365125"/>
          </a:xfrm>
          <a:prstGeom prst="rect">
            <a:avLst/>
          </a:prstGeom>
        </p:spPr>
        <p:txBody>
          <a:bodyPr/>
          <a:lstStyle/>
          <a:p>
            <a:fld id="{82811DF7-A42A-4107-A9E6-6C3947535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6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3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7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98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95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4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60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27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4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F06-CDBB-4575-A3CF-D3C40F356B44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29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34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71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909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000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5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5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4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2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9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2450123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6384-A506-C646-ACE4-0A747B69E112}" type="datetime1">
              <a:rPr lang="en-US" smtClean="0"/>
              <a:t>3/5/2020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6690091" y="0"/>
            <a:ext cx="245390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IT1090 - Information Systems and Data Modeling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SLIIT </a:t>
            </a:r>
            <a:r>
              <a:rPr lang="en-US" sz="1600" b="1" baseline="0" dirty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8400" y="76200"/>
            <a:ext cx="27432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6248400" y="76200"/>
            <a:ext cx="2742857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E87A23"/>
                </a:solidFill>
              </a:rPr>
              <a:t>SLIIT </a:t>
            </a:r>
            <a:r>
              <a:rPr lang="en-US" sz="1600" b="1" baseline="0" dirty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-762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IT1090 - Information Systems and Data Modeling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7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16F8-EADD-4F1E-A66A-F9DE6D301F0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0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png"/><Relationship Id="rId5" Type="http://schemas.openxmlformats.org/officeDocument/2006/relationships/image" Target="../media/image6.gif"/><Relationship Id="rId4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4900" b="1" dirty="0">
                <a:latin typeface="Corbel" panose="020B0503020204020204" pitchFamily="34" charset="0"/>
              </a:rPr>
              <a:t>Logical Database Design &amp; </a:t>
            </a:r>
            <a:br>
              <a:rPr lang="en-GB" sz="4900" b="1" dirty="0">
                <a:latin typeface="Corbel" panose="020B0503020204020204" pitchFamily="34" charset="0"/>
              </a:rPr>
            </a:br>
            <a:r>
              <a:rPr lang="en-GB" sz="4900" b="1" dirty="0">
                <a:latin typeface="Corbel" panose="020B0503020204020204" pitchFamily="34" charset="0"/>
              </a:rPr>
              <a:t>Relational Model</a:t>
            </a:r>
            <a:r>
              <a:rPr lang="en-GB" b="1" dirty="0"/>
              <a:t/>
            </a:r>
            <a:br>
              <a:rPr lang="en-GB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223457"/>
            <a:ext cx="6803136" cy="50292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- 06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15816" y="500388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UY" altLang="en-US" sz="24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52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63996"/>
            <a:ext cx="6377940" cy="129302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400" dirty="0">
                <a:ln>
                  <a:noFill/>
                </a:ln>
                <a:latin typeface="Corbel" panose="020B0503020204020204" pitchFamily="34" charset="0"/>
              </a:rPr>
              <a:t>Degree of a relation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46113" y="1844675"/>
            <a:ext cx="8497887" cy="40703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>
                <a:latin typeface="Corbel" panose="020B0503020204020204" pitchFamily="34" charset="0"/>
              </a:rPr>
              <a:t>The </a:t>
            </a:r>
            <a:r>
              <a:rPr lang="en-US" sz="2800" b="1" dirty="0">
                <a:solidFill>
                  <a:srgbClr val="FF0066"/>
                </a:solidFill>
                <a:latin typeface="Corbel" panose="020B0503020204020204" pitchFamily="34" charset="0"/>
              </a:rPr>
              <a:t>degree</a:t>
            </a:r>
            <a:r>
              <a:rPr lang="en-US" sz="2800" dirty="0">
                <a:latin typeface="Corbel" panose="020B0503020204020204" pitchFamily="34" charset="0"/>
              </a:rPr>
              <a:t> of R is the number of attributes in R </a:t>
            </a:r>
          </a:p>
          <a:p>
            <a:pPr eaLnBrk="1" hangingPunct="1"/>
            <a:r>
              <a:rPr lang="en-US" sz="2800" dirty="0">
                <a:latin typeface="Corbel" panose="020B0503020204020204" pitchFamily="34" charset="0"/>
              </a:rPr>
              <a:t>(</a:t>
            </a:r>
            <a:r>
              <a:rPr lang="en-US" sz="2800" dirty="0" err="1">
                <a:latin typeface="Corbel" panose="020B0503020204020204" pitchFamily="34" charset="0"/>
              </a:rPr>
              <a:t>ID,Name,Address,Phone</a:t>
            </a:r>
            <a:r>
              <a:rPr lang="en-US" sz="2800" dirty="0">
                <a:latin typeface="Corbel" panose="020B0503020204020204" pitchFamily="34" charset="0"/>
              </a:rPr>
              <a:t>)=4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graphicFrame>
        <p:nvGraphicFramePr>
          <p:cNvPr id="13345" name="Group 33"/>
          <p:cNvGraphicFramePr>
            <a:graphicFrameLocks noGrp="1"/>
          </p:cNvGraphicFramePr>
          <p:nvPr>
            <p:extLst/>
          </p:nvPr>
        </p:nvGraphicFramePr>
        <p:xfrm>
          <a:off x="825857" y="3473449"/>
          <a:ext cx="7772400" cy="204470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Sampath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Moratuwa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01992883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Amali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Colombo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01983733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Sanath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Negombo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838200" y="3962400"/>
            <a:ext cx="7772400" cy="5334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85800"/>
            <a:ext cx="6377940" cy="1293028"/>
          </a:xfrm>
        </p:spPr>
        <p:txBody>
          <a:bodyPr/>
          <a:lstStyle/>
          <a:p>
            <a:pPr algn="ctr" eaLnBrk="1" hangingPunct="1"/>
            <a:r>
              <a:rPr lang="en-US" sz="4400" dirty="0">
                <a:latin typeface="Corbel" panose="020B0503020204020204" pitchFamily="34" charset="0"/>
              </a:rPr>
              <a:t>Example</a:t>
            </a:r>
            <a:r>
              <a:rPr lang="en-US" dirty="0"/>
              <a:t> </a:t>
            </a:r>
            <a:endParaRPr lang="en-US" dirty="0">
              <a:ln>
                <a:noFill/>
              </a:ln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64452" y="1582738"/>
            <a:ext cx="7956550" cy="407035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dirty="0">
                <a:latin typeface="Corbel" panose="020B0503020204020204" pitchFamily="34" charset="0"/>
              </a:rPr>
              <a:t>Make a list of students in the class, keeping their ID, name and phone number.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dirty="0">
              <a:latin typeface="Corbel" panose="020B0503020204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dirty="0">
              <a:latin typeface="Corbel" panose="020B0503020204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dirty="0">
              <a:latin typeface="Corbel" panose="020B0503020204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dirty="0">
              <a:latin typeface="Corbel" panose="020B0503020204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dirty="0">
                <a:latin typeface="Corbel" panose="020B0503020204020204" pitchFamily="34" charset="0"/>
              </a:rPr>
              <a:t>This is the basic structure of the relation model, a table or relation.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273294" y="2758855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Phone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Elisa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82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523660"/>
            <a:ext cx="728085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Corbel" panose="020B0503020204020204" pitchFamily="34" charset="0"/>
              </a:rPr>
              <a:t>Formalizing :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70174"/>
            <a:ext cx="8526874" cy="4857750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orbel" panose="020B0503020204020204" pitchFamily="34" charset="0"/>
              </a:rPr>
              <a:t>Definition: A relation is a named table  of data</a:t>
            </a:r>
          </a:p>
          <a:p>
            <a:pPr marL="0" indent="0" algn="just">
              <a:buNone/>
            </a:pPr>
            <a:r>
              <a:rPr lang="en-US" sz="2400" dirty="0">
                <a:latin typeface="Corbel" panose="020B0503020204020204" pitchFamily="34" charset="0"/>
              </a:rPr>
              <a:t>– Table is made up of rows (records or tuples), and columns (attributes or fields)</a:t>
            </a:r>
          </a:p>
          <a:p>
            <a:pPr algn="just"/>
            <a:r>
              <a:rPr lang="en-US" sz="2400" dirty="0">
                <a:latin typeface="Corbel" panose="020B0503020204020204" pitchFamily="34" charset="0"/>
              </a:rPr>
              <a:t>Not all tables qualify as relations. Requirements: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orbel" panose="020B0503020204020204" pitchFamily="34" charset="0"/>
              </a:rPr>
              <a:t>Every relation has a unique name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orbel" panose="020B0503020204020204" pitchFamily="34" charset="0"/>
              </a:rPr>
              <a:t>Every attribute value is atomic (not multivalued, not composite)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orbel" panose="020B0503020204020204" pitchFamily="34" charset="0"/>
              </a:rPr>
              <a:t>Every row is unique (can’t have two rows with exactly the same values for all their fields)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orbel" panose="020B0503020204020204" pitchFamily="34" charset="0"/>
              </a:rPr>
              <a:t>Attributes (columns) in tables have unique names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orbel" panose="020B0503020204020204" pitchFamily="34" charset="0"/>
              </a:rPr>
              <a:t>The order of the columns is irrelevant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Corbel" panose="020B0503020204020204" pitchFamily="34" charset="0"/>
              </a:rPr>
              <a:t>The order of the rows is irrelevant</a:t>
            </a:r>
          </a:p>
        </p:txBody>
      </p:sp>
    </p:spTree>
    <p:extLst>
      <p:ext uri="{BB962C8B-B14F-4D97-AF65-F5344CB8AC3E}">
        <p14:creationId xmlns:p14="http://schemas.microsoft.com/office/powerpoint/2010/main" val="293293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129" y="5096849"/>
            <a:ext cx="1552575" cy="1247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637794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4900" dirty="0" smtClean="0">
                <a:latin typeface="Corbel" panose="020B0503020204020204" pitchFamily="34" charset="0"/>
              </a:rPr>
              <a:t>Formalizing </a:t>
            </a:r>
            <a:r>
              <a:rPr lang="en-US" sz="4900" dirty="0">
                <a:latin typeface="Corbel" panose="020B0503020204020204" pitchFamily="34" charset="0"/>
              </a:rPr>
              <a:t>Key Fields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7779" y="1981200"/>
            <a:ext cx="8160925" cy="3537421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500" dirty="0">
                <a:latin typeface="Corbel" panose="020B0503020204020204" pitchFamily="34" charset="0"/>
              </a:rPr>
              <a:t> </a:t>
            </a:r>
            <a:r>
              <a:rPr lang="en-US" sz="4500" b="1" dirty="0">
                <a:latin typeface="Corbel" panose="020B0503020204020204" pitchFamily="34" charset="0"/>
              </a:rPr>
              <a:t>Primary key (PK) </a:t>
            </a:r>
          </a:p>
          <a:p>
            <a:pPr algn="just"/>
            <a:r>
              <a:rPr lang="en-US" sz="4500" dirty="0">
                <a:latin typeface="Corbel" panose="020B0503020204020204" pitchFamily="34" charset="0"/>
              </a:rPr>
              <a:t> Minimal set of attributes that uniquely identifies a row </a:t>
            </a:r>
          </a:p>
          <a:p>
            <a:pPr algn="just"/>
            <a:r>
              <a:rPr lang="en-US" sz="4500" dirty="0">
                <a:latin typeface="Corbel" panose="020B0503020204020204" pitchFamily="34" charset="0"/>
              </a:rPr>
              <a:t>This is how we can guarantee that all rows are unique</a:t>
            </a:r>
          </a:p>
          <a:p>
            <a:pPr algn="just"/>
            <a:endParaRPr lang="en-US" sz="4500" dirty="0">
              <a:latin typeface="Corbel" panose="020B0503020204020204" pitchFamily="34" charset="0"/>
            </a:endParaRPr>
          </a:p>
          <a:p>
            <a:pPr marL="0" indent="0" algn="just">
              <a:buNone/>
            </a:pPr>
            <a:r>
              <a:rPr lang="en-US" sz="4500" b="1" dirty="0">
                <a:latin typeface="Corbel" panose="020B0503020204020204" pitchFamily="34" charset="0"/>
              </a:rPr>
              <a:t>Foreign key (FK)</a:t>
            </a:r>
          </a:p>
          <a:p>
            <a:pPr marL="0" indent="0" algn="just">
              <a:buNone/>
            </a:pPr>
            <a:r>
              <a:rPr lang="en-US" sz="4500" dirty="0">
                <a:latin typeface="Corbel" panose="020B0503020204020204" pitchFamily="34" charset="0"/>
              </a:rPr>
              <a:t>Set of attributes in a table that serves as a reference to the primary key of another table</a:t>
            </a:r>
          </a:p>
          <a:p>
            <a:endParaRPr lang="en-US" sz="5100" dirty="0"/>
          </a:p>
        </p:txBody>
      </p:sp>
    </p:spTree>
    <p:extLst>
      <p:ext uri="{BB962C8B-B14F-4D97-AF65-F5344CB8AC3E}">
        <p14:creationId xmlns:p14="http://schemas.microsoft.com/office/powerpoint/2010/main" val="19927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-466409" y="514262"/>
            <a:ext cx="6377940" cy="129302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TW" sz="4400" dirty="0">
                <a:ln>
                  <a:noFill/>
                </a:ln>
                <a:latin typeface="Corbel" pitchFamily="34" charset="0"/>
                <a:ea typeface="新細明體" panose="02020500000000000000" pitchFamily="18" charset="-120"/>
              </a:rPr>
              <a:t>Foreign Key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560" y="1340769"/>
            <a:ext cx="8229600" cy="5028282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>
                <a:latin typeface="Corbel" pitchFamily="34" charset="0"/>
                <a:cs typeface="Times New Roman" panose="02020603050405020304" pitchFamily="18" charset="0"/>
              </a:rPr>
              <a:t>A constraint involving </a:t>
            </a:r>
            <a:r>
              <a:rPr lang="en-US" altLang="zh-TW" sz="2800" i="1" dirty="0">
                <a:solidFill>
                  <a:srgbClr val="008000"/>
                </a:solidFill>
                <a:latin typeface="Corbel" pitchFamily="34" charset="0"/>
                <a:cs typeface="Times New Roman" panose="02020603050405020304" pitchFamily="18" charset="0"/>
              </a:rPr>
              <a:t>two</a:t>
            </a:r>
            <a:r>
              <a:rPr lang="en-US" altLang="zh-TW" sz="2800" i="1" dirty="0">
                <a:latin typeface="Corbel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2800" dirty="0">
                <a:latin typeface="Corbel" pitchFamily="34" charset="0"/>
                <a:cs typeface="Times New Roman" panose="02020603050405020304" pitchFamily="18" charset="0"/>
              </a:rPr>
              <a:t>relations </a:t>
            </a:r>
          </a:p>
          <a:p>
            <a:pPr lvl="1" eaLnBrk="1" hangingPunct="1"/>
            <a:r>
              <a:rPr lang="en-US" altLang="zh-TW" sz="2800" b="1" dirty="0">
                <a:solidFill>
                  <a:srgbClr val="FF6600"/>
                </a:solidFill>
                <a:latin typeface="Corbel" pitchFamily="34" charset="0"/>
                <a:cs typeface="Times New Roman" panose="02020603050405020304" pitchFamily="18" charset="0"/>
              </a:rPr>
              <a:t>referencing relation</a:t>
            </a:r>
            <a:r>
              <a:rPr lang="en-US" altLang="zh-TW" sz="2800" dirty="0">
                <a:latin typeface="Corbel" pitchFamily="34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zh-TW" sz="2800" b="1" dirty="0">
                <a:solidFill>
                  <a:srgbClr val="FF6600"/>
                </a:solidFill>
                <a:latin typeface="Corbel" pitchFamily="34" charset="0"/>
                <a:cs typeface="Times New Roman" panose="02020603050405020304" pitchFamily="18" charset="0"/>
              </a:rPr>
              <a:t>referenced relation</a:t>
            </a:r>
            <a:r>
              <a:rPr lang="en-US" altLang="zh-TW" sz="2800" dirty="0">
                <a:solidFill>
                  <a:srgbClr val="FF6600"/>
                </a:solidFill>
                <a:latin typeface="Corbel" pitchFamily="34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TW" sz="2800" dirty="0">
                <a:latin typeface="Corbel" pitchFamily="34" charset="0"/>
                <a:cs typeface="Times New Roman" panose="02020603050405020304" pitchFamily="18" charset="0"/>
              </a:rPr>
              <a:t>Tuples in the </a:t>
            </a:r>
            <a:r>
              <a:rPr lang="en-US" altLang="zh-TW" sz="2800" i="1" dirty="0">
                <a:solidFill>
                  <a:srgbClr val="008000"/>
                </a:solidFill>
                <a:latin typeface="Corbel" pitchFamily="34" charset="0"/>
                <a:cs typeface="Times New Roman" panose="02020603050405020304" pitchFamily="18" charset="0"/>
              </a:rPr>
              <a:t>referencing relation</a:t>
            </a:r>
            <a:r>
              <a:rPr lang="en-US" altLang="zh-TW" sz="2800" dirty="0">
                <a:latin typeface="Corbel" pitchFamily="34" charset="0"/>
                <a:cs typeface="Times New Roman" panose="02020603050405020304" pitchFamily="18" charset="0"/>
              </a:rPr>
              <a:t>  have attributes </a:t>
            </a:r>
            <a:r>
              <a:rPr lang="en-US" altLang="zh-TW" sz="2800" b="1" dirty="0">
                <a:solidFill>
                  <a:srgbClr val="FF6600"/>
                </a:solidFill>
                <a:latin typeface="Corbel" pitchFamily="34" charset="0"/>
                <a:cs typeface="Times New Roman" panose="02020603050405020304" pitchFamily="18" charset="0"/>
              </a:rPr>
              <a:t>FK </a:t>
            </a:r>
            <a:r>
              <a:rPr lang="en-US" altLang="zh-TW" sz="2800" dirty="0">
                <a:latin typeface="Corbel" pitchFamily="34" charset="0"/>
                <a:cs typeface="Times New Roman" panose="02020603050405020304" pitchFamily="18" charset="0"/>
              </a:rPr>
              <a:t>(called </a:t>
            </a:r>
            <a:r>
              <a:rPr lang="en-US" altLang="zh-TW" sz="2800" b="1" dirty="0">
                <a:solidFill>
                  <a:srgbClr val="FF6600"/>
                </a:solidFill>
                <a:latin typeface="Corbel" pitchFamily="34" charset="0"/>
                <a:cs typeface="Times New Roman" panose="02020603050405020304" pitchFamily="18" charset="0"/>
              </a:rPr>
              <a:t>foreign key</a:t>
            </a:r>
            <a:r>
              <a:rPr lang="en-US" altLang="zh-TW" sz="2800" dirty="0">
                <a:latin typeface="Corbel" pitchFamily="34" charset="0"/>
                <a:cs typeface="Times New Roman" panose="02020603050405020304" pitchFamily="18" charset="0"/>
              </a:rPr>
              <a:t> attributes) that reference the primary key attributes </a:t>
            </a:r>
            <a:r>
              <a:rPr lang="en-US" altLang="zh-TW" sz="2800" b="1" dirty="0">
                <a:solidFill>
                  <a:srgbClr val="FF6600"/>
                </a:solidFill>
                <a:latin typeface="Corbel" pitchFamily="34" charset="0"/>
                <a:cs typeface="Times New Roman" panose="02020603050405020304" pitchFamily="18" charset="0"/>
              </a:rPr>
              <a:t>PK</a:t>
            </a:r>
            <a:r>
              <a:rPr lang="en-US" altLang="zh-TW" sz="2800" dirty="0">
                <a:latin typeface="Corbel" pitchFamily="34" charset="0"/>
                <a:cs typeface="Times New Roman" panose="02020603050405020304" pitchFamily="18" charset="0"/>
              </a:rPr>
              <a:t> of the </a:t>
            </a:r>
            <a:r>
              <a:rPr lang="en-US" altLang="zh-TW" sz="2800" i="1" dirty="0">
                <a:solidFill>
                  <a:srgbClr val="008000"/>
                </a:solidFill>
                <a:latin typeface="Corbel" pitchFamily="34" charset="0"/>
                <a:cs typeface="Times New Roman" panose="02020603050405020304" pitchFamily="18" charset="0"/>
              </a:rPr>
              <a:t>referenced relation</a:t>
            </a:r>
            <a:r>
              <a:rPr lang="en-US" altLang="zh-TW" sz="2800" dirty="0">
                <a:latin typeface="Corbel" pitchFamily="34" charset="0"/>
                <a:cs typeface="Times New Roman" panose="02020603050405020304" pitchFamily="18" charset="0"/>
              </a:rPr>
              <a:t>  </a:t>
            </a:r>
            <a:endParaRPr lang="en-US" sz="2800" dirty="0">
              <a:latin typeface="Corbel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>
                <a:latin typeface="Corbel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</a:p>
          <a:p>
            <a:pPr marL="0" indent="0" eaLnBrk="1" hangingPunct="1">
              <a:buNone/>
            </a:pPr>
            <a:endParaRPr lang="en-US" sz="2800" dirty="0">
              <a:latin typeface="Corbel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800" dirty="0">
                <a:latin typeface="Corbel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Display the foreign keys by drawing an arrow from the </a:t>
            </a:r>
            <a:r>
              <a:rPr lang="en-US" sz="2800" b="1" dirty="0">
                <a:latin typeface="Corbel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foreign key</a:t>
            </a:r>
            <a:r>
              <a:rPr lang="en-US" sz="2800" dirty="0">
                <a:latin typeface="Corbel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to the </a:t>
            </a:r>
            <a:r>
              <a:rPr lang="en-US" sz="2800" b="1" dirty="0">
                <a:latin typeface="Corbel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primary key</a:t>
            </a:r>
          </a:p>
          <a:p>
            <a:pPr eaLnBrk="1" hangingPunct="1"/>
            <a:endParaRPr lang="en-US" altLang="zh-TW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56358" name="Text Box 6"/>
          <p:cNvSpPr txBox="1">
            <a:spLocks noChangeArrowheads="1"/>
          </p:cNvSpPr>
          <p:nvPr/>
        </p:nvSpPr>
        <p:spPr bwMode="auto">
          <a:xfrm>
            <a:off x="2935288" y="4149080"/>
            <a:ext cx="3389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b="0" dirty="0">
                <a:solidFill>
                  <a:schemeClr val="accent2"/>
                </a:solidFill>
              </a:rPr>
              <a:t>Enrolled  (</a:t>
            </a:r>
            <a:r>
              <a:rPr lang="en-US" altLang="zh-TW" b="0" dirty="0" err="1">
                <a:solidFill>
                  <a:schemeClr val="accent2"/>
                </a:solidFill>
              </a:rPr>
              <a:t>cid</a:t>
            </a:r>
            <a:r>
              <a:rPr lang="en-US" altLang="zh-TW" b="0" dirty="0">
                <a:solidFill>
                  <a:schemeClr val="accent2"/>
                </a:solidFill>
              </a:rPr>
              <a:t> ,grade, </a:t>
            </a:r>
            <a:r>
              <a:rPr lang="en-US" altLang="zh-TW" b="0" dirty="0" err="1">
                <a:solidFill>
                  <a:schemeClr val="accent2"/>
                </a:solidFill>
              </a:rPr>
              <a:t>studid</a:t>
            </a:r>
            <a:r>
              <a:rPr lang="en-US" altLang="zh-TW" b="0" dirty="0">
                <a:solidFill>
                  <a:schemeClr val="accent2"/>
                </a:solidFill>
              </a:rPr>
              <a:t>)</a:t>
            </a:r>
            <a:endParaRPr lang="en-US" b="0" dirty="0">
              <a:solidFill>
                <a:schemeClr val="accent2"/>
              </a:solidFill>
            </a:endParaRPr>
          </a:p>
        </p:txBody>
      </p:sp>
      <p:sp>
        <p:nvSpPr>
          <p:cNvPr id="356360" name="Text Box 8"/>
          <p:cNvSpPr txBox="1">
            <a:spLocks noChangeArrowheads="1"/>
          </p:cNvSpPr>
          <p:nvPr/>
        </p:nvSpPr>
        <p:spPr bwMode="auto">
          <a:xfrm>
            <a:off x="3453606" y="4451127"/>
            <a:ext cx="4370387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TW" b="0" dirty="0">
              <a:solidFill>
                <a:srgbClr val="3333CC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TW" b="0" dirty="0">
                <a:solidFill>
                  <a:srgbClr val="6600CC"/>
                </a:solidFill>
              </a:rPr>
              <a:t>Students (</a:t>
            </a:r>
            <a:r>
              <a:rPr lang="en-US" altLang="zh-TW" b="0" dirty="0" err="1">
                <a:solidFill>
                  <a:srgbClr val="6600CC"/>
                </a:solidFill>
              </a:rPr>
              <a:t>sid</a:t>
            </a:r>
            <a:r>
              <a:rPr lang="en-US" altLang="zh-TW" b="0" dirty="0">
                <a:solidFill>
                  <a:srgbClr val="6600CC"/>
                </a:solidFill>
              </a:rPr>
              <a:t>, name ,login, age, </a:t>
            </a:r>
            <a:r>
              <a:rPr lang="en-US" altLang="zh-TW" b="0" dirty="0" err="1">
                <a:solidFill>
                  <a:srgbClr val="6600CC"/>
                </a:solidFill>
              </a:rPr>
              <a:t>gpa</a:t>
            </a:r>
            <a:r>
              <a:rPr lang="en-US" altLang="zh-TW" b="0" dirty="0">
                <a:solidFill>
                  <a:srgbClr val="6600CC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TW" b="0" dirty="0">
                <a:solidFill>
                  <a:srgbClr val="3333CC"/>
                </a:solidFill>
              </a:rPr>
              <a:t> </a:t>
            </a:r>
          </a:p>
          <a:p>
            <a:pPr eaLnBrk="1" hangingPunct="1"/>
            <a:endParaRPr lang="en-US" dirty="0"/>
          </a:p>
        </p:txBody>
      </p:sp>
      <p:sp>
        <p:nvSpPr>
          <p:cNvPr id="356362" name="Text Box 10"/>
          <p:cNvSpPr txBox="1">
            <a:spLocks noChangeArrowheads="1"/>
          </p:cNvSpPr>
          <p:nvPr/>
        </p:nvSpPr>
        <p:spPr bwMode="auto">
          <a:xfrm>
            <a:off x="1981199" y="4731321"/>
            <a:ext cx="1482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referenced</a:t>
            </a:r>
          </a:p>
        </p:txBody>
      </p:sp>
      <p:sp>
        <p:nvSpPr>
          <p:cNvPr id="356363" name="Text Box 11"/>
          <p:cNvSpPr txBox="1">
            <a:spLocks noChangeArrowheads="1"/>
          </p:cNvSpPr>
          <p:nvPr/>
        </p:nvSpPr>
        <p:spPr bwMode="auto">
          <a:xfrm>
            <a:off x="1250156" y="4112245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referencing</a:t>
            </a: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5372100" y="4252409"/>
            <a:ext cx="838200" cy="3048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4629149" y="4780384"/>
            <a:ext cx="5334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23566" name="AutoShape 14"/>
          <p:cNvCxnSpPr>
            <a:cxnSpLocks noChangeShapeType="1"/>
          </p:cNvCxnSpPr>
          <p:nvPr/>
        </p:nvCxnSpPr>
        <p:spPr bwMode="auto">
          <a:xfrm rot="10800000" flipV="1">
            <a:off x="4895850" y="4607668"/>
            <a:ext cx="914400" cy="11747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6342062" y="418169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CC6600"/>
                </a:solidFill>
              </a:rPr>
              <a:t>FK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5353049" y="5048349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 dirty="0">
                <a:solidFill>
                  <a:srgbClr val="FF6600"/>
                </a:solidFill>
              </a:rPr>
              <a:t>PK</a:t>
            </a:r>
            <a:endParaRPr lang="en-US" b="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61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6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56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6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6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6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6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6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6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235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35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235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235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235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 animBg="1"/>
      <p:bldP spid="23564" grpId="1" animBg="1"/>
      <p:bldP spid="23565" grpId="0" animBg="1"/>
      <p:bldP spid="23565" grpId="1" animBg="1"/>
      <p:bldP spid="23567" grpId="0" build="allAtOnce"/>
      <p:bldP spid="23568" grpId="0"/>
      <p:bldP spid="23568" grpId="1"/>
      <p:bldP spid="23568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6377940" cy="129302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400" dirty="0">
                <a:ln>
                  <a:noFill/>
                </a:ln>
                <a:latin typeface="Corbel" pitchFamily="34" charset="0"/>
              </a:rPr>
              <a:t>Integrity Constraints IC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47700" y="1844674"/>
            <a:ext cx="8100764" cy="439263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just" eaLnBrk="1" hangingPunct="1"/>
            <a:r>
              <a:rPr lang="en-US" sz="3000" b="1" dirty="0">
                <a:solidFill>
                  <a:srgbClr val="CC3399"/>
                </a:solidFill>
                <a:latin typeface="Corbel" pitchFamily="34" charset="0"/>
              </a:rPr>
              <a:t>DBMS must prevent entry of incorrect information</a:t>
            </a:r>
          </a:p>
          <a:p>
            <a:pPr algn="just" eaLnBrk="1" hangingPunct="1"/>
            <a:r>
              <a:rPr lang="en-US" sz="3000" b="1" dirty="0">
                <a:solidFill>
                  <a:srgbClr val="00B050"/>
                </a:solidFill>
                <a:latin typeface="Corbel" pitchFamily="34" charset="0"/>
              </a:rPr>
              <a:t>To prevent : Constraints / conditions  are specified on a relational schema  = ICs </a:t>
            </a:r>
          </a:p>
          <a:p>
            <a:pPr algn="just" eaLnBrk="1" hangingPunct="1"/>
            <a:r>
              <a:rPr lang="en-US" sz="3000" b="1" dirty="0">
                <a:latin typeface="Corbel" pitchFamily="34" charset="0"/>
              </a:rPr>
              <a:t>Database which satisfies all  constraints  specified on a database schema is a </a:t>
            </a:r>
            <a:r>
              <a:rPr lang="en-US" sz="3000" b="1" dirty="0">
                <a:solidFill>
                  <a:srgbClr val="FF0000"/>
                </a:solidFill>
                <a:latin typeface="Corbel" pitchFamily="34" charset="0"/>
              </a:rPr>
              <a:t>legal instance.</a:t>
            </a:r>
          </a:p>
          <a:p>
            <a:pPr algn="just" eaLnBrk="1" hangingPunct="1"/>
            <a:r>
              <a:rPr lang="en-US" sz="3000" b="1" dirty="0">
                <a:solidFill>
                  <a:srgbClr val="CC3399"/>
                </a:solidFill>
                <a:latin typeface="Corbel" pitchFamily="34" charset="0"/>
              </a:rPr>
              <a:t>DBMS enforces constraints  - permits only legal instances to be stored</a:t>
            </a:r>
          </a:p>
          <a:p>
            <a:pPr algn="just" eaLnBrk="1" hangingPunct="1"/>
            <a:r>
              <a:rPr lang="en-US" sz="3000" b="1" dirty="0">
                <a:solidFill>
                  <a:srgbClr val="CC3399"/>
                </a:solidFill>
                <a:latin typeface="Corbel" pitchFamily="34" charset="0"/>
              </a:rPr>
              <a:t>When the application is run the DBMS checks for the violation and disallows the changes to the data that violates the specified IC</a:t>
            </a:r>
          </a:p>
          <a:p>
            <a:pPr algn="just" eaLnBrk="1" hangingPunct="1"/>
            <a:endParaRPr lang="en-US" b="1" dirty="0">
              <a:solidFill>
                <a:srgbClr val="CC3399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7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85800"/>
            <a:ext cx="6377940" cy="1293028"/>
          </a:xfrm>
        </p:spPr>
        <p:txBody>
          <a:bodyPr/>
          <a:lstStyle/>
          <a:p>
            <a:pPr algn="ctr" eaLnBrk="1" hangingPunct="1"/>
            <a:r>
              <a:rPr lang="en-US" sz="4400" dirty="0">
                <a:ln>
                  <a:noFill/>
                </a:ln>
                <a:latin typeface="Corbel" pitchFamily="34" charset="0"/>
              </a:rPr>
              <a:t>Integrity Constraints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7544" y="1811338"/>
            <a:ext cx="7489006" cy="377790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eaLnBrk="1" hangingPunct="1"/>
            <a:r>
              <a:rPr lang="en-US" sz="3000" dirty="0">
                <a:solidFill>
                  <a:schemeClr val="accent2"/>
                </a:solidFill>
                <a:latin typeface="Corbel" pitchFamily="34" charset="0"/>
              </a:rPr>
              <a:t>Specified</a:t>
            </a:r>
            <a:r>
              <a:rPr lang="en-US" sz="3000" dirty="0">
                <a:latin typeface="Corbel" pitchFamily="34" charset="0"/>
              </a:rPr>
              <a:t> and </a:t>
            </a:r>
            <a:r>
              <a:rPr lang="en-US" sz="3000" dirty="0">
                <a:solidFill>
                  <a:srgbClr val="3333CC"/>
                </a:solidFill>
                <a:latin typeface="Corbel" pitchFamily="34" charset="0"/>
              </a:rPr>
              <a:t>enforced</a:t>
            </a:r>
            <a:r>
              <a:rPr lang="en-US" sz="3000" dirty="0">
                <a:latin typeface="Corbel" pitchFamily="34" charset="0"/>
              </a:rPr>
              <a:t> at different times.</a:t>
            </a:r>
          </a:p>
          <a:p>
            <a:pPr eaLnBrk="1" hangingPunct="1"/>
            <a:endParaRPr lang="en-US" sz="3000" dirty="0">
              <a:latin typeface="Corbel" pitchFamily="34" charset="0"/>
            </a:endParaRPr>
          </a:p>
          <a:p>
            <a:pPr lvl="1" eaLnBrk="1" hangingPunct="1"/>
            <a:r>
              <a:rPr lang="en-US" sz="3000" b="1" dirty="0">
                <a:solidFill>
                  <a:srgbClr val="FF0000"/>
                </a:solidFill>
                <a:latin typeface="Corbel" pitchFamily="34" charset="0"/>
              </a:rPr>
              <a:t>Specified : </a:t>
            </a:r>
            <a:r>
              <a:rPr lang="en-US" sz="3000" dirty="0">
                <a:latin typeface="Corbel" pitchFamily="34" charset="0"/>
              </a:rPr>
              <a:t>When the DBA /end user defines the data base schema </a:t>
            </a:r>
          </a:p>
          <a:p>
            <a:pPr lvl="1" eaLnBrk="1" hangingPunct="1"/>
            <a:r>
              <a:rPr lang="en-US" sz="3000" b="1" dirty="0">
                <a:solidFill>
                  <a:srgbClr val="3333CC"/>
                </a:solidFill>
                <a:latin typeface="Corbel" pitchFamily="34" charset="0"/>
              </a:rPr>
              <a:t>Enforced : </a:t>
            </a:r>
            <a:r>
              <a:rPr lang="en-US" sz="3000" dirty="0">
                <a:latin typeface="Corbel" pitchFamily="34" charset="0"/>
              </a:rPr>
              <a:t>When database application is run</a:t>
            </a:r>
          </a:p>
          <a:p>
            <a:pPr lvl="2" eaLnBrk="1" hangingPunct="1"/>
            <a:r>
              <a:rPr lang="en-US" sz="3000" dirty="0">
                <a:latin typeface="Corbel" pitchFamily="34" charset="0"/>
              </a:rPr>
              <a:t>DBMS checks for violations</a:t>
            </a:r>
          </a:p>
          <a:p>
            <a:pPr lvl="2" eaLnBrk="1" hangingPunct="1"/>
            <a:r>
              <a:rPr lang="en-US" sz="3000" dirty="0">
                <a:latin typeface="Corbel" pitchFamily="34" charset="0"/>
              </a:rPr>
              <a:t>Disallow violating entries</a:t>
            </a:r>
            <a:r>
              <a:rPr lang="en-US" sz="3600" dirty="0">
                <a:latin typeface="Corbel" pitchFamily="34" charset="0"/>
              </a:rPr>
              <a:t>  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8586" y="838200"/>
            <a:ext cx="6377940" cy="129302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400" dirty="0">
                <a:ln>
                  <a:noFill/>
                </a:ln>
                <a:latin typeface="Corbel" pitchFamily="34" charset="0"/>
              </a:rPr>
              <a:t>Integrity Constraints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560" y="1628775"/>
            <a:ext cx="7344990" cy="407035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	</a:t>
            </a:r>
            <a:r>
              <a:rPr lang="en-US" sz="2800" dirty="0">
                <a:latin typeface="Corbel" pitchFamily="34" charset="0"/>
              </a:rPr>
              <a:t>Many kinds of ICs: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800" dirty="0">
              <a:latin typeface="Corbel" pitchFamily="34" charset="0"/>
            </a:endParaRPr>
          </a:p>
          <a:p>
            <a:pPr lvl="1" eaLnBrk="1" hangingPunct="1"/>
            <a:r>
              <a:rPr lang="en-US" sz="2800" dirty="0">
                <a:latin typeface="Corbel" pitchFamily="34" charset="0"/>
              </a:rPr>
              <a:t>Domain constraints</a:t>
            </a:r>
          </a:p>
          <a:p>
            <a:pPr lvl="1" eaLnBrk="1" hangingPunct="1"/>
            <a:r>
              <a:rPr lang="en-US" sz="2800" dirty="0">
                <a:latin typeface="Corbel" pitchFamily="34" charset="0"/>
              </a:rPr>
              <a:t>Key constraints</a:t>
            </a:r>
          </a:p>
          <a:p>
            <a:pPr lvl="1" eaLnBrk="1" hangingPunct="1"/>
            <a:r>
              <a:rPr lang="en-US" sz="2800" dirty="0">
                <a:latin typeface="Corbel" pitchFamily="34" charset="0"/>
              </a:rPr>
              <a:t>Entity integrity constraints </a:t>
            </a:r>
          </a:p>
          <a:p>
            <a:pPr lvl="1" eaLnBrk="1" hangingPunct="1"/>
            <a:r>
              <a:rPr lang="en-US" sz="2800" dirty="0">
                <a:latin typeface="Corbel" pitchFamily="34" charset="0"/>
              </a:rPr>
              <a:t>Referential integrity constraints</a:t>
            </a:r>
            <a:r>
              <a:rPr lang="en-US" sz="2800" dirty="0"/>
              <a:t> 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63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79" y="609600"/>
            <a:ext cx="6377940" cy="129302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400" dirty="0">
                <a:ln>
                  <a:noFill/>
                </a:ln>
                <a:latin typeface="Corbel" pitchFamily="34" charset="0"/>
              </a:rPr>
              <a:t>Domain Constraints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63600" y="1628775"/>
            <a:ext cx="7668840" cy="4070350"/>
          </a:xfrm>
          <a:prstGeom prst="rect">
            <a:avLst/>
          </a:prstGeom>
          <a:ln>
            <a:solidFill>
              <a:srgbClr val="CC3399"/>
            </a:solidFill>
            <a:miter lim="800000"/>
            <a:headEnd/>
            <a:tailEnd/>
          </a:ln>
        </p:spPr>
        <p:txBody>
          <a:bodyPr rtlCol="0">
            <a:noAutofit/>
          </a:bodyPr>
          <a:lstStyle/>
          <a:p>
            <a:pPr eaLnBrk="1" fontAlgn="auto" hangingPunct="1">
              <a:buFont typeface="Arial"/>
              <a:buChar char="•"/>
              <a:defRPr/>
            </a:pPr>
            <a:r>
              <a:rPr lang="en-US" sz="2800" b="1" dirty="0">
                <a:solidFill>
                  <a:srgbClr val="FF0066"/>
                </a:solidFill>
                <a:latin typeface="Corbel" pitchFamily="34" charset="0"/>
              </a:rPr>
              <a:t>Domain constraints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: value in the Column must be drawn from the domain associated with that column</a:t>
            </a:r>
          </a:p>
          <a:p>
            <a:pPr eaLnBrk="1" fontAlgn="auto" hangingPunct="1">
              <a:buFont typeface="Arial"/>
              <a:buChar char="•"/>
              <a:defRPr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sz="2800" b="1" dirty="0">
                <a:solidFill>
                  <a:srgbClr val="800080"/>
                </a:solidFill>
                <a:latin typeface="Corbel" pitchFamily="34" charset="0"/>
              </a:rPr>
              <a:t>Restricts the :</a:t>
            </a:r>
          </a:p>
          <a:p>
            <a:pPr lvl="1" eaLnBrk="1" fontAlgn="auto" hangingPunct="1">
              <a:buFont typeface="Arial"/>
              <a:buChar char="•"/>
              <a:defRPr/>
            </a:pPr>
            <a:r>
              <a:rPr lang="en-US" sz="2800" dirty="0">
                <a:solidFill>
                  <a:srgbClr val="800080"/>
                </a:solidFill>
                <a:latin typeface="Corbel" pitchFamily="34" charset="0"/>
              </a:rPr>
              <a:t>Type </a:t>
            </a:r>
          </a:p>
          <a:p>
            <a:pPr lvl="1" eaLnBrk="1" fontAlgn="auto" hangingPunct="1">
              <a:buFont typeface="Arial"/>
              <a:buChar char="•"/>
              <a:defRPr/>
            </a:pPr>
            <a:r>
              <a:rPr lang="en-US" sz="2800" dirty="0">
                <a:solidFill>
                  <a:srgbClr val="800080"/>
                </a:solidFill>
                <a:latin typeface="Corbel" pitchFamily="34" charset="0"/>
              </a:rPr>
              <a:t>Values that can appear in the field</a:t>
            </a:r>
            <a:r>
              <a:rPr lang="en-US" sz="2800" dirty="0">
                <a:solidFill>
                  <a:srgbClr val="92D050"/>
                </a:solidFill>
                <a:latin typeface="Corbel" pitchFamily="34" charset="0"/>
              </a:rPr>
              <a:t> </a:t>
            </a: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Eg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.</a:t>
            </a:r>
          </a:p>
          <a:p>
            <a:pPr lvl="2" eaLnBrk="1" fontAlgn="auto" hangingPunct="1">
              <a:buFont typeface="Arial"/>
              <a:buChar char="•"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 Name   Char (25)</a:t>
            </a:r>
          </a:p>
          <a:p>
            <a:pPr lvl="2" eaLnBrk="1" fontAlgn="auto" hangingPunct="1">
              <a:buFont typeface="Arial"/>
              <a:buChar char="•"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GPA    (real &gt;=0, =&lt;4)</a:t>
            </a:r>
          </a:p>
        </p:txBody>
      </p:sp>
    </p:spTree>
    <p:extLst>
      <p:ext uri="{BB962C8B-B14F-4D97-AF65-F5344CB8AC3E}">
        <p14:creationId xmlns:p14="http://schemas.microsoft.com/office/powerpoint/2010/main" val="3621717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-685800" y="838200"/>
            <a:ext cx="6377940" cy="129302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400" dirty="0">
                <a:ln>
                  <a:noFill/>
                </a:ln>
                <a:solidFill>
                  <a:schemeClr val="tx1"/>
                </a:solidFill>
                <a:latin typeface="Corbel" pitchFamily="34" charset="0"/>
              </a:rPr>
              <a:t>Key constraints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46113" y="1700213"/>
            <a:ext cx="8102351" cy="407035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>
                <a:solidFill>
                  <a:srgbClr val="6600CC"/>
                </a:solidFill>
                <a:latin typeface="Corbel" pitchFamily="34" charset="0"/>
              </a:rPr>
              <a:t>Is a statement that;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Corbel" pitchFamily="34" charset="0"/>
              </a:rPr>
              <a:t>A certain minimal subset of the fields of a relation is a unique identifier for a tuple.</a:t>
            </a:r>
          </a:p>
          <a:p>
            <a:pPr lvl="1" eaLnBrk="1" hangingPunct="1">
              <a:lnSpc>
                <a:spcPct val="90000"/>
              </a:lnSpc>
            </a:pPr>
            <a:endParaRPr lang="en-US" sz="2800" dirty="0">
              <a:latin typeface="Corbe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solidFill>
                  <a:srgbClr val="00B050"/>
                </a:solidFill>
                <a:latin typeface="Corbel" pitchFamily="34" charset="0"/>
              </a:rPr>
              <a:t>Which Means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Corbel" pitchFamily="34" charset="0"/>
              </a:rPr>
              <a:t>Two  tuples in a legal instance cannot have identical values in all the fields of a key.</a:t>
            </a:r>
          </a:p>
        </p:txBody>
      </p:sp>
    </p:spTree>
    <p:extLst>
      <p:ext uri="{BB962C8B-B14F-4D97-AF65-F5344CB8AC3E}">
        <p14:creationId xmlns:p14="http://schemas.microsoft.com/office/powerpoint/2010/main" val="343644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2696"/>
            <a:ext cx="6687849" cy="1181858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Learning Outcome</a:t>
            </a:r>
            <a:endParaRPr lang="en-US" sz="4800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39750" y="1700213"/>
            <a:ext cx="8064500" cy="43925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data requirements using data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7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434420" y="191731"/>
            <a:ext cx="6377940" cy="78899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400" dirty="0">
                <a:ln>
                  <a:noFill/>
                </a:ln>
                <a:latin typeface="Corbel" pitchFamily="34" charset="0"/>
              </a:rPr>
              <a:t>Constraints…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870818"/>
            <a:ext cx="8892480" cy="327826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eaLnBrk="1" fontAlgn="auto" hangingPunct="1">
              <a:buFont typeface="Arial"/>
              <a:buChar char="•"/>
              <a:defRPr/>
            </a:pPr>
            <a:r>
              <a:rPr lang="en-US" sz="2800" b="1" dirty="0">
                <a:solidFill>
                  <a:schemeClr val="tx1"/>
                </a:solidFill>
                <a:latin typeface="Corbel" pitchFamily="34" charset="0"/>
              </a:rPr>
              <a:t>Entity Integrity Constraints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: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states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that </a:t>
            </a:r>
            <a:r>
              <a:rPr lang="en-US" sz="2800" b="1" dirty="0">
                <a:solidFill>
                  <a:srgbClr val="008000"/>
                </a:solidFill>
                <a:latin typeface="Corbel" pitchFamily="34" charset="0"/>
              </a:rPr>
              <a:t>primary key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 values cannot be null</a:t>
            </a:r>
          </a:p>
          <a:p>
            <a:pPr lvl="1" eaLnBrk="1" fontAlgn="auto" hangingPunct="1">
              <a:buFont typeface="Arial"/>
              <a:buChar char="•"/>
              <a:defRPr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  <a:cs typeface="Times New Roman" panose="02020603050405020304" pitchFamily="18" charset="0"/>
              </a:rPr>
              <a:t>This is because primary key values are used to </a:t>
            </a:r>
            <a:r>
              <a:rPr lang="en-US" altLang="zh-TW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  <a:cs typeface="Times New Roman" panose="02020603050405020304" pitchFamily="18" charset="0"/>
              </a:rPr>
              <a:t>identify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  <a:cs typeface="Times New Roman" panose="02020603050405020304" pitchFamily="18" charset="0"/>
              </a:rPr>
              <a:t>  the individual tuples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  <a:cs typeface="Times New Roman" panose="02020603050405020304" pitchFamily="18" charset="0"/>
              </a:rPr>
              <a:t>.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sz="2800" b="1" dirty="0">
                <a:solidFill>
                  <a:schemeClr val="tx1"/>
                </a:solidFill>
                <a:latin typeface="Corbel" pitchFamily="34" charset="0"/>
              </a:rPr>
              <a:t>Referential Integrity Constraints</a:t>
            </a:r>
          </a:p>
          <a:p>
            <a:pPr lvl="1" eaLnBrk="1" fontAlgn="auto" hangingPunct="1">
              <a:buFont typeface="Arial"/>
              <a:buChar char="•"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Some times information stored in one relation is linked to information stored in another relation. </a:t>
            </a:r>
          </a:p>
          <a:p>
            <a:pPr lvl="1" eaLnBrk="1" fontAlgn="auto" hangingPunct="1">
              <a:buFont typeface="Arial"/>
              <a:buChar char="•"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If one is modified the other must be modified to keep the data consistent.</a:t>
            </a:r>
          </a:p>
          <a:p>
            <a:pPr lvl="1" eaLnBrk="1" fontAlgn="auto" hangingPunct="1">
              <a:buFont typeface="Arial"/>
              <a:buChar char="•"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An IC involving both relations must be specified </a:t>
            </a:r>
          </a:p>
          <a:p>
            <a:pPr lvl="1" eaLnBrk="1" fontAlgn="auto" hangingPunct="1">
              <a:buFont typeface="Arial"/>
              <a:buChar char="•"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IC involving 2 relations is a  </a:t>
            </a:r>
            <a:r>
              <a:rPr lang="en-US" sz="2800" b="1" dirty="0">
                <a:solidFill>
                  <a:srgbClr val="008000"/>
                </a:solidFill>
                <a:latin typeface="Corbel" pitchFamily="34" charset="0"/>
              </a:rPr>
              <a:t>foreign key constraint.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  <a:p>
            <a:pPr lvl="1" eaLnBrk="1" fontAlgn="auto" hangingPunct="1">
              <a:buFont typeface="Arial"/>
              <a:buChar char="•"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Foreign keys enforce referential integrity constraints</a:t>
            </a:r>
          </a:p>
        </p:txBody>
      </p:sp>
    </p:spTree>
    <p:extLst>
      <p:ext uri="{BB962C8B-B14F-4D97-AF65-F5344CB8AC3E}">
        <p14:creationId xmlns:p14="http://schemas.microsoft.com/office/powerpoint/2010/main" val="30444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" y="633796"/>
            <a:ext cx="6377940" cy="129302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400" dirty="0">
                <a:ln>
                  <a:noFill/>
                </a:ln>
                <a:latin typeface="Corbel" pitchFamily="34" charset="0"/>
              </a:rPr>
              <a:t>Referential Integrity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6263" y="1698625"/>
            <a:ext cx="8567737" cy="40703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TW" sz="2800" dirty="0">
                <a:latin typeface="Corbel" pitchFamily="34" charset="0"/>
              </a:rPr>
              <a:t>The value in the </a:t>
            </a:r>
            <a:r>
              <a:rPr lang="en-US" altLang="zh-TW" sz="2800" dirty="0">
                <a:solidFill>
                  <a:srgbClr val="00B050"/>
                </a:solidFill>
                <a:latin typeface="Corbel" pitchFamily="34" charset="0"/>
              </a:rPr>
              <a:t>foreign key </a:t>
            </a:r>
            <a:r>
              <a:rPr lang="en-US" altLang="zh-TW" sz="2800" dirty="0">
                <a:latin typeface="Corbel" pitchFamily="34" charset="0"/>
              </a:rPr>
              <a:t>column ( can be </a:t>
            </a:r>
            <a:r>
              <a:rPr lang="en-US" altLang="zh-TW" sz="2800" u="sng" dirty="0">
                <a:latin typeface="Corbel" pitchFamily="34" charset="0"/>
              </a:rPr>
              <a:t>either</a:t>
            </a:r>
            <a:r>
              <a:rPr lang="en-US" altLang="zh-TW" sz="2800" dirty="0">
                <a:latin typeface="Corbel" pitchFamily="34" charset="0"/>
              </a:rPr>
              <a:t>:</a:t>
            </a:r>
          </a:p>
          <a:p>
            <a:pPr lvl="1" eaLnBrk="1" hangingPunct="1"/>
            <a:r>
              <a:rPr lang="en-US" altLang="zh-TW" sz="2800" dirty="0">
                <a:latin typeface="Corbel" pitchFamily="34" charset="0"/>
              </a:rPr>
              <a:t>a value of an existing primary key  in the </a:t>
            </a:r>
            <a:r>
              <a:rPr lang="en-US" altLang="zh-TW" sz="2800" b="1" dirty="0">
                <a:solidFill>
                  <a:srgbClr val="FF0066"/>
                </a:solidFill>
                <a:latin typeface="Corbel" pitchFamily="34" charset="0"/>
              </a:rPr>
              <a:t>referenced relation</a:t>
            </a:r>
            <a:r>
              <a:rPr lang="en-US" altLang="zh-TW" sz="2800" b="1" dirty="0">
                <a:latin typeface="Corbel" pitchFamily="34" charset="0"/>
              </a:rPr>
              <a:t> </a:t>
            </a:r>
            <a:r>
              <a:rPr lang="en-US" altLang="zh-TW" sz="2800" dirty="0">
                <a:latin typeface="Corbel" pitchFamily="34" charset="0"/>
              </a:rPr>
              <a:t>or a </a:t>
            </a:r>
            <a:r>
              <a:rPr lang="en-US" altLang="zh-TW" sz="2800" b="1" dirty="0">
                <a:solidFill>
                  <a:srgbClr val="00B050"/>
                </a:solidFill>
                <a:latin typeface="Corbel" pitchFamily="34" charset="0"/>
              </a:rPr>
              <a:t>null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3994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373563" y="4191000"/>
          <a:ext cx="42164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4532313" imgH="1706563" progId="Word.Document.8">
                  <p:embed/>
                </p:oleObj>
              </mc:Choice>
              <mc:Fallback>
                <p:oleObj name="Document" r:id="rId4" imgW="4532313" imgH="170656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63" y="4191000"/>
                        <a:ext cx="4216400" cy="17065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19"/>
          <p:cNvSpPr>
            <a:spLocks noChangeArrowheads="1"/>
          </p:cNvSpPr>
          <p:nvPr/>
        </p:nvSpPr>
        <p:spPr bwMode="auto">
          <a:xfrm>
            <a:off x="239713" y="3505200"/>
            <a:ext cx="862012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3" name="Rectangle 20"/>
          <p:cNvSpPr>
            <a:spLocks noChangeArrowheads="1"/>
          </p:cNvSpPr>
          <p:nvPr/>
        </p:nvSpPr>
        <p:spPr bwMode="auto">
          <a:xfrm>
            <a:off x="1101725" y="3505200"/>
            <a:ext cx="635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4" name="Rectangle 21"/>
          <p:cNvSpPr>
            <a:spLocks noChangeArrowheads="1"/>
          </p:cNvSpPr>
          <p:nvPr/>
        </p:nvSpPr>
        <p:spPr bwMode="auto">
          <a:xfrm>
            <a:off x="1108075" y="3505200"/>
            <a:ext cx="1622425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5" name="Rectangle 22"/>
          <p:cNvSpPr>
            <a:spLocks noChangeArrowheads="1"/>
          </p:cNvSpPr>
          <p:nvPr/>
        </p:nvSpPr>
        <p:spPr bwMode="auto">
          <a:xfrm>
            <a:off x="2730500" y="3505200"/>
            <a:ext cx="635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6" name="Rectangle 23"/>
          <p:cNvSpPr>
            <a:spLocks noChangeArrowheads="1"/>
          </p:cNvSpPr>
          <p:nvPr/>
        </p:nvSpPr>
        <p:spPr bwMode="auto">
          <a:xfrm>
            <a:off x="2736850" y="3505200"/>
            <a:ext cx="744538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7" name="Rectangle 24"/>
          <p:cNvSpPr>
            <a:spLocks noChangeArrowheads="1"/>
          </p:cNvSpPr>
          <p:nvPr/>
        </p:nvSpPr>
        <p:spPr bwMode="auto">
          <a:xfrm>
            <a:off x="3481388" y="3505200"/>
            <a:ext cx="14287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8" name="Rectangle 38"/>
          <p:cNvSpPr>
            <a:spLocks noChangeArrowheads="1"/>
          </p:cNvSpPr>
          <p:nvPr/>
        </p:nvSpPr>
        <p:spPr bwMode="auto">
          <a:xfrm>
            <a:off x="239713" y="3843338"/>
            <a:ext cx="12700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9" name="Rectangle 42"/>
          <p:cNvSpPr>
            <a:spLocks noChangeArrowheads="1"/>
          </p:cNvSpPr>
          <p:nvPr/>
        </p:nvSpPr>
        <p:spPr bwMode="auto">
          <a:xfrm>
            <a:off x="2730500" y="3843338"/>
            <a:ext cx="6350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50" name="Rectangle 44"/>
          <p:cNvSpPr>
            <a:spLocks noChangeArrowheads="1"/>
          </p:cNvSpPr>
          <p:nvPr/>
        </p:nvSpPr>
        <p:spPr bwMode="auto">
          <a:xfrm>
            <a:off x="3481388" y="3843338"/>
            <a:ext cx="14287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51" name="Rectangle 67"/>
          <p:cNvSpPr>
            <a:spLocks noChangeArrowheads="1"/>
          </p:cNvSpPr>
          <p:nvPr/>
        </p:nvSpPr>
        <p:spPr bwMode="auto">
          <a:xfrm>
            <a:off x="239713" y="5159375"/>
            <a:ext cx="862012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52" name="Rectangle 69"/>
          <p:cNvSpPr>
            <a:spLocks noChangeArrowheads="1"/>
          </p:cNvSpPr>
          <p:nvPr/>
        </p:nvSpPr>
        <p:spPr bwMode="auto">
          <a:xfrm>
            <a:off x="1101725" y="5159375"/>
            <a:ext cx="635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53" name="Rectangle 70"/>
          <p:cNvSpPr>
            <a:spLocks noChangeArrowheads="1"/>
          </p:cNvSpPr>
          <p:nvPr/>
        </p:nvSpPr>
        <p:spPr bwMode="auto">
          <a:xfrm>
            <a:off x="1108075" y="5159375"/>
            <a:ext cx="1622425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54" name="Rectangle 72"/>
          <p:cNvSpPr>
            <a:spLocks noChangeArrowheads="1"/>
          </p:cNvSpPr>
          <p:nvPr/>
        </p:nvSpPr>
        <p:spPr bwMode="auto">
          <a:xfrm>
            <a:off x="2730500" y="5159375"/>
            <a:ext cx="635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55" name="Rectangle 73"/>
          <p:cNvSpPr>
            <a:spLocks noChangeArrowheads="1"/>
          </p:cNvSpPr>
          <p:nvPr/>
        </p:nvSpPr>
        <p:spPr bwMode="auto">
          <a:xfrm>
            <a:off x="2736850" y="5159375"/>
            <a:ext cx="744538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56" name="Rectangle 75"/>
          <p:cNvSpPr>
            <a:spLocks noChangeArrowheads="1"/>
          </p:cNvSpPr>
          <p:nvPr/>
        </p:nvSpPr>
        <p:spPr bwMode="auto">
          <a:xfrm>
            <a:off x="3481388" y="5159375"/>
            <a:ext cx="14287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57" name="Line 75"/>
          <p:cNvSpPr>
            <a:spLocks noChangeShapeType="1"/>
          </p:cNvSpPr>
          <p:nvPr/>
        </p:nvSpPr>
        <p:spPr bwMode="auto">
          <a:xfrm>
            <a:off x="3505200" y="42672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Line 76"/>
          <p:cNvSpPr>
            <a:spLocks noChangeShapeType="1"/>
          </p:cNvSpPr>
          <p:nvPr/>
        </p:nvSpPr>
        <p:spPr bwMode="auto">
          <a:xfrm>
            <a:off x="3505200" y="4724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Line 77"/>
          <p:cNvSpPr>
            <a:spLocks noChangeShapeType="1"/>
          </p:cNvSpPr>
          <p:nvPr/>
        </p:nvSpPr>
        <p:spPr bwMode="auto">
          <a:xfrm>
            <a:off x="3581400" y="4953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Line 78"/>
          <p:cNvSpPr>
            <a:spLocks noChangeShapeType="1"/>
          </p:cNvSpPr>
          <p:nvPr/>
        </p:nvSpPr>
        <p:spPr bwMode="auto">
          <a:xfrm flipV="1">
            <a:off x="35052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1" name="Text Box 79"/>
          <p:cNvSpPr txBox="1">
            <a:spLocks noChangeArrowheads="1"/>
          </p:cNvSpPr>
          <p:nvPr/>
        </p:nvSpPr>
        <p:spPr bwMode="auto">
          <a:xfrm>
            <a:off x="3757613" y="3509963"/>
            <a:ext cx="585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39962" name="Text Box 80"/>
          <p:cNvSpPr txBox="1">
            <a:spLocks noChangeArrowheads="1"/>
          </p:cNvSpPr>
          <p:nvPr/>
        </p:nvSpPr>
        <p:spPr bwMode="auto">
          <a:xfrm>
            <a:off x="2881313" y="3557588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FK</a:t>
            </a:r>
          </a:p>
        </p:txBody>
      </p:sp>
      <p:sp>
        <p:nvSpPr>
          <p:cNvPr id="39963" name="Text Box 81"/>
          <p:cNvSpPr txBox="1">
            <a:spLocks noChangeArrowheads="1"/>
          </p:cNvSpPr>
          <p:nvPr/>
        </p:nvSpPr>
        <p:spPr bwMode="auto">
          <a:xfrm>
            <a:off x="4576763" y="38195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PK</a:t>
            </a:r>
          </a:p>
        </p:txBody>
      </p:sp>
      <p:sp>
        <p:nvSpPr>
          <p:cNvPr id="39964" name="Rectangle 82"/>
          <p:cNvSpPr>
            <a:spLocks noChangeArrowheads="1"/>
          </p:cNvSpPr>
          <p:nvPr/>
        </p:nvSpPr>
        <p:spPr bwMode="auto">
          <a:xfrm>
            <a:off x="1360487" y="5980368"/>
            <a:ext cx="111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b="0" dirty="0">
                <a:solidFill>
                  <a:schemeClr val="accent2"/>
                </a:solidFill>
              </a:rPr>
              <a:t>Enrolled</a:t>
            </a:r>
            <a:endParaRPr lang="en-US" b="0" dirty="0">
              <a:solidFill>
                <a:schemeClr val="accent2"/>
              </a:solidFill>
            </a:endParaRPr>
          </a:p>
        </p:txBody>
      </p:sp>
      <p:sp>
        <p:nvSpPr>
          <p:cNvPr id="39965" name="Rectangle 83"/>
          <p:cNvSpPr>
            <a:spLocks noChangeArrowheads="1"/>
          </p:cNvSpPr>
          <p:nvPr/>
        </p:nvSpPr>
        <p:spPr bwMode="auto">
          <a:xfrm>
            <a:off x="6248400" y="3733800"/>
            <a:ext cx="1185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b="0">
                <a:solidFill>
                  <a:srgbClr val="6600CC"/>
                </a:solidFill>
              </a:rPr>
              <a:t>Students</a:t>
            </a:r>
            <a:endParaRPr lang="en-US" b="0">
              <a:solidFill>
                <a:srgbClr val="6600CC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239000" y="4189413"/>
            <a:ext cx="0" cy="135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29200" y="4200525"/>
            <a:ext cx="0" cy="149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56100" y="4525963"/>
            <a:ext cx="426085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73563" y="4838700"/>
            <a:ext cx="4202112" cy="3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391025" y="5159375"/>
            <a:ext cx="4202113" cy="3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343400" y="5567363"/>
            <a:ext cx="4202113" cy="30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09875" y="3906838"/>
          <a:ext cx="31702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1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51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38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cid</a:t>
                      </a:r>
                      <a:endParaRPr lang="en-US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stuid</a:t>
                      </a:r>
                      <a:endParaRPr lang="en-US" dirty="0"/>
                    </a:p>
                  </a:txBody>
                  <a:tcPr marL="91445" marR="9144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eaLnBrk="1" hangingPunct="1"/>
                      <a:r>
                        <a:rPr lang="en-US" b="0" dirty="0">
                          <a:solidFill>
                            <a:srgbClr val="005400"/>
                          </a:solidFill>
                          <a:latin typeface="Times New Roman" panose="02020603050405020304" pitchFamily="18" charset="0"/>
                        </a:rPr>
                        <a:t>Carnatic101</a:t>
                      </a:r>
                      <a:endParaRPr lang="en-US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5400"/>
                          </a:solidFill>
                          <a:latin typeface="Times New Roman" panose="02020603050405020304" pitchFamily="18" charset="0"/>
                        </a:rPr>
                        <a:t>53666</a:t>
                      </a:r>
                      <a:endParaRPr lang="en-US" dirty="0"/>
                    </a:p>
                  </a:txBody>
                  <a:tcPr marL="91445" marR="9144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5400"/>
                          </a:solidFill>
                          <a:latin typeface="Times New Roman" panose="02020603050405020304" pitchFamily="18" charset="0"/>
                        </a:rPr>
                        <a:t>Reggae203</a:t>
                      </a:r>
                      <a:endParaRPr lang="en-US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5400"/>
                          </a:solidFill>
                          <a:latin typeface="Times New Roman" panose="02020603050405020304" pitchFamily="18" charset="0"/>
                        </a:rPr>
                        <a:t>53666</a:t>
                      </a:r>
                      <a:endParaRPr lang="en-US" dirty="0"/>
                    </a:p>
                  </a:txBody>
                  <a:tcPr marL="91445" marR="9144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5400"/>
                          </a:solidFill>
                          <a:latin typeface="Times New Roman" panose="02020603050405020304" pitchFamily="18" charset="0"/>
                        </a:rPr>
                        <a:t>Topology112</a:t>
                      </a:r>
                      <a:endParaRPr lang="en-US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53650</a:t>
                      </a:r>
                    </a:p>
                  </a:txBody>
                  <a:tcPr marL="91445" marR="9144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5400"/>
                          </a:solidFill>
                          <a:latin typeface="Times New Roman" panose="02020603050405020304" pitchFamily="18" charset="0"/>
                        </a:rPr>
                        <a:t>History105</a:t>
                      </a:r>
                      <a:endParaRPr lang="en-US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5400"/>
                          </a:solidFill>
                          <a:latin typeface="Times New Roman" panose="02020603050405020304" pitchFamily="18" charset="0"/>
                        </a:rPr>
                        <a:t>53666</a:t>
                      </a:r>
                      <a:endParaRPr lang="en-US" dirty="0"/>
                    </a:p>
                  </a:txBody>
                  <a:tcPr marL="91445" marR="9144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567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838200"/>
            <a:ext cx="8064896" cy="1293028"/>
          </a:xfrm>
        </p:spPr>
        <p:txBody>
          <a:bodyPr/>
          <a:lstStyle/>
          <a:p>
            <a:pPr algn="ctr" eaLnBrk="1" hangingPunct="1"/>
            <a:r>
              <a:rPr lang="en-US" sz="3400" dirty="0">
                <a:ln>
                  <a:noFill/>
                </a:ln>
              </a:rPr>
              <a:t>    </a:t>
            </a:r>
            <a:r>
              <a:rPr lang="en-US" sz="4400" dirty="0" smtClean="0">
                <a:ln>
                  <a:noFill/>
                </a:ln>
                <a:latin typeface="Corbel" pitchFamily="34" charset="0"/>
              </a:rPr>
              <a:t>DB </a:t>
            </a:r>
            <a:r>
              <a:rPr lang="en-US" sz="4400" dirty="0">
                <a:ln>
                  <a:noFill/>
                </a:ln>
                <a:latin typeface="Corbel" pitchFamily="34" charset="0"/>
              </a:rPr>
              <a:t>operations &amp; constraints  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4675" y="1862138"/>
            <a:ext cx="7525717" cy="3943126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eaLnBrk="1" hangingPunct="1"/>
            <a:r>
              <a:rPr lang="en-US" sz="5100" dirty="0">
                <a:latin typeface="Corbel" pitchFamily="34" charset="0"/>
              </a:rPr>
              <a:t>IC are specified when a relation is created and enforced (checked) when a relation is modified</a:t>
            </a:r>
          </a:p>
          <a:p>
            <a:pPr eaLnBrk="1" hangingPunct="1"/>
            <a:r>
              <a:rPr lang="en-US" sz="5100" dirty="0">
                <a:latin typeface="Corbel" pitchFamily="34" charset="0"/>
              </a:rPr>
              <a:t>3 types of modifications to the relation :</a:t>
            </a:r>
          </a:p>
          <a:p>
            <a:pPr lvl="1" eaLnBrk="1" hangingPunct="1"/>
            <a:r>
              <a:rPr lang="en-US" sz="5100" dirty="0">
                <a:solidFill>
                  <a:srgbClr val="FF0066"/>
                </a:solidFill>
                <a:latin typeface="Corbel" pitchFamily="34" charset="0"/>
              </a:rPr>
              <a:t>Insert        </a:t>
            </a:r>
            <a:r>
              <a:rPr lang="en-US" sz="5100" dirty="0">
                <a:latin typeface="Corbel" pitchFamily="34" charset="0"/>
              </a:rPr>
              <a:t>: inserts a new tuple(s) into a relation.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5100" dirty="0">
              <a:latin typeface="Corbel" pitchFamily="34" charset="0"/>
            </a:endParaRPr>
          </a:p>
          <a:p>
            <a:pPr lvl="1" eaLnBrk="1" hangingPunct="1"/>
            <a:r>
              <a:rPr lang="en-US" sz="5100" dirty="0">
                <a:solidFill>
                  <a:srgbClr val="FF0066"/>
                </a:solidFill>
                <a:latin typeface="Corbel" pitchFamily="34" charset="0"/>
              </a:rPr>
              <a:t>Delete      </a:t>
            </a:r>
            <a:r>
              <a:rPr lang="en-US" sz="5100" dirty="0">
                <a:latin typeface="Corbel" pitchFamily="34" charset="0"/>
              </a:rPr>
              <a:t>: delete tuple(s) in a relation.</a:t>
            </a:r>
          </a:p>
          <a:p>
            <a:pPr lvl="1" eaLnBrk="1" hangingPunct="1"/>
            <a:endParaRPr lang="en-US" sz="5100" dirty="0">
              <a:latin typeface="Corbel" pitchFamily="34" charset="0"/>
            </a:endParaRPr>
          </a:p>
          <a:p>
            <a:pPr lvl="1" eaLnBrk="1" hangingPunct="1"/>
            <a:r>
              <a:rPr lang="en-US" sz="5100" dirty="0">
                <a:solidFill>
                  <a:srgbClr val="FF0066"/>
                </a:solidFill>
                <a:latin typeface="Corbel" pitchFamily="34" charset="0"/>
              </a:rPr>
              <a:t>Update     </a:t>
            </a:r>
            <a:r>
              <a:rPr lang="en-US" sz="5100" dirty="0">
                <a:latin typeface="Corbel" pitchFamily="34" charset="0"/>
              </a:rPr>
              <a:t>: changes the values of some attributes in existing tuples 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159870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762000"/>
            <a:ext cx="6377940" cy="129302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400" dirty="0">
                <a:ln>
                  <a:noFill/>
                </a:ln>
                <a:latin typeface="Corbel" pitchFamily="34" charset="0"/>
              </a:rPr>
              <a:t>Insert operation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3238" y="1773238"/>
            <a:ext cx="8101210" cy="407035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sz="2800" dirty="0">
                <a:latin typeface="Corbel" pitchFamily="34" charset="0"/>
              </a:rPr>
              <a:t>The insert operation can violate the following constraints:</a:t>
            </a:r>
          </a:p>
          <a:p>
            <a:pPr lvl="1" eaLnBrk="1" hangingPunct="1"/>
            <a:r>
              <a:rPr lang="en-US" sz="2800" dirty="0">
                <a:solidFill>
                  <a:srgbClr val="FF0066"/>
                </a:solidFill>
                <a:latin typeface="Corbel" pitchFamily="34" charset="0"/>
              </a:rPr>
              <a:t>Domain constraints</a:t>
            </a:r>
            <a:r>
              <a:rPr lang="en-US" sz="2800" dirty="0">
                <a:latin typeface="Corbel" pitchFamily="34" charset="0"/>
              </a:rPr>
              <a:t> (invalid value)</a:t>
            </a:r>
          </a:p>
          <a:p>
            <a:pPr lvl="1" eaLnBrk="1" hangingPunct="1"/>
            <a:r>
              <a:rPr lang="en-US" sz="2800" dirty="0">
                <a:solidFill>
                  <a:srgbClr val="FF0066"/>
                </a:solidFill>
                <a:latin typeface="Corbel" pitchFamily="34" charset="0"/>
              </a:rPr>
              <a:t>Key constraints</a:t>
            </a:r>
            <a:r>
              <a:rPr lang="en-US" sz="2800" dirty="0">
                <a:latin typeface="Corbel" pitchFamily="34" charset="0"/>
              </a:rPr>
              <a:t> (duplicate key values)</a:t>
            </a:r>
          </a:p>
          <a:p>
            <a:pPr lvl="1" eaLnBrk="1" hangingPunct="1"/>
            <a:r>
              <a:rPr lang="en-US" sz="2800" dirty="0">
                <a:solidFill>
                  <a:srgbClr val="FF0066"/>
                </a:solidFill>
                <a:latin typeface="Corbel" pitchFamily="34" charset="0"/>
              </a:rPr>
              <a:t>Entity integrity constraints</a:t>
            </a:r>
            <a:r>
              <a:rPr lang="en-US" sz="2800" dirty="0">
                <a:latin typeface="Corbel" pitchFamily="34" charset="0"/>
              </a:rPr>
              <a:t> (null primary key value)</a:t>
            </a:r>
          </a:p>
          <a:p>
            <a:pPr lvl="1" eaLnBrk="1" hangingPunct="1"/>
            <a:r>
              <a:rPr lang="en-US" sz="2800" dirty="0">
                <a:solidFill>
                  <a:srgbClr val="FF0066"/>
                </a:solidFill>
                <a:latin typeface="Corbel" pitchFamily="34" charset="0"/>
              </a:rPr>
              <a:t>Referential integrity constraint</a:t>
            </a:r>
            <a:r>
              <a:rPr lang="en-US" sz="2800" dirty="0">
                <a:latin typeface="Corbel" pitchFamily="34" charset="0"/>
              </a:rPr>
              <a:t> (non-existing primary key value)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-1032839" y="203882"/>
            <a:ext cx="637794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dirty="0">
                <a:ln>
                  <a:noFill/>
                </a:ln>
                <a:latin typeface="Corbel" pitchFamily="34" charset="0"/>
              </a:rPr>
              <a:t>examples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7903" y="2796675"/>
            <a:ext cx="8640960" cy="3136858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solidFill>
                  <a:srgbClr val="FF0066"/>
                </a:solidFill>
                <a:latin typeface="Corbel" pitchFamily="34" charset="0"/>
              </a:rPr>
              <a:t>Domain constraints</a:t>
            </a:r>
            <a:r>
              <a:rPr lang="en-US" sz="2800" dirty="0">
                <a:latin typeface="Corbel" pitchFamily="34" charset="0"/>
              </a:rPr>
              <a:t> (invalid value)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b="1" dirty="0">
                <a:latin typeface="Corbel" pitchFamily="34" charset="0"/>
              </a:rPr>
              <a:t>Insert &lt;‘</a:t>
            </a:r>
            <a:r>
              <a:rPr lang="en-US" sz="2800" b="1" dirty="0">
                <a:solidFill>
                  <a:schemeClr val="accent2"/>
                </a:solidFill>
                <a:latin typeface="Corbel" pitchFamily="34" charset="0"/>
              </a:rPr>
              <a:t>abc</a:t>
            </a:r>
            <a:r>
              <a:rPr lang="en-US" sz="2800" b="1" dirty="0">
                <a:latin typeface="Corbel" pitchFamily="34" charset="0"/>
              </a:rPr>
              <a:t>’,’Tom’,’tom@lk’,’17’,3.2&gt;into Students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 err="1">
                <a:latin typeface="Corbel" pitchFamily="34" charset="0"/>
              </a:rPr>
              <a:t>sid</a:t>
            </a:r>
            <a:r>
              <a:rPr lang="en-US" sz="2800" dirty="0">
                <a:latin typeface="Corbel" pitchFamily="34" charset="0"/>
              </a:rPr>
              <a:t> value is not in the domain</a:t>
            </a:r>
          </a:p>
          <a:p>
            <a:pPr marL="274320" lvl="1" indent="0" eaLnBrk="1" hangingPunct="1">
              <a:lnSpc>
                <a:spcPct val="80000"/>
              </a:lnSpc>
              <a:buNone/>
            </a:pP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/>
              <a:t>	</a:t>
            </a:r>
          </a:p>
        </p:txBody>
      </p:sp>
      <p:graphicFrame>
        <p:nvGraphicFramePr>
          <p:cNvPr id="44037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942505"/>
              </p:ext>
            </p:extLst>
          </p:nvPr>
        </p:nvGraphicFramePr>
        <p:xfrm>
          <a:off x="2619322" y="1026307"/>
          <a:ext cx="4452937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6552159" imgH="2494811" progId="Word.Document.8">
                  <p:embed/>
                </p:oleObj>
              </mc:Choice>
              <mc:Fallback>
                <p:oleObj name="Document" r:id="rId3" imgW="6552159" imgH="2494811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22" y="1026307"/>
                        <a:ext cx="4452937" cy="170656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714711" y="1064305"/>
            <a:ext cx="14414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0" dirty="0">
                <a:latin typeface="Arial Black" panose="020B0A04020102020204" pitchFamily="34" charset="0"/>
              </a:rPr>
              <a:t>Students</a:t>
            </a:r>
          </a:p>
        </p:txBody>
      </p:sp>
      <p:graphicFrame>
        <p:nvGraphicFramePr>
          <p:cNvPr id="44039" name="Object 7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4568130" y="4365104"/>
          <a:ext cx="43243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5" imgW="5087800" imgH="2544386" progId="Word.Document.8">
                  <p:embed/>
                </p:oleObj>
              </mc:Choice>
              <mc:Fallback>
                <p:oleObj name="Document" r:id="rId5" imgW="5087800" imgH="2544386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130" y="4365104"/>
                        <a:ext cx="4324350" cy="1981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Box 6"/>
          <p:cNvSpPr txBox="1">
            <a:spLocks noChangeArrowheads="1"/>
          </p:cNvSpPr>
          <p:nvPr/>
        </p:nvSpPr>
        <p:spPr bwMode="auto">
          <a:xfrm>
            <a:off x="3203848" y="4365104"/>
            <a:ext cx="1344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latin typeface="Arial Black" panose="020B0A04020102020204" pitchFamily="34" charset="0"/>
              </a:rPr>
              <a:t>Enrolled</a:t>
            </a:r>
          </a:p>
        </p:txBody>
      </p:sp>
    </p:spTree>
    <p:extLst>
      <p:ext uri="{BB962C8B-B14F-4D97-AF65-F5344CB8AC3E}">
        <p14:creationId xmlns:p14="http://schemas.microsoft.com/office/powerpoint/2010/main" val="77369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-1066800" y="372553"/>
            <a:ext cx="637794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dirty="0">
                <a:ln>
                  <a:noFill/>
                </a:ln>
                <a:latin typeface="Corbel" pitchFamily="34" charset="0"/>
              </a:rPr>
              <a:t>examples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0179" y="3010645"/>
            <a:ext cx="8622744" cy="134490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000" dirty="0" smtClean="0">
                <a:solidFill>
                  <a:srgbClr val="FF0066"/>
                </a:solidFill>
                <a:latin typeface="Corbel" pitchFamily="34" charset="0"/>
              </a:rPr>
              <a:t>Key </a:t>
            </a:r>
            <a:r>
              <a:rPr lang="en-US" sz="3000" dirty="0">
                <a:solidFill>
                  <a:srgbClr val="FF0066"/>
                </a:solidFill>
                <a:latin typeface="Corbel" pitchFamily="34" charset="0"/>
              </a:rPr>
              <a:t>constraints</a:t>
            </a:r>
            <a:r>
              <a:rPr lang="en-US" sz="3000" dirty="0">
                <a:latin typeface="Corbel" pitchFamily="34" charset="0"/>
              </a:rPr>
              <a:t> (duplicate key values)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b="1" dirty="0">
                <a:latin typeface="Corbel" pitchFamily="34" charset="0"/>
              </a:rPr>
              <a:t>Insert &lt;‘53666’,’Tom’,’tom@lk’,’17’,3.2&gt;into Students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/>
              <a:t>	</a:t>
            </a:r>
          </a:p>
        </p:txBody>
      </p:sp>
      <p:graphicFrame>
        <p:nvGraphicFramePr>
          <p:cNvPr id="8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700979"/>
              </p:ext>
            </p:extLst>
          </p:nvPr>
        </p:nvGraphicFramePr>
        <p:xfrm>
          <a:off x="2819400" y="1308397"/>
          <a:ext cx="4452937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3" imgW="6552159" imgH="2494811" progId="Word.Document.8">
                  <p:embed/>
                </p:oleObj>
              </mc:Choice>
              <mc:Fallback>
                <p:oleObj name="Document" r:id="rId3" imgW="6552159" imgH="2494811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308397"/>
                        <a:ext cx="4452937" cy="170656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66800" y="1283712"/>
            <a:ext cx="14414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0" dirty="0">
                <a:latin typeface="Arial Black" panose="020B0A04020102020204" pitchFamily="34" charset="0"/>
              </a:rPr>
              <a:t>Students</a:t>
            </a:r>
          </a:p>
        </p:txBody>
      </p:sp>
      <p:graphicFrame>
        <p:nvGraphicFramePr>
          <p:cNvPr id="10" name="Object 7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4568130" y="4365104"/>
          <a:ext cx="43243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5" imgW="5087800" imgH="2544386" progId="Word.Document.8">
                  <p:embed/>
                </p:oleObj>
              </mc:Choice>
              <mc:Fallback>
                <p:oleObj name="Document" r:id="rId5" imgW="5087800" imgH="2544386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130" y="4365104"/>
                        <a:ext cx="4324350" cy="1981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3203848" y="4365104"/>
            <a:ext cx="1344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latin typeface="Arial Black" panose="020B0A04020102020204" pitchFamily="34" charset="0"/>
              </a:rPr>
              <a:t>Enrolled</a:t>
            </a:r>
          </a:p>
        </p:txBody>
      </p:sp>
    </p:spTree>
    <p:extLst>
      <p:ext uri="{BB962C8B-B14F-4D97-AF65-F5344CB8AC3E}">
        <p14:creationId xmlns:p14="http://schemas.microsoft.com/office/powerpoint/2010/main" val="408328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-1295400" y="418595"/>
            <a:ext cx="637794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dirty="0">
                <a:ln>
                  <a:noFill/>
                </a:ln>
                <a:latin typeface="Corbel" pitchFamily="34" charset="0"/>
              </a:rPr>
              <a:t>examples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11646" y="3031058"/>
            <a:ext cx="8712968" cy="133404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FF0066"/>
                </a:solidFill>
                <a:latin typeface="Corbel" pitchFamily="34" charset="0"/>
              </a:rPr>
              <a:t>Entity </a:t>
            </a:r>
            <a:r>
              <a:rPr lang="en-US" sz="2800" dirty="0">
                <a:solidFill>
                  <a:srgbClr val="FF0066"/>
                </a:solidFill>
                <a:latin typeface="Corbel" pitchFamily="34" charset="0"/>
              </a:rPr>
              <a:t>integrity constraints</a:t>
            </a:r>
            <a:r>
              <a:rPr lang="en-US" sz="2800" dirty="0">
                <a:latin typeface="Corbel" pitchFamily="34" charset="0"/>
              </a:rPr>
              <a:t> (null primary key value)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b="1" dirty="0">
                <a:latin typeface="Corbel" pitchFamily="34" charset="0"/>
              </a:rPr>
              <a:t>Insert &lt;null,’Tom’,’tom@lk’,’17’,3.2&gt;into Students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/>
              <a:t>	</a:t>
            </a:r>
          </a:p>
        </p:txBody>
      </p:sp>
      <p:graphicFrame>
        <p:nvGraphicFramePr>
          <p:cNvPr id="8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196994"/>
              </p:ext>
            </p:extLst>
          </p:nvPr>
        </p:nvGraphicFramePr>
        <p:xfrm>
          <a:off x="2667000" y="1143592"/>
          <a:ext cx="4452937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3" imgW="6552159" imgH="2494811" progId="Word.Document.8">
                  <p:embed/>
                </p:oleObj>
              </mc:Choice>
              <mc:Fallback>
                <p:oleObj name="Document" r:id="rId3" imgW="6552159" imgH="2494811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143592"/>
                        <a:ext cx="4452937" cy="170656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87366" y="1311513"/>
            <a:ext cx="14414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0" dirty="0">
                <a:latin typeface="Arial Black" panose="020B0A04020102020204" pitchFamily="34" charset="0"/>
              </a:rPr>
              <a:t>Students</a:t>
            </a:r>
          </a:p>
        </p:txBody>
      </p:sp>
      <p:graphicFrame>
        <p:nvGraphicFramePr>
          <p:cNvPr id="10" name="Object 7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4568130" y="4365104"/>
          <a:ext cx="43243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5" imgW="5087800" imgH="2544386" progId="Word.Document.8">
                  <p:embed/>
                </p:oleObj>
              </mc:Choice>
              <mc:Fallback>
                <p:oleObj name="Document" r:id="rId5" imgW="5087800" imgH="2544386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130" y="4365104"/>
                        <a:ext cx="4324350" cy="1981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3203848" y="4365104"/>
            <a:ext cx="1344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latin typeface="Arial Black" panose="020B0A04020102020204" pitchFamily="34" charset="0"/>
              </a:rPr>
              <a:t>Enrolled</a:t>
            </a:r>
          </a:p>
        </p:txBody>
      </p:sp>
    </p:spTree>
    <p:extLst>
      <p:ext uri="{BB962C8B-B14F-4D97-AF65-F5344CB8AC3E}">
        <p14:creationId xmlns:p14="http://schemas.microsoft.com/office/powerpoint/2010/main" val="372548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27384"/>
            <a:ext cx="637794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dirty="0">
                <a:ln>
                  <a:noFill/>
                </a:ln>
                <a:latin typeface="Corbel" pitchFamily="34" charset="0"/>
              </a:rPr>
              <a:t>examples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2746008"/>
            <a:ext cx="8712968" cy="1365984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000" dirty="0" smtClean="0">
                <a:solidFill>
                  <a:srgbClr val="FF0066"/>
                </a:solidFill>
                <a:latin typeface="Corbel" pitchFamily="34" charset="0"/>
              </a:rPr>
              <a:t>Referential </a:t>
            </a:r>
            <a:r>
              <a:rPr lang="en-US" sz="3000" dirty="0">
                <a:solidFill>
                  <a:srgbClr val="FF0066"/>
                </a:solidFill>
                <a:latin typeface="Corbel" pitchFamily="34" charset="0"/>
              </a:rPr>
              <a:t>integrity constraint</a:t>
            </a:r>
            <a:r>
              <a:rPr lang="en-US" sz="3000" dirty="0">
                <a:latin typeface="Corbel" pitchFamily="34" charset="0"/>
              </a:rPr>
              <a:t> (non-existing primary key value)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3000" b="1" dirty="0">
                <a:latin typeface="Corbel" pitchFamily="34" charset="0"/>
              </a:rPr>
              <a:t>Insert &lt;‘IT’,’A’,’53900’&gt;into Enrolled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/>
              <a:t>	</a:t>
            </a:r>
          </a:p>
        </p:txBody>
      </p:sp>
      <p:graphicFrame>
        <p:nvGraphicFramePr>
          <p:cNvPr id="8" name="Object 5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4511551" y="858342"/>
          <a:ext cx="4452937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3" imgW="6552159" imgH="2494811" progId="Word.Document.8">
                  <p:embed/>
                </p:oleObj>
              </mc:Choice>
              <mc:Fallback>
                <p:oleObj name="Document" r:id="rId3" imgW="6552159" imgH="2494811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551" y="858342"/>
                        <a:ext cx="4452937" cy="170656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987824" y="868650"/>
            <a:ext cx="14414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0" dirty="0">
                <a:latin typeface="Arial Black" panose="020B0A04020102020204" pitchFamily="34" charset="0"/>
              </a:rPr>
              <a:t>Students</a:t>
            </a:r>
          </a:p>
        </p:txBody>
      </p:sp>
      <p:graphicFrame>
        <p:nvGraphicFramePr>
          <p:cNvPr id="10" name="Object 7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4568130" y="4365104"/>
          <a:ext cx="43243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ocument" r:id="rId5" imgW="5087800" imgH="2544386" progId="Word.Document.8">
                  <p:embed/>
                </p:oleObj>
              </mc:Choice>
              <mc:Fallback>
                <p:oleObj name="Document" r:id="rId5" imgW="5087800" imgH="2544386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130" y="4365104"/>
                        <a:ext cx="4324350" cy="1981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3203848" y="4365104"/>
            <a:ext cx="1344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latin typeface="Arial Black" panose="020B0A04020102020204" pitchFamily="34" charset="0"/>
              </a:rPr>
              <a:t>Enrolled</a:t>
            </a:r>
          </a:p>
        </p:txBody>
      </p:sp>
    </p:spTree>
    <p:extLst>
      <p:ext uri="{BB962C8B-B14F-4D97-AF65-F5344CB8AC3E}">
        <p14:creationId xmlns:p14="http://schemas.microsoft.com/office/powerpoint/2010/main" val="210503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-457200" y="502434"/>
            <a:ext cx="6377940" cy="129302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400" dirty="0">
                <a:ln>
                  <a:noFill/>
                </a:ln>
                <a:latin typeface="Corbel" pitchFamily="34" charset="0"/>
              </a:rPr>
              <a:t>Delete operation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06400" y="1525588"/>
            <a:ext cx="8737600" cy="47942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eaLnBrk="1" fontAlgn="auto" hangingPunct="1">
              <a:buFont typeface="Arial"/>
              <a:buChar char="•"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Delete operation can violate referential integrity.</a:t>
            </a: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  <a:p>
            <a:pPr eaLnBrk="1" fontAlgn="auto" hangingPunct="1">
              <a:buFont typeface="Arial"/>
              <a:buChar char="•"/>
              <a:defRPr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orbel" pitchFamily="34" charset="0"/>
            </a:endParaRP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Two options:</a:t>
            </a:r>
          </a:p>
          <a:p>
            <a:pPr lvl="1" eaLnBrk="1" fontAlgn="auto" hangingPunct="1">
              <a:buFont typeface="Arial"/>
              <a:buChar char="•"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Reject the deletion</a:t>
            </a:r>
          </a:p>
          <a:p>
            <a:pPr lvl="1" eaLnBrk="1" fontAlgn="auto" hangingPunct="1">
              <a:buFont typeface="Arial"/>
              <a:buChar char="•"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Cascade the delete</a:t>
            </a:r>
          </a:p>
        </p:txBody>
      </p:sp>
      <p:graphicFrame>
        <p:nvGraphicFramePr>
          <p:cNvPr id="45061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46563" y="2889250"/>
          <a:ext cx="4532312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3" imgW="4532313" imgH="1706563" progId="Word.Document.8">
                  <p:embed/>
                </p:oleObj>
              </mc:Choice>
              <mc:Fallback>
                <p:oleObj name="Document" r:id="rId3" imgW="4532313" imgH="170656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2889250"/>
                        <a:ext cx="4532312" cy="17065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10"/>
          <p:cNvSpPr>
            <a:spLocks noChangeArrowheads="1"/>
          </p:cNvSpPr>
          <p:nvPr/>
        </p:nvSpPr>
        <p:spPr bwMode="auto">
          <a:xfrm>
            <a:off x="1274763" y="2165350"/>
            <a:ext cx="13414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0">
                <a:solidFill>
                  <a:srgbClr val="CF0E30"/>
                </a:solidFill>
                <a:latin typeface="Book Antiqua" panose="02040602050305030304" pitchFamily="18" charset="0"/>
              </a:rPr>
              <a:t>Enrolled</a:t>
            </a:r>
          </a:p>
        </p:txBody>
      </p:sp>
      <p:sp>
        <p:nvSpPr>
          <p:cNvPr id="45063" name="Rectangle 11"/>
          <p:cNvSpPr>
            <a:spLocks noChangeArrowheads="1"/>
          </p:cNvSpPr>
          <p:nvPr/>
        </p:nvSpPr>
        <p:spPr bwMode="auto">
          <a:xfrm>
            <a:off x="6180138" y="2190750"/>
            <a:ext cx="13636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0">
                <a:solidFill>
                  <a:srgbClr val="CF0E30"/>
                </a:solidFill>
                <a:latin typeface="Book Antiqua" panose="02040602050305030304" pitchFamily="18" charset="0"/>
              </a:rPr>
              <a:t>Students</a:t>
            </a:r>
          </a:p>
        </p:txBody>
      </p:sp>
      <p:grpSp>
        <p:nvGrpSpPr>
          <p:cNvPr id="45064" name="Group 13"/>
          <p:cNvGrpSpPr>
            <a:grpSpLocks/>
          </p:cNvGrpSpPr>
          <p:nvPr/>
        </p:nvGrpSpPr>
        <p:grpSpPr bwMode="auto">
          <a:xfrm>
            <a:off x="685800" y="2817813"/>
            <a:ext cx="3249613" cy="1849437"/>
            <a:chOff x="144" y="2448"/>
            <a:chExt cx="2208" cy="1165"/>
          </a:xfrm>
        </p:grpSpPr>
        <p:sp>
          <p:nvSpPr>
            <p:cNvPr id="45071" name="AutoShape 17"/>
            <p:cNvSpPr>
              <a:spLocks noChangeAspect="1" noChangeArrowheads="1" noTextEdit="1"/>
            </p:cNvSpPr>
            <p:nvPr/>
          </p:nvSpPr>
          <p:spPr bwMode="auto">
            <a:xfrm>
              <a:off x="144" y="2448"/>
              <a:ext cx="2206" cy="1165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2" name="Rectangle 33"/>
            <p:cNvSpPr>
              <a:spLocks noChangeArrowheads="1"/>
            </p:cNvSpPr>
            <p:nvPr/>
          </p:nvSpPr>
          <p:spPr bwMode="auto">
            <a:xfrm>
              <a:off x="432" y="2448"/>
              <a:ext cx="1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cid</a:t>
              </a:r>
              <a:endParaRPr lang="en-US"/>
            </a:p>
          </p:txBody>
        </p:sp>
        <p:sp>
          <p:nvSpPr>
            <p:cNvPr id="45073" name="Rectangle 35"/>
            <p:cNvSpPr>
              <a:spLocks noChangeArrowheads="1"/>
            </p:cNvSpPr>
            <p:nvPr/>
          </p:nvSpPr>
          <p:spPr bwMode="auto">
            <a:xfrm>
              <a:off x="1724" y="2452"/>
              <a:ext cx="469" cy="191"/>
            </a:xfrm>
            <a:prstGeom prst="rect">
              <a:avLst/>
            </a:prstGeom>
            <a:solidFill>
              <a:srgbClr val="ECECE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stuid</a:t>
              </a:r>
            </a:p>
          </p:txBody>
        </p:sp>
        <p:sp>
          <p:nvSpPr>
            <p:cNvPr id="45074" name="Rectangle 36"/>
            <p:cNvSpPr>
              <a:spLocks noChangeArrowheads="1"/>
            </p:cNvSpPr>
            <p:nvPr/>
          </p:nvSpPr>
          <p:spPr bwMode="auto">
            <a:xfrm>
              <a:off x="1094" y="2457"/>
              <a:ext cx="35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grade</a:t>
              </a:r>
              <a:endParaRPr lang="en-US"/>
            </a:p>
          </p:txBody>
        </p:sp>
        <p:sp>
          <p:nvSpPr>
            <p:cNvPr id="45075" name="Rectangle 49"/>
            <p:cNvSpPr>
              <a:spLocks noChangeArrowheads="1"/>
            </p:cNvSpPr>
            <p:nvPr/>
          </p:nvSpPr>
          <p:spPr bwMode="auto">
            <a:xfrm>
              <a:off x="1776" y="2652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53666</a:t>
              </a:r>
              <a:endParaRPr lang="en-US"/>
            </a:p>
          </p:txBody>
        </p:sp>
        <p:sp>
          <p:nvSpPr>
            <p:cNvPr id="45076" name="Rectangle 50"/>
            <p:cNvSpPr>
              <a:spLocks noChangeArrowheads="1"/>
            </p:cNvSpPr>
            <p:nvPr/>
          </p:nvSpPr>
          <p:spPr bwMode="auto">
            <a:xfrm>
              <a:off x="144" y="2640"/>
              <a:ext cx="7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Carnatic101</a:t>
              </a:r>
              <a:endParaRPr lang="en-US"/>
            </a:p>
          </p:txBody>
        </p:sp>
        <p:sp>
          <p:nvSpPr>
            <p:cNvPr id="45077" name="Rectangle 51"/>
            <p:cNvSpPr>
              <a:spLocks noChangeArrowheads="1"/>
            </p:cNvSpPr>
            <p:nvPr/>
          </p:nvSpPr>
          <p:spPr bwMode="auto">
            <a:xfrm>
              <a:off x="1200" y="2671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C</a:t>
              </a:r>
              <a:endParaRPr lang="en-US"/>
            </a:p>
          </p:txBody>
        </p:sp>
        <p:sp>
          <p:nvSpPr>
            <p:cNvPr id="45078" name="Rectangle 56"/>
            <p:cNvSpPr>
              <a:spLocks noChangeArrowheads="1"/>
            </p:cNvSpPr>
            <p:nvPr/>
          </p:nvSpPr>
          <p:spPr bwMode="auto">
            <a:xfrm>
              <a:off x="1776" y="2856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53666</a:t>
              </a:r>
              <a:endParaRPr lang="en-US"/>
            </a:p>
          </p:txBody>
        </p:sp>
        <p:sp>
          <p:nvSpPr>
            <p:cNvPr id="45079" name="Rectangle 57"/>
            <p:cNvSpPr>
              <a:spLocks noChangeArrowheads="1"/>
            </p:cNvSpPr>
            <p:nvPr/>
          </p:nvSpPr>
          <p:spPr bwMode="auto">
            <a:xfrm>
              <a:off x="144" y="2832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Reggae203</a:t>
              </a:r>
              <a:endParaRPr lang="en-US"/>
            </a:p>
          </p:txBody>
        </p:sp>
        <p:sp>
          <p:nvSpPr>
            <p:cNvPr id="45080" name="Rectangle 58"/>
            <p:cNvSpPr>
              <a:spLocks noChangeArrowheads="1"/>
            </p:cNvSpPr>
            <p:nvPr/>
          </p:nvSpPr>
          <p:spPr bwMode="auto">
            <a:xfrm>
              <a:off x="1200" y="2844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B</a:t>
              </a:r>
              <a:endParaRPr lang="en-US"/>
            </a:p>
          </p:txBody>
        </p:sp>
        <p:sp>
          <p:nvSpPr>
            <p:cNvPr id="45081" name="Rectangle 63"/>
            <p:cNvSpPr>
              <a:spLocks noChangeArrowheads="1"/>
            </p:cNvSpPr>
            <p:nvPr/>
          </p:nvSpPr>
          <p:spPr bwMode="auto">
            <a:xfrm>
              <a:off x="1776" y="3048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53650</a:t>
              </a:r>
              <a:endParaRPr lang="en-US"/>
            </a:p>
          </p:txBody>
        </p:sp>
        <p:sp>
          <p:nvSpPr>
            <p:cNvPr id="45082" name="Rectangle 64"/>
            <p:cNvSpPr>
              <a:spLocks noChangeArrowheads="1"/>
            </p:cNvSpPr>
            <p:nvPr/>
          </p:nvSpPr>
          <p:spPr bwMode="auto">
            <a:xfrm>
              <a:off x="144" y="3024"/>
              <a:ext cx="8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Topology112</a:t>
              </a:r>
              <a:endParaRPr lang="en-US"/>
            </a:p>
          </p:txBody>
        </p:sp>
        <p:sp>
          <p:nvSpPr>
            <p:cNvPr id="45083" name="Rectangle 65"/>
            <p:cNvSpPr>
              <a:spLocks noChangeArrowheads="1"/>
            </p:cNvSpPr>
            <p:nvPr/>
          </p:nvSpPr>
          <p:spPr bwMode="auto">
            <a:xfrm>
              <a:off x="1200" y="3035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A</a:t>
              </a:r>
              <a:endParaRPr lang="en-US"/>
            </a:p>
          </p:txBody>
        </p:sp>
        <p:sp>
          <p:nvSpPr>
            <p:cNvPr id="45084" name="Rectangle 76"/>
            <p:cNvSpPr>
              <a:spLocks noChangeArrowheads="1"/>
            </p:cNvSpPr>
            <p:nvPr/>
          </p:nvSpPr>
          <p:spPr bwMode="auto">
            <a:xfrm>
              <a:off x="1776" y="3312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53666</a:t>
              </a:r>
              <a:endParaRPr lang="en-US"/>
            </a:p>
          </p:txBody>
        </p:sp>
        <p:sp>
          <p:nvSpPr>
            <p:cNvPr id="45085" name="Rectangle 77"/>
            <p:cNvSpPr>
              <a:spLocks noChangeArrowheads="1"/>
            </p:cNvSpPr>
            <p:nvPr/>
          </p:nvSpPr>
          <p:spPr bwMode="auto">
            <a:xfrm>
              <a:off x="144" y="3264"/>
              <a:ext cx="71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History105</a:t>
              </a:r>
              <a:endParaRPr lang="en-US"/>
            </a:p>
          </p:txBody>
        </p:sp>
        <p:sp>
          <p:nvSpPr>
            <p:cNvPr id="45086" name="Rectangle 78"/>
            <p:cNvSpPr>
              <a:spLocks noChangeArrowheads="1"/>
            </p:cNvSpPr>
            <p:nvPr/>
          </p:nvSpPr>
          <p:spPr bwMode="auto">
            <a:xfrm>
              <a:off x="1200" y="3280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B</a:t>
              </a:r>
              <a:endParaRPr lang="en-US"/>
            </a:p>
          </p:txBody>
        </p:sp>
        <p:sp>
          <p:nvSpPr>
            <p:cNvPr id="45087" name="Line 30"/>
            <p:cNvSpPr>
              <a:spLocks noChangeShapeType="1"/>
            </p:cNvSpPr>
            <p:nvPr/>
          </p:nvSpPr>
          <p:spPr bwMode="auto">
            <a:xfrm>
              <a:off x="1056" y="2448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8" name="Line 31"/>
            <p:cNvSpPr>
              <a:spLocks noChangeShapeType="1"/>
            </p:cNvSpPr>
            <p:nvPr/>
          </p:nvSpPr>
          <p:spPr bwMode="auto">
            <a:xfrm>
              <a:off x="1728" y="244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9" name="Line 32"/>
            <p:cNvSpPr>
              <a:spLocks noChangeShapeType="1"/>
            </p:cNvSpPr>
            <p:nvPr/>
          </p:nvSpPr>
          <p:spPr bwMode="auto">
            <a:xfrm>
              <a:off x="144" y="3024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65" name="Line 33"/>
          <p:cNvSpPr>
            <a:spLocks noChangeShapeType="1"/>
          </p:cNvSpPr>
          <p:nvPr/>
        </p:nvSpPr>
        <p:spPr bwMode="auto">
          <a:xfrm flipV="1">
            <a:off x="506413" y="31369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" name="Oval 34"/>
          <p:cNvSpPr>
            <a:spLocks noChangeArrowheads="1"/>
          </p:cNvSpPr>
          <p:nvPr/>
        </p:nvSpPr>
        <p:spPr bwMode="auto">
          <a:xfrm>
            <a:off x="334963" y="3413125"/>
            <a:ext cx="3810000" cy="381000"/>
          </a:xfrm>
          <a:prstGeom prst="ellips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67" name="Text Box 35"/>
          <p:cNvSpPr txBox="1">
            <a:spLocks noChangeArrowheads="1"/>
          </p:cNvSpPr>
          <p:nvPr/>
        </p:nvSpPr>
        <p:spPr bwMode="auto">
          <a:xfrm>
            <a:off x="3657600" y="30480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2085" name="Picture 4" descr="0055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1993900"/>
            <a:ext cx="83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6" name="Oval 38"/>
          <p:cNvSpPr>
            <a:spLocks noChangeArrowheads="1"/>
          </p:cNvSpPr>
          <p:nvPr/>
        </p:nvSpPr>
        <p:spPr bwMode="auto">
          <a:xfrm>
            <a:off x="4195763" y="3170238"/>
            <a:ext cx="4876800" cy="457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088" name="Picture 40" descr="MC900433818[1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60848"/>
            <a:ext cx="99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41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0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20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0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2" grpId="0" animBg="1"/>
      <p:bldP spid="2086" grpId="0" animBg="1"/>
      <p:bldP spid="208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00" y="685800"/>
            <a:ext cx="6377940" cy="129302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400" dirty="0">
                <a:ln>
                  <a:noFill/>
                </a:ln>
                <a:latin typeface="Corbel" pitchFamily="34" charset="0"/>
              </a:rPr>
              <a:t>Update operation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552" y="1700808"/>
            <a:ext cx="7956550" cy="407035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3000" dirty="0">
                <a:latin typeface="Corbel" pitchFamily="34" charset="0"/>
              </a:rPr>
              <a:t>Update operation can be considered as a deleting a tuple and re-inserting the tuple with new values</a:t>
            </a:r>
          </a:p>
          <a:p>
            <a:pPr eaLnBrk="1" hangingPunct="1"/>
            <a:r>
              <a:rPr lang="en-US" sz="3000" dirty="0">
                <a:latin typeface="Corbel" pitchFamily="34" charset="0"/>
              </a:rPr>
              <a:t>All constraints discussed in Insert &amp; Delete need to be considered</a:t>
            </a:r>
          </a:p>
          <a:p>
            <a:pPr lvl="1" eaLnBrk="1" hangingPunct="1"/>
            <a:r>
              <a:rPr lang="en-US" sz="3000" dirty="0">
                <a:solidFill>
                  <a:srgbClr val="FF0066"/>
                </a:solidFill>
                <a:latin typeface="Corbel" pitchFamily="34" charset="0"/>
              </a:rPr>
              <a:t>Domain constraints</a:t>
            </a:r>
            <a:r>
              <a:rPr lang="en-US" sz="3000" dirty="0">
                <a:latin typeface="Corbel" pitchFamily="34" charset="0"/>
              </a:rPr>
              <a:t> (invalid value)</a:t>
            </a:r>
          </a:p>
          <a:p>
            <a:pPr lvl="1" eaLnBrk="1" hangingPunct="1"/>
            <a:r>
              <a:rPr lang="en-US" sz="3000" dirty="0">
                <a:solidFill>
                  <a:srgbClr val="FF0066"/>
                </a:solidFill>
                <a:latin typeface="Corbel" pitchFamily="34" charset="0"/>
              </a:rPr>
              <a:t>Key constraints</a:t>
            </a:r>
            <a:r>
              <a:rPr lang="en-US" sz="3000" dirty="0">
                <a:latin typeface="Corbel" pitchFamily="34" charset="0"/>
              </a:rPr>
              <a:t> (duplicate key values)</a:t>
            </a:r>
          </a:p>
          <a:p>
            <a:pPr lvl="1" eaLnBrk="1" hangingPunct="1"/>
            <a:r>
              <a:rPr lang="en-US" sz="3000" dirty="0">
                <a:solidFill>
                  <a:srgbClr val="FF0066"/>
                </a:solidFill>
                <a:latin typeface="Corbel" pitchFamily="34" charset="0"/>
              </a:rPr>
              <a:t>Entity integrity constraints</a:t>
            </a:r>
            <a:r>
              <a:rPr lang="en-US" sz="3000" dirty="0">
                <a:latin typeface="Corbel" pitchFamily="34" charset="0"/>
              </a:rPr>
              <a:t> (null primary key value)</a:t>
            </a:r>
          </a:p>
          <a:p>
            <a:pPr lvl="1" eaLnBrk="1" hangingPunct="1"/>
            <a:r>
              <a:rPr lang="en-US" sz="3000" dirty="0">
                <a:solidFill>
                  <a:srgbClr val="FF0066"/>
                </a:solidFill>
                <a:latin typeface="Corbel" pitchFamily="34" charset="0"/>
              </a:rPr>
              <a:t>Referential integrity constraint</a:t>
            </a:r>
            <a:r>
              <a:rPr lang="en-US" sz="3000" dirty="0">
                <a:latin typeface="Corbel" pitchFamily="34" charset="0"/>
              </a:rPr>
              <a:t> (non-existing primary key value)</a:t>
            </a:r>
          </a:p>
          <a:p>
            <a:pPr eaLnBrk="1" hangingPunct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1581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12646" y="762000"/>
            <a:ext cx="6967666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400" dirty="0">
                <a:ln>
                  <a:noFill/>
                </a:ln>
                <a:latin typeface="Corbel" panose="020B0503020204020204" pitchFamily="34" charset="0"/>
              </a:rPr>
              <a:t>In this lecture you will learn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52779" y="1758950"/>
            <a:ext cx="7956550" cy="407035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orbel" panose="020B0503020204020204" pitchFamily="34" charset="0"/>
              </a:rPr>
              <a:t>What is logical database design?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GB" sz="2800" dirty="0">
              <a:latin typeface="Corbel" panose="020B0503020204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orbel" panose="020B0503020204020204" pitchFamily="34" charset="0"/>
              </a:rPr>
              <a:t>How to derive a logical model from the information represented in the ER model (conceptual model) </a:t>
            </a:r>
          </a:p>
          <a:p>
            <a:pPr lvl="1" eaLnBrk="1" hangingPunct="1">
              <a:lnSpc>
                <a:spcPct val="90000"/>
              </a:lnSpc>
            </a:pPr>
            <a:endParaRPr lang="en-GB" sz="2800" dirty="0">
              <a:latin typeface="Corbel" panose="020B0503020204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orbel" panose="020B0503020204020204" pitchFamily="34" charset="0"/>
              </a:rPr>
              <a:t>We focus on one type of logical model which is </a:t>
            </a:r>
            <a:r>
              <a:rPr lang="en-GB" sz="2800" dirty="0">
                <a:solidFill>
                  <a:srgbClr val="FF0000"/>
                </a:solidFill>
                <a:latin typeface="Corbel" panose="020B0503020204020204" pitchFamily="34" charset="0"/>
              </a:rPr>
              <a:t>relational model</a:t>
            </a:r>
          </a:p>
          <a:p>
            <a:pPr eaLnBrk="1" hangingPunct="1">
              <a:lnSpc>
                <a:spcPct val="90000"/>
              </a:lnSpc>
            </a:pPr>
            <a:endParaRPr lang="en-GB" sz="2800" dirty="0">
              <a:solidFill>
                <a:srgbClr val="008000"/>
              </a:solidFill>
            </a:endParaRPr>
          </a:p>
        </p:txBody>
      </p:sp>
      <p:pic>
        <p:nvPicPr>
          <p:cNvPr id="20485" name="Picture 4" descr="0055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096051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771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-457200" y="838200"/>
            <a:ext cx="8048188" cy="129302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400" dirty="0">
                <a:ln>
                  <a:noFill/>
                </a:ln>
                <a:latin typeface="Corbel" pitchFamily="34" charset="0"/>
              </a:rPr>
              <a:t>ER to Relational Mapping…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19422" y="1268413"/>
            <a:ext cx="8401050" cy="48577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/>
            <a:endParaRPr lang="en-US" sz="2600" dirty="0"/>
          </a:p>
          <a:p>
            <a:pPr algn="just" eaLnBrk="1" hangingPunct="1"/>
            <a:r>
              <a:rPr lang="en-US" sz="2800" dirty="0">
                <a:latin typeface="Corbel" pitchFamily="34" charset="0"/>
              </a:rPr>
              <a:t>In the Database Design process, we firstly derive a </a:t>
            </a:r>
            <a:r>
              <a:rPr lang="en-US" sz="2800" b="1" dirty="0">
                <a:solidFill>
                  <a:srgbClr val="FF0066"/>
                </a:solidFill>
                <a:latin typeface="Corbel" pitchFamily="34" charset="0"/>
              </a:rPr>
              <a:t>conceptual model</a:t>
            </a:r>
            <a:r>
              <a:rPr lang="en-US" sz="2800" b="1" dirty="0">
                <a:latin typeface="Corbel" pitchFamily="34" charset="0"/>
              </a:rPr>
              <a:t> </a:t>
            </a:r>
            <a:r>
              <a:rPr lang="en-US" sz="2800" dirty="0">
                <a:latin typeface="Corbel" pitchFamily="34" charset="0"/>
              </a:rPr>
              <a:t>(ER Diagram)</a:t>
            </a:r>
          </a:p>
          <a:p>
            <a:pPr algn="just" eaLnBrk="1" hangingPunct="1"/>
            <a:r>
              <a:rPr lang="en-US" sz="2800" dirty="0">
                <a:latin typeface="Corbel" pitchFamily="34" charset="0"/>
              </a:rPr>
              <a:t>This model needs to be mapped to the </a:t>
            </a:r>
            <a:r>
              <a:rPr lang="en-US" sz="2800" b="1" dirty="0">
                <a:solidFill>
                  <a:srgbClr val="008000"/>
                </a:solidFill>
                <a:latin typeface="Corbel" pitchFamily="34" charset="0"/>
              </a:rPr>
              <a:t>relational model</a:t>
            </a:r>
            <a:r>
              <a:rPr lang="en-US" sz="2800" b="1" dirty="0">
                <a:latin typeface="Corbel" pitchFamily="34" charset="0"/>
              </a:rPr>
              <a:t> </a:t>
            </a:r>
            <a:r>
              <a:rPr lang="en-US" sz="2800" dirty="0">
                <a:latin typeface="Corbel" pitchFamily="34" charset="0"/>
              </a:rPr>
              <a:t>in order to be implemented using a relational DBMS (RDBMS). </a:t>
            </a:r>
            <a:r>
              <a:rPr lang="en-US" altLang="zh-TW" sz="2800" dirty="0">
                <a:latin typeface="Corbel" pitchFamily="34" charset="0"/>
              </a:rPr>
              <a:t>Moving from </a:t>
            </a:r>
            <a:r>
              <a:rPr lang="en-US" altLang="zh-TW" sz="2800" dirty="0">
                <a:solidFill>
                  <a:srgbClr val="CC0000"/>
                </a:solidFill>
                <a:latin typeface="Corbel" pitchFamily="34" charset="0"/>
              </a:rPr>
              <a:t>Conceptual (ER)</a:t>
            </a:r>
            <a:r>
              <a:rPr lang="en-US" altLang="zh-TW" sz="2800" dirty="0">
                <a:latin typeface="Corbel" pitchFamily="34" charset="0"/>
              </a:rPr>
              <a:t> to lower level </a:t>
            </a:r>
            <a:r>
              <a:rPr lang="en-US" altLang="zh-TW" sz="2800" dirty="0">
                <a:solidFill>
                  <a:srgbClr val="CC0000"/>
                </a:solidFill>
                <a:latin typeface="Corbel" pitchFamily="34" charset="0"/>
              </a:rPr>
              <a:t>Logical Model (Relational)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TW" sz="2800" dirty="0">
                <a:latin typeface="Corbel" pitchFamily="34" charset="0"/>
              </a:rPr>
              <a:t>ER is independent of the details of the implementation (relational, network or OO)_</a:t>
            </a:r>
          </a:p>
          <a:p>
            <a:pPr algn="just" eaLnBrk="1" hangingPunct="1"/>
            <a:r>
              <a:rPr lang="en-US" sz="2800" dirty="0">
                <a:latin typeface="Corbel" pitchFamily="34" charset="0"/>
              </a:rPr>
              <a:t>This section discusses the rules that can be used for this process</a:t>
            </a:r>
          </a:p>
        </p:txBody>
      </p:sp>
    </p:spTree>
    <p:extLst>
      <p:ext uri="{BB962C8B-B14F-4D97-AF65-F5344CB8AC3E}">
        <p14:creationId xmlns:p14="http://schemas.microsoft.com/office/powerpoint/2010/main" val="727354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273982" y="968069"/>
            <a:ext cx="637794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dirty="0">
                <a:ln>
                  <a:noFill/>
                </a:ln>
                <a:latin typeface="Corbel" pitchFamily="34" charset="0"/>
              </a:rPr>
              <a:t>Mapping: Regular Entity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31874" y="1660525"/>
            <a:ext cx="7956550" cy="407035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z="26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b="1" dirty="0"/>
              <a:t>	</a:t>
            </a:r>
            <a:r>
              <a:rPr lang="en-US" sz="2800" b="1" dirty="0">
                <a:latin typeface="Corbel" pitchFamily="34" charset="0"/>
              </a:rPr>
              <a:t>ER Model			Relational Model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800" b="1" dirty="0">
              <a:latin typeface="Corbel" pitchFamily="34" charset="0"/>
            </a:endParaRPr>
          </a:p>
          <a:p>
            <a:pPr lvl="1" eaLnBrk="1" hangingPunct="1"/>
            <a:r>
              <a:rPr lang="en-US" sz="2800" dirty="0">
                <a:latin typeface="Corbel" pitchFamily="34" charset="0"/>
              </a:rPr>
              <a:t>Entity	(strong)	</a:t>
            </a:r>
            <a:r>
              <a:rPr lang="en-US" sz="2800" dirty="0">
                <a:latin typeface="Corbel" pitchFamily="34" charset="0"/>
                <a:sym typeface="Wingdings" panose="05000000000000000000" pitchFamily="2" charset="2"/>
              </a:rPr>
              <a:t>		Relation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2800" dirty="0">
              <a:latin typeface="Corbel" pitchFamily="34" charset="0"/>
              <a:sym typeface="Wingdings" panose="05000000000000000000" pitchFamily="2" charset="2"/>
            </a:endParaRPr>
          </a:p>
          <a:p>
            <a:pPr lvl="1" eaLnBrk="1" hangingPunct="1"/>
            <a:r>
              <a:rPr lang="en-US" sz="2800" dirty="0">
                <a:latin typeface="Corbel" pitchFamily="34" charset="0"/>
                <a:sym typeface="Wingdings" panose="05000000000000000000" pitchFamily="2" charset="2"/>
              </a:rPr>
              <a:t>For example, </a:t>
            </a:r>
            <a:endParaRPr lang="en-US" sz="2800" dirty="0">
              <a:latin typeface="Corbel" pitchFamily="34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545208" y="5105400"/>
            <a:ext cx="990600" cy="466725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0">
                <a:latin typeface="Times New Roman" panose="02020603050405020304" pitchFamily="18" charset="0"/>
              </a:rPr>
              <a:t>Artist</a:t>
            </a: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3688208" y="5334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076056" y="4572000"/>
            <a:ext cx="3914775" cy="1081088"/>
            <a:chOff x="2976" y="2759"/>
            <a:chExt cx="2514" cy="681"/>
          </a:xfrm>
        </p:grpSpPr>
        <p:sp>
          <p:nvSpPr>
            <p:cNvPr id="49187" name="Text Box 7"/>
            <p:cNvSpPr txBox="1">
              <a:spLocks noChangeArrowheads="1"/>
            </p:cNvSpPr>
            <p:nvPr/>
          </p:nvSpPr>
          <p:spPr bwMode="auto">
            <a:xfrm>
              <a:off x="3302" y="3146"/>
              <a:ext cx="116" cy="28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9188" name="Rectangle 8"/>
            <p:cNvSpPr>
              <a:spLocks noChangeArrowheads="1"/>
            </p:cNvSpPr>
            <p:nvPr/>
          </p:nvSpPr>
          <p:spPr bwMode="auto">
            <a:xfrm>
              <a:off x="4992" y="3072"/>
              <a:ext cx="498" cy="36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 b="0"/>
            </a:p>
          </p:txBody>
        </p:sp>
        <p:sp>
          <p:nvSpPr>
            <p:cNvPr id="49189" name="Rectangle 9"/>
            <p:cNvSpPr>
              <a:spLocks noChangeArrowheads="1"/>
            </p:cNvSpPr>
            <p:nvPr/>
          </p:nvSpPr>
          <p:spPr bwMode="auto">
            <a:xfrm>
              <a:off x="4656" y="3072"/>
              <a:ext cx="336" cy="36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 b="0"/>
            </a:p>
          </p:txBody>
        </p:sp>
        <p:sp>
          <p:nvSpPr>
            <p:cNvPr id="49190" name="Rectangle 10"/>
            <p:cNvSpPr>
              <a:spLocks noChangeArrowheads="1"/>
            </p:cNvSpPr>
            <p:nvPr/>
          </p:nvSpPr>
          <p:spPr bwMode="auto">
            <a:xfrm>
              <a:off x="4128" y="3072"/>
              <a:ext cx="528" cy="36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 b="0"/>
            </a:p>
          </p:txBody>
        </p:sp>
        <p:sp>
          <p:nvSpPr>
            <p:cNvPr id="49191" name="Rectangle 11"/>
            <p:cNvSpPr>
              <a:spLocks noChangeArrowheads="1"/>
            </p:cNvSpPr>
            <p:nvPr/>
          </p:nvSpPr>
          <p:spPr bwMode="auto">
            <a:xfrm>
              <a:off x="3600" y="3072"/>
              <a:ext cx="528" cy="36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 b="0"/>
            </a:p>
          </p:txBody>
        </p:sp>
        <p:sp>
          <p:nvSpPr>
            <p:cNvPr id="49192" name="Rectangle 12"/>
            <p:cNvSpPr>
              <a:spLocks noChangeArrowheads="1"/>
            </p:cNvSpPr>
            <p:nvPr/>
          </p:nvSpPr>
          <p:spPr bwMode="auto">
            <a:xfrm>
              <a:off x="2976" y="3072"/>
              <a:ext cx="624" cy="36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/>
            </a:p>
          </p:txBody>
        </p:sp>
        <p:sp>
          <p:nvSpPr>
            <p:cNvPr id="49193" name="Line 13"/>
            <p:cNvSpPr>
              <a:spLocks noChangeShapeType="1"/>
            </p:cNvSpPr>
            <p:nvPr/>
          </p:nvSpPr>
          <p:spPr bwMode="auto">
            <a:xfrm>
              <a:off x="2976" y="3072"/>
              <a:ext cx="251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4" name="Line 14"/>
            <p:cNvSpPr>
              <a:spLocks noChangeShapeType="1"/>
            </p:cNvSpPr>
            <p:nvPr/>
          </p:nvSpPr>
          <p:spPr bwMode="auto">
            <a:xfrm>
              <a:off x="2976" y="3440"/>
              <a:ext cx="251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5" name="Line 15"/>
            <p:cNvSpPr>
              <a:spLocks noChangeShapeType="1"/>
            </p:cNvSpPr>
            <p:nvPr/>
          </p:nvSpPr>
          <p:spPr bwMode="auto">
            <a:xfrm>
              <a:off x="2976" y="307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6" name="Line 16"/>
            <p:cNvSpPr>
              <a:spLocks noChangeShapeType="1"/>
            </p:cNvSpPr>
            <p:nvPr/>
          </p:nvSpPr>
          <p:spPr bwMode="auto">
            <a:xfrm>
              <a:off x="3600" y="307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7" name="Line 17"/>
            <p:cNvSpPr>
              <a:spLocks noChangeShapeType="1"/>
            </p:cNvSpPr>
            <p:nvPr/>
          </p:nvSpPr>
          <p:spPr bwMode="auto">
            <a:xfrm>
              <a:off x="4128" y="307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8" name="Line 18"/>
            <p:cNvSpPr>
              <a:spLocks noChangeShapeType="1"/>
            </p:cNvSpPr>
            <p:nvPr/>
          </p:nvSpPr>
          <p:spPr bwMode="auto">
            <a:xfrm>
              <a:off x="4656" y="307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9" name="Line 19"/>
            <p:cNvSpPr>
              <a:spLocks noChangeShapeType="1"/>
            </p:cNvSpPr>
            <p:nvPr/>
          </p:nvSpPr>
          <p:spPr bwMode="auto">
            <a:xfrm>
              <a:off x="4992" y="307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0" name="Line 20"/>
            <p:cNvSpPr>
              <a:spLocks noChangeShapeType="1"/>
            </p:cNvSpPr>
            <p:nvPr/>
          </p:nvSpPr>
          <p:spPr bwMode="auto">
            <a:xfrm>
              <a:off x="5490" y="307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1" name="Text Box 21"/>
            <p:cNvSpPr txBox="1">
              <a:spLocks noChangeArrowheads="1"/>
            </p:cNvSpPr>
            <p:nvPr/>
          </p:nvSpPr>
          <p:spPr bwMode="auto">
            <a:xfrm>
              <a:off x="3062" y="2759"/>
              <a:ext cx="6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1800" b="0">
                  <a:solidFill>
                    <a:srgbClr val="3333CC"/>
                  </a:solidFill>
                </a:rPr>
                <a:t>ARTIST</a:t>
              </a:r>
            </a:p>
            <a:p>
              <a:pPr eaLnBrk="1" hangingPunct="1"/>
              <a:endParaRPr lang="en-US" sz="1800" b="0">
                <a:solidFill>
                  <a:srgbClr val="3333CC"/>
                </a:solidFill>
              </a:endParaRPr>
            </a:p>
          </p:txBody>
        </p:sp>
      </p:grpSp>
      <p:sp>
        <p:nvSpPr>
          <p:cNvPr id="34840" name="Line 8"/>
          <p:cNvSpPr>
            <a:spLocks noChangeShapeType="1"/>
          </p:cNvSpPr>
          <p:nvPr/>
        </p:nvSpPr>
        <p:spPr bwMode="auto">
          <a:xfrm>
            <a:off x="3002408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392808" y="5791206"/>
            <a:ext cx="1143000" cy="461963"/>
            <a:chOff x="1344" y="3648"/>
            <a:chExt cx="720" cy="291"/>
          </a:xfrm>
        </p:grpSpPr>
        <p:sp>
          <p:nvSpPr>
            <p:cNvPr id="49185" name="Oval 7"/>
            <p:cNvSpPr>
              <a:spLocks noChangeArrowheads="1"/>
            </p:cNvSpPr>
            <p:nvPr/>
          </p:nvSpPr>
          <p:spPr bwMode="auto">
            <a:xfrm>
              <a:off x="1344" y="3696"/>
              <a:ext cx="720" cy="240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1800" b="0"/>
            </a:p>
          </p:txBody>
        </p:sp>
        <p:sp>
          <p:nvSpPr>
            <p:cNvPr id="49186" name="Text Box 6"/>
            <p:cNvSpPr txBox="1">
              <a:spLocks noChangeArrowheads="1"/>
            </p:cNvSpPr>
            <p:nvPr/>
          </p:nvSpPr>
          <p:spPr bwMode="auto">
            <a:xfrm>
              <a:off x="1440" y="3648"/>
              <a:ext cx="3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 b="0" dirty="0">
                  <a:latin typeface="Times New Roman" panose="02020603050405020304" pitchFamily="18" charset="0"/>
                </a:rPr>
                <a:t>ID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069333" y="4586288"/>
            <a:ext cx="3967163" cy="1041400"/>
            <a:chOff x="3158" y="2784"/>
            <a:chExt cx="2332" cy="656"/>
          </a:xfrm>
        </p:grpSpPr>
        <p:sp>
          <p:nvSpPr>
            <p:cNvPr id="49171" name="Rectangle 11"/>
            <p:cNvSpPr>
              <a:spLocks noChangeArrowheads="1"/>
            </p:cNvSpPr>
            <p:nvPr/>
          </p:nvSpPr>
          <p:spPr bwMode="auto">
            <a:xfrm>
              <a:off x="5232" y="3072"/>
              <a:ext cx="258" cy="36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 b="0"/>
            </a:p>
          </p:txBody>
        </p:sp>
        <p:sp>
          <p:nvSpPr>
            <p:cNvPr id="49172" name="Rectangle 12"/>
            <p:cNvSpPr>
              <a:spLocks noChangeArrowheads="1"/>
            </p:cNvSpPr>
            <p:nvPr/>
          </p:nvSpPr>
          <p:spPr bwMode="auto">
            <a:xfrm>
              <a:off x="4992" y="3072"/>
              <a:ext cx="240" cy="36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 b="0"/>
            </a:p>
          </p:txBody>
        </p:sp>
        <p:sp>
          <p:nvSpPr>
            <p:cNvPr id="49173" name="Rectangle 13"/>
            <p:cNvSpPr>
              <a:spLocks noChangeArrowheads="1"/>
            </p:cNvSpPr>
            <p:nvPr/>
          </p:nvSpPr>
          <p:spPr bwMode="auto">
            <a:xfrm>
              <a:off x="4704" y="3072"/>
              <a:ext cx="288" cy="36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 b="0"/>
            </a:p>
          </p:txBody>
        </p:sp>
        <p:sp>
          <p:nvSpPr>
            <p:cNvPr id="49174" name="Rectangle 14"/>
            <p:cNvSpPr>
              <a:spLocks noChangeArrowheads="1"/>
            </p:cNvSpPr>
            <p:nvPr/>
          </p:nvSpPr>
          <p:spPr bwMode="auto">
            <a:xfrm>
              <a:off x="4032" y="3072"/>
              <a:ext cx="672" cy="36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 b="0"/>
            </a:p>
          </p:txBody>
        </p:sp>
        <p:sp>
          <p:nvSpPr>
            <p:cNvPr id="49175" name="Rectangle 15"/>
            <p:cNvSpPr>
              <a:spLocks noChangeArrowheads="1"/>
            </p:cNvSpPr>
            <p:nvPr/>
          </p:nvSpPr>
          <p:spPr bwMode="auto">
            <a:xfrm>
              <a:off x="3168" y="3072"/>
              <a:ext cx="1056" cy="36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dirty="0"/>
                <a:t>ID</a:t>
              </a:r>
            </a:p>
          </p:txBody>
        </p:sp>
        <p:sp>
          <p:nvSpPr>
            <p:cNvPr id="49176" name="Line 16"/>
            <p:cNvSpPr>
              <a:spLocks noChangeShapeType="1"/>
            </p:cNvSpPr>
            <p:nvPr/>
          </p:nvSpPr>
          <p:spPr bwMode="auto">
            <a:xfrm>
              <a:off x="3168" y="3072"/>
              <a:ext cx="232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Line 17"/>
            <p:cNvSpPr>
              <a:spLocks noChangeShapeType="1"/>
            </p:cNvSpPr>
            <p:nvPr/>
          </p:nvSpPr>
          <p:spPr bwMode="auto">
            <a:xfrm flipV="1">
              <a:off x="3158" y="3428"/>
              <a:ext cx="2324" cy="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Line 18"/>
            <p:cNvSpPr>
              <a:spLocks noChangeShapeType="1"/>
            </p:cNvSpPr>
            <p:nvPr/>
          </p:nvSpPr>
          <p:spPr bwMode="auto">
            <a:xfrm>
              <a:off x="3168" y="307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Line 19"/>
            <p:cNvSpPr>
              <a:spLocks noChangeShapeType="1"/>
            </p:cNvSpPr>
            <p:nvPr/>
          </p:nvSpPr>
          <p:spPr bwMode="auto">
            <a:xfrm>
              <a:off x="3719" y="3065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Line 20"/>
            <p:cNvSpPr>
              <a:spLocks noChangeShapeType="1"/>
            </p:cNvSpPr>
            <p:nvPr/>
          </p:nvSpPr>
          <p:spPr bwMode="auto">
            <a:xfrm>
              <a:off x="4368" y="307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Line 21"/>
            <p:cNvSpPr>
              <a:spLocks noChangeShapeType="1"/>
            </p:cNvSpPr>
            <p:nvPr/>
          </p:nvSpPr>
          <p:spPr bwMode="auto">
            <a:xfrm>
              <a:off x="4992" y="307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Line 22"/>
            <p:cNvSpPr>
              <a:spLocks noChangeShapeType="1"/>
            </p:cNvSpPr>
            <p:nvPr/>
          </p:nvSpPr>
          <p:spPr bwMode="auto">
            <a:xfrm>
              <a:off x="5232" y="307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Line 23"/>
            <p:cNvSpPr>
              <a:spLocks noChangeShapeType="1"/>
            </p:cNvSpPr>
            <p:nvPr/>
          </p:nvSpPr>
          <p:spPr bwMode="auto">
            <a:xfrm>
              <a:off x="5490" y="307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Text Box 24"/>
            <p:cNvSpPr txBox="1">
              <a:spLocks noChangeArrowheads="1"/>
            </p:cNvSpPr>
            <p:nvPr/>
          </p:nvSpPr>
          <p:spPr bwMode="auto">
            <a:xfrm>
              <a:off x="3216" y="2784"/>
              <a:ext cx="5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3333CC"/>
                  </a:solidFill>
                </a:rPr>
                <a:t>ARTIST</a:t>
              </a:r>
            </a:p>
          </p:txBody>
        </p:sp>
      </p:grpSp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2621408" y="617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>
            <a:off x="4872681" y="5410200"/>
            <a:ext cx="355243" cy="142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411608" y="5181600"/>
            <a:ext cx="2133600" cy="762000"/>
            <a:chOff x="96" y="3264"/>
            <a:chExt cx="1344" cy="480"/>
          </a:xfrm>
        </p:grpSpPr>
        <p:sp>
          <p:nvSpPr>
            <p:cNvPr id="49169" name="Text Box 44"/>
            <p:cNvSpPr txBox="1">
              <a:spLocks noChangeArrowheads="1"/>
            </p:cNvSpPr>
            <p:nvPr/>
          </p:nvSpPr>
          <p:spPr bwMode="auto">
            <a:xfrm>
              <a:off x="96" y="3264"/>
              <a:ext cx="1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Primary key</a:t>
              </a:r>
            </a:p>
          </p:txBody>
        </p:sp>
        <p:sp>
          <p:nvSpPr>
            <p:cNvPr id="49170" name="Line 46"/>
            <p:cNvSpPr>
              <a:spLocks noChangeShapeType="1"/>
            </p:cNvSpPr>
            <p:nvPr/>
          </p:nvSpPr>
          <p:spPr bwMode="auto">
            <a:xfrm>
              <a:off x="1056" y="345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5898008" y="5486400"/>
            <a:ext cx="1752600" cy="930275"/>
            <a:chOff x="3552" y="3456"/>
            <a:chExt cx="1104" cy="586"/>
          </a:xfrm>
        </p:grpSpPr>
        <p:sp>
          <p:nvSpPr>
            <p:cNvPr id="49167" name="Text Box 45"/>
            <p:cNvSpPr txBox="1">
              <a:spLocks noChangeArrowheads="1"/>
            </p:cNvSpPr>
            <p:nvPr/>
          </p:nvSpPr>
          <p:spPr bwMode="auto">
            <a:xfrm>
              <a:off x="3552" y="3792"/>
              <a:ext cx="1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Primary key</a:t>
              </a:r>
            </a:p>
          </p:txBody>
        </p:sp>
        <p:sp>
          <p:nvSpPr>
            <p:cNvPr id="49168" name="Line 47"/>
            <p:cNvSpPr>
              <a:spLocks noChangeShapeType="1"/>
            </p:cNvSpPr>
            <p:nvPr/>
          </p:nvSpPr>
          <p:spPr bwMode="auto">
            <a:xfrm flipH="1" flipV="1">
              <a:off x="3552" y="3456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" name="Group 41"/>
          <p:cNvGrpSpPr>
            <a:grpSpLocks/>
          </p:cNvGrpSpPr>
          <p:nvPr/>
        </p:nvGrpSpPr>
        <p:grpSpPr bwMode="auto">
          <a:xfrm>
            <a:off x="3462952" y="4557068"/>
            <a:ext cx="1143000" cy="457200"/>
            <a:chOff x="1344" y="3648"/>
            <a:chExt cx="720" cy="288"/>
          </a:xfrm>
        </p:grpSpPr>
        <p:sp>
          <p:nvSpPr>
            <p:cNvPr id="52" name="Oval 7"/>
            <p:cNvSpPr>
              <a:spLocks noChangeArrowheads="1"/>
            </p:cNvSpPr>
            <p:nvPr/>
          </p:nvSpPr>
          <p:spPr bwMode="auto">
            <a:xfrm>
              <a:off x="1344" y="3696"/>
              <a:ext cx="720" cy="240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1800" b="0"/>
            </a:p>
          </p:txBody>
        </p:sp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1440" y="3648"/>
              <a:ext cx="5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 b="0" dirty="0">
                  <a:latin typeface="Times New Roman" panose="02020603050405020304" pitchFamily="18" charset="0"/>
                </a:rPr>
                <a:t>name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5853595" y="5113999"/>
            <a:ext cx="849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99433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  <p:bldP spid="34821" grpId="0" animBg="1"/>
      <p:bldP spid="34840" grpId="0" animBg="1"/>
      <p:bldP spid="34858" grpId="0" animBg="1"/>
      <p:bldP spid="3485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172" y="987023"/>
            <a:ext cx="8438019" cy="129302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Corbel" pitchFamily="34" charset="0"/>
              </a:rPr>
              <a:t>Mapping: Composite Attribute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59866" y="1988840"/>
            <a:ext cx="7956550" cy="407035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/>
              <a:t>	</a:t>
            </a:r>
            <a:r>
              <a:rPr lang="en-US" sz="2800" b="1" dirty="0">
                <a:latin typeface="Corbel" pitchFamily="34" charset="0"/>
              </a:rPr>
              <a:t>ER Model				Relational Model</a:t>
            </a:r>
          </a:p>
          <a:p>
            <a:pPr eaLnBrk="1" hangingPunct="1"/>
            <a:r>
              <a:rPr lang="en-US" sz="2800" dirty="0">
                <a:latin typeface="Corbel" pitchFamily="34" charset="0"/>
              </a:rPr>
              <a:t>Composite attributes </a:t>
            </a:r>
            <a:r>
              <a:rPr lang="en-US" sz="2800" dirty="0">
                <a:latin typeface="Corbel" pitchFamily="34" charset="0"/>
                <a:sym typeface="Wingdings" panose="05000000000000000000" pitchFamily="2" charset="2"/>
              </a:rPr>
              <a:t>	Set of simple atomic attributes</a:t>
            </a:r>
          </a:p>
          <a:p>
            <a:pPr lvl="1" eaLnBrk="1" hangingPunct="1"/>
            <a:endParaRPr lang="en-US" sz="2200" dirty="0">
              <a:sym typeface="Wingdings" panose="05000000000000000000" pitchFamily="2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2200" dirty="0"/>
          </a:p>
        </p:txBody>
      </p:sp>
      <p:grpSp>
        <p:nvGrpSpPr>
          <p:cNvPr id="50180" name="Group 30"/>
          <p:cNvGrpSpPr>
            <a:grpSpLocks/>
          </p:cNvGrpSpPr>
          <p:nvPr/>
        </p:nvGrpSpPr>
        <p:grpSpPr bwMode="auto">
          <a:xfrm>
            <a:off x="815280" y="4191000"/>
            <a:ext cx="3733800" cy="2438400"/>
            <a:chOff x="336" y="2640"/>
            <a:chExt cx="2352" cy="1536"/>
          </a:xfrm>
        </p:grpSpPr>
        <p:sp>
          <p:nvSpPr>
            <p:cNvPr id="50194" name="Text Box 5"/>
            <p:cNvSpPr txBox="1">
              <a:spLocks noChangeArrowheads="1"/>
            </p:cNvSpPr>
            <p:nvPr/>
          </p:nvSpPr>
          <p:spPr bwMode="auto">
            <a:xfrm>
              <a:off x="432" y="2640"/>
              <a:ext cx="1200" cy="29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 b="0">
                  <a:latin typeface="Times New Roman" panose="02020603050405020304" pitchFamily="18" charset="0"/>
                </a:rPr>
                <a:t>Employee</a:t>
              </a:r>
            </a:p>
          </p:txBody>
        </p:sp>
        <p:grpSp>
          <p:nvGrpSpPr>
            <p:cNvPr id="50195" name="Group 28"/>
            <p:cNvGrpSpPr>
              <a:grpSpLocks/>
            </p:cNvGrpSpPr>
            <p:nvPr/>
          </p:nvGrpSpPr>
          <p:grpSpPr bwMode="auto">
            <a:xfrm>
              <a:off x="336" y="3456"/>
              <a:ext cx="1056" cy="288"/>
              <a:chOff x="336" y="3456"/>
              <a:chExt cx="1056" cy="288"/>
            </a:xfrm>
          </p:grpSpPr>
          <p:sp>
            <p:nvSpPr>
              <p:cNvPr id="50205" name="Oval 7"/>
              <p:cNvSpPr>
                <a:spLocks noChangeArrowheads="1"/>
              </p:cNvSpPr>
              <p:nvPr/>
            </p:nvSpPr>
            <p:spPr bwMode="auto">
              <a:xfrm>
                <a:off x="336" y="3456"/>
                <a:ext cx="1056" cy="288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1800" b="0"/>
              </a:p>
            </p:txBody>
          </p:sp>
          <p:sp>
            <p:nvSpPr>
              <p:cNvPr id="50206" name="Text Box 6"/>
              <p:cNvSpPr txBox="1">
                <a:spLocks noChangeArrowheads="1"/>
              </p:cNvSpPr>
              <p:nvPr/>
            </p:nvSpPr>
            <p:spPr bwMode="auto">
              <a:xfrm>
                <a:off x="480" y="3456"/>
                <a:ext cx="7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400" b="0">
                    <a:latin typeface="Times New Roman" panose="02020603050405020304" pitchFamily="18" charset="0"/>
                  </a:rPr>
                  <a:t>fullname</a:t>
                </a:r>
              </a:p>
            </p:txBody>
          </p:sp>
        </p:grpSp>
        <p:sp>
          <p:nvSpPr>
            <p:cNvPr id="50196" name="Line 8"/>
            <p:cNvSpPr>
              <a:spLocks noChangeShapeType="1"/>
            </p:cNvSpPr>
            <p:nvPr/>
          </p:nvSpPr>
          <p:spPr bwMode="auto">
            <a:xfrm>
              <a:off x="882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197" name="Group 29"/>
            <p:cNvGrpSpPr>
              <a:grpSpLocks/>
            </p:cNvGrpSpPr>
            <p:nvPr/>
          </p:nvGrpSpPr>
          <p:grpSpPr bwMode="auto">
            <a:xfrm>
              <a:off x="384" y="3888"/>
              <a:ext cx="1056" cy="288"/>
              <a:chOff x="1728" y="2496"/>
              <a:chExt cx="1056" cy="288"/>
            </a:xfrm>
          </p:grpSpPr>
          <p:sp>
            <p:nvSpPr>
              <p:cNvPr id="50203" name="Oval 10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056" cy="288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1800" b="0"/>
              </a:p>
            </p:txBody>
          </p:sp>
          <p:sp>
            <p:nvSpPr>
              <p:cNvPr id="50204" name="Text Box 9"/>
              <p:cNvSpPr txBox="1">
                <a:spLocks noChangeArrowheads="1"/>
              </p:cNvSpPr>
              <p:nvPr/>
            </p:nvSpPr>
            <p:spPr bwMode="auto">
              <a:xfrm>
                <a:off x="1824" y="2496"/>
                <a:ext cx="76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400" b="0">
                    <a:latin typeface="Times New Roman" panose="02020603050405020304" pitchFamily="18" charset="0"/>
                  </a:rPr>
                  <a:t>surname</a:t>
                </a:r>
              </a:p>
            </p:txBody>
          </p:sp>
        </p:grpSp>
        <p:sp>
          <p:nvSpPr>
            <p:cNvPr id="50198" name="Line 13"/>
            <p:cNvSpPr>
              <a:spLocks noChangeShapeType="1"/>
            </p:cNvSpPr>
            <p:nvPr/>
          </p:nvSpPr>
          <p:spPr bwMode="auto">
            <a:xfrm flipV="1">
              <a:off x="960" y="292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199" name="Group 27"/>
            <p:cNvGrpSpPr>
              <a:grpSpLocks/>
            </p:cNvGrpSpPr>
            <p:nvPr/>
          </p:nvGrpSpPr>
          <p:grpSpPr bwMode="auto">
            <a:xfrm>
              <a:off x="1392" y="3408"/>
              <a:ext cx="1296" cy="309"/>
              <a:chOff x="1536" y="2976"/>
              <a:chExt cx="1296" cy="309"/>
            </a:xfrm>
          </p:grpSpPr>
          <p:sp>
            <p:nvSpPr>
              <p:cNvPr id="50200" name="Oval 12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1056" cy="288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1800" b="0"/>
              </a:p>
            </p:txBody>
          </p:sp>
          <p:sp>
            <p:nvSpPr>
              <p:cNvPr id="50201" name="Text Box 11"/>
              <p:cNvSpPr txBox="1">
                <a:spLocks noChangeArrowheads="1"/>
              </p:cNvSpPr>
              <p:nvPr/>
            </p:nvSpPr>
            <p:spPr bwMode="auto">
              <a:xfrm>
                <a:off x="1920" y="2997"/>
                <a:ext cx="8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400" b="0">
                    <a:latin typeface="Times New Roman" panose="02020603050405020304" pitchFamily="18" charset="0"/>
                  </a:rPr>
                  <a:t>firstname</a:t>
                </a:r>
              </a:p>
            </p:txBody>
          </p:sp>
          <p:sp>
            <p:nvSpPr>
              <p:cNvPr id="50202" name="Line 14"/>
              <p:cNvSpPr>
                <a:spLocks noChangeShapeType="1"/>
              </p:cNvSpPr>
              <p:nvPr/>
            </p:nvSpPr>
            <p:spPr bwMode="auto">
              <a:xfrm>
                <a:off x="1536" y="316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0181" name="Rectangle 16"/>
          <p:cNvSpPr>
            <a:spLocks noChangeArrowheads="1"/>
          </p:cNvSpPr>
          <p:nvPr/>
        </p:nvSpPr>
        <p:spPr bwMode="auto">
          <a:xfrm>
            <a:off x="8391525" y="4191000"/>
            <a:ext cx="219075" cy="457200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lang="en-US" sz="2400" b="0"/>
          </a:p>
        </p:txBody>
      </p:sp>
      <p:sp>
        <p:nvSpPr>
          <p:cNvPr id="50182" name="Rectangle 17"/>
          <p:cNvSpPr>
            <a:spLocks noChangeArrowheads="1"/>
          </p:cNvSpPr>
          <p:nvPr/>
        </p:nvSpPr>
        <p:spPr bwMode="auto">
          <a:xfrm>
            <a:off x="8172450" y="4191000"/>
            <a:ext cx="219075" cy="457200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lang="en-US" sz="2400" b="0"/>
          </a:p>
        </p:txBody>
      </p:sp>
      <p:sp>
        <p:nvSpPr>
          <p:cNvPr id="37904" name="Rectangle 18"/>
          <p:cNvSpPr>
            <a:spLocks noChangeArrowheads="1"/>
          </p:cNvSpPr>
          <p:nvPr/>
        </p:nvSpPr>
        <p:spPr bwMode="auto">
          <a:xfrm>
            <a:off x="6661348" y="4210050"/>
            <a:ext cx="1949252" cy="457200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 b="0" dirty="0" err="1"/>
              <a:t>firstname</a:t>
            </a:r>
            <a:endParaRPr lang="en-US" sz="2400" b="0" dirty="0"/>
          </a:p>
        </p:txBody>
      </p:sp>
      <p:sp>
        <p:nvSpPr>
          <p:cNvPr id="50184" name="Line 21"/>
          <p:cNvSpPr>
            <a:spLocks noChangeShapeType="1"/>
          </p:cNvSpPr>
          <p:nvPr/>
        </p:nvSpPr>
        <p:spPr bwMode="auto">
          <a:xfrm>
            <a:off x="4724400" y="4676775"/>
            <a:ext cx="3886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Line 22"/>
          <p:cNvSpPr>
            <a:spLocks noChangeShapeType="1"/>
          </p:cNvSpPr>
          <p:nvPr/>
        </p:nvSpPr>
        <p:spPr bwMode="auto">
          <a:xfrm>
            <a:off x="4716016" y="4191000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Line 23"/>
          <p:cNvSpPr>
            <a:spLocks noChangeShapeType="1"/>
          </p:cNvSpPr>
          <p:nvPr/>
        </p:nvSpPr>
        <p:spPr bwMode="auto">
          <a:xfrm>
            <a:off x="6477000" y="4191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7" name="Line 26"/>
          <p:cNvSpPr>
            <a:spLocks noChangeShapeType="1"/>
          </p:cNvSpPr>
          <p:nvPr/>
        </p:nvSpPr>
        <p:spPr bwMode="auto">
          <a:xfrm>
            <a:off x="8604448" y="4191000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8" name="Text Box 27"/>
          <p:cNvSpPr txBox="1">
            <a:spLocks noChangeArrowheads="1"/>
          </p:cNvSpPr>
          <p:nvPr/>
        </p:nvSpPr>
        <p:spPr bwMode="auto">
          <a:xfrm>
            <a:off x="4716016" y="3505200"/>
            <a:ext cx="145415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3333CC"/>
                </a:solidFill>
              </a:rPr>
              <a:t>EMPLOYEE</a:t>
            </a:r>
          </a:p>
          <a:p>
            <a:pPr eaLnBrk="1" hangingPunct="1"/>
            <a:endParaRPr lang="en-US" sz="1800" b="0" dirty="0">
              <a:solidFill>
                <a:srgbClr val="3333CC"/>
              </a:solidFill>
            </a:endParaRPr>
          </a:p>
        </p:txBody>
      </p:sp>
      <p:sp>
        <p:nvSpPr>
          <p:cNvPr id="50189" name="Line 20"/>
          <p:cNvSpPr>
            <a:spLocks noChangeShapeType="1"/>
          </p:cNvSpPr>
          <p:nvPr/>
        </p:nvSpPr>
        <p:spPr bwMode="auto">
          <a:xfrm>
            <a:off x="4718248" y="4191000"/>
            <a:ext cx="3886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Rectangle 19"/>
          <p:cNvSpPr>
            <a:spLocks noChangeArrowheads="1"/>
          </p:cNvSpPr>
          <p:nvPr/>
        </p:nvSpPr>
        <p:spPr bwMode="auto">
          <a:xfrm>
            <a:off x="4716016" y="4210050"/>
            <a:ext cx="1945332" cy="457200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 b="0" dirty="0"/>
              <a:t>surname</a:t>
            </a:r>
          </a:p>
        </p:txBody>
      </p:sp>
      <p:sp>
        <p:nvSpPr>
          <p:cNvPr id="37919" name="Oval 31"/>
          <p:cNvSpPr>
            <a:spLocks noChangeArrowheads="1"/>
          </p:cNvSpPr>
          <p:nvPr/>
        </p:nvSpPr>
        <p:spPr bwMode="auto">
          <a:xfrm>
            <a:off x="757808" y="6096000"/>
            <a:ext cx="1981200" cy="609600"/>
          </a:xfrm>
          <a:prstGeom prst="ellips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20" name="Oval 32"/>
          <p:cNvSpPr>
            <a:spLocks noChangeArrowheads="1"/>
          </p:cNvSpPr>
          <p:nvPr/>
        </p:nvSpPr>
        <p:spPr bwMode="auto">
          <a:xfrm>
            <a:off x="2815208" y="5334000"/>
            <a:ext cx="1828800" cy="609600"/>
          </a:xfrm>
          <a:prstGeom prst="ellips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4289" name="Rectangle 2"/>
          <p:cNvSpPr>
            <a:spLocks noChangeArrowheads="1"/>
          </p:cNvSpPr>
          <p:nvPr/>
        </p:nvSpPr>
        <p:spPr bwMode="auto">
          <a:xfrm>
            <a:off x="1400335" y="79374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4000" b="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135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79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79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4" grpId="0" animBg="1"/>
      <p:bldP spid="37913" grpId="0" animBg="1"/>
      <p:bldP spid="37919" grpId="0" animBg="1"/>
      <p:bldP spid="379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326707" y="827078"/>
            <a:ext cx="8415814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Corbel" pitchFamily="34" charset="0"/>
              </a:rPr>
              <a:t>Mapping: Multivalued Attributes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28800"/>
            <a:ext cx="7956550" cy="4368775"/>
          </a:xfrm>
          <a:prstGeom prst="rect">
            <a:avLst/>
          </a:prstGeo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800" b="1" dirty="0">
                <a:latin typeface="Corbel" pitchFamily="34" charset="0"/>
              </a:rPr>
              <a:t>ER Model			Relational   Model</a:t>
            </a:r>
          </a:p>
          <a:p>
            <a:pPr eaLnBrk="1" hangingPunct="1"/>
            <a:r>
              <a:rPr lang="en-US" sz="2800" dirty="0">
                <a:latin typeface="Corbel" pitchFamily="34" charset="0"/>
              </a:rPr>
              <a:t>Multivalued attribute </a:t>
            </a:r>
            <a:r>
              <a:rPr lang="en-US" sz="2800" dirty="0">
                <a:latin typeface="Corbel" pitchFamily="34" charset="0"/>
                <a:sym typeface="Wingdings" panose="05000000000000000000" pitchFamily="2" charset="2"/>
              </a:rPr>
              <a:t>   Relation &amp; Foreign Key</a:t>
            </a:r>
          </a:p>
          <a:p>
            <a:pPr lvl="1" eaLnBrk="1" hangingPunct="1"/>
            <a:endParaRPr lang="en-US" sz="2100" dirty="0"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/>
          </a:p>
        </p:txBody>
      </p:sp>
      <p:sp>
        <p:nvSpPr>
          <p:cNvPr id="85003" name="Line 12"/>
          <p:cNvSpPr>
            <a:spLocks noChangeShapeType="1"/>
          </p:cNvSpPr>
          <p:nvPr/>
        </p:nvSpPr>
        <p:spPr bwMode="auto">
          <a:xfrm flipH="1" flipV="1">
            <a:off x="4953000" y="4648200"/>
            <a:ext cx="1524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572000" y="3657600"/>
            <a:ext cx="4038600" cy="912813"/>
            <a:chOff x="2352" y="2304"/>
            <a:chExt cx="2544" cy="575"/>
          </a:xfrm>
        </p:grpSpPr>
        <p:sp>
          <p:nvSpPr>
            <p:cNvPr id="51238" name="Rectangle 14"/>
            <p:cNvSpPr>
              <a:spLocks noChangeArrowheads="1"/>
            </p:cNvSpPr>
            <p:nvPr/>
          </p:nvSpPr>
          <p:spPr bwMode="auto">
            <a:xfrm>
              <a:off x="4239" y="2592"/>
              <a:ext cx="657" cy="287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 b="0"/>
            </a:p>
          </p:txBody>
        </p:sp>
        <p:sp>
          <p:nvSpPr>
            <p:cNvPr id="51239" name="Rectangle 15"/>
            <p:cNvSpPr>
              <a:spLocks noChangeArrowheads="1"/>
            </p:cNvSpPr>
            <p:nvPr/>
          </p:nvSpPr>
          <p:spPr bwMode="auto">
            <a:xfrm>
              <a:off x="3542" y="2592"/>
              <a:ext cx="697" cy="287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b="0" dirty="0"/>
                <a:t>name</a:t>
              </a:r>
            </a:p>
          </p:txBody>
        </p:sp>
        <p:sp>
          <p:nvSpPr>
            <p:cNvPr id="51240" name="Rectangle 16"/>
            <p:cNvSpPr>
              <a:spLocks noChangeArrowheads="1"/>
            </p:cNvSpPr>
            <p:nvPr/>
          </p:nvSpPr>
          <p:spPr bwMode="auto">
            <a:xfrm>
              <a:off x="2352" y="2592"/>
              <a:ext cx="1190" cy="287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/>
                <a:t>id</a:t>
              </a:r>
              <a:endParaRPr lang="en-US" sz="2400"/>
            </a:p>
          </p:txBody>
        </p:sp>
        <p:sp>
          <p:nvSpPr>
            <p:cNvPr id="51241" name="Line 17"/>
            <p:cNvSpPr>
              <a:spLocks noChangeShapeType="1"/>
            </p:cNvSpPr>
            <p:nvPr/>
          </p:nvSpPr>
          <p:spPr bwMode="auto">
            <a:xfrm>
              <a:off x="2352" y="2592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2" name="Line 18"/>
            <p:cNvSpPr>
              <a:spLocks noChangeShapeType="1"/>
            </p:cNvSpPr>
            <p:nvPr/>
          </p:nvSpPr>
          <p:spPr bwMode="auto">
            <a:xfrm>
              <a:off x="2352" y="2879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3" name="Line 19"/>
            <p:cNvSpPr>
              <a:spLocks noChangeShapeType="1"/>
            </p:cNvSpPr>
            <p:nvPr/>
          </p:nvSpPr>
          <p:spPr bwMode="auto">
            <a:xfrm>
              <a:off x="2352" y="2592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4" name="Line 20"/>
            <p:cNvSpPr>
              <a:spLocks noChangeShapeType="1"/>
            </p:cNvSpPr>
            <p:nvPr/>
          </p:nvSpPr>
          <p:spPr bwMode="auto">
            <a:xfrm>
              <a:off x="3542" y="2592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5" name="Line 21"/>
            <p:cNvSpPr>
              <a:spLocks noChangeShapeType="1"/>
            </p:cNvSpPr>
            <p:nvPr/>
          </p:nvSpPr>
          <p:spPr bwMode="auto">
            <a:xfrm>
              <a:off x="4239" y="2592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6" name="Line 22"/>
            <p:cNvSpPr>
              <a:spLocks noChangeShapeType="1"/>
            </p:cNvSpPr>
            <p:nvPr/>
          </p:nvSpPr>
          <p:spPr bwMode="auto">
            <a:xfrm>
              <a:off x="4896" y="2592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7" name="Text Box 23"/>
            <p:cNvSpPr txBox="1">
              <a:spLocks noChangeArrowheads="1"/>
            </p:cNvSpPr>
            <p:nvPr/>
          </p:nvSpPr>
          <p:spPr bwMode="auto">
            <a:xfrm>
              <a:off x="2400" y="2304"/>
              <a:ext cx="80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1800" dirty="0">
                  <a:solidFill>
                    <a:srgbClr val="3333CC"/>
                  </a:solidFill>
                </a:rPr>
                <a:t>Employee</a:t>
              </a:r>
            </a:p>
            <a:p>
              <a:pPr eaLnBrk="1" hangingPunct="1"/>
              <a:endParaRPr lang="en-US" sz="1800" b="0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724400" y="5029200"/>
            <a:ext cx="2986088" cy="836613"/>
            <a:chOff x="2592" y="3120"/>
            <a:chExt cx="1881" cy="527"/>
          </a:xfrm>
        </p:grpSpPr>
        <p:sp>
          <p:nvSpPr>
            <p:cNvPr id="51230" name="Rectangle 25"/>
            <p:cNvSpPr>
              <a:spLocks noChangeArrowheads="1"/>
            </p:cNvSpPr>
            <p:nvPr/>
          </p:nvSpPr>
          <p:spPr bwMode="auto">
            <a:xfrm>
              <a:off x="3565" y="3360"/>
              <a:ext cx="908" cy="287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/>
                <a:t>id</a:t>
              </a:r>
            </a:p>
          </p:txBody>
        </p:sp>
        <p:sp>
          <p:nvSpPr>
            <p:cNvPr id="51231" name="Rectangle 26"/>
            <p:cNvSpPr>
              <a:spLocks noChangeArrowheads="1"/>
            </p:cNvSpPr>
            <p:nvPr/>
          </p:nvSpPr>
          <p:spPr bwMode="auto">
            <a:xfrm>
              <a:off x="2592" y="3360"/>
              <a:ext cx="973" cy="287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 dirty="0"/>
                <a:t>phone</a:t>
              </a:r>
              <a:endParaRPr lang="en-US" sz="2400" dirty="0"/>
            </a:p>
          </p:txBody>
        </p:sp>
        <p:sp>
          <p:nvSpPr>
            <p:cNvPr id="51232" name="Line 27"/>
            <p:cNvSpPr>
              <a:spLocks noChangeShapeType="1"/>
            </p:cNvSpPr>
            <p:nvPr/>
          </p:nvSpPr>
          <p:spPr bwMode="auto">
            <a:xfrm>
              <a:off x="2592" y="3360"/>
              <a:ext cx="188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3" name="Line 28"/>
            <p:cNvSpPr>
              <a:spLocks noChangeShapeType="1"/>
            </p:cNvSpPr>
            <p:nvPr/>
          </p:nvSpPr>
          <p:spPr bwMode="auto">
            <a:xfrm>
              <a:off x="2592" y="3647"/>
              <a:ext cx="188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4" name="Line 29"/>
            <p:cNvSpPr>
              <a:spLocks noChangeShapeType="1"/>
            </p:cNvSpPr>
            <p:nvPr/>
          </p:nvSpPr>
          <p:spPr bwMode="auto">
            <a:xfrm>
              <a:off x="2592" y="336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5" name="Line 30"/>
            <p:cNvSpPr>
              <a:spLocks noChangeShapeType="1"/>
            </p:cNvSpPr>
            <p:nvPr/>
          </p:nvSpPr>
          <p:spPr bwMode="auto">
            <a:xfrm>
              <a:off x="3565" y="336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6" name="Line 31"/>
            <p:cNvSpPr>
              <a:spLocks noChangeShapeType="1"/>
            </p:cNvSpPr>
            <p:nvPr/>
          </p:nvSpPr>
          <p:spPr bwMode="auto">
            <a:xfrm>
              <a:off x="4473" y="336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7" name="Text Box 32"/>
            <p:cNvSpPr txBox="1">
              <a:spLocks noChangeArrowheads="1"/>
            </p:cNvSpPr>
            <p:nvPr/>
          </p:nvSpPr>
          <p:spPr bwMode="auto">
            <a:xfrm>
              <a:off x="2592" y="3120"/>
              <a:ext cx="14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800" dirty="0" err="1">
                  <a:solidFill>
                    <a:srgbClr val="3333CC"/>
                  </a:solidFill>
                </a:rPr>
                <a:t>Employee_contact</a:t>
              </a:r>
              <a:endParaRPr lang="en-US" sz="1800" dirty="0">
                <a:solidFill>
                  <a:srgbClr val="3333CC"/>
                </a:solidFill>
              </a:endParaRPr>
            </a:p>
          </p:txBody>
        </p:sp>
      </p:grpSp>
      <p:sp>
        <p:nvSpPr>
          <p:cNvPr id="55303" name="Rectangle 2"/>
          <p:cNvSpPr>
            <a:spLocks noChangeArrowheads="1"/>
          </p:cNvSpPr>
          <p:nvPr/>
        </p:nvSpPr>
        <p:spPr bwMode="auto">
          <a:xfrm>
            <a:off x="609600" y="79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4000" b="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09600" y="3886200"/>
            <a:ext cx="3657600" cy="1524000"/>
            <a:chOff x="384" y="2448"/>
            <a:chExt cx="2304" cy="960"/>
          </a:xfrm>
        </p:grpSpPr>
        <p:grpSp>
          <p:nvGrpSpPr>
            <p:cNvPr id="51214" name="Group 38"/>
            <p:cNvGrpSpPr>
              <a:grpSpLocks/>
            </p:cNvGrpSpPr>
            <p:nvPr/>
          </p:nvGrpSpPr>
          <p:grpSpPr bwMode="auto">
            <a:xfrm>
              <a:off x="384" y="2448"/>
              <a:ext cx="1688" cy="960"/>
              <a:chOff x="144" y="2256"/>
              <a:chExt cx="1688" cy="960"/>
            </a:xfrm>
          </p:grpSpPr>
          <p:grpSp>
            <p:nvGrpSpPr>
              <p:cNvPr id="51218" name="Group 37"/>
              <p:cNvGrpSpPr>
                <a:grpSpLocks/>
              </p:cNvGrpSpPr>
              <p:nvPr/>
            </p:nvGrpSpPr>
            <p:grpSpPr bwMode="auto">
              <a:xfrm>
                <a:off x="912" y="2544"/>
                <a:ext cx="920" cy="672"/>
                <a:chOff x="912" y="2544"/>
                <a:chExt cx="920" cy="672"/>
              </a:xfrm>
            </p:grpSpPr>
            <p:grpSp>
              <p:nvGrpSpPr>
                <p:cNvPr id="51226" name="Group 36"/>
                <p:cNvGrpSpPr>
                  <a:grpSpLocks/>
                </p:cNvGrpSpPr>
                <p:nvPr/>
              </p:nvGrpSpPr>
              <p:grpSpPr bwMode="auto">
                <a:xfrm>
                  <a:off x="912" y="2832"/>
                  <a:ext cx="920" cy="384"/>
                  <a:chOff x="912" y="2880"/>
                  <a:chExt cx="920" cy="384"/>
                </a:xfrm>
              </p:grpSpPr>
              <p:sp>
                <p:nvSpPr>
                  <p:cNvPr id="51228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2880"/>
                    <a:ext cx="864" cy="384"/>
                  </a:xfrm>
                  <a:prstGeom prst="ellipse">
                    <a:avLst/>
                  </a:prstGeom>
                  <a:solidFill>
                    <a:srgbClr val="9999FF"/>
                  </a:solidFill>
                  <a:ln w="38100" cmpd="dbl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sz="1800" b="0"/>
                  </a:p>
                </p:txBody>
              </p:sp>
              <p:sp>
                <p:nvSpPr>
                  <p:cNvPr id="51229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0" y="2928"/>
                    <a:ext cx="9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sz="2400" b="0" dirty="0">
                        <a:latin typeface="Times New Roman" panose="02020603050405020304" pitchFamily="18" charset="0"/>
                      </a:rPr>
                      <a:t>phone</a:t>
                    </a:r>
                  </a:p>
                </p:txBody>
              </p:sp>
            </p:grpSp>
            <p:sp>
              <p:nvSpPr>
                <p:cNvPr id="51227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2544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219" name="Group 35"/>
              <p:cNvGrpSpPr>
                <a:grpSpLocks/>
              </p:cNvGrpSpPr>
              <p:nvPr/>
            </p:nvGrpSpPr>
            <p:grpSpPr bwMode="auto">
              <a:xfrm>
                <a:off x="144" y="2256"/>
                <a:ext cx="1141" cy="864"/>
                <a:chOff x="144" y="2256"/>
                <a:chExt cx="1141" cy="864"/>
              </a:xfrm>
            </p:grpSpPr>
            <p:sp>
              <p:nvSpPr>
                <p:cNvPr id="5122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84" y="2256"/>
                  <a:ext cx="901" cy="291"/>
                </a:xfrm>
                <a:prstGeom prst="rect">
                  <a:avLst/>
                </a:prstGeom>
                <a:solidFill>
                  <a:srgbClr val="99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2400" b="0" dirty="0">
                      <a:latin typeface="Times New Roman" panose="02020603050405020304" pitchFamily="18" charset="0"/>
                    </a:rPr>
                    <a:t>Employee</a:t>
                  </a:r>
                </a:p>
              </p:txBody>
            </p:sp>
            <p:grpSp>
              <p:nvGrpSpPr>
                <p:cNvPr id="51221" name="Group 34"/>
                <p:cNvGrpSpPr>
                  <a:grpSpLocks/>
                </p:cNvGrpSpPr>
                <p:nvPr/>
              </p:nvGrpSpPr>
              <p:grpSpPr bwMode="auto">
                <a:xfrm>
                  <a:off x="144" y="2544"/>
                  <a:ext cx="576" cy="576"/>
                  <a:chOff x="144" y="2544"/>
                  <a:chExt cx="576" cy="576"/>
                </a:xfrm>
              </p:grpSpPr>
              <p:grpSp>
                <p:nvGrpSpPr>
                  <p:cNvPr id="51222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144" y="2736"/>
                    <a:ext cx="576" cy="384"/>
                    <a:chOff x="96" y="2928"/>
                    <a:chExt cx="576" cy="384"/>
                  </a:xfrm>
                </p:grpSpPr>
                <p:sp>
                  <p:nvSpPr>
                    <p:cNvPr id="51224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" y="2976"/>
                      <a:ext cx="576" cy="336"/>
                    </a:xfrm>
                    <a:prstGeom prst="ellipse">
                      <a:avLst/>
                    </a:prstGeom>
                    <a:solidFill>
                      <a:srgbClr val="9999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sz="1800" b="0"/>
                    </a:p>
                  </p:txBody>
                </p:sp>
                <p:sp>
                  <p:nvSpPr>
                    <p:cNvPr id="51225" name="Text Box 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8" y="2928"/>
                      <a:ext cx="265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US" sz="2400" b="0" u="sng">
                          <a:latin typeface="Times New Roman" panose="02020603050405020304" pitchFamily="18" charset="0"/>
                        </a:rPr>
                        <a:t>id</a:t>
                      </a:r>
                    </a:p>
                  </p:txBody>
                </p:sp>
              </p:grpSp>
              <p:sp>
                <p:nvSpPr>
                  <p:cNvPr id="51223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" y="2544"/>
                    <a:ext cx="144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51215" name="Group 41"/>
            <p:cNvGrpSpPr>
              <a:grpSpLocks/>
            </p:cNvGrpSpPr>
            <p:nvPr/>
          </p:nvGrpSpPr>
          <p:grpSpPr bwMode="auto">
            <a:xfrm>
              <a:off x="1632" y="2544"/>
              <a:ext cx="1056" cy="336"/>
              <a:chOff x="1632" y="2544"/>
              <a:chExt cx="1056" cy="336"/>
            </a:xfrm>
          </p:grpSpPr>
          <p:sp>
            <p:nvSpPr>
              <p:cNvPr id="51216" name="Oval 39"/>
              <p:cNvSpPr>
                <a:spLocks noChangeArrowheads="1"/>
              </p:cNvSpPr>
              <p:nvPr/>
            </p:nvSpPr>
            <p:spPr bwMode="auto">
              <a:xfrm>
                <a:off x="1920" y="2544"/>
                <a:ext cx="768" cy="33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b="0" dirty="0"/>
                  <a:t>name</a:t>
                </a:r>
              </a:p>
            </p:txBody>
          </p:sp>
          <p:sp>
            <p:nvSpPr>
              <p:cNvPr id="51217" name="Line 40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28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5035" name="Line 43"/>
          <p:cNvSpPr>
            <a:spLocks noChangeShapeType="1"/>
          </p:cNvSpPr>
          <p:nvPr/>
        </p:nvSpPr>
        <p:spPr bwMode="auto">
          <a:xfrm>
            <a:off x="2640848" y="2902226"/>
            <a:ext cx="0" cy="990600"/>
          </a:xfrm>
          <a:prstGeom prst="line">
            <a:avLst/>
          </a:prstGeom>
          <a:noFill/>
          <a:ln w="76200">
            <a:solidFill>
              <a:srgbClr val="66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36" name="AutoShape 44"/>
          <p:cNvSpPr>
            <a:spLocks noChangeArrowheads="1"/>
          </p:cNvSpPr>
          <p:nvPr/>
        </p:nvSpPr>
        <p:spPr bwMode="auto">
          <a:xfrm>
            <a:off x="3505200" y="35052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5037" name="Oval 45"/>
          <p:cNvSpPr>
            <a:spLocks noChangeArrowheads="1"/>
          </p:cNvSpPr>
          <p:nvPr/>
        </p:nvSpPr>
        <p:spPr bwMode="auto">
          <a:xfrm>
            <a:off x="609600" y="4648200"/>
            <a:ext cx="990600" cy="762000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5038" name="Oval 46"/>
          <p:cNvSpPr>
            <a:spLocks noChangeArrowheads="1"/>
          </p:cNvSpPr>
          <p:nvPr/>
        </p:nvSpPr>
        <p:spPr bwMode="auto">
          <a:xfrm>
            <a:off x="3200400" y="3962400"/>
            <a:ext cx="990600" cy="762000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5041" name="AutoShape 49"/>
          <p:cNvSpPr>
            <a:spLocks noChangeArrowheads="1"/>
          </p:cNvSpPr>
          <p:nvPr/>
        </p:nvSpPr>
        <p:spPr bwMode="auto">
          <a:xfrm rot="885524">
            <a:off x="3181350" y="5292725"/>
            <a:ext cx="1222375" cy="382588"/>
          </a:xfrm>
          <a:prstGeom prst="rightArrow">
            <a:avLst>
              <a:gd name="adj1" fmla="val 50000"/>
              <a:gd name="adj2" fmla="val 79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9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7214 L -3.33333E-6 0.2275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5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9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850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850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850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850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850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850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3" grpId="0" animBg="1"/>
      <p:bldP spid="85035" grpId="0" animBg="1"/>
      <p:bldP spid="85035" grpId="1" animBg="1"/>
      <p:bldP spid="85036" grpId="0" animBg="1"/>
      <p:bldP spid="85037" grpId="0" animBg="1"/>
      <p:bldP spid="85037" grpId="1" animBg="1"/>
      <p:bldP spid="85037" grpId="2" animBg="1"/>
      <p:bldP spid="85038" grpId="0" animBg="1"/>
      <p:bldP spid="85038" grpId="1" animBg="1"/>
      <p:bldP spid="850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-494287" y="733884"/>
            <a:ext cx="9135955" cy="1293028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4400" dirty="0">
                <a:ln>
                  <a:noFill/>
                </a:ln>
                <a:latin typeface="Corbel" pitchFamily="34" charset="0"/>
              </a:rPr>
              <a:t>Mapping:1:1 with total &amp; Partial participation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1516" y="2030116"/>
            <a:ext cx="7499350" cy="40703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>
                <a:latin typeface="Corbel" pitchFamily="34" charset="0"/>
              </a:rPr>
              <a:t>If there is a 1:1 relationship R from entity A to B and if B is in </a:t>
            </a:r>
            <a:r>
              <a:rPr lang="en-US" sz="2800" dirty="0">
                <a:solidFill>
                  <a:srgbClr val="FF0000"/>
                </a:solidFill>
                <a:latin typeface="Corbel" pitchFamily="34" charset="0"/>
              </a:rPr>
              <a:t>total participation</a:t>
            </a:r>
            <a:r>
              <a:rPr lang="en-US" sz="2800" dirty="0">
                <a:latin typeface="Corbel" pitchFamily="34" charset="0"/>
              </a:rPr>
              <a:t> with A on R then the foreign key is placed in 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  </a:t>
            </a:r>
          </a:p>
          <a:p>
            <a:pPr eaLnBrk="1" hangingPunct="1"/>
            <a:endParaRPr lang="en-US" dirty="0"/>
          </a:p>
        </p:txBody>
      </p:sp>
      <p:sp>
        <p:nvSpPr>
          <p:cNvPr id="52229" name="Text Box 14"/>
          <p:cNvSpPr txBox="1">
            <a:spLocks noChangeArrowheads="1"/>
          </p:cNvSpPr>
          <p:nvPr/>
        </p:nvSpPr>
        <p:spPr bwMode="auto">
          <a:xfrm>
            <a:off x="5318125" y="51419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2230" name="Text Box 14"/>
          <p:cNvSpPr txBox="1">
            <a:spLocks noChangeArrowheads="1"/>
          </p:cNvSpPr>
          <p:nvPr/>
        </p:nvSpPr>
        <p:spPr bwMode="auto">
          <a:xfrm>
            <a:off x="457200" y="5638800"/>
            <a:ext cx="577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u="sng" dirty="0" err="1">
                <a:latin typeface="Times New Roman" panose="02020603050405020304" pitchFamily="18" charset="0"/>
              </a:rPr>
              <a:t>eid</a:t>
            </a:r>
            <a:endParaRPr lang="en-US" sz="2400" u="sng" dirty="0">
              <a:latin typeface="Times New Roman" panose="02020603050405020304" pitchFamily="18" charset="0"/>
            </a:endParaRPr>
          </a:p>
        </p:txBody>
      </p:sp>
      <p:sp>
        <p:nvSpPr>
          <p:cNvPr id="52231" name="Text Box 17"/>
          <p:cNvSpPr txBox="1">
            <a:spLocks noChangeArrowheads="1"/>
          </p:cNvSpPr>
          <p:nvPr/>
        </p:nvSpPr>
        <p:spPr bwMode="auto">
          <a:xfrm>
            <a:off x="4343400" y="5867400"/>
            <a:ext cx="6815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u="sng" dirty="0" err="1">
                <a:latin typeface="Times New Roman" panose="02020603050405020304" pitchFamily="18" charset="0"/>
              </a:rPr>
              <a:t>dno</a:t>
            </a:r>
            <a:endParaRPr lang="en-US" sz="2400" u="sng" dirty="0">
              <a:latin typeface="Times New Roman" panose="02020603050405020304" pitchFamily="18" charset="0"/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5167313" y="3212976"/>
            <a:ext cx="3657600" cy="2527424"/>
            <a:chOff x="4098925" y="3465516"/>
            <a:chExt cx="4695825" cy="2986084"/>
          </a:xfrm>
        </p:grpSpPr>
        <p:sp>
          <p:nvSpPr>
            <p:cNvPr id="52245" name="Line 4"/>
            <p:cNvSpPr>
              <a:spLocks noChangeShapeType="1"/>
            </p:cNvSpPr>
            <p:nvPr/>
          </p:nvSpPr>
          <p:spPr bwMode="auto">
            <a:xfrm flipH="1" flipV="1">
              <a:off x="4800600" y="4572000"/>
              <a:ext cx="1828800" cy="1219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246" name="Group 20"/>
            <p:cNvGrpSpPr>
              <a:grpSpLocks/>
            </p:cNvGrpSpPr>
            <p:nvPr/>
          </p:nvGrpSpPr>
          <p:grpSpPr bwMode="auto">
            <a:xfrm>
              <a:off x="4098925" y="3465516"/>
              <a:ext cx="3978275" cy="1081088"/>
              <a:chOff x="2582" y="2183"/>
              <a:chExt cx="2506" cy="681"/>
            </a:xfrm>
          </p:grpSpPr>
          <p:sp>
            <p:nvSpPr>
              <p:cNvPr id="52263" name="Rectangle 21"/>
              <p:cNvSpPr>
                <a:spLocks noChangeArrowheads="1"/>
              </p:cNvSpPr>
              <p:nvPr/>
            </p:nvSpPr>
            <p:spPr bwMode="auto">
              <a:xfrm>
                <a:off x="4608" y="2448"/>
                <a:ext cx="480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None/>
                </a:pPr>
                <a:endParaRPr lang="en-US" sz="2400"/>
              </a:p>
            </p:txBody>
          </p:sp>
          <p:sp>
            <p:nvSpPr>
              <p:cNvPr id="52264" name="Rectangle 22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672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None/>
                </a:pPr>
                <a:endParaRPr lang="en-US" sz="2400"/>
              </a:p>
            </p:txBody>
          </p:sp>
          <p:sp>
            <p:nvSpPr>
              <p:cNvPr id="52265" name="Rectangle 23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576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None/>
                </a:pPr>
                <a:endParaRPr lang="en-US" sz="2400"/>
              </a:p>
            </p:txBody>
          </p:sp>
          <p:sp>
            <p:nvSpPr>
              <p:cNvPr id="52266" name="Rectangle 24"/>
              <p:cNvSpPr>
                <a:spLocks noChangeArrowheads="1"/>
              </p:cNvSpPr>
              <p:nvPr/>
            </p:nvSpPr>
            <p:spPr bwMode="auto">
              <a:xfrm>
                <a:off x="2688" y="2448"/>
                <a:ext cx="672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sz="2400" u="sng" dirty="0" err="1"/>
                  <a:t>eid</a:t>
                </a:r>
                <a:endParaRPr lang="en-US" sz="2400" u="sng" dirty="0"/>
              </a:p>
            </p:txBody>
          </p:sp>
          <p:sp>
            <p:nvSpPr>
              <p:cNvPr id="52267" name="Line 25"/>
              <p:cNvSpPr>
                <a:spLocks noChangeShapeType="1"/>
              </p:cNvSpPr>
              <p:nvPr/>
            </p:nvSpPr>
            <p:spPr bwMode="auto">
              <a:xfrm>
                <a:off x="2688" y="2448"/>
                <a:ext cx="240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8" name="Line 26"/>
              <p:cNvSpPr>
                <a:spLocks noChangeShapeType="1"/>
              </p:cNvSpPr>
              <p:nvPr/>
            </p:nvSpPr>
            <p:spPr bwMode="auto">
              <a:xfrm>
                <a:off x="2688" y="2864"/>
                <a:ext cx="240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9" name="Line 27"/>
              <p:cNvSpPr>
                <a:spLocks noChangeShapeType="1"/>
              </p:cNvSpPr>
              <p:nvPr/>
            </p:nvSpPr>
            <p:spPr bwMode="auto">
              <a:xfrm>
                <a:off x="2688" y="2448"/>
                <a:ext cx="0" cy="41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0" name="Line 28"/>
              <p:cNvSpPr>
                <a:spLocks noChangeShapeType="1"/>
              </p:cNvSpPr>
              <p:nvPr/>
            </p:nvSpPr>
            <p:spPr bwMode="auto">
              <a:xfrm>
                <a:off x="3360" y="2448"/>
                <a:ext cx="0" cy="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1" name="Line 29"/>
              <p:cNvSpPr>
                <a:spLocks noChangeShapeType="1"/>
              </p:cNvSpPr>
              <p:nvPr/>
            </p:nvSpPr>
            <p:spPr bwMode="auto">
              <a:xfrm>
                <a:off x="3936" y="2448"/>
                <a:ext cx="0" cy="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2" name="Line 30"/>
              <p:cNvSpPr>
                <a:spLocks noChangeShapeType="1"/>
              </p:cNvSpPr>
              <p:nvPr/>
            </p:nvSpPr>
            <p:spPr bwMode="auto">
              <a:xfrm>
                <a:off x="4608" y="2448"/>
                <a:ext cx="0" cy="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3" name="Line 31"/>
              <p:cNvSpPr>
                <a:spLocks noChangeShapeType="1"/>
              </p:cNvSpPr>
              <p:nvPr/>
            </p:nvSpPr>
            <p:spPr bwMode="auto">
              <a:xfrm>
                <a:off x="5088" y="2448"/>
                <a:ext cx="0" cy="41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4" name="Text Box 32"/>
              <p:cNvSpPr txBox="1">
                <a:spLocks noChangeArrowheads="1"/>
              </p:cNvSpPr>
              <p:nvPr/>
            </p:nvSpPr>
            <p:spPr bwMode="auto">
              <a:xfrm>
                <a:off x="2582" y="2183"/>
                <a:ext cx="1129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dirty="0"/>
                  <a:t>Employee</a:t>
                </a:r>
              </a:p>
            </p:txBody>
          </p:sp>
        </p:grpSp>
        <p:grpSp>
          <p:nvGrpSpPr>
            <p:cNvPr id="52247" name="Group 33"/>
            <p:cNvGrpSpPr>
              <a:grpSpLocks/>
            </p:cNvGrpSpPr>
            <p:nvPr/>
          </p:nvGrpSpPr>
          <p:grpSpPr bwMode="auto">
            <a:xfrm>
              <a:off x="4800600" y="5254625"/>
              <a:ext cx="3994150" cy="1196975"/>
              <a:chOff x="3024" y="3310"/>
              <a:chExt cx="2516" cy="754"/>
            </a:xfrm>
          </p:grpSpPr>
          <p:sp>
            <p:nvSpPr>
              <p:cNvPr id="52249" name="Rectangle 34"/>
              <p:cNvSpPr>
                <a:spLocks noChangeArrowheads="1"/>
              </p:cNvSpPr>
              <p:nvPr/>
            </p:nvSpPr>
            <p:spPr bwMode="auto">
              <a:xfrm>
                <a:off x="5232" y="3648"/>
                <a:ext cx="308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None/>
                </a:pPr>
                <a:endParaRPr lang="en-US" sz="2400"/>
              </a:p>
            </p:txBody>
          </p:sp>
          <p:sp>
            <p:nvSpPr>
              <p:cNvPr id="52250" name="Rectangle 35"/>
              <p:cNvSpPr>
                <a:spLocks noChangeArrowheads="1"/>
              </p:cNvSpPr>
              <p:nvPr/>
            </p:nvSpPr>
            <p:spPr bwMode="auto">
              <a:xfrm>
                <a:off x="4848" y="3648"/>
                <a:ext cx="384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None/>
                </a:pPr>
                <a:endParaRPr lang="en-US" sz="2400"/>
              </a:p>
            </p:txBody>
          </p:sp>
          <p:sp>
            <p:nvSpPr>
              <p:cNvPr id="52251" name="Rectangle 36"/>
              <p:cNvSpPr>
                <a:spLocks noChangeArrowheads="1"/>
              </p:cNvSpPr>
              <p:nvPr/>
            </p:nvSpPr>
            <p:spPr bwMode="auto">
              <a:xfrm>
                <a:off x="4416" y="3648"/>
                <a:ext cx="432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None/>
                </a:pPr>
                <a:endParaRPr lang="en-US" sz="2400"/>
              </a:p>
            </p:txBody>
          </p:sp>
          <p:sp>
            <p:nvSpPr>
              <p:cNvPr id="52252" name="Rectangle 37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480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None/>
                </a:pPr>
                <a:endParaRPr lang="en-US" sz="2400"/>
              </a:p>
            </p:txBody>
          </p:sp>
          <p:sp>
            <p:nvSpPr>
              <p:cNvPr id="52253" name="Rectangle 38"/>
              <p:cNvSpPr>
                <a:spLocks noChangeArrowheads="1"/>
              </p:cNvSpPr>
              <p:nvPr/>
            </p:nvSpPr>
            <p:spPr bwMode="auto">
              <a:xfrm>
                <a:off x="3024" y="3696"/>
                <a:ext cx="91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sz="2400" u="sng" dirty="0" err="1"/>
                  <a:t>dno</a:t>
                </a:r>
                <a:endParaRPr lang="en-US" sz="2400" u="sng" dirty="0"/>
              </a:p>
            </p:txBody>
          </p:sp>
          <p:sp>
            <p:nvSpPr>
              <p:cNvPr id="52254" name="Line 39"/>
              <p:cNvSpPr>
                <a:spLocks noChangeShapeType="1"/>
              </p:cNvSpPr>
              <p:nvPr/>
            </p:nvSpPr>
            <p:spPr bwMode="auto">
              <a:xfrm>
                <a:off x="3024" y="3648"/>
                <a:ext cx="251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5" name="Line 40"/>
              <p:cNvSpPr>
                <a:spLocks noChangeShapeType="1"/>
              </p:cNvSpPr>
              <p:nvPr/>
            </p:nvSpPr>
            <p:spPr bwMode="auto">
              <a:xfrm>
                <a:off x="3024" y="4064"/>
                <a:ext cx="251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6" name="Line 41"/>
              <p:cNvSpPr>
                <a:spLocks noChangeShapeType="1"/>
              </p:cNvSpPr>
              <p:nvPr/>
            </p:nvSpPr>
            <p:spPr bwMode="auto">
              <a:xfrm>
                <a:off x="3024" y="3648"/>
                <a:ext cx="0" cy="41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7" name="Line 42"/>
              <p:cNvSpPr>
                <a:spLocks noChangeShapeType="1"/>
              </p:cNvSpPr>
              <p:nvPr/>
            </p:nvSpPr>
            <p:spPr bwMode="auto">
              <a:xfrm>
                <a:off x="3936" y="3648"/>
                <a:ext cx="0" cy="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9" name="Line 44"/>
              <p:cNvSpPr>
                <a:spLocks noChangeShapeType="1"/>
              </p:cNvSpPr>
              <p:nvPr/>
            </p:nvSpPr>
            <p:spPr bwMode="auto">
              <a:xfrm>
                <a:off x="4848" y="3648"/>
                <a:ext cx="0" cy="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0" name="Line 45"/>
              <p:cNvSpPr>
                <a:spLocks noChangeShapeType="1"/>
              </p:cNvSpPr>
              <p:nvPr/>
            </p:nvSpPr>
            <p:spPr bwMode="auto">
              <a:xfrm>
                <a:off x="5232" y="3648"/>
                <a:ext cx="0" cy="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1" name="Line 46"/>
              <p:cNvSpPr>
                <a:spLocks noChangeShapeType="1"/>
              </p:cNvSpPr>
              <p:nvPr/>
            </p:nvSpPr>
            <p:spPr bwMode="auto">
              <a:xfrm>
                <a:off x="5540" y="3648"/>
                <a:ext cx="0" cy="41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2" name="Text Box 47"/>
              <p:cNvSpPr txBox="1">
                <a:spLocks noChangeArrowheads="1"/>
              </p:cNvSpPr>
              <p:nvPr/>
            </p:nvSpPr>
            <p:spPr bwMode="auto">
              <a:xfrm>
                <a:off x="3044" y="3310"/>
                <a:ext cx="611" cy="2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Dept</a:t>
                </a:r>
                <a:endParaRPr lang="en-US" dirty="0"/>
              </a:p>
            </p:txBody>
          </p:sp>
        </p:grpSp>
        <p:sp>
          <p:nvSpPr>
            <p:cNvPr id="52248" name="Text Box 14"/>
            <p:cNvSpPr txBox="1">
              <a:spLocks noChangeArrowheads="1"/>
            </p:cNvSpPr>
            <p:nvPr/>
          </p:nvSpPr>
          <p:spPr bwMode="auto">
            <a:xfrm>
              <a:off x="6189951" y="5875953"/>
              <a:ext cx="1524418" cy="545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 dirty="0" err="1">
                  <a:latin typeface="Times New Roman" panose="02020603050405020304" pitchFamily="18" charset="0"/>
                </a:rPr>
                <a:t>mgreno</a:t>
              </a:r>
              <a:endParaRPr 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2233" name="Line 50"/>
          <p:cNvSpPr>
            <a:spLocks noChangeShapeType="1"/>
          </p:cNvSpPr>
          <p:nvPr/>
        </p:nvSpPr>
        <p:spPr bwMode="auto">
          <a:xfrm>
            <a:off x="1815662" y="5076826"/>
            <a:ext cx="317938" cy="285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234" name="Group 52"/>
          <p:cNvGrpSpPr>
            <a:grpSpLocks/>
          </p:cNvGrpSpPr>
          <p:nvPr/>
        </p:nvGrpSpPr>
        <p:grpSpPr bwMode="auto">
          <a:xfrm>
            <a:off x="128588" y="4795838"/>
            <a:ext cx="5281612" cy="1565275"/>
            <a:chOff x="81" y="3021"/>
            <a:chExt cx="3327" cy="986"/>
          </a:xfrm>
        </p:grpSpPr>
        <p:sp>
          <p:nvSpPr>
            <p:cNvPr id="52235" name="Text Box 6"/>
            <p:cNvSpPr txBox="1">
              <a:spLocks noChangeArrowheads="1"/>
            </p:cNvSpPr>
            <p:nvPr/>
          </p:nvSpPr>
          <p:spPr bwMode="auto">
            <a:xfrm>
              <a:off x="81" y="3021"/>
              <a:ext cx="1063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400" dirty="0">
                  <a:latin typeface="Times New Roman" panose="02020603050405020304" pitchFamily="18" charset="0"/>
                </a:rPr>
                <a:t>Employee</a:t>
              </a:r>
            </a:p>
          </p:txBody>
        </p:sp>
        <p:sp>
          <p:nvSpPr>
            <p:cNvPr id="52236" name="AutoShape 7"/>
            <p:cNvSpPr>
              <a:spLocks noChangeArrowheads="1"/>
            </p:cNvSpPr>
            <p:nvPr/>
          </p:nvSpPr>
          <p:spPr bwMode="auto">
            <a:xfrm>
              <a:off x="1335" y="3024"/>
              <a:ext cx="864" cy="384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2237" name="Text Box 8"/>
            <p:cNvSpPr txBox="1">
              <a:spLocks noChangeArrowheads="1"/>
            </p:cNvSpPr>
            <p:nvPr/>
          </p:nvSpPr>
          <p:spPr bwMode="auto">
            <a:xfrm>
              <a:off x="2688" y="3120"/>
              <a:ext cx="72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400" dirty="0" err="1">
                  <a:latin typeface="Times New Roman" panose="02020603050405020304" pitchFamily="18" charset="0"/>
                </a:rPr>
                <a:t>Dept</a:t>
              </a:r>
              <a:endParaRPr 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2238" name="Text Box 9"/>
            <p:cNvSpPr txBox="1">
              <a:spLocks noChangeArrowheads="1"/>
            </p:cNvSpPr>
            <p:nvPr/>
          </p:nvSpPr>
          <p:spPr bwMode="auto">
            <a:xfrm>
              <a:off x="1381" y="3040"/>
              <a:ext cx="8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 dirty="0">
                  <a:latin typeface="Times New Roman" panose="02020603050405020304" pitchFamily="18" charset="0"/>
                </a:rPr>
                <a:t>manages</a:t>
              </a:r>
            </a:p>
          </p:txBody>
        </p:sp>
        <p:sp>
          <p:nvSpPr>
            <p:cNvPr id="52239" name="Oval 15"/>
            <p:cNvSpPr>
              <a:spLocks noChangeArrowheads="1"/>
            </p:cNvSpPr>
            <p:nvPr/>
          </p:nvSpPr>
          <p:spPr bwMode="auto">
            <a:xfrm>
              <a:off x="144" y="3567"/>
              <a:ext cx="57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2240" name="Line 16"/>
            <p:cNvSpPr>
              <a:spLocks noChangeShapeType="1"/>
            </p:cNvSpPr>
            <p:nvPr/>
          </p:nvSpPr>
          <p:spPr bwMode="auto">
            <a:xfrm flipH="1">
              <a:off x="432" y="3312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1" name="Oval 18"/>
            <p:cNvSpPr>
              <a:spLocks noChangeArrowheads="1"/>
            </p:cNvSpPr>
            <p:nvPr/>
          </p:nvSpPr>
          <p:spPr bwMode="auto">
            <a:xfrm>
              <a:off x="2544" y="3696"/>
              <a:ext cx="672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2242" name="Line 19"/>
            <p:cNvSpPr>
              <a:spLocks noChangeShapeType="1"/>
            </p:cNvSpPr>
            <p:nvPr/>
          </p:nvSpPr>
          <p:spPr bwMode="auto">
            <a:xfrm flipH="1" flipV="1">
              <a:off x="2880" y="34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52243" name="Straight Arrow Connector 56"/>
            <p:cNvCxnSpPr>
              <a:cxnSpLocks noChangeShapeType="1"/>
            </p:cNvCxnSpPr>
            <p:nvPr/>
          </p:nvCxnSpPr>
          <p:spPr bwMode="auto">
            <a:xfrm flipH="1" flipV="1">
              <a:off x="2199" y="3198"/>
              <a:ext cx="498" cy="3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44" name="Line 51"/>
            <p:cNvSpPr>
              <a:spLocks noChangeShapeType="1"/>
            </p:cNvSpPr>
            <p:nvPr/>
          </p:nvSpPr>
          <p:spPr bwMode="auto">
            <a:xfrm>
              <a:off x="2160" y="324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495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15" y="875899"/>
            <a:ext cx="8604448" cy="129302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Corbel" pitchFamily="34" charset="0"/>
              </a:rPr>
              <a:t>Mapping:1:1 with total participation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193925"/>
            <a:ext cx="7956550" cy="407035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0" y="5105400"/>
            <a:ext cx="990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3253" name="AutoShape 7"/>
          <p:cNvSpPr>
            <a:spLocks noChangeArrowheads="1"/>
          </p:cNvSpPr>
          <p:nvPr/>
        </p:nvSpPr>
        <p:spPr bwMode="auto">
          <a:xfrm>
            <a:off x="1828800" y="4956175"/>
            <a:ext cx="1355725" cy="835025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3254" name="Text Box 8"/>
          <p:cNvSpPr txBox="1">
            <a:spLocks noChangeArrowheads="1"/>
          </p:cNvSpPr>
          <p:nvPr/>
        </p:nvSpPr>
        <p:spPr bwMode="auto">
          <a:xfrm>
            <a:off x="4016375" y="5105400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3255" name="Text Box 9"/>
          <p:cNvSpPr txBox="1">
            <a:spLocks noChangeArrowheads="1"/>
          </p:cNvSpPr>
          <p:nvPr/>
        </p:nvSpPr>
        <p:spPr bwMode="auto">
          <a:xfrm>
            <a:off x="2289175" y="51816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anose="02020603050405020304" pitchFamily="18" charset="0"/>
              </a:rPr>
              <a:t>has</a:t>
            </a:r>
          </a:p>
        </p:txBody>
      </p:sp>
      <p:graphicFrame>
        <p:nvGraphicFramePr>
          <p:cNvPr id="56" name="Group 19"/>
          <p:cNvGraphicFramePr>
            <a:graphicFrameLocks noGrp="1"/>
          </p:cNvGraphicFramePr>
          <p:nvPr/>
        </p:nvGraphicFramePr>
        <p:xfrm>
          <a:off x="6457950" y="4648200"/>
          <a:ext cx="2000250" cy="487532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981" name="TextBox 56"/>
          <p:cNvSpPr txBox="1">
            <a:spLocks noChangeArrowheads="1"/>
          </p:cNvSpPr>
          <p:nvPr/>
        </p:nvSpPr>
        <p:spPr bwMode="auto">
          <a:xfrm>
            <a:off x="5791200" y="4648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AB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5219700" y="5135563"/>
            <a:ext cx="914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137915" y="2429668"/>
            <a:ext cx="8363271" cy="480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2800" b="0" dirty="0">
                <a:latin typeface="Corbel" pitchFamily="34" charset="0"/>
              </a:rPr>
              <a:t>If there is a 1:1 relationship R from entity A to B and if </a:t>
            </a:r>
            <a:r>
              <a:rPr lang="en-US" sz="2800" b="0" dirty="0">
                <a:solidFill>
                  <a:srgbClr val="FF0000"/>
                </a:solidFill>
                <a:latin typeface="Corbel" pitchFamily="34" charset="0"/>
              </a:rPr>
              <a:t>A and B are both in total participation</a:t>
            </a:r>
            <a:r>
              <a:rPr lang="en-US" sz="2800" b="0" dirty="0">
                <a:latin typeface="Corbel" pitchFamily="34" charset="0"/>
              </a:rPr>
              <a:t> with R then A &amp; B can be </a:t>
            </a:r>
            <a:r>
              <a:rPr lang="en-US" sz="2800" b="0" dirty="0">
                <a:solidFill>
                  <a:srgbClr val="FF0000"/>
                </a:solidFill>
                <a:latin typeface="Corbel" pitchFamily="34" charset="0"/>
              </a:rPr>
              <a:t>collapsed as 1 table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/>
            </a:pPr>
            <a:endParaRPr lang="en-US" sz="3000" b="0" dirty="0">
              <a:latin typeface="Verdana" panose="020B0604030504040204" pitchFamily="34" charset="0"/>
            </a:endParaRPr>
          </a:p>
        </p:txBody>
      </p:sp>
      <p:grpSp>
        <p:nvGrpSpPr>
          <p:cNvPr id="53273" name="Group 31"/>
          <p:cNvGrpSpPr>
            <a:grpSpLocks/>
          </p:cNvGrpSpPr>
          <p:nvPr/>
        </p:nvGrpSpPr>
        <p:grpSpPr bwMode="auto">
          <a:xfrm rot="276639">
            <a:off x="989013" y="5264150"/>
            <a:ext cx="989012" cy="149225"/>
            <a:chOff x="480" y="3428"/>
            <a:chExt cx="776" cy="56"/>
          </a:xfrm>
        </p:grpSpPr>
        <p:cxnSp>
          <p:nvCxnSpPr>
            <p:cNvPr id="53278" name="Straight Arrow Connector 54"/>
            <p:cNvCxnSpPr>
              <a:cxnSpLocks noChangeShapeType="1"/>
            </p:cNvCxnSpPr>
            <p:nvPr/>
          </p:nvCxnSpPr>
          <p:spPr bwMode="auto">
            <a:xfrm flipV="1">
              <a:off x="485" y="3427"/>
              <a:ext cx="761" cy="2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9" name="Straight Arrow Connector 54"/>
            <p:cNvCxnSpPr>
              <a:cxnSpLocks noChangeShapeType="1"/>
            </p:cNvCxnSpPr>
            <p:nvPr/>
          </p:nvCxnSpPr>
          <p:spPr bwMode="auto">
            <a:xfrm flipV="1">
              <a:off x="480" y="3456"/>
              <a:ext cx="761" cy="2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74" name="Group 32"/>
          <p:cNvGrpSpPr>
            <a:grpSpLocks/>
          </p:cNvGrpSpPr>
          <p:nvPr/>
        </p:nvGrpSpPr>
        <p:grpSpPr bwMode="auto">
          <a:xfrm rot="276639">
            <a:off x="3111500" y="5324475"/>
            <a:ext cx="927100" cy="152400"/>
            <a:chOff x="480" y="3428"/>
            <a:chExt cx="776" cy="56"/>
          </a:xfrm>
        </p:grpSpPr>
        <p:cxnSp>
          <p:nvCxnSpPr>
            <p:cNvPr id="53276" name="Straight Arrow Connector 54"/>
            <p:cNvCxnSpPr>
              <a:cxnSpLocks noChangeShapeType="1"/>
            </p:cNvCxnSpPr>
            <p:nvPr/>
          </p:nvCxnSpPr>
          <p:spPr bwMode="auto">
            <a:xfrm flipV="1">
              <a:off x="485" y="3426"/>
              <a:ext cx="760" cy="2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7" name="Straight Arrow Connector 54"/>
            <p:cNvCxnSpPr>
              <a:cxnSpLocks noChangeShapeType="1"/>
            </p:cNvCxnSpPr>
            <p:nvPr/>
          </p:nvCxnSpPr>
          <p:spPr bwMode="auto">
            <a:xfrm flipV="1">
              <a:off x="480" y="3456"/>
              <a:ext cx="761" cy="2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866" name="Rectangle 2"/>
          <p:cNvSpPr>
            <a:spLocks noChangeArrowheads="1"/>
          </p:cNvSpPr>
          <p:nvPr/>
        </p:nvSpPr>
        <p:spPr bwMode="auto">
          <a:xfrm>
            <a:off x="323529" y="-97838"/>
            <a:ext cx="8418834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3600" b="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264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autoUpdateAnimBg="0"/>
      <p:bldP spid="40981" grpId="0"/>
      <p:bldP spid="60" grpId="0" animBg="1"/>
      <p:bldP spid="12390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-487588" y="556890"/>
            <a:ext cx="7832164" cy="129302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400" dirty="0">
                <a:ln>
                  <a:noFill/>
                </a:ln>
                <a:latin typeface="Corbel" pitchFamily="34" charset="0"/>
              </a:rPr>
              <a:t>Mapping :1:N Conversion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457200" y="13995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sz="2800" b="0" dirty="0">
                <a:latin typeface="Corbel" pitchFamily="34" charset="0"/>
              </a:rPr>
              <a:t>1:N relationships, post the identifier (Primary Key) from the ‘one’ side as an attribute into the ‘many’ side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09613" y="2711152"/>
            <a:ext cx="2971800" cy="3886200"/>
            <a:chOff x="0" y="1776"/>
            <a:chExt cx="2256" cy="2448"/>
          </a:xfrm>
        </p:grpSpPr>
        <p:grpSp>
          <p:nvGrpSpPr>
            <p:cNvPr id="55306" name="Group 14"/>
            <p:cNvGrpSpPr>
              <a:grpSpLocks/>
            </p:cNvGrpSpPr>
            <p:nvPr/>
          </p:nvGrpSpPr>
          <p:grpSpPr bwMode="auto">
            <a:xfrm>
              <a:off x="48" y="2160"/>
              <a:ext cx="1440" cy="1680"/>
              <a:chOff x="48" y="2160"/>
              <a:chExt cx="1440" cy="1680"/>
            </a:xfrm>
          </p:grpSpPr>
          <p:sp>
            <p:nvSpPr>
              <p:cNvPr id="55327" name="Rectangle 8"/>
              <p:cNvSpPr>
                <a:spLocks noChangeArrowheads="1"/>
              </p:cNvSpPr>
              <p:nvPr/>
            </p:nvSpPr>
            <p:spPr bwMode="auto">
              <a:xfrm>
                <a:off x="432" y="2160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Course</a:t>
                </a:r>
              </a:p>
            </p:txBody>
          </p:sp>
          <p:sp>
            <p:nvSpPr>
              <p:cNvPr id="55328" name="Rectangle 9"/>
              <p:cNvSpPr>
                <a:spLocks noChangeArrowheads="1"/>
              </p:cNvSpPr>
              <p:nvPr/>
            </p:nvSpPr>
            <p:spPr bwMode="auto">
              <a:xfrm>
                <a:off x="384" y="3600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Student</a:t>
                </a:r>
              </a:p>
            </p:txBody>
          </p:sp>
          <p:sp>
            <p:nvSpPr>
              <p:cNvPr id="55329" name="AutoShape 11"/>
              <p:cNvSpPr>
                <a:spLocks noChangeArrowheads="1"/>
              </p:cNvSpPr>
              <p:nvPr/>
            </p:nvSpPr>
            <p:spPr bwMode="auto">
              <a:xfrm>
                <a:off x="48" y="2832"/>
                <a:ext cx="1440" cy="336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b="0"/>
                  <a:t>Is registered</a:t>
                </a:r>
              </a:p>
            </p:txBody>
          </p:sp>
          <p:sp>
            <p:nvSpPr>
              <p:cNvPr id="55330" name="Line 12"/>
              <p:cNvSpPr>
                <a:spLocks noChangeShapeType="1"/>
              </p:cNvSpPr>
              <p:nvPr/>
            </p:nvSpPr>
            <p:spPr bwMode="auto">
              <a:xfrm>
                <a:off x="768" y="240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1" name="Line 13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07" name="Oval 15"/>
            <p:cNvSpPr>
              <a:spLocks noChangeArrowheads="1"/>
            </p:cNvSpPr>
            <p:nvPr/>
          </p:nvSpPr>
          <p:spPr bwMode="auto">
            <a:xfrm>
              <a:off x="0" y="2496"/>
              <a:ext cx="7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0"/>
                <a:t>TEL</a:t>
              </a:r>
            </a:p>
          </p:txBody>
        </p:sp>
        <p:sp>
          <p:nvSpPr>
            <p:cNvPr id="55308" name="Oval 16"/>
            <p:cNvSpPr>
              <a:spLocks noChangeArrowheads="1"/>
            </p:cNvSpPr>
            <p:nvPr/>
          </p:nvSpPr>
          <p:spPr bwMode="auto">
            <a:xfrm>
              <a:off x="864" y="2544"/>
              <a:ext cx="91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0"/>
                <a:t>DIRECTOR</a:t>
              </a:r>
            </a:p>
          </p:txBody>
        </p:sp>
        <p:sp>
          <p:nvSpPr>
            <p:cNvPr id="55309" name="Oval 17"/>
            <p:cNvSpPr>
              <a:spLocks noChangeArrowheads="1"/>
            </p:cNvSpPr>
            <p:nvPr/>
          </p:nvSpPr>
          <p:spPr bwMode="auto">
            <a:xfrm>
              <a:off x="0" y="1872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0"/>
                <a:t>C-MAX</a:t>
              </a:r>
            </a:p>
          </p:txBody>
        </p:sp>
        <p:sp>
          <p:nvSpPr>
            <p:cNvPr id="55310" name="Oval 18"/>
            <p:cNvSpPr>
              <a:spLocks noChangeArrowheads="1"/>
            </p:cNvSpPr>
            <p:nvPr/>
          </p:nvSpPr>
          <p:spPr bwMode="auto">
            <a:xfrm>
              <a:off x="1584" y="3840"/>
              <a:ext cx="67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0"/>
                <a:t>S-DOB</a:t>
              </a:r>
            </a:p>
          </p:txBody>
        </p:sp>
        <p:sp>
          <p:nvSpPr>
            <p:cNvPr id="55311" name="Oval 19"/>
            <p:cNvSpPr>
              <a:spLocks noChangeArrowheads="1"/>
            </p:cNvSpPr>
            <p:nvPr/>
          </p:nvSpPr>
          <p:spPr bwMode="auto">
            <a:xfrm>
              <a:off x="1392" y="2016"/>
              <a:ext cx="67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0"/>
                <a:t>C-NAME</a:t>
              </a:r>
            </a:p>
          </p:txBody>
        </p:sp>
        <p:sp>
          <p:nvSpPr>
            <p:cNvPr id="55312" name="Line 20"/>
            <p:cNvSpPr>
              <a:spLocks noChangeShapeType="1"/>
            </p:cNvSpPr>
            <p:nvPr/>
          </p:nvSpPr>
          <p:spPr bwMode="auto">
            <a:xfrm>
              <a:off x="576" y="201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3" name="Line 21"/>
            <p:cNvSpPr>
              <a:spLocks noChangeShapeType="1"/>
            </p:cNvSpPr>
            <p:nvPr/>
          </p:nvSpPr>
          <p:spPr bwMode="auto">
            <a:xfrm flipV="1">
              <a:off x="48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4" name="Line 22"/>
            <p:cNvSpPr>
              <a:spLocks noChangeShapeType="1"/>
            </p:cNvSpPr>
            <p:nvPr/>
          </p:nvSpPr>
          <p:spPr bwMode="auto">
            <a:xfrm flipH="1" flipV="1">
              <a:off x="1152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5" name="Line 23"/>
            <p:cNvSpPr>
              <a:spLocks noChangeShapeType="1"/>
            </p:cNvSpPr>
            <p:nvPr/>
          </p:nvSpPr>
          <p:spPr bwMode="auto">
            <a:xfrm flipH="1" flipV="1">
              <a:off x="1200" y="2304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6" name="Line 24"/>
            <p:cNvSpPr>
              <a:spLocks noChangeShapeType="1"/>
            </p:cNvSpPr>
            <p:nvPr/>
          </p:nvSpPr>
          <p:spPr bwMode="auto">
            <a:xfrm flipH="1">
              <a:off x="1248" y="2160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Oval 26"/>
            <p:cNvSpPr>
              <a:spLocks noChangeArrowheads="1"/>
            </p:cNvSpPr>
            <p:nvPr/>
          </p:nvSpPr>
          <p:spPr bwMode="auto">
            <a:xfrm>
              <a:off x="1440" y="3312"/>
              <a:ext cx="67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0"/>
                <a:t>S-DEGREE</a:t>
              </a:r>
            </a:p>
          </p:txBody>
        </p:sp>
        <p:sp>
          <p:nvSpPr>
            <p:cNvPr id="55318" name="Oval 27"/>
            <p:cNvSpPr>
              <a:spLocks noChangeArrowheads="1"/>
            </p:cNvSpPr>
            <p:nvPr/>
          </p:nvSpPr>
          <p:spPr bwMode="auto">
            <a:xfrm>
              <a:off x="912" y="3936"/>
              <a:ext cx="67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0"/>
                <a:t>S-NAME</a:t>
              </a:r>
            </a:p>
          </p:txBody>
        </p:sp>
        <p:sp>
          <p:nvSpPr>
            <p:cNvPr id="55319" name="Oval 28"/>
            <p:cNvSpPr>
              <a:spLocks noChangeArrowheads="1"/>
            </p:cNvSpPr>
            <p:nvPr/>
          </p:nvSpPr>
          <p:spPr bwMode="auto">
            <a:xfrm>
              <a:off x="96" y="3984"/>
              <a:ext cx="67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0"/>
                <a:t>S-ID</a:t>
              </a:r>
            </a:p>
          </p:txBody>
        </p:sp>
        <p:sp>
          <p:nvSpPr>
            <p:cNvPr id="55320" name="Line 29"/>
            <p:cNvSpPr>
              <a:spLocks noChangeShapeType="1"/>
            </p:cNvSpPr>
            <p:nvPr/>
          </p:nvSpPr>
          <p:spPr bwMode="auto">
            <a:xfrm flipV="1">
              <a:off x="384" y="3840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30"/>
            <p:cNvSpPr>
              <a:spLocks noChangeShapeType="1"/>
            </p:cNvSpPr>
            <p:nvPr/>
          </p:nvSpPr>
          <p:spPr bwMode="auto">
            <a:xfrm flipH="1" flipV="1">
              <a:off x="1200" y="384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Line 31"/>
            <p:cNvSpPr>
              <a:spLocks noChangeShapeType="1"/>
            </p:cNvSpPr>
            <p:nvPr/>
          </p:nvSpPr>
          <p:spPr bwMode="auto">
            <a:xfrm flipH="1" flipV="1">
              <a:off x="1200" y="3744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Line 32"/>
            <p:cNvSpPr>
              <a:spLocks noChangeShapeType="1"/>
            </p:cNvSpPr>
            <p:nvPr/>
          </p:nvSpPr>
          <p:spPr bwMode="auto">
            <a:xfrm flipH="1">
              <a:off x="1200" y="345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Oval 50"/>
            <p:cNvSpPr>
              <a:spLocks noChangeArrowheads="1"/>
            </p:cNvSpPr>
            <p:nvPr/>
          </p:nvSpPr>
          <p:spPr bwMode="auto">
            <a:xfrm>
              <a:off x="1536" y="2304"/>
              <a:ext cx="67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0"/>
                <a:t>C-ID</a:t>
              </a:r>
            </a:p>
          </p:txBody>
        </p:sp>
        <p:sp>
          <p:nvSpPr>
            <p:cNvPr id="55325" name="Oval 51"/>
            <p:cNvSpPr>
              <a:spLocks noChangeArrowheads="1"/>
            </p:cNvSpPr>
            <p:nvPr/>
          </p:nvSpPr>
          <p:spPr bwMode="auto">
            <a:xfrm>
              <a:off x="624" y="1776"/>
              <a:ext cx="67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0"/>
                <a:t>C-TYPE</a:t>
              </a:r>
            </a:p>
          </p:txBody>
        </p:sp>
        <p:sp>
          <p:nvSpPr>
            <p:cNvPr id="55326" name="Line 52"/>
            <p:cNvSpPr>
              <a:spLocks noChangeShapeType="1"/>
            </p:cNvSpPr>
            <p:nvPr/>
          </p:nvSpPr>
          <p:spPr bwMode="auto">
            <a:xfrm>
              <a:off x="960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3062" name="Picture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13" y="3024188"/>
            <a:ext cx="4776787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63" name="Text Box 55"/>
          <p:cNvSpPr txBox="1">
            <a:spLocks noChangeArrowheads="1"/>
          </p:cNvSpPr>
          <p:nvPr/>
        </p:nvSpPr>
        <p:spPr bwMode="auto">
          <a:xfrm>
            <a:off x="1295400" y="52578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N</a:t>
            </a:r>
          </a:p>
        </p:txBody>
      </p:sp>
      <p:sp>
        <p:nvSpPr>
          <p:cNvPr id="43064" name="Line 56"/>
          <p:cNvSpPr>
            <a:spLocks noChangeShapeType="1"/>
          </p:cNvSpPr>
          <p:nvPr/>
        </p:nvSpPr>
        <p:spPr bwMode="auto">
          <a:xfrm flipH="1" flipV="1">
            <a:off x="4191000" y="4114800"/>
            <a:ext cx="40386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5" name="Text Box 57"/>
          <p:cNvSpPr txBox="1">
            <a:spLocks noChangeArrowheads="1"/>
          </p:cNvSpPr>
          <p:nvPr/>
        </p:nvSpPr>
        <p:spPr bwMode="auto">
          <a:xfrm>
            <a:off x="8229600" y="4419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188519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4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4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autoUpdateAnimBg="0"/>
      <p:bldP spid="43063" grpId="0"/>
      <p:bldP spid="43064" grpId="0" animBg="1"/>
      <p:bldP spid="4306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10" descr="lec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9837"/>
            <a:ext cx="8754204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-806182" y="514624"/>
            <a:ext cx="8394164" cy="129302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400" dirty="0">
                <a:ln>
                  <a:noFill/>
                </a:ln>
                <a:latin typeface="Corbel" pitchFamily="34" charset="0"/>
              </a:rPr>
              <a:t>Mapping : M:N Conversion</a:t>
            </a:r>
          </a:p>
        </p:txBody>
      </p:sp>
      <p:sp>
        <p:nvSpPr>
          <p:cNvPr id="369671" name="AutoShape 7"/>
          <p:cNvSpPr>
            <a:spLocks noChangeArrowheads="1"/>
          </p:cNvSpPr>
          <p:nvPr/>
        </p:nvSpPr>
        <p:spPr bwMode="auto">
          <a:xfrm>
            <a:off x="1219200" y="2514600"/>
            <a:ext cx="3048000" cy="9144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0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4" y="-1"/>
                  <a:pt x="21599" y="4835"/>
                  <a:pt x="216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6600"/>
          </a:solidFill>
          <a:ln w="349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672" name="Line 8"/>
          <p:cNvSpPr>
            <a:spLocks noChangeShapeType="1"/>
          </p:cNvSpPr>
          <p:nvPr/>
        </p:nvSpPr>
        <p:spPr bwMode="auto">
          <a:xfrm flipH="1">
            <a:off x="1524000" y="3733800"/>
            <a:ext cx="3733800" cy="9144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5105400" y="3886200"/>
            <a:ext cx="523875" cy="396875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FK</a:t>
            </a:r>
          </a:p>
        </p:txBody>
      </p:sp>
      <p:sp>
        <p:nvSpPr>
          <p:cNvPr id="369674" name="Text Box 10"/>
          <p:cNvSpPr txBox="1">
            <a:spLocks noChangeArrowheads="1"/>
          </p:cNvSpPr>
          <p:nvPr/>
        </p:nvSpPr>
        <p:spPr bwMode="auto">
          <a:xfrm>
            <a:off x="4038600" y="2438400"/>
            <a:ext cx="523875" cy="3968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FK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3962400" y="2667000"/>
            <a:ext cx="1676400" cy="7620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6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440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1" grpId="0" animBg="1"/>
      <p:bldP spid="369672" grpId="0" animBg="1"/>
      <p:bldP spid="369673" grpId="0" animBg="1"/>
      <p:bldP spid="369674" grpId="0" animBg="1"/>
      <p:bldP spid="4404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76812" y="871004"/>
            <a:ext cx="831015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Corbel" pitchFamily="34" charset="0"/>
              </a:rPr>
              <a:t>Mapping ..N-array Relationships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914400" y="1584325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b="1" dirty="0">
                <a:latin typeface="Corbel" pitchFamily="34" charset="0"/>
              </a:rPr>
              <a:t>ER Model				Relational Model</a:t>
            </a:r>
          </a:p>
          <a:p>
            <a:pPr lvl="1" eaLnBrk="1" hangingPunct="1"/>
            <a:r>
              <a:rPr lang="en-US" sz="2800" dirty="0">
                <a:latin typeface="Corbel" pitchFamily="34" charset="0"/>
              </a:rPr>
              <a:t>N-</a:t>
            </a:r>
            <a:r>
              <a:rPr lang="en-US" sz="2800" dirty="0" err="1">
                <a:latin typeface="Corbel" pitchFamily="34" charset="0"/>
              </a:rPr>
              <a:t>ary</a:t>
            </a:r>
            <a:r>
              <a:rPr lang="en-US" sz="2800" dirty="0">
                <a:latin typeface="Corbel" pitchFamily="34" charset="0"/>
              </a:rPr>
              <a:t> relationship		“Relationship” 	relation and n 						foreign keys</a:t>
            </a:r>
          </a:p>
          <a:p>
            <a:pPr lvl="1" eaLnBrk="1" hangingPunct="1"/>
            <a:endParaRPr lang="en-US" sz="2200" dirty="0"/>
          </a:p>
        </p:txBody>
      </p:sp>
      <p:sp>
        <p:nvSpPr>
          <p:cNvPr id="59445" name="Text Box 14"/>
          <p:cNvSpPr txBox="1">
            <a:spLocks noChangeArrowheads="1"/>
          </p:cNvSpPr>
          <p:nvPr/>
        </p:nvSpPr>
        <p:spPr bwMode="auto">
          <a:xfrm>
            <a:off x="6324600" y="2362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2400" b="0">
              <a:latin typeface="Times New Roman" panose="02020603050405020304" pitchFamily="18" charset="0"/>
            </a:endParaRPr>
          </a:p>
        </p:txBody>
      </p:sp>
      <p:sp>
        <p:nvSpPr>
          <p:cNvPr id="63542" name="Rectangle 15"/>
          <p:cNvSpPr>
            <a:spLocks noChangeArrowheads="1"/>
          </p:cNvSpPr>
          <p:nvPr/>
        </p:nvSpPr>
        <p:spPr bwMode="auto">
          <a:xfrm>
            <a:off x="945356" y="1254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4000" b="0" dirty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4918" y="3095891"/>
            <a:ext cx="7848600" cy="2957512"/>
            <a:chOff x="457200" y="3656013"/>
            <a:chExt cx="7848600" cy="2957512"/>
          </a:xfrm>
        </p:grpSpPr>
        <p:sp>
          <p:nvSpPr>
            <p:cNvPr id="59396" name="Rectangle 17"/>
            <p:cNvSpPr>
              <a:spLocks noChangeArrowheads="1"/>
            </p:cNvSpPr>
            <p:nvPr/>
          </p:nvSpPr>
          <p:spPr bwMode="auto">
            <a:xfrm>
              <a:off x="4329113" y="6096000"/>
              <a:ext cx="1004887" cy="517525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/>
                <a:t>pk</a:t>
              </a:r>
              <a:r>
                <a:rPr lang="en-US" sz="2400" b="0" u="sng" baseline="-25000"/>
                <a:t>C</a:t>
              </a:r>
            </a:p>
          </p:txBody>
        </p:sp>
        <p:sp>
          <p:nvSpPr>
            <p:cNvPr id="59397" name="Rectangle 18"/>
            <p:cNvSpPr>
              <a:spLocks noChangeArrowheads="1"/>
            </p:cNvSpPr>
            <p:nvPr/>
          </p:nvSpPr>
          <p:spPr bwMode="auto">
            <a:xfrm>
              <a:off x="3886200" y="6096000"/>
              <a:ext cx="442913" cy="517525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/>
            </a:p>
          </p:txBody>
        </p:sp>
        <p:sp>
          <p:nvSpPr>
            <p:cNvPr id="59398" name="Line 19"/>
            <p:cNvSpPr>
              <a:spLocks noChangeShapeType="1"/>
            </p:cNvSpPr>
            <p:nvPr/>
          </p:nvSpPr>
          <p:spPr bwMode="auto">
            <a:xfrm>
              <a:off x="3895939" y="6057900"/>
              <a:ext cx="1447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9" name="Line 20"/>
            <p:cNvSpPr>
              <a:spLocks noChangeShapeType="1"/>
            </p:cNvSpPr>
            <p:nvPr/>
          </p:nvSpPr>
          <p:spPr bwMode="auto">
            <a:xfrm>
              <a:off x="3886200" y="6613525"/>
              <a:ext cx="1447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0" name="Line 21"/>
            <p:cNvSpPr>
              <a:spLocks noChangeShapeType="1"/>
            </p:cNvSpPr>
            <p:nvPr/>
          </p:nvSpPr>
          <p:spPr bwMode="auto">
            <a:xfrm>
              <a:off x="3886200" y="6096000"/>
              <a:ext cx="0" cy="5175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1" name="Line 22"/>
            <p:cNvSpPr>
              <a:spLocks noChangeShapeType="1"/>
            </p:cNvSpPr>
            <p:nvPr/>
          </p:nvSpPr>
          <p:spPr bwMode="auto">
            <a:xfrm>
              <a:off x="4329113" y="6096000"/>
              <a:ext cx="0" cy="517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2" name="Line 23"/>
            <p:cNvSpPr>
              <a:spLocks noChangeShapeType="1"/>
            </p:cNvSpPr>
            <p:nvPr/>
          </p:nvSpPr>
          <p:spPr bwMode="auto">
            <a:xfrm>
              <a:off x="5334000" y="6096000"/>
              <a:ext cx="0" cy="5175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3" name="Rectangle 24"/>
            <p:cNvSpPr>
              <a:spLocks noChangeArrowheads="1"/>
            </p:cNvSpPr>
            <p:nvPr/>
          </p:nvSpPr>
          <p:spPr bwMode="auto">
            <a:xfrm>
              <a:off x="4281488" y="4114800"/>
              <a:ext cx="900112" cy="584200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 dirty="0" err="1"/>
                <a:t>pk</a:t>
              </a:r>
              <a:r>
                <a:rPr lang="en-US" sz="2400" b="0" u="sng" baseline="-25000" dirty="0" err="1"/>
                <a:t>A</a:t>
              </a:r>
              <a:endParaRPr lang="en-US" sz="2400" b="0" u="sng" baseline="-25000" dirty="0"/>
            </a:p>
          </p:txBody>
        </p:sp>
        <p:sp>
          <p:nvSpPr>
            <p:cNvPr id="59404" name="Line 25"/>
            <p:cNvSpPr>
              <a:spLocks noChangeShapeType="1"/>
            </p:cNvSpPr>
            <p:nvPr/>
          </p:nvSpPr>
          <p:spPr bwMode="auto">
            <a:xfrm>
              <a:off x="3870325" y="4114800"/>
              <a:ext cx="1295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5" name="Line 26"/>
            <p:cNvSpPr>
              <a:spLocks noChangeShapeType="1"/>
            </p:cNvSpPr>
            <p:nvPr/>
          </p:nvSpPr>
          <p:spPr bwMode="auto">
            <a:xfrm>
              <a:off x="3886200" y="4699000"/>
              <a:ext cx="1295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6" name="Line 27"/>
            <p:cNvSpPr>
              <a:spLocks noChangeShapeType="1"/>
            </p:cNvSpPr>
            <p:nvPr/>
          </p:nvSpPr>
          <p:spPr bwMode="auto">
            <a:xfrm>
              <a:off x="3886200" y="4114800"/>
              <a:ext cx="0" cy="584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7" name="Line 28"/>
            <p:cNvSpPr>
              <a:spLocks noChangeShapeType="1"/>
            </p:cNvSpPr>
            <p:nvPr/>
          </p:nvSpPr>
          <p:spPr bwMode="auto">
            <a:xfrm>
              <a:off x="4281488" y="4114800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8" name="Line 29"/>
            <p:cNvSpPr>
              <a:spLocks noChangeShapeType="1"/>
            </p:cNvSpPr>
            <p:nvPr/>
          </p:nvSpPr>
          <p:spPr bwMode="auto">
            <a:xfrm>
              <a:off x="5181600" y="4114800"/>
              <a:ext cx="0" cy="584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9" name="Rectangle 30"/>
            <p:cNvSpPr>
              <a:spLocks noChangeArrowheads="1"/>
            </p:cNvSpPr>
            <p:nvPr/>
          </p:nvSpPr>
          <p:spPr bwMode="auto">
            <a:xfrm>
              <a:off x="7315200" y="3962400"/>
              <a:ext cx="900113" cy="569913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/>
                <a:t>pk</a:t>
              </a:r>
              <a:r>
                <a:rPr lang="en-US" sz="2400" b="0" u="sng" baseline="-25000"/>
                <a:t>B</a:t>
              </a:r>
            </a:p>
          </p:txBody>
        </p:sp>
        <p:sp>
          <p:nvSpPr>
            <p:cNvPr id="59410" name="Rectangle 31"/>
            <p:cNvSpPr>
              <a:spLocks noChangeArrowheads="1"/>
            </p:cNvSpPr>
            <p:nvPr/>
          </p:nvSpPr>
          <p:spPr bwMode="auto">
            <a:xfrm>
              <a:off x="6919913" y="3962400"/>
              <a:ext cx="395287" cy="569913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/>
            </a:p>
          </p:txBody>
        </p:sp>
        <p:sp>
          <p:nvSpPr>
            <p:cNvPr id="59411" name="Line 32"/>
            <p:cNvSpPr>
              <a:spLocks noChangeShapeType="1"/>
            </p:cNvSpPr>
            <p:nvPr/>
          </p:nvSpPr>
          <p:spPr bwMode="auto">
            <a:xfrm>
              <a:off x="6919913" y="3962400"/>
              <a:ext cx="1295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Line 33"/>
            <p:cNvSpPr>
              <a:spLocks noChangeShapeType="1"/>
            </p:cNvSpPr>
            <p:nvPr/>
          </p:nvSpPr>
          <p:spPr bwMode="auto">
            <a:xfrm>
              <a:off x="6919913" y="4532313"/>
              <a:ext cx="1295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34"/>
            <p:cNvSpPr>
              <a:spLocks noChangeShapeType="1"/>
            </p:cNvSpPr>
            <p:nvPr/>
          </p:nvSpPr>
          <p:spPr bwMode="auto">
            <a:xfrm>
              <a:off x="6919913" y="3962400"/>
              <a:ext cx="0" cy="5699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35"/>
            <p:cNvSpPr>
              <a:spLocks noChangeShapeType="1"/>
            </p:cNvSpPr>
            <p:nvPr/>
          </p:nvSpPr>
          <p:spPr bwMode="auto">
            <a:xfrm>
              <a:off x="7315200" y="3962400"/>
              <a:ext cx="0" cy="569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Line 36"/>
            <p:cNvSpPr>
              <a:spLocks noChangeShapeType="1"/>
            </p:cNvSpPr>
            <p:nvPr/>
          </p:nvSpPr>
          <p:spPr bwMode="auto">
            <a:xfrm>
              <a:off x="8215313" y="3962400"/>
              <a:ext cx="0" cy="5699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6" name="Rectangle 37"/>
            <p:cNvSpPr>
              <a:spLocks noChangeArrowheads="1"/>
            </p:cNvSpPr>
            <p:nvPr/>
          </p:nvSpPr>
          <p:spPr bwMode="auto">
            <a:xfrm>
              <a:off x="7307263" y="6096000"/>
              <a:ext cx="846137" cy="517525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/>
                <a:t>pk</a:t>
              </a:r>
              <a:r>
                <a:rPr lang="en-US" sz="2400" b="0" u="sng" baseline="-25000"/>
                <a:t>D</a:t>
              </a:r>
            </a:p>
          </p:txBody>
        </p:sp>
        <p:sp>
          <p:nvSpPr>
            <p:cNvPr id="59417" name="Rectangle 38"/>
            <p:cNvSpPr>
              <a:spLocks noChangeArrowheads="1"/>
            </p:cNvSpPr>
            <p:nvPr/>
          </p:nvSpPr>
          <p:spPr bwMode="auto">
            <a:xfrm>
              <a:off x="6934200" y="6096000"/>
              <a:ext cx="373063" cy="517525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/>
            </a:p>
          </p:txBody>
        </p:sp>
        <p:sp>
          <p:nvSpPr>
            <p:cNvPr id="59418" name="Line 39"/>
            <p:cNvSpPr>
              <a:spLocks noChangeShapeType="1"/>
            </p:cNvSpPr>
            <p:nvPr/>
          </p:nvSpPr>
          <p:spPr bwMode="auto">
            <a:xfrm>
              <a:off x="6934200" y="6096000"/>
              <a:ext cx="1219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9" name="Line 40"/>
            <p:cNvSpPr>
              <a:spLocks noChangeShapeType="1"/>
            </p:cNvSpPr>
            <p:nvPr/>
          </p:nvSpPr>
          <p:spPr bwMode="auto">
            <a:xfrm>
              <a:off x="6934200" y="6613525"/>
              <a:ext cx="1219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0" name="Line 41"/>
            <p:cNvSpPr>
              <a:spLocks noChangeShapeType="1"/>
            </p:cNvSpPr>
            <p:nvPr/>
          </p:nvSpPr>
          <p:spPr bwMode="auto">
            <a:xfrm>
              <a:off x="6934200" y="6096000"/>
              <a:ext cx="0" cy="5175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1" name="Line 42"/>
            <p:cNvSpPr>
              <a:spLocks noChangeShapeType="1"/>
            </p:cNvSpPr>
            <p:nvPr/>
          </p:nvSpPr>
          <p:spPr bwMode="auto">
            <a:xfrm>
              <a:off x="7307263" y="6096000"/>
              <a:ext cx="0" cy="517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2" name="Line 43"/>
            <p:cNvSpPr>
              <a:spLocks noChangeShapeType="1"/>
            </p:cNvSpPr>
            <p:nvPr/>
          </p:nvSpPr>
          <p:spPr bwMode="auto">
            <a:xfrm>
              <a:off x="8153400" y="6096000"/>
              <a:ext cx="0" cy="5175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Rectangle 44"/>
            <p:cNvSpPr>
              <a:spLocks noChangeArrowheads="1"/>
            </p:cNvSpPr>
            <p:nvPr/>
          </p:nvSpPr>
          <p:spPr bwMode="auto">
            <a:xfrm>
              <a:off x="7570788" y="5105400"/>
              <a:ext cx="735012" cy="517525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/>
                <a:t>pk</a:t>
              </a:r>
              <a:r>
                <a:rPr lang="en-US" sz="2400" b="0" u="sng" baseline="-25000"/>
                <a:t>D</a:t>
              </a:r>
            </a:p>
          </p:txBody>
        </p:sp>
        <p:sp>
          <p:nvSpPr>
            <p:cNvPr id="59424" name="Rectangle 45"/>
            <p:cNvSpPr>
              <a:spLocks noChangeArrowheads="1"/>
            </p:cNvSpPr>
            <p:nvPr/>
          </p:nvSpPr>
          <p:spPr bwMode="auto">
            <a:xfrm>
              <a:off x="6840538" y="5105400"/>
              <a:ext cx="730250" cy="517525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/>
                <a:t>pk</a:t>
              </a:r>
              <a:r>
                <a:rPr lang="en-US" sz="2400" b="0" u="sng" baseline="-25000"/>
                <a:t>C</a:t>
              </a:r>
            </a:p>
          </p:txBody>
        </p:sp>
        <p:sp>
          <p:nvSpPr>
            <p:cNvPr id="59425" name="Rectangle 46"/>
            <p:cNvSpPr>
              <a:spLocks noChangeArrowheads="1"/>
            </p:cNvSpPr>
            <p:nvPr/>
          </p:nvSpPr>
          <p:spPr bwMode="auto">
            <a:xfrm>
              <a:off x="6037263" y="5105400"/>
              <a:ext cx="803275" cy="517525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/>
                <a:t>pk</a:t>
              </a:r>
              <a:r>
                <a:rPr lang="en-US" sz="2400" b="0" u="sng" baseline="-25000"/>
                <a:t>B</a:t>
              </a:r>
            </a:p>
          </p:txBody>
        </p:sp>
        <p:sp>
          <p:nvSpPr>
            <p:cNvPr id="59426" name="Rectangle 47"/>
            <p:cNvSpPr>
              <a:spLocks noChangeArrowheads="1"/>
            </p:cNvSpPr>
            <p:nvPr/>
          </p:nvSpPr>
          <p:spPr bwMode="auto">
            <a:xfrm>
              <a:off x="5305425" y="5105400"/>
              <a:ext cx="731838" cy="517525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/>
                <a:t>pk</a:t>
              </a:r>
              <a:r>
                <a:rPr lang="en-US" sz="2400" b="0" u="sng" baseline="-25000"/>
                <a:t>A</a:t>
              </a:r>
            </a:p>
          </p:txBody>
        </p:sp>
        <p:sp>
          <p:nvSpPr>
            <p:cNvPr id="59427" name="Line 48"/>
            <p:cNvSpPr>
              <a:spLocks noChangeShapeType="1"/>
            </p:cNvSpPr>
            <p:nvPr/>
          </p:nvSpPr>
          <p:spPr bwMode="auto">
            <a:xfrm>
              <a:off x="5257800" y="5105400"/>
              <a:ext cx="3048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8" name="Line 49"/>
            <p:cNvSpPr>
              <a:spLocks noChangeShapeType="1"/>
            </p:cNvSpPr>
            <p:nvPr/>
          </p:nvSpPr>
          <p:spPr bwMode="auto">
            <a:xfrm flipV="1">
              <a:off x="5334000" y="5622925"/>
              <a:ext cx="2971800" cy="158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9" name="Line 50"/>
            <p:cNvSpPr>
              <a:spLocks noChangeShapeType="1"/>
            </p:cNvSpPr>
            <p:nvPr/>
          </p:nvSpPr>
          <p:spPr bwMode="auto">
            <a:xfrm>
              <a:off x="5318125" y="5105400"/>
              <a:ext cx="0" cy="5175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0" name="Line 51"/>
            <p:cNvSpPr>
              <a:spLocks noChangeShapeType="1"/>
            </p:cNvSpPr>
            <p:nvPr/>
          </p:nvSpPr>
          <p:spPr bwMode="auto">
            <a:xfrm>
              <a:off x="5305425" y="5105400"/>
              <a:ext cx="0" cy="517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1" name="Line 52"/>
            <p:cNvSpPr>
              <a:spLocks noChangeShapeType="1"/>
            </p:cNvSpPr>
            <p:nvPr/>
          </p:nvSpPr>
          <p:spPr bwMode="auto">
            <a:xfrm>
              <a:off x="6037263" y="5105400"/>
              <a:ext cx="0" cy="517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2" name="Line 53"/>
            <p:cNvSpPr>
              <a:spLocks noChangeShapeType="1"/>
            </p:cNvSpPr>
            <p:nvPr/>
          </p:nvSpPr>
          <p:spPr bwMode="auto">
            <a:xfrm>
              <a:off x="6840538" y="5105400"/>
              <a:ext cx="0" cy="517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3" name="Line 54"/>
            <p:cNvSpPr>
              <a:spLocks noChangeShapeType="1"/>
            </p:cNvSpPr>
            <p:nvPr/>
          </p:nvSpPr>
          <p:spPr bwMode="auto">
            <a:xfrm>
              <a:off x="7570788" y="5105400"/>
              <a:ext cx="0" cy="517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4" name="Line 55"/>
            <p:cNvSpPr>
              <a:spLocks noChangeShapeType="1"/>
            </p:cNvSpPr>
            <p:nvPr/>
          </p:nvSpPr>
          <p:spPr bwMode="auto">
            <a:xfrm>
              <a:off x="8305800" y="5105400"/>
              <a:ext cx="0" cy="5175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5" name="Line 56"/>
            <p:cNvSpPr>
              <a:spLocks noChangeShapeType="1"/>
            </p:cNvSpPr>
            <p:nvPr/>
          </p:nvSpPr>
          <p:spPr bwMode="auto">
            <a:xfrm flipH="1" flipV="1">
              <a:off x="4800600" y="4724400"/>
              <a:ext cx="8382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6" name="Line 57"/>
            <p:cNvSpPr>
              <a:spLocks noChangeShapeType="1"/>
            </p:cNvSpPr>
            <p:nvPr/>
          </p:nvSpPr>
          <p:spPr bwMode="auto">
            <a:xfrm flipV="1">
              <a:off x="6477000" y="4572000"/>
              <a:ext cx="1143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7" name="Line 58"/>
            <p:cNvSpPr>
              <a:spLocks noChangeShapeType="1"/>
            </p:cNvSpPr>
            <p:nvPr/>
          </p:nvSpPr>
          <p:spPr bwMode="auto">
            <a:xfrm flipH="1">
              <a:off x="4800600" y="5638800"/>
              <a:ext cx="22860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8" name="Line 59"/>
            <p:cNvSpPr>
              <a:spLocks noChangeShapeType="1"/>
            </p:cNvSpPr>
            <p:nvPr/>
          </p:nvSpPr>
          <p:spPr bwMode="auto">
            <a:xfrm>
              <a:off x="7772400" y="56388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9" name="Text Box 60"/>
            <p:cNvSpPr txBox="1">
              <a:spLocks noChangeArrowheads="1"/>
            </p:cNvSpPr>
            <p:nvPr/>
          </p:nvSpPr>
          <p:spPr bwMode="auto">
            <a:xfrm>
              <a:off x="3886200" y="3787775"/>
              <a:ext cx="349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3333CC"/>
                  </a:solidFill>
                </a:rPr>
                <a:t>A</a:t>
              </a:r>
            </a:p>
          </p:txBody>
        </p:sp>
        <p:sp>
          <p:nvSpPr>
            <p:cNvPr id="59440" name="Text Box 61"/>
            <p:cNvSpPr txBox="1">
              <a:spLocks noChangeArrowheads="1"/>
            </p:cNvSpPr>
            <p:nvPr/>
          </p:nvSpPr>
          <p:spPr bwMode="auto">
            <a:xfrm>
              <a:off x="6996113" y="3656013"/>
              <a:ext cx="349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3333CC"/>
                  </a:solidFill>
                </a:rPr>
                <a:t>B</a:t>
              </a:r>
            </a:p>
          </p:txBody>
        </p:sp>
        <p:sp>
          <p:nvSpPr>
            <p:cNvPr id="59441" name="Text Box 62"/>
            <p:cNvSpPr txBox="1">
              <a:spLocks noChangeArrowheads="1"/>
            </p:cNvSpPr>
            <p:nvPr/>
          </p:nvSpPr>
          <p:spPr bwMode="auto">
            <a:xfrm>
              <a:off x="4876800" y="5105400"/>
              <a:ext cx="349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1800"/>
                <a:t>R</a:t>
              </a:r>
            </a:p>
            <a:p>
              <a:pPr eaLnBrk="1" hangingPunct="1"/>
              <a:endParaRPr lang="en-US" sz="1800" b="0"/>
            </a:p>
          </p:txBody>
        </p:sp>
        <p:sp>
          <p:nvSpPr>
            <p:cNvPr id="59442" name="Text Box 63"/>
            <p:cNvSpPr txBox="1">
              <a:spLocks noChangeArrowheads="1"/>
            </p:cNvSpPr>
            <p:nvPr/>
          </p:nvSpPr>
          <p:spPr bwMode="auto">
            <a:xfrm>
              <a:off x="3870325" y="5653088"/>
              <a:ext cx="349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3333CC"/>
                  </a:solidFill>
                </a:rPr>
                <a:t>C</a:t>
              </a:r>
            </a:p>
          </p:txBody>
        </p:sp>
        <p:sp>
          <p:nvSpPr>
            <p:cNvPr id="59443" name="Text Box 64"/>
            <p:cNvSpPr txBox="1">
              <a:spLocks noChangeArrowheads="1"/>
            </p:cNvSpPr>
            <p:nvPr/>
          </p:nvSpPr>
          <p:spPr bwMode="auto">
            <a:xfrm>
              <a:off x="6918325" y="5729288"/>
              <a:ext cx="349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3333CC"/>
                  </a:solidFill>
                </a:rPr>
                <a:t>D</a:t>
              </a:r>
            </a:p>
          </p:txBody>
        </p:sp>
        <p:grpSp>
          <p:nvGrpSpPr>
            <p:cNvPr id="59444" name="Group 3"/>
            <p:cNvGrpSpPr>
              <a:grpSpLocks/>
            </p:cNvGrpSpPr>
            <p:nvPr/>
          </p:nvGrpSpPr>
          <p:grpSpPr bwMode="auto">
            <a:xfrm>
              <a:off x="457200" y="4765675"/>
              <a:ext cx="3005138" cy="1644650"/>
              <a:chOff x="288" y="3002"/>
              <a:chExt cx="1893" cy="1036"/>
            </a:xfrm>
          </p:grpSpPr>
          <p:sp>
            <p:nvSpPr>
              <p:cNvPr id="59448" name="Text Box 4"/>
              <p:cNvSpPr txBox="1">
                <a:spLocks noChangeArrowheads="1"/>
              </p:cNvSpPr>
              <p:nvPr/>
            </p:nvSpPr>
            <p:spPr bwMode="auto">
              <a:xfrm>
                <a:off x="374" y="3002"/>
                <a:ext cx="453" cy="294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400" b="0">
                    <a:latin typeface="Times New Roman" panose="02020603050405020304" pitchFamily="18" charset="0"/>
                  </a:rPr>
                  <a:t>  A  </a:t>
                </a:r>
              </a:p>
            </p:txBody>
          </p:sp>
          <p:sp>
            <p:nvSpPr>
              <p:cNvPr id="59449" name="Text Box 5"/>
              <p:cNvSpPr txBox="1">
                <a:spLocks noChangeArrowheads="1"/>
              </p:cNvSpPr>
              <p:nvPr/>
            </p:nvSpPr>
            <p:spPr bwMode="auto">
              <a:xfrm>
                <a:off x="288" y="3744"/>
                <a:ext cx="442" cy="294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400" b="0">
                    <a:latin typeface="Times New Roman" panose="02020603050405020304" pitchFamily="18" charset="0"/>
                  </a:rPr>
                  <a:t>  C  </a:t>
                </a:r>
              </a:p>
            </p:txBody>
          </p:sp>
          <p:sp>
            <p:nvSpPr>
              <p:cNvPr id="59450" name="Text Box 6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442" cy="294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400" b="0">
                    <a:latin typeface="Times New Roman" panose="02020603050405020304" pitchFamily="18" charset="0"/>
                  </a:rPr>
                  <a:t>  B  </a:t>
                </a:r>
              </a:p>
            </p:txBody>
          </p:sp>
          <p:sp>
            <p:nvSpPr>
              <p:cNvPr id="59451" name="Text Box 7"/>
              <p:cNvSpPr txBox="1">
                <a:spLocks noChangeArrowheads="1"/>
              </p:cNvSpPr>
              <p:nvPr/>
            </p:nvSpPr>
            <p:spPr bwMode="auto">
              <a:xfrm>
                <a:off x="1728" y="3744"/>
                <a:ext cx="453" cy="294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400" b="0">
                    <a:latin typeface="Times New Roman" panose="02020603050405020304" pitchFamily="18" charset="0"/>
                  </a:rPr>
                  <a:t>  D  </a:t>
                </a:r>
              </a:p>
            </p:txBody>
          </p:sp>
          <p:sp>
            <p:nvSpPr>
              <p:cNvPr id="59452" name="AutoShape 8"/>
              <p:cNvSpPr>
                <a:spLocks noChangeArrowheads="1"/>
              </p:cNvSpPr>
              <p:nvPr/>
            </p:nvSpPr>
            <p:spPr bwMode="auto">
              <a:xfrm>
                <a:off x="960" y="3312"/>
                <a:ext cx="528" cy="528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1800" b="0"/>
              </a:p>
            </p:txBody>
          </p:sp>
          <p:sp>
            <p:nvSpPr>
              <p:cNvPr id="59453" name="Text Box 9"/>
              <p:cNvSpPr txBox="1">
                <a:spLocks noChangeArrowheads="1"/>
              </p:cNvSpPr>
              <p:nvPr/>
            </p:nvSpPr>
            <p:spPr bwMode="auto">
              <a:xfrm>
                <a:off x="1104" y="3408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400" b="0">
                    <a:latin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59454" name="Line 10"/>
              <p:cNvSpPr>
                <a:spLocks noChangeShapeType="1"/>
              </p:cNvSpPr>
              <p:nvPr/>
            </p:nvSpPr>
            <p:spPr bwMode="auto">
              <a:xfrm>
                <a:off x="816" y="3168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55" name="Line 11"/>
              <p:cNvSpPr>
                <a:spLocks noChangeShapeType="1"/>
              </p:cNvSpPr>
              <p:nvPr/>
            </p:nvSpPr>
            <p:spPr bwMode="auto">
              <a:xfrm flipV="1">
                <a:off x="720" y="3696"/>
                <a:ext cx="3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56" name="Line 12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57" name="Line 13"/>
              <p:cNvSpPr>
                <a:spLocks noChangeShapeType="1"/>
              </p:cNvSpPr>
              <p:nvPr/>
            </p:nvSpPr>
            <p:spPr bwMode="auto">
              <a:xfrm>
                <a:off x="1344" y="3696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47" name="Rectangle 31"/>
            <p:cNvSpPr>
              <a:spLocks noChangeArrowheads="1"/>
            </p:cNvSpPr>
            <p:nvPr/>
          </p:nvSpPr>
          <p:spPr bwMode="auto">
            <a:xfrm>
              <a:off x="3886200" y="4114800"/>
              <a:ext cx="381000" cy="569913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50628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24"/>
          <p:cNvSpPr>
            <a:spLocks noChangeArrowheads="1"/>
          </p:cNvSpPr>
          <p:nvPr/>
        </p:nvSpPr>
        <p:spPr bwMode="auto">
          <a:xfrm>
            <a:off x="2362200" y="3505200"/>
            <a:ext cx="1371600" cy="12954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0419" name="Oval 15"/>
          <p:cNvSpPr>
            <a:spLocks noChangeArrowheads="1"/>
          </p:cNvSpPr>
          <p:nvPr/>
        </p:nvSpPr>
        <p:spPr bwMode="auto">
          <a:xfrm>
            <a:off x="3200400" y="6213475"/>
            <a:ext cx="1195388" cy="644525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800" b="0"/>
          </a:p>
        </p:txBody>
      </p:sp>
      <p:sp>
        <p:nvSpPr>
          <p:cNvPr id="60420" name="Oval 14"/>
          <p:cNvSpPr>
            <a:spLocks noChangeArrowheads="1"/>
          </p:cNvSpPr>
          <p:nvPr/>
        </p:nvSpPr>
        <p:spPr bwMode="auto">
          <a:xfrm>
            <a:off x="1295400" y="6211888"/>
            <a:ext cx="1195388" cy="646112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800" b="0"/>
          </a:p>
        </p:txBody>
      </p:sp>
      <p:sp>
        <p:nvSpPr>
          <p:cNvPr id="60421" name="Oval 20"/>
          <p:cNvSpPr>
            <a:spLocks noChangeArrowheads="1"/>
          </p:cNvSpPr>
          <p:nvPr/>
        </p:nvSpPr>
        <p:spPr bwMode="auto">
          <a:xfrm>
            <a:off x="0" y="4343400"/>
            <a:ext cx="822325" cy="646113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800" b="0"/>
          </a:p>
        </p:txBody>
      </p:sp>
      <p:sp>
        <p:nvSpPr>
          <p:cNvPr id="60423" name="Rectangle 2"/>
          <p:cNvSpPr>
            <a:spLocks noGrp="1" noChangeArrowheads="1"/>
          </p:cNvSpPr>
          <p:nvPr>
            <p:ph type="title"/>
          </p:nvPr>
        </p:nvSpPr>
        <p:spPr>
          <a:xfrm>
            <a:off x="-133565" y="602750"/>
            <a:ext cx="8684578" cy="129302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400" dirty="0" smtClean="0">
                <a:ln>
                  <a:noFill/>
                </a:ln>
                <a:latin typeface="Corbel" pitchFamily="34" charset="0"/>
              </a:rPr>
              <a:t>Mapping </a:t>
            </a:r>
            <a:r>
              <a:rPr lang="en-US" sz="4400" dirty="0">
                <a:ln>
                  <a:noFill/>
                </a:ln>
                <a:latin typeface="Corbel" pitchFamily="34" charset="0"/>
              </a:rPr>
              <a:t>Weak Entities … (contd.)</a:t>
            </a:r>
          </a:p>
        </p:txBody>
      </p:sp>
      <p:sp>
        <p:nvSpPr>
          <p:cNvPr id="6042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412776"/>
            <a:ext cx="8154988" cy="4700687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b="1" dirty="0">
                <a:latin typeface="Corbel" pitchFamily="34" charset="0"/>
              </a:rPr>
              <a:t>ER Model			Relational Model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>
                <a:latin typeface="Corbel" pitchFamily="34" charset="0"/>
              </a:rPr>
              <a:t>Weak Entity		             Relations and combination of 				             partial and primary keys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2667000" y="3902075"/>
            <a:ext cx="962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b="0">
                <a:latin typeface="Times New Roman" panose="02020603050405020304" pitchFamily="18" charset="0"/>
              </a:rPr>
              <a:t>Policy</a:t>
            </a:r>
          </a:p>
          <a:p>
            <a:pPr algn="ctr" eaLnBrk="1" hangingPunct="1"/>
            <a:endParaRPr lang="en-US" sz="2400" b="0">
              <a:latin typeface="Times New Roman" panose="02020603050405020304" pitchFamily="18" charset="0"/>
            </a:endParaRP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0" y="3276600"/>
            <a:ext cx="1889125" cy="466725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0" dirty="0"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1905000" y="3505200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1447800" y="6172200"/>
            <a:ext cx="84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0">
                <a:latin typeface="Times New Roman" panose="02020603050405020304" pitchFamily="18" charset="0"/>
              </a:rPr>
              <a:t>name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3505200" y="6096000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0">
                <a:latin typeface="Times New Roman" panose="02020603050405020304" pitchFamily="18" charset="0"/>
              </a:rPr>
              <a:t>age</a:t>
            </a:r>
          </a:p>
        </p:txBody>
      </p:sp>
      <p:sp>
        <p:nvSpPr>
          <p:cNvPr id="60430" name="Line 16"/>
          <p:cNvSpPr>
            <a:spLocks noChangeShapeType="1"/>
          </p:cNvSpPr>
          <p:nvPr/>
        </p:nvSpPr>
        <p:spPr bwMode="auto">
          <a:xfrm>
            <a:off x="1524000" y="6553200"/>
            <a:ext cx="5984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1" name="Line 17"/>
          <p:cNvSpPr>
            <a:spLocks noChangeShapeType="1"/>
          </p:cNvSpPr>
          <p:nvPr/>
        </p:nvSpPr>
        <p:spPr bwMode="auto">
          <a:xfrm flipV="1">
            <a:off x="1905000" y="5867400"/>
            <a:ext cx="42068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Line 18"/>
          <p:cNvSpPr>
            <a:spLocks noChangeShapeType="1"/>
          </p:cNvSpPr>
          <p:nvPr/>
        </p:nvSpPr>
        <p:spPr bwMode="auto">
          <a:xfrm flipH="1" flipV="1">
            <a:off x="3733800" y="5638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3" name="Text Box 19"/>
          <p:cNvSpPr txBox="1">
            <a:spLocks noChangeArrowheads="1"/>
          </p:cNvSpPr>
          <p:nvPr/>
        </p:nvSpPr>
        <p:spPr bwMode="auto">
          <a:xfrm>
            <a:off x="228600" y="44196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0" u="sng"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60434" name="Line 21"/>
          <p:cNvSpPr>
            <a:spLocks noChangeShapeType="1"/>
          </p:cNvSpPr>
          <p:nvPr/>
        </p:nvSpPr>
        <p:spPr bwMode="auto">
          <a:xfrm flipV="1">
            <a:off x="381000" y="3733800"/>
            <a:ext cx="714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5" name="Text Box 23"/>
          <p:cNvSpPr txBox="1">
            <a:spLocks noChangeArrowheads="1"/>
          </p:cNvSpPr>
          <p:nvPr/>
        </p:nvSpPr>
        <p:spPr bwMode="auto">
          <a:xfrm>
            <a:off x="2209800" y="5334000"/>
            <a:ext cx="2390775" cy="495300"/>
          </a:xfrm>
          <a:prstGeom prst="rect">
            <a:avLst/>
          </a:prstGeom>
          <a:solidFill>
            <a:srgbClr val="9999FF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b="0">
                <a:latin typeface="Times New Roman" panose="02020603050405020304" pitchFamily="18" charset="0"/>
              </a:rPr>
              <a:t>Dependents</a:t>
            </a:r>
          </a:p>
        </p:txBody>
      </p:sp>
      <p:sp>
        <p:nvSpPr>
          <p:cNvPr id="60436" name="Line 25"/>
          <p:cNvSpPr>
            <a:spLocks noChangeShapeType="1"/>
          </p:cNvSpPr>
          <p:nvPr/>
        </p:nvSpPr>
        <p:spPr bwMode="auto">
          <a:xfrm>
            <a:off x="3048000" y="4724400"/>
            <a:ext cx="0" cy="609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7" name="Text Box 26"/>
          <p:cNvSpPr txBox="1">
            <a:spLocks noChangeArrowheads="1"/>
          </p:cNvSpPr>
          <p:nvPr/>
        </p:nvSpPr>
        <p:spPr bwMode="auto">
          <a:xfrm>
            <a:off x="2362200" y="3124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60438" name="Text Box 27"/>
          <p:cNvSpPr txBox="1">
            <a:spLocks noChangeArrowheads="1"/>
          </p:cNvSpPr>
          <p:nvPr/>
        </p:nvSpPr>
        <p:spPr bwMode="auto">
          <a:xfrm>
            <a:off x="3124200" y="48768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19600" y="3429000"/>
            <a:ext cx="4359275" cy="954088"/>
            <a:chOff x="806" y="1031"/>
            <a:chExt cx="2746" cy="601"/>
          </a:xfrm>
        </p:grpSpPr>
        <p:sp>
          <p:nvSpPr>
            <p:cNvPr id="60452" name="Rectangle 4"/>
            <p:cNvSpPr>
              <a:spLocks noChangeArrowheads="1"/>
            </p:cNvSpPr>
            <p:nvPr/>
          </p:nvSpPr>
          <p:spPr bwMode="auto">
            <a:xfrm>
              <a:off x="2496" y="1296"/>
              <a:ext cx="1056" cy="336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 b="0"/>
            </a:p>
          </p:txBody>
        </p:sp>
        <p:sp>
          <p:nvSpPr>
            <p:cNvPr id="60453" name="Rectangle 5"/>
            <p:cNvSpPr>
              <a:spLocks noChangeArrowheads="1"/>
            </p:cNvSpPr>
            <p:nvPr/>
          </p:nvSpPr>
          <p:spPr bwMode="auto">
            <a:xfrm>
              <a:off x="1632" y="1296"/>
              <a:ext cx="864" cy="336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 b="0"/>
            </a:p>
          </p:txBody>
        </p:sp>
        <p:sp>
          <p:nvSpPr>
            <p:cNvPr id="60454" name="Rectangle 6"/>
            <p:cNvSpPr>
              <a:spLocks noChangeArrowheads="1"/>
            </p:cNvSpPr>
            <p:nvPr/>
          </p:nvSpPr>
          <p:spPr bwMode="auto">
            <a:xfrm>
              <a:off x="864" y="1296"/>
              <a:ext cx="768" cy="336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/>
                <a:t>id</a:t>
              </a:r>
            </a:p>
          </p:txBody>
        </p:sp>
        <p:sp>
          <p:nvSpPr>
            <p:cNvPr id="60455" name="Line 7"/>
            <p:cNvSpPr>
              <a:spLocks noChangeShapeType="1"/>
            </p:cNvSpPr>
            <p:nvPr/>
          </p:nvSpPr>
          <p:spPr bwMode="auto">
            <a:xfrm>
              <a:off x="864" y="1296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6" name="Line 8"/>
            <p:cNvSpPr>
              <a:spLocks noChangeShapeType="1"/>
            </p:cNvSpPr>
            <p:nvPr/>
          </p:nvSpPr>
          <p:spPr bwMode="auto">
            <a:xfrm>
              <a:off x="864" y="1632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7" name="Line 9"/>
            <p:cNvSpPr>
              <a:spLocks noChangeShapeType="1"/>
            </p:cNvSpPr>
            <p:nvPr/>
          </p:nvSpPr>
          <p:spPr bwMode="auto">
            <a:xfrm>
              <a:off x="864" y="1296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8" name="Line 10"/>
            <p:cNvSpPr>
              <a:spLocks noChangeShapeType="1"/>
            </p:cNvSpPr>
            <p:nvPr/>
          </p:nvSpPr>
          <p:spPr bwMode="auto">
            <a:xfrm>
              <a:off x="1632" y="129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9" name="Line 11"/>
            <p:cNvSpPr>
              <a:spLocks noChangeShapeType="1"/>
            </p:cNvSpPr>
            <p:nvPr/>
          </p:nvSpPr>
          <p:spPr bwMode="auto">
            <a:xfrm>
              <a:off x="2496" y="129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0" name="Line 12"/>
            <p:cNvSpPr>
              <a:spLocks noChangeShapeType="1"/>
            </p:cNvSpPr>
            <p:nvPr/>
          </p:nvSpPr>
          <p:spPr bwMode="auto">
            <a:xfrm>
              <a:off x="3552" y="1296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1" name="Text Box 13"/>
            <p:cNvSpPr txBox="1">
              <a:spLocks noChangeArrowheads="1"/>
            </p:cNvSpPr>
            <p:nvPr/>
          </p:nvSpPr>
          <p:spPr bwMode="auto">
            <a:xfrm>
              <a:off x="806" y="1031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accent2"/>
                  </a:solidFill>
                </a:rPr>
                <a:t>EMPLOYEE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784725" y="5486400"/>
            <a:ext cx="4359275" cy="990600"/>
            <a:chOff x="1584" y="2496"/>
            <a:chExt cx="2746" cy="624"/>
          </a:xfrm>
        </p:grpSpPr>
        <p:sp>
          <p:nvSpPr>
            <p:cNvPr id="60442" name="Rectangle 16"/>
            <p:cNvSpPr>
              <a:spLocks noChangeArrowheads="1"/>
            </p:cNvSpPr>
            <p:nvPr/>
          </p:nvSpPr>
          <p:spPr bwMode="auto">
            <a:xfrm>
              <a:off x="3274" y="2761"/>
              <a:ext cx="1056" cy="336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/>
                <a:t>age</a:t>
              </a:r>
            </a:p>
          </p:txBody>
        </p:sp>
        <p:sp>
          <p:nvSpPr>
            <p:cNvPr id="60443" name="Rectangle 17"/>
            <p:cNvSpPr>
              <a:spLocks noChangeArrowheads="1"/>
            </p:cNvSpPr>
            <p:nvPr/>
          </p:nvSpPr>
          <p:spPr bwMode="auto">
            <a:xfrm>
              <a:off x="2400" y="2784"/>
              <a:ext cx="864" cy="336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/>
                <a:t>name</a:t>
              </a:r>
            </a:p>
          </p:txBody>
        </p:sp>
        <p:sp>
          <p:nvSpPr>
            <p:cNvPr id="60444" name="Rectangle 18"/>
            <p:cNvSpPr>
              <a:spLocks noChangeArrowheads="1"/>
            </p:cNvSpPr>
            <p:nvPr/>
          </p:nvSpPr>
          <p:spPr bwMode="auto">
            <a:xfrm>
              <a:off x="1642" y="2761"/>
              <a:ext cx="768" cy="336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/>
                <a:t>id</a:t>
              </a:r>
            </a:p>
          </p:txBody>
        </p:sp>
        <p:sp>
          <p:nvSpPr>
            <p:cNvPr id="60445" name="Line 19"/>
            <p:cNvSpPr>
              <a:spLocks noChangeShapeType="1"/>
            </p:cNvSpPr>
            <p:nvPr/>
          </p:nvSpPr>
          <p:spPr bwMode="auto">
            <a:xfrm>
              <a:off x="1642" y="2761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6" name="Line 20"/>
            <p:cNvSpPr>
              <a:spLocks noChangeShapeType="1"/>
            </p:cNvSpPr>
            <p:nvPr/>
          </p:nvSpPr>
          <p:spPr bwMode="auto">
            <a:xfrm>
              <a:off x="1642" y="3097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7" name="Line 21"/>
            <p:cNvSpPr>
              <a:spLocks noChangeShapeType="1"/>
            </p:cNvSpPr>
            <p:nvPr/>
          </p:nvSpPr>
          <p:spPr bwMode="auto">
            <a:xfrm>
              <a:off x="1642" y="2761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8" name="Line 22"/>
            <p:cNvSpPr>
              <a:spLocks noChangeShapeType="1"/>
            </p:cNvSpPr>
            <p:nvPr/>
          </p:nvSpPr>
          <p:spPr bwMode="auto">
            <a:xfrm>
              <a:off x="2410" y="2761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9" name="Line 23"/>
            <p:cNvSpPr>
              <a:spLocks noChangeShapeType="1"/>
            </p:cNvSpPr>
            <p:nvPr/>
          </p:nvSpPr>
          <p:spPr bwMode="auto">
            <a:xfrm>
              <a:off x="3274" y="2761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0" name="Line 24"/>
            <p:cNvSpPr>
              <a:spLocks noChangeShapeType="1"/>
            </p:cNvSpPr>
            <p:nvPr/>
          </p:nvSpPr>
          <p:spPr bwMode="auto">
            <a:xfrm>
              <a:off x="4330" y="2761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1" name="Text Box 25"/>
            <p:cNvSpPr txBox="1">
              <a:spLocks noChangeArrowheads="1"/>
            </p:cNvSpPr>
            <p:nvPr/>
          </p:nvSpPr>
          <p:spPr bwMode="auto">
            <a:xfrm>
              <a:off x="1584" y="2496"/>
              <a:ext cx="110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accent2"/>
                  </a:solidFill>
                </a:rPr>
                <a:t>DEPENDENTS</a:t>
              </a:r>
            </a:p>
          </p:txBody>
        </p:sp>
      </p:grpSp>
      <p:sp>
        <p:nvSpPr>
          <p:cNvPr id="46104" name="Line 14"/>
          <p:cNvSpPr>
            <a:spLocks noChangeShapeType="1"/>
          </p:cNvSpPr>
          <p:nvPr/>
        </p:nvSpPr>
        <p:spPr bwMode="auto">
          <a:xfrm flipH="1" flipV="1">
            <a:off x="4800600" y="42672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9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030824" y="457200"/>
            <a:ext cx="4448952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400" dirty="0">
                <a:ln>
                  <a:noFill/>
                </a:ln>
                <a:latin typeface="Corbel" panose="020B0503020204020204" pitchFamily="34" charset="0"/>
                <a:ea typeface="新細明體" panose="02020500000000000000" pitchFamily="18" charset="-120"/>
              </a:rPr>
              <a:t>Relational Model 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55697" y="1433984"/>
            <a:ext cx="8229600" cy="452596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Data model on which most  DBMS implementations are based. </a:t>
            </a:r>
            <a:r>
              <a:rPr lang="en-US" altLang="zh-TW" sz="2800" b="1" dirty="0">
                <a:solidFill>
                  <a:srgbClr val="800080"/>
                </a:solidFill>
                <a:latin typeface="Corbel" panose="020B0503020204020204" pitchFamily="34" charset="0"/>
              </a:rPr>
              <a:t>CODD 1970</a:t>
            </a: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altLang="zh-TW" sz="2800" b="1" dirty="0">
              <a:solidFill>
                <a:srgbClr val="800080"/>
              </a:solidFill>
              <a:latin typeface="Corbel" panose="020B0503020204020204" pitchFamily="34" charset="0"/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Simple &amp; elegant mod:</a:t>
            </a:r>
          </a:p>
          <a:p>
            <a:pPr lvl="1"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Everything is a relation  (= table)</a:t>
            </a: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		Every relation is a table with rows &amp; columns</a:t>
            </a: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  <a:latin typeface="Corbel" panose="020B0503020204020204" pitchFamily="34" charset="0"/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There are standard ways to convert from </a:t>
            </a: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	the E-R model          (</a:t>
            </a:r>
            <a:r>
              <a:rPr lang="en-US" altLang="zh-TW" sz="2800" b="1" dirty="0">
                <a:solidFill>
                  <a:srgbClr val="FF6600"/>
                </a:solidFill>
                <a:latin typeface="Corbel" panose="020B0503020204020204" pitchFamily="34" charset="0"/>
              </a:rPr>
              <a:t>conceptual model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)                        		                                </a:t>
            </a: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   Relational model       (</a:t>
            </a:r>
            <a:r>
              <a:rPr lang="en-US" altLang="zh-TW" sz="2800" b="1" dirty="0">
                <a:solidFill>
                  <a:srgbClr val="008000"/>
                </a:solidFill>
                <a:latin typeface="Corbel" panose="020B0503020204020204" pitchFamily="34" charset="0"/>
              </a:rPr>
              <a:t>logical model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)</a:t>
            </a:r>
          </a:p>
        </p:txBody>
      </p:sp>
      <p:sp>
        <p:nvSpPr>
          <p:cNvPr id="5" name="Down Arrow 4"/>
          <p:cNvSpPr/>
          <p:nvPr/>
        </p:nvSpPr>
        <p:spPr>
          <a:xfrm>
            <a:off x="1691680" y="5704067"/>
            <a:ext cx="304800" cy="4572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716016" y="5715829"/>
            <a:ext cx="304800" cy="4572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5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4800" y="914400"/>
            <a:ext cx="9144000" cy="1293028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4400" dirty="0">
                <a:ln>
                  <a:noFill/>
                </a:ln>
                <a:solidFill>
                  <a:srgbClr val="FF0000"/>
                </a:solidFill>
                <a:latin typeface="Corbel" pitchFamily="34" charset="0"/>
              </a:rPr>
              <a:t>Your Turn – Map to a Relational Schema</a:t>
            </a:r>
          </a:p>
        </p:txBody>
      </p:sp>
      <p:pic>
        <p:nvPicPr>
          <p:cNvPr id="73731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" y="2362200"/>
            <a:ext cx="7019925" cy="400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6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-228600" y="838200"/>
            <a:ext cx="6377940" cy="129302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dirty="0" smtClean="0">
                <a:latin typeface="Corbel" pitchFamily="34" charset="0"/>
              </a:rPr>
              <a:t>Lecture </a:t>
            </a:r>
            <a:r>
              <a:rPr lang="en-US" altLang="en-US" sz="4400" dirty="0">
                <a:latin typeface="Corbel" pitchFamily="34" charset="0"/>
              </a:rPr>
              <a:t>Outline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700213"/>
            <a:ext cx="8136904" cy="407035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800" b="1" dirty="0">
                <a:latin typeface="Corbel" pitchFamily="34" charset="0"/>
              </a:rPr>
              <a:t>ER-to-Relational Mapping Algorithm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800" dirty="0">
                <a:latin typeface="Corbel" pitchFamily="34" charset="0"/>
              </a:rPr>
              <a:t>Step 1: Mapping of Regular Entity Types</a:t>
            </a:r>
          </a:p>
          <a:p>
            <a:pPr lvl="6" algn="just">
              <a:lnSpc>
                <a:spcPct val="80000"/>
              </a:lnSpc>
            </a:pPr>
            <a:r>
              <a:rPr lang="en-US" altLang="en-US" sz="2800" dirty="0">
                <a:latin typeface="Corbel" pitchFamily="34" charset="0"/>
              </a:rPr>
              <a:t>Multivalued attributes.</a:t>
            </a:r>
          </a:p>
          <a:p>
            <a:pPr lvl="6" algn="just">
              <a:lnSpc>
                <a:spcPct val="80000"/>
              </a:lnSpc>
            </a:pPr>
            <a:r>
              <a:rPr lang="en-US" altLang="en-US" sz="2800" dirty="0">
                <a:latin typeface="Corbel" pitchFamily="34" charset="0"/>
              </a:rPr>
              <a:t>Composite  attributes</a:t>
            </a:r>
          </a:p>
          <a:p>
            <a:pPr lvl="6" algn="just">
              <a:lnSpc>
                <a:spcPct val="80000"/>
              </a:lnSpc>
            </a:pPr>
            <a:endParaRPr lang="en-US" altLang="en-US" sz="2800" dirty="0">
              <a:latin typeface="Corbel" pitchFamily="34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800" dirty="0">
                <a:latin typeface="Corbel" pitchFamily="34" charset="0"/>
              </a:rPr>
              <a:t>Step 2: Mapping of Weak Entity Types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800" dirty="0">
                <a:latin typeface="Corbel" pitchFamily="34" charset="0"/>
              </a:rPr>
              <a:t>Step 3: Mapping of Binary 1:1 Relation Types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800" dirty="0">
                <a:latin typeface="Corbel" pitchFamily="34" charset="0"/>
              </a:rPr>
              <a:t>Step 4: Mapping of Binary 1:N Relationship Types.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800" dirty="0">
                <a:latin typeface="Corbel" pitchFamily="34" charset="0"/>
              </a:rPr>
              <a:t>Step 5: Mapping of Binary M:N Relationship Types.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800" dirty="0">
                <a:latin typeface="Corbel" pitchFamily="34" charset="0"/>
              </a:rPr>
              <a:t>Step 6: Mapping of N-</a:t>
            </a:r>
            <a:r>
              <a:rPr lang="en-US" altLang="en-US" sz="2800" dirty="0" err="1">
                <a:latin typeface="Corbel" pitchFamily="34" charset="0"/>
              </a:rPr>
              <a:t>ary</a:t>
            </a:r>
            <a:r>
              <a:rPr lang="en-US" altLang="en-US" sz="2800" dirty="0">
                <a:latin typeface="Corbel" pitchFamily="34" charset="0"/>
              </a:rPr>
              <a:t> Relationship Types.</a:t>
            </a:r>
          </a:p>
          <a:p>
            <a:pPr marL="457200" lvl="1" indent="0" algn="just" eaLnBrk="1" hangingPunct="1">
              <a:lnSpc>
                <a:spcPct val="80000"/>
              </a:lnSpc>
              <a:buNone/>
            </a:pPr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909641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442891"/>
            <a:ext cx="8394164" cy="129302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4900" dirty="0">
                <a:latin typeface="Corbel" pitchFamily="34" charset="0"/>
              </a:rPr>
              <a:t>Summary of Mapping constructs and constraints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62050" y="1533525"/>
            <a:ext cx="7981950" cy="472440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29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                               </a:t>
            </a:r>
            <a:endParaRPr lang="en-US" altLang="en-US" sz="2000" b="1">
              <a:solidFill>
                <a:srgbClr val="FF0066"/>
              </a:solidFill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395536" y="1938312"/>
            <a:ext cx="835292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i="1" dirty="0">
                <a:solidFill>
                  <a:schemeClr val="tx2"/>
                </a:solidFill>
                <a:latin typeface="Corbel" pitchFamily="34" charset="0"/>
              </a:rPr>
              <a:t>Table 7.1 Correspondence between ER and Relational Models</a:t>
            </a:r>
            <a:endParaRPr lang="en-US" altLang="en-US" sz="2200" dirty="0">
              <a:solidFill>
                <a:schemeClr val="tx2"/>
              </a:solidFill>
              <a:latin typeface="Corbel" pitchFamily="34" charset="0"/>
            </a:endParaRPr>
          </a:p>
          <a:p>
            <a:pPr eaLnBrk="1" hangingPunct="1"/>
            <a:endParaRPr lang="en-US" altLang="en-US" sz="2200" dirty="0">
              <a:solidFill>
                <a:schemeClr val="tx2"/>
              </a:solidFill>
              <a:latin typeface="Corbel" pitchFamily="34" charset="0"/>
            </a:endParaRPr>
          </a:p>
          <a:p>
            <a:pPr eaLnBrk="1" hangingPunct="1"/>
            <a:r>
              <a:rPr lang="en-US" altLang="en-US" sz="2200" b="1" dirty="0">
                <a:solidFill>
                  <a:schemeClr val="tx2"/>
                </a:solidFill>
                <a:latin typeface="Corbel" pitchFamily="34" charset="0"/>
              </a:rPr>
              <a:t>ER Model		Relational Model</a:t>
            </a:r>
            <a:endParaRPr lang="en-US" altLang="en-US" sz="2200" dirty="0">
              <a:solidFill>
                <a:schemeClr val="tx2"/>
              </a:solidFill>
              <a:latin typeface="Corbel" pitchFamily="34" charset="0"/>
            </a:endParaRPr>
          </a:p>
          <a:p>
            <a:pPr eaLnBrk="1" hangingPunct="1"/>
            <a:r>
              <a:rPr lang="en-US" altLang="en-US" sz="2200" dirty="0">
                <a:solidFill>
                  <a:schemeClr val="tx2"/>
                </a:solidFill>
                <a:latin typeface="Corbel" pitchFamily="34" charset="0"/>
              </a:rPr>
              <a:t>Entity type		“Entity” relation</a:t>
            </a:r>
          </a:p>
          <a:p>
            <a:pPr eaLnBrk="1" hangingPunct="1"/>
            <a:r>
              <a:rPr lang="en-US" altLang="en-US" sz="2200" dirty="0">
                <a:solidFill>
                  <a:schemeClr val="tx2"/>
                </a:solidFill>
                <a:latin typeface="Corbel" pitchFamily="34" charset="0"/>
              </a:rPr>
              <a:t>1:1 or 1:N relationship type	Foreign key (or “relationship” relation)</a:t>
            </a:r>
          </a:p>
          <a:p>
            <a:pPr eaLnBrk="1" hangingPunct="1"/>
            <a:r>
              <a:rPr lang="en-US" altLang="en-US" sz="2200" dirty="0">
                <a:solidFill>
                  <a:schemeClr val="tx2"/>
                </a:solidFill>
                <a:latin typeface="Corbel" pitchFamily="34" charset="0"/>
              </a:rPr>
              <a:t>M:N relationship type	“Relationship” relation and two foreign keys</a:t>
            </a:r>
          </a:p>
          <a:p>
            <a:pPr eaLnBrk="1" hangingPunct="1"/>
            <a:r>
              <a:rPr lang="en-US" altLang="en-US" sz="2200" i="1" dirty="0">
                <a:solidFill>
                  <a:schemeClr val="tx2"/>
                </a:solidFill>
                <a:latin typeface="Corbel" pitchFamily="34" charset="0"/>
              </a:rPr>
              <a:t>n</a:t>
            </a:r>
            <a:r>
              <a:rPr lang="en-US" altLang="en-US" sz="2200" dirty="0">
                <a:solidFill>
                  <a:schemeClr val="tx2"/>
                </a:solidFill>
                <a:latin typeface="Corbel" pitchFamily="34" charset="0"/>
              </a:rPr>
              <a:t>-</a:t>
            </a:r>
            <a:r>
              <a:rPr lang="en-US" altLang="en-US" sz="2200" dirty="0" err="1">
                <a:solidFill>
                  <a:schemeClr val="tx2"/>
                </a:solidFill>
                <a:latin typeface="Corbel" pitchFamily="34" charset="0"/>
              </a:rPr>
              <a:t>ary</a:t>
            </a:r>
            <a:r>
              <a:rPr lang="en-US" altLang="en-US" sz="2200" dirty="0">
                <a:solidFill>
                  <a:schemeClr val="tx2"/>
                </a:solidFill>
                <a:latin typeface="Corbel" pitchFamily="34" charset="0"/>
              </a:rPr>
              <a:t> relationship type	“Relationship” relation and n foreign keys</a:t>
            </a:r>
          </a:p>
          <a:p>
            <a:pPr eaLnBrk="1" hangingPunct="1"/>
            <a:r>
              <a:rPr lang="en-US" altLang="en-US" sz="2200" dirty="0">
                <a:solidFill>
                  <a:schemeClr val="tx2"/>
                </a:solidFill>
                <a:latin typeface="Corbel" pitchFamily="34" charset="0"/>
              </a:rPr>
              <a:t>Simple attribute		Attribute</a:t>
            </a:r>
          </a:p>
          <a:p>
            <a:pPr eaLnBrk="1" hangingPunct="1"/>
            <a:r>
              <a:rPr lang="en-US" altLang="en-US" sz="2200" dirty="0">
                <a:solidFill>
                  <a:schemeClr val="tx2"/>
                </a:solidFill>
                <a:latin typeface="Corbel" pitchFamily="34" charset="0"/>
              </a:rPr>
              <a:t>Composite attribute		Set of simple component attributes</a:t>
            </a:r>
          </a:p>
          <a:p>
            <a:pPr eaLnBrk="1" hangingPunct="1"/>
            <a:r>
              <a:rPr lang="en-US" altLang="en-US" sz="2200" dirty="0">
                <a:solidFill>
                  <a:schemeClr val="tx2"/>
                </a:solidFill>
                <a:latin typeface="Corbel" pitchFamily="34" charset="0"/>
              </a:rPr>
              <a:t>Multivalued attribute	Relation and foreign key</a:t>
            </a:r>
          </a:p>
          <a:p>
            <a:pPr eaLnBrk="1" hangingPunct="1"/>
            <a:r>
              <a:rPr lang="en-US" altLang="en-US" sz="2200" dirty="0">
                <a:solidFill>
                  <a:schemeClr val="tx2"/>
                </a:solidFill>
                <a:latin typeface="Corbel" pitchFamily="34" charset="0"/>
              </a:rPr>
              <a:t>Value set			Domain</a:t>
            </a:r>
          </a:p>
          <a:p>
            <a:pPr eaLnBrk="1" hangingPunct="1"/>
            <a:r>
              <a:rPr lang="en-US" altLang="en-US" sz="2200" dirty="0">
                <a:solidFill>
                  <a:schemeClr val="tx2"/>
                </a:solidFill>
                <a:latin typeface="Corbel" pitchFamily="34" charset="0"/>
              </a:rPr>
              <a:t>Key attribute		Primary (or secondary) key</a:t>
            </a:r>
          </a:p>
        </p:txBody>
      </p:sp>
    </p:spTree>
    <p:extLst>
      <p:ext uri="{BB962C8B-B14F-4D97-AF65-F5344CB8AC3E}">
        <p14:creationId xmlns:p14="http://schemas.microsoft.com/office/powerpoint/2010/main" val="3769277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End of Lecture </a:t>
            </a:r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43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246438"/>
            <a:ext cx="7765321" cy="13263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5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32610" y="762000"/>
            <a:ext cx="637794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dirty="0">
                <a:ln>
                  <a:noFill/>
                </a:ln>
                <a:latin typeface="Corbel" panose="020B0503020204020204" pitchFamily="34" charset="0"/>
              </a:rPr>
              <a:t>Relational Model (contd.)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8617" y="1839913"/>
            <a:ext cx="7525926" cy="353406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>
                <a:latin typeface="Corbel" panose="020B0503020204020204" pitchFamily="34" charset="0"/>
              </a:rPr>
              <a:t>The relational model represents the database as a collection of </a:t>
            </a:r>
            <a:r>
              <a:rPr lang="en-US" sz="2800" b="1" dirty="0">
                <a:solidFill>
                  <a:srgbClr val="FF0066"/>
                </a:solidFill>
                <a:latin typeface="Corbel" panose="020B0503020204020204" pitchFamily="34" charset="0"/>
              </a:rPr>
              <a:t>relations.</a:t>
            </a:r>
          </a:p>
          <a:p>
            <a:pPr eaLnBrk="1" hangingPunct="1"/>
            <a:endParaRPr lang="en-US" sz="2800" b="1" dirty="0">
              <a:solidFill>
                <a:srgbClr val="FF0066"/>
              </a:solidFill>
              <a:latin typeface="Corbel" panose="020B0503020204020204" pitchFamily="34" charset="0"/>
            </a:endParaRPr>
          </a:p>
          <a:p>
            <a:pPr eaLnBrk="1" hangingPunct="1"/>
            <a:r>
              <a:rPr lang="en-US" sz="2800" dirty="0">
                <a:latin typeface="Corbel" panose="020B0503020204020204" pitchFamily="34" charset="0"/>
              </a:rPr>
              <a:t>Relation consists of </a:t>
            </a:r>
          </a:p>
          <a:p>
            <a:pPr lvl="1" eaLnBrk="1" hangingPunct="1"/>
            <a:r>
              <a:rPr lang="en-US" sz="2800" dirty="0">
                <a:latin typeface="Corbel" panose="020B0503020204020204" pitchFamily="34" charset="0"/>
              </a:rPr>
              <a:t>Relation schema</a:t>
            </a:r>
          </a:p>
          <a:p>
            <a:pPr lvl="1" eaLnBrk="1" hangingPunct="1"/>
            <a:r>
              <a:rPr lang="en-US" sz="2800" dirty="0">
                <a:latin typeface="Corbel" panose="020B0503020204020204" pitchFamily="34" charset="0"/>
              </a:rPr>
              <a:t>Relation instance  (table)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6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772" y="684214"/>
            <a:ext cx="2583462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400" dirty="0">
                <a:ln>
                  <a:noFill/>
                </a:ln>
                <a:latin typeface="Corbel" panose="020B0503020204020204" pitchFamily="34" charset="0"/>
                <a:ea typeface="新細明體" panose="02020500000000000000" pitchFamily="18" charset="-120"/>
              </a:rPr>
              <a:t>Relation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52330" y="1545609"/>
            <a:ext cx="8491670" cy="4263054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latin typeface="Corbel" panose="020B0503020204020204" pitchFamily="34" charset="0"/>
              </a:rPr>
              <a:t>RELATION: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800" dirty="0">
                <a:latin typeface="Corbel" panose="020B0503020204020204" pitchFamily="34" charset="0"/>
              </a:rPr>
              <a:t> Schema    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800" dirty="0">
                <a:latin typeface="Corbel" panose="020B0503020204020204" pitchFamily="34" charset="0"/>
              </a:rPr>
              <a:t> Instance</a:t>
            </a:r>
          </a:p>
        </p:txBody>
      </p:sp>
      <p:pic>
        <p:nvPicPr>
          <p:cNvPr id="23557" name="Picture 4" descr="Figur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03" y="2925204"/>
            <a:ext cx="8077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1143000" y="4191000"/>
            <a:ext cx="7848600" cy="685800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1736725" y="3962400"/>
            <a:ext cx="7315200" cy="2362200"/>
          </a:xfrm>
          <a:prstGeom prst="ellips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0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2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92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nimBg="1"/>
      <p:bldP spid="92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59715"/>
            <a:ext cx="4459804" cy="1293028"/>
          </a:xfrm>
        </p:spPr>
        <p:txBody>
          <a:bodyPr/>
          <a:lstStyle/>
          <a:p>
            <a:pPr eaLnBrk="1" hangingPunct="1"/>
            <a:r>
              <a:rPr lang="en-US" altLang="zh-TW" sz="4400" dirty="0">
                <a:ln>
                  <a:noFill/>
                </a:ln>
                <a:latin typeface="Corbel" panose="020B0503020204020204" pitchFamily="34" charset="0"/>
                <a:ea typeface="新細明體" panose="02020500000000000000" pitchFamily="18" charset="-120"/>
              </a:rPr>
              <a:t>Relation Schema</a:t>
            </a:r>
            <a:r>
              <a:rPr lang="en-US" altLang="zh-TW" dirty="0">
                <a:ln>
                  <a:noFill/>
                </a:ln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5654" y="1406229"/>
            <a:ext cx="7956550" cy="407035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TW" sz="21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latin typeface="Corbel" panose="020B0503020204020204" pitchFamily="34" charset="0"/>
              </a:rPr>
              <a:t>Describes  </a:t>
            </a:r>
            <a:r>
              <a:rPr lang="en-US" altLang="zh-TW" sz="2800" dirty="0">
                <a:latin typeface="Corbel" panose="020B0503020204020204" pitchFamily="34" charset="0"/>
              </a:rPr>
              <a:t>the column heads (attributes) of the relation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latin typeface="Corbel" panose="020B0503020204020204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800" dirty="0">
                <a:latin typeface="Corbel" panose="020B0503020204020204" pitchFamily="34" charset="0"/>
              </a:rPr>
              <a:t>name of the relation,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800" dirty="0">
                <a:latin typeface="Corbel" panose="020B0503020204020204" pitchFamily="34" charset="0"/>
              </a:rPr>
              <a:t>name of each filed,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800" dirty="0">
                <a:latin typeface="Corbel" panose="020B0503020204020204" pitchFamily="34" charset="0"/>
              </a:rPr>
              <a:t>domain of each field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>
                <a:latin typeface="Corbel" panose="020B0503020204020204" pitchFamily="34" charset="0"/>
              </a:rPr>
              <a:t>Domain : is described by domain name and set of associated values </a:t>
            </a:r>
          </a:p>
        </p:txBody>
      </p:sp>
    </p:spTree>
    <p:extLst>
      <p:ext uri="{BB962C8B-B14F-4D97-AF65-F5344CB8AC3E}">
        <p14:creationId xmlns:p14="http://schemas.microsoft.com/office/powerpoint/2010/main" val="99366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15" y="966074"/>
            <a:ext cx="6377940" cy="129302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400" dirty="0">
                <a:ln>
                  <a:noFill/>
                </a:ln>
                <a:latin typeface="Corbel" panose="020B0503020204020204" pitchFamily="34" charset="0"/>
              </a:rPr>
              <a:t>Relation Schema</a:t>
            </a:r>
            <a:r>
              <a:rPr lang="en-US" dirty="0">
                <a:ln>
                  <a:noFill/>
                </a:ln>
              </a:rPr>
              <a:t> 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19906" y="1405290"/>
            <a:ext cx="7956550" cy="4070350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		</a:t>
            </a: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Students </a:t>
            </a: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			(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sid:</a:t>
            </a:r>
            <a:r>
              <a:rPr lang="en-US" sz="2800" i="1" dirty="0" err="1">
                <a:solidFill>
                  <a:srgbClr val="FF0000"/>
                </a:solidFill>
                <a:latin typeface="Corbel" panose="020B0503020204020204" pitchFamily="34" charset="0"/>
              </a:rPr>
              <a:t>string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, </a:t>
            </a: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			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name:</a:t>
            </a:r>
            <a:r>
              <a:rPr lang="en-US" sz="2800" i="1" dirty="0" err="1">
                <a:solidFill>
                  <a:srgbClr val="FF0000"/>
                </a:solidFill>
                <a:latin typeface="Corbel" panose="020B0503020204020204" pitchFamily="34" charset="0"/>
              </a:rPr>
              <a:t>string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			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login:</a:t>
            </a:r>
            <a:r>
              <a:rPr lang="en-US" sz="2800" i="1" dirty="0" err="1">
                <a:solidFill>
                  <a:srgbClr val="FF0000"/>
                </a:solidFill>
                <a:latin typeface="Corbel" panose="020B0503020204020204" pitchFamily="34" charset="0"/>
              </a:rPr>
              <a:t>string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			 age :</a:t>
            </a:r>
            <a:r>
              <a:rPr lang="en-US" sz="2800" i="1" dirty="0">
                <a:solidFill>
                  <a:srgbClr val="FF0000"/>
                </a:solidFill>
                <a:latin typeface="Corbel" panose="020B0503020204020204" pitchFamily="34" charset="0"/>
              </a:rPr>
              <a:t>integer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			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gpa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 :</a:t>
            </a:r>
            <a:r>
              <a:rPr lang="en-US" sz="2800" i="1" dirty="0">
                <a:solidFill>
                  <a:srgbClr val="FF0000"/>
                </a:solidFill>
                <a:latin typeface="Corbel" panose="020B0503020204020204" pitchFamily="34" charset="0"/>
              </a:rPr>
              <a:t>real</a:t>
            </a:r>
            <a:r>
              <a:rPr lang="en-US" sz="2800" dirty="0">
                <a:solidFill>
                  <a:schemeClr val="accent2"/>
                </a:solidFill>
                <a:latin typeface="Corbel" panose="020B0503020204020204" pitchFamily="34" charset="0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)</a:t>
            </a:r>
          </a:p>
          <a:p>
            <a:pPr lvl="4"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4"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603749" y="2279887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8000"/>
                </a:solidFill>
              </a:rPr>
              <a:t>Schema Name(relation name)</a:t>
            </a:r>
          </a:p>
        </p:txBody>
      </p:sp>
      <p:sp>
        <p:nvSpPr>
          <p:cNvPr id="11269" name="Line 6"/>
          <p:cNvSpPr>
            <a:spLocks noChangeShapeType="1"/>
          </p:cNvSpPr>
          <p:nvPr/>
        </p:nvSpPr>
        <p:spPr bwMode="auto">
          <a:xfrm flipH="1">
            <a:off x="2361496" y="2672646"/>
            <a:ext cx="381000" cy="2286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 flipH="1" flipV="1">
            <a:off x="4230285" y="3581400"/>
            <a:ext cx="914400" cy="4572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 flipH="1">
            <a:off x="4306485" y="4267200"/>
            <a:ext cx="914400" cy="2286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4839885" y="38862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008000"/>
                </a:solidFill>
              </a:rPr>
              <a:t>domain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96485" y="3505200"/>
            <a:ext cx="2286000" cy="914400"/>
            <a:chOff x="0" y="2208"/>
            <a:chExt cx="1440" cy="576"/>
          </a:xfrm>
        </p:grpSpPr>
        <p:sp>
          <p:nvSpPr>
            <p:cNvPr id="26636" name="Rectangle 7"/>
            <p:cNvSpPr>
              <a:spLocks noChangeArrowheads="1"/>
            </p:cNvSpPr>
            <p:nvPr/>
          </p:nvSpPr>
          <p:spPr bwMode="auto">
            <a:xfrm>
              <a:off x="0" y="2496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008000"/>
                  </a:solidFill>
                </a:rPr>
                <a:t>Field name</a:t>
              </a:r>
            </a:p>
          </p:txBody>
        </p:sp>
        <p:sp>
          <p:nvSpPr>
            <p:cNvPr id="26637" name="Line 11"/>
            <p:cNvSpPr>
              <a:spLocks noChangeShapeType="1"/>
            </p:cNvSpPr>
            <p:nvPr/>
          </p:nvSpPr>
          <p:spPr bwMode="auto">
            <a:xfrm flipV="1">
              <a:off x="960" y="2208"/>
              <a:ext cx="480" cy="43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12"/>
            <p:cNvSpPr>
              <a:spLocks noChangeShapeType="1"/>
            </p:cNvSpPr>
            <p:nvPr/>
          </p:nvSpPr>
          <p:spPr bwMode="auto">
            <a:xfrm flipV="1">
              <a:off x="960" y="2400"/>
              <a:ext cx="432" cy="28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6" name="Text Box 13"/>
          <p:cNvSpPr txBox="1">
            <a:spLocks noChangeArrowheads="1"/>
          </p:cNvSpPr>
          <p:nvPr/>
        </p:nvSpPr>
        <p:spPr bwMode="auto">
          <a:xfrm>
            <a:off x="953685" y="5322888"/>
            <a:ext cx="3859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800" b="0">
                <a:solidFill>
                  <a:srgbClr val="3333CC"/>
                </a:solidFill>
              </a:rPr>
              <a:t>  </a:t>
            </a:r>
            <a:r>
              <a:rPr lang="en-US" sz="2400" b="0">
                <a:solidFill>
                  <a:srgbClr val="3333CC"/>
                </a:solidFill>
              </a:rPr>
              <a:t>Domain GPA  : real (0-4)</a:t>
            </a:r>
          </a:p>
        </p:txBody>
      </p:sp>
    </p:spTree>
    <p:extLst>
      <p:ext uri="{BB962C8B-B14F-4D97-AF65-F5344CB8AC3E}">
        <p14:creationId xmlns:p14="http://schemas.microsoft.com/office/powerpoint/2010/main" val="201921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12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  <p:bldP spid="11269" grpId="1" animBg="1"/>
      <p:bldP spid="11271" grpId="0" animBg="1"/>
      <p:bldP spid="11272" grpId="0" animBg="1"/>
      <p:bldP spid="112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6377940" cy="1293028"/>
          </a:xfrm>
        </p:spPr>
        <p:txBody>
          <a:bodyPr/>
          <a:lstStyle/>
          <a:p>
            <a:pPr algn="ctr" eaLnBrk="1" hangingPunct="1"/>
            <a:r>
              <a:rPr lang="en-US" sz="4400" dirty="0">
                <a:ln>
                  <a:noFill/>
                </a:ln>
                <a:latin typeface="Corbel" panose="020B0503020204020204" pitchFamily="34" charset="0"/>
              </a:rPr>
              <a:t>Relation Instance</a:t>
            </a:r>
            <a:r>
              <a:rPr lang="en-US" dirty="0">
                <a:ln>
                  <a:noFill/>
                </a:ln>
              </a:rPr>
              <a:t> 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idx="4294967295"/>
          </p:nvPr>
        </p:nvSpPr>
        <p:spPr>
          <a:xfrm>
            <a:off x="458617" y="1744663"/>
            <a:ext cx="7956550" cy="40703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>
                <a:latin typeface="Corbel" panose="020B0503020204020204" pitchFamily="34" charset="0"/>
              </a:rPr>
              <a:t>Set of tuples or records  or rows :</a:t>
            </a:r>
          </a:p>
          <a:p>
            <a:pPr eaLnBrk="1" hangingPunct="1"/>
            <a:r>
              <a:rPr lang="en-US" sz="2800" dirty="0">
                <a:latin typeface="Corbel" panose="020B0503020204020204" pitchFamily="34" charset="0"/>
              </a:rPr>
              <a:t>Each tuple has the same number of fields as the relation schema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>
                <a:latin typeface="Corbel" panose="020B0503020204020204" pitchFamily="34" charset="0"/>
              </a:rPr>
              <a:t>Example  : Relation Instance </a:t>
            </a:r>
            <a:endParaRPr lang="en-US" sz="2800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  <p:pic>
        <p:nvPicPr>
          <p:cNvPr id="27653" name="Picture 4" descr="Figur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49" y="3945902"/>
            <a:ext cx="8077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14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CA49051E-35FD-4162-BB75-12F1D25530D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Updated Design</Template>
  <TotalTime>427</TotalTime>
  <Words>1543</Words>
  <Application>Microsoft Office PowerPoint</Application>
  <PresentationFormat>On-screen Show (4:3)</PresentationFormat>
  <Paragraphs>437</Paragraphs>
  <Slides>43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8" baseType="lpstr">
      <vt:lpstr>新細明體</vt:lpstr>
      <vt:lpstr>Arial</vt:lpstr>
      <vt:lpstr>Arial Black</vt:lpstr>
      <vt:lpstr>Book Antiqua</vt:lpstr>
      <vt:lpstr>Calibri</vt:lpstr>
      <vt:lpstr>Calibri Light</vt:lpstr>
      <vt:lpstr>Corbel</vt:lpstr>
      <vt:lpstr>Tahoma</vt:lpstr>
      <vt:lpstr>Times New Roman</vt:lpstr>
      <vt:lpstr>Verdana</vt:lpstr>
      <vt:lpstr>Wingdings</vt:lpstr>
      <vt:lpstr>Office Theme</vt:lpstr>
      <vt:lpstr>Custom Design</vt:lpstr>
      <vt:lpstr>1_Custom Design</vt:lpstr>
      <vt:lpstr>Document</vt:lpstr>
      <vt:lpstr>Logical Database Design &amp;  Relational Model </vt:lpstr>
      <vt:lpstr>Learning Outcome</vt:lpstr>
      <vt:lpstr>In this lecture you will learn</vt:lpstr>
      <vt:lpstr>Relational Model </vt:lpstr>
      <vt:lpstr>Relational Model (contd.)</vt:lpstr>
      <vt:lpstr>Relation</vt:lpstr>
      <vt:lpstr>Relation Schema </vt:lpstr>
      <vt:lpstr>Relation Schema </vt:lpstr>
      <vt:lpstr>Relation Instance </vt:lpstr>
      <vt:lpstr>Degree of a relation</vt:lpstr>
      <vt:lpstr>Example </vt:lpstr>
      <vt:lpstr>Formalizing : Relations</vt:lpstr>
      <vt:lpstr> Formalizing Key Fields  </vt:lpstr>
      <vt:lpstr>Foreign Key</vt:lpstr>
      <vt:lpstr>Integrity Constraints IC</vt:lpstr>
      <vt:lpstr>Integrity Constraints</vt:lpstr>
      <vt:lpstr>Integrity Constraints</vt:lpstr>
      <vt:lpstr>Domain Constraints </vt:lpstr>
      <vt:lpstr>Key constraints</vt:lpstr>
      <vt:lpstr>Constraints…</vt:lpstr>
      <vt:lpstr>Referential Integrity</vt:lpstr>
      <vt:lpstr>    DB operations &amp; constraints  </vt:lpstr>
      <vt:lpstr>Insert operation</vt:lpstr>
      <vt:lpstr>examples</vt:lpstr>
      <vt:lpstr>examples</vt:lpstr>
      <vt:lpstr>examples</vt:lpstr>
      <vt:lpstr>examples</vt:lpstr>
      <vt:lpstr>Delete operation</vt:lpstr>
      <vt:lpstr>Update operation</vt:lpstr>
      <vt:lpstr>ER to Relational Mapping…</vt:lpstr>
      <vt:lpstr>Mapping: Regular Entity</vt:lpstr>
      <vt:lpstr>Mapping: Composite Attribute </vt:lpstr>
      <vt:lpstr>Mapping: Multivalued Attributes </vt:lpstr>
      <vt:lpstr>Mapping:1:1 with total &amp; Partial participation</vt:lpstr>
      <vt:lpstr>Mapping:1:1 with total participation  </vt:lpstr>
      <vt:lpstr>Mapping :1:N Conversion</vt:lpstr>
      <vt:lpstr>Mapping : M:N Conversion</vt:lpstr>
      <vt:lpstr>Mapping ..N-array Relationships </vt:lpstr>
      <vt:lpstr>Mapping Weak Entities … (contd.)</vt:lpstr>
      <vt:lpstr>Your Turn – Map to a Relational Schema</vt:lpstr>
      <vt:lpstr>Lecture Outline</vt:lpstr>
      <vt:lpstr> Summary of Mapping constructs and constraints</vt:lpstr>
      <vt:lpstr> End of Lecture 06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Losini Shanmugam</dc:creator>
  <cp:lastModifiedBy>Manori Gamage</cp:lastModifiedBy>
  <cp:revision>40</cp:revision>
  <dcterms:created xsi:type="dcterms:W3CDTF">2017-06-04T15:05:52Z</dcterms:created>
  <dcterms:modified xsi:type="dcterms:W3CDTF">2020-03-05T06:19:49Z</dcterms:modified>
</cp:coreProperties>
</file>