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8B91A9"/>
    <a:srgbClr val="F4C330"/>
    <a:srgbClr val="99D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D148-50E6-4105-871A-02EB9A13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7E7F5-4DAB-443C-B08E-C25475DA0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2BF06-C966-40C1-B4EF-F73C6E9A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4A97-D384-493A-B814-AC74A06A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44D-9C30-4237-B0DC-419D8DCB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8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D5CC-88E8-478C-AEC7-58497033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92DA7-6CAD-4ED9-8B55-63D73C3E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14D8-F6D9-40D8-B2DE-F6D98548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AABC-7FCC-4DC9-9878-9E936AE4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00A8-464E-415F-9D09-5404B534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0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4143-8226-432C-8F8A-4D21FF657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0DC61-3CEF-4E2F-92A1-406F7B83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F79B-A5F6-4889-8909-6554DDE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058F-AED0-43C5-BCD4-B7D80777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DBDB-CC01-44B8-BC71-DCE7960E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3519-5DDC-4BA1-A6F9-F6FAB2A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41BE-A4A5-476F-8524-701DAA17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EC5D-F335-458E-86F6-E26E9C61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2063-92B8-4B55-A4F5-138D6E40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E42F0-D3E2-4C93-9B7B-39ED8835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8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D94-353D-4689-A3F6-77DB9AD5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0850-98BF-416E-AF55-A8C9A1BC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1494-5B2D-40F4-AF6E-3F447168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B26A-3FAF-461C-B7F4-88347C18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E487-E159-4013-B32F-F63F26CA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6C2-C996-4133-BA3D-6133935F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37C7-31AC-4406-A734-4D8F1BC1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CFFD-176E-434C-9BFB-3E12093A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B105-7EBD-4C14-8E85-7CB10D1A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D151-FE55-4678-B7A2-E3DD3B77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3E6EB-BB55-40B4-A64E-5B687D1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162D-DCD1-4755-B976-E6FECD5A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3E97-F6CE-4D86-BD60-F7572874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CF47-1E0D-4CDB-BEA5-75CEC20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0E7A3-AAED-478C-9E94-9E20B0DB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CBBE7-D2A2-4E3F-8505-9C2C48A6E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2F9B-9CDA-4D54-AE03-B073078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D0E60-AB06-4C24-9F1B-86727C96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ADEAB-CD70-4A16-8ED5-DBCE4F57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73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E3-2FE3-4FC7-A568-6A8CF5E6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0FE58-7065-4AB9-B082-5EEBC6FF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1A6CF-E8C3-4A8F-9511-B7543214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08CA-30FB-4FF9-AAB9-36B0FA09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CE5DE-AC87-4E20-B3F5-54D33CAB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6B6A6-AE44-4BC4-8B48-BE9A998C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3A9E-88AA-43B0-A026-07884FDA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87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0EFB-7AAC-4D42-B920-173FBA55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7837-D176-4540-B8D9-4F00794A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13CEB-FF9B-46DD-B7EF-82C6D620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F41B6-CF55-498F-A3FA-C9B73B78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B286-DDFD-41AE-A5FD-F0A52BE4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491D-64CC-440C-94A1-3AEDE1B7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16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92CE-4A2E-4C2C-A546-D8E2EB97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6FCFC-6192-4809-85FF-5E8F3AD5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59B35-7924-4DB4-B5D5-0CF0A81E7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921B-7479-48CB-B7D9-421DD08D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FD30-742B-403B-B087-1F9B2863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56374-D4C4-49C6-BA47-97A23C70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7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668F9-D83E-4420-98FF-5EDDBBDF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748-EBAC-4076-8057-F2B38091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80E-1C13-4729-9405-21EEA3D5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0650-315F-4672-80CA-6637EB36673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6292-FA33-4328-B6FF-62740DF77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0CE5-A5DA-4605-AE06-8A82626D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F6A4-5D7D-42A7-AC17-E2156926E4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49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ournaldunet.fr/business/dictionnaire-du-marketing/1198325-newsletter-definition-traduction-et-synonymes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D477FB-C3A8-40FD-8FA2-E26EBBD1B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  <a:solidFill>
            <a:srgbClr val="FFCCCC"/>
          </a:solidFill>
        </p:spPr>
        <p:txBody>
          <a:bodyPr/>
          <a:lstStyle/>
          <a:p>
            <a:endParaRPr lang="fr-FR" dirty="0">
              <a:solidFill>
                <a:srgbClr val="FFCC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BE51E-777B-4FC9-B7BD-1727892B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84"/>
            <a:ext cx="9144000" cy="1019475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fr-FR" dirty="0">
                <a:latin typeface="Arial Rounded MT Bold" panose="020F0704030504030204" pitchFamily="34" charset="0"/>
              </a:rPr>
              <a:t>Landing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B2377-0DA2-417F-9134-58619A85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958806"/>
            <a:ext cx="60198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3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F738-C570-4624-84BF-0E2A76CB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021"/>
          </a:xfr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A854-B6A4-4BD9-939E-6159040F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470"/>
            <a:ext cx="10515600" cy="4463493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Définition</a:t>
            </a:r>
          </a:p>
          <a:p>
            <a:r>
              <a:rPr lang="fr-FR" sz="2400" dirty="0"/>
              <a:t>Les</a:t>
            </a:r>
            <a:r>
              <a:rPr lang="fr-FR" sz="2400" b="1" dirty="0"/>
              <a:t> </a:t>
            </a:r>
            <a:r>
              <a:rPr lang="fr-FR" sz="2400" dirty="0"/>
              <a:t>éléments qui composent une landing page</a:t>
            </a:r>
          </a:p>
          <a:p>
            <a:pPr algn="l"/>
            <a:r>
              <a:rPr lang="fr-F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Pourquoi créer une landing page ?</a:t>
            </a:r>
          </a:p>
          <a:p>
            <a:r>
              <a:rPr lang="fr-FR" b="0" i="0">
                <a:solidFill>
                  <a:srgbClr val="000000"/>
                </a:solidFill>
                <a:effectLst/>
                <a:latin typeface="inherit"/>
              </a:rPr>
              <a:t>la </a:t>
            </a:r>
            <a:r>
              <a:rPr lang="fr-FR" b="0" i="0" dirty="0">
                <a:solidFill>
                  <a:srgbClr val="000000"/>
                </a:solidFill>
                <a:effectLst/>
                <a:latin typeface="inherit"/>
              </a:rPr>
              <a:t>source d'inspiration</a:t>
            </a:r>
          </a:p>
          <a:p>
            <a:r>
              <a:rPr lang="fr-FR" sz="2800" dirty="0">
                <a:latin typeface="inherit"/>
              </a:rPr>
              <a:t>Wireframes</a:t>
            </a:r>
          </a:p>
          <a:p>
            <a:r>
              <a:rPr lang="fr-FR" sz="2800" dirty="0">
                <a:latin typeface="inherit"/>
              </a:rPr>
              <a:t>Les maquette</a:t>
            </a:r>
          </a:p>
          <a:p>
            <a:r>
              <a:rPr lang="fr-FR" sz="2800" dirty="0">
                <a:latin typeface="inherit"/>
              </a:rPr>
              <a:t>Analyse de maquette</a:t>
            </a:r>
          </a:p>
          <a:p>
            <a:endParaRPr lang="fr-FR" sz="2800" dirty="0">
              <a:latin typeface="inherit"/>
            </a:endParaRPr>
          </a:p>
          <a:p>
            <a:pPr marL="0" indent="0">
              <a:buNone/>
            </a:pPr>
            <a:br>
              <a:rPr lang="fr-FR" dirty="0">
                <a:latin typeface="inherit"/>
              </a:rPr>
            </a:br>
            <a:endParaRPr lang="fr-FR" dirty="0">
              <a:latin typeface="inheri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432539-1321-41EC-B337-4BB6FAC66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252" y1="32800" x2="30252" y2="32800"/>
                        <a14:foregroundMark x1="68487" y1="38000" x2="68487" y2="38000"/>
                        <a14:foregroundMark x1="68487" y1="49600" x2="68487" y2="49600"/>
                        <a14:foregroundMark x1="69328" y1="49600" x2="69328" y2="49600"/>
                        <a14:foregroundMark x1="70168" y1="39600" x2="70168" y2="39600"/>
                        <a14:foregroundMark x1="37815" y1="60400" x2="37815" y2="60400"/>
                        <a14:foregroundMark x1="42017" y1="70800" x2="42017" y2="7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05" y="2924432"/>
            <a:ext cx="3397158" cy="35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dirty="0"/>
              <a:t>Une </a:t>
            </a:r>
            <a:r>
              <a:rPr lang="fr-FR" b="1" dirty="0"/>
              <a:t>landing page</a:t>
            </a:r>
            <a:r>
              <a:rPr lang="fr-FR" dirty="0"/>
              <a:t>, ou page d'atterrissage en français, est une page isolée d'un site Internet, destinée à être celle sur laquelle arrive un internaute, après avoir cliqué sur un lien externe. Il s'agit le plus souvent d'un lien commercial (e-pub, </a:t>
            </a:r>
            <a:r>
              <a:rPr lang="fr-FR" dirty="0">
                <a:hlinkClick r:id="rId2" tooltip="Newsletter"/>
              </a:rPr>
              <a:t>newsletter</a:t>
            </a:r>
            <a:r>
              <a:rPr lang="fr-FR" dirty="0"/>
              <a:t>, mot clé) ou d'un lien de contact.</a:t>
            </a:r>
          </a:p>
          <a:p>
            <a:r>
              <a:rPr lang="fr-FR" dirty="0"/>
              <a:t>C’est une page web spécialement conçue visant à promouvoir ou à mettre en valeur un produit ou un service en particulier.</a:t>
            </a:r>
          </a:p>
          <a:p>
            <a:r>
              <a:rPr lang="fr-FR" dirty="0"/>
              <a:t>une page web unique, simple et très visuelle dont l’objectif est de convertir le visiteur anonyme en prospect potentiel.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99E85-11BC-40EE-8184-B4DBCB84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0000" l="4500" r="97500">
                        <a14:foregroundMark x1="51000" y1="77000" x2="51000" y2="77000"/>
                        <a14:foregroundMark x1="76750" y1="62250" x2="76750" y2="62250"/>
                        <a14:foregroundMark x1="70750" y1="75500" x2="70750" y2="75500"/>
                        <a14:backgroundMark x1="34750" y1="69000" x2="30500" y2="6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4" y="4851400"/>
            <a:ext cx="2336799" cy="23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037D9-F7FB-42D1-B581-DEC456DA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35" l="0" r="100000">
                        <a14:foregroundMark x1="15111" y1="29419" x2="15111" y2="29419"/>
                        <a14:foregroundMark x1="9111" y1="7442" x2="9111" y2="7442"/>
                        <a14:foregroundMark x1="62778" y1="42093" x2="62778" y2="42093"/>
                        <a14:foregroundMark x1="71667" y1="26395" x2="71667" y2="26395"/>
                        <a14:foregroundMark x1="24556" y1="69767" x2="24556" y2="69767"/>
                        <a14:backgroundMark x1="22889" y1="10000" x2="22889" y2="10000"/>
                        <a14:backgroundMark x1="16333" y1="12326" x2="38889" y2="7907"/>
                        <a14:backgroundMark x1="10556" y1="8605" x2="32222" y2="3488"/>
                        <a14:backgroundMark x1="44444" y1="14651" x2="46778" y2="39535"/>
                        <a14:backgroundMark x1="45556" y1="54419" x2="44222" y2="33837"/>
                        <a14:backgroundMark x1="18889" y1="46163" x2="22778" y2="46279"/>
                        <a14:backgroundMark x1="91778" y1="78837" x2="86778" y2="53953"/>
                        <a14:backgroundMark x1="96222" y1="12093" x2="80556" y2="2326"/>
                        <a14:backgroundMark x1="94778" y1="84767" x2="96667" y2="45581"/>
                        <a14:backgroundMark x1="61444" y1="55814" x2="80667" y2="57326"/>
                        <a14:backgroundMark x1="61222" y1="46163" x2="67111" y2="36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67" y="3725968"/>
            <a:ext cx="3124200" cy="298534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39358"/>
            <a:ext cx="10515600" cy="4351338"/>
          </a:xfrm>
        </p:spPr>
        <p:txBody>
          <a:bodyPr/>
          <a:lstStyle/>
          <a:p>
            <a:r>
              <a:rPr lang="fr-FR" dirty="0"/>
              <a:t>Un titre qui définit l'offre.</a:t>
            </a:r>
          </a:p>
          <a:p>
            <a:r>
              <a:rPr lang="fr-FR" dirty="0"/>
              <a:t>Un résumé clair et concis de l'offre.</a:t>
            </a:r>
          </a:p>
          <a:p>
            <a:r>
              <a:rPr lang="fr-FR" dirty="0"/>
              <a:t>Un visuel accrocheur.</a:t>
            </a:r>
          </a:p>
          <a:p>
            <a:r>
              <a:rPr lang="fr-FR" dirty="0"/>
              <a:t>Un formulaire de conversion.</a:t>
            </a:r>
          </a:p>
          <a:p>
            <a:r>
              <a:rPr lang="fr-FR" dirty="0"/>
              <a:t>Une preuve sociale, comme des témoignages clients.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9151"/>
            <a:ext cx="10515600" cy="132556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Les éléments qui composent une landing page</a:t>
            </a:r>
          </a:p>
        </p:txBody>
      </p:sp>
    </p:spTree>
    <p:extLst>
      <p:ext uri="{BB962C8B-B14F-4D97-AF65-F5344CB8AC3E}">
        <p14:creationId xmlns:p14="http://schemas.microsoft.com/office/powerpoint/2010/main" val="158017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Pourquoi créer une landing page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rôle d'une </a:t>
            </a:r>
            <a:r>
              <a:rPr lang="fr-FR" b="1" dirty="0"/>
              <a:t>landing page</a:t>
            </a:r>
            <a:r>
              <a:rPr lang="fr-FR" dirty="0"/>
              <a:t> est clair : obtenir des leads qualifiés pour développer efficacement le chiffre d'affaires de votre entreprise. Concrètement, il s'agit de capter l'attention de vos cibles, de stimuler leur intérêt et de les inciter à démarrer une discussion avec vous ou votre équipe.</a:t>
            </a:r>
          </a:p>
        </p:txBody>
      </p:sp>
    </p:spTree>
    <p:extLst>
      <p:ext uri="{BB962C8B-B14F-4D97-AF65-F5344CB8AC3E}">
        <p14:creationId xmlns:p14="http://schemas.microsoft.com/office/powerpoint/2010/main" val="92143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487C3-19CF-466C-A7A1-3A3BDB03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73237"/>
            <a:ext cx="5903382" cy="4080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6D4A6-4DF3-487A-BC2A-AA9A39D6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6" y="1773237"/>
            <a:ext cx="5459832" cy="4080802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55E8959-0FC3-44A7-857C-250CAAF405BF}"/>
              </a:ext>
            </a:extLst>
          </p:cNvPr>
          <p:cNvSpPr txBox="1">
            <a:spLocks/>
          </p:cNvSpPr>
          <p:nvPr/>
        </p:nvSpPr>
        <p:spPr>
          <a:xfrm>
            <a:off x="905933" y="187327"/>
            <a:ext cx="10380133" cy="8540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L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 source d'inspiration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FB9B59D-E876-47EA-A66F-5A593C6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070"/>
            <a:ext cx="12192000" cy="687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3A449-F901-4B28-B182-C93C73CCC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5" y="928776"/>
            <a:ext cx="7020755" cy="5003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0B0B3-E6AE-4AD6-8DCE-C2C52548A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43" y="446002"/>
            <a:ext cx="2908372" cy="57897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9D9AC-E4B6-4728-A0CF-6D20F8A2A8F1}"/>
              </a:ext>
            </a:extLst>
          </p:cNvPr>
          <p:cNvSpPr txBox="1"/>
          <p:nvPr/>
        </p:nvSpPr>
        <p:spPr>
          <a:xfrm>
            <a:off x="2953921" y="6070268"/>
            <a:ext cx="23114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Desktop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3EE96-DCDC-4C8B-972F-DEFB58C6FF9F}"/>
              </a:ext>
            </a:extLst>
          </p:cNvPr>
          <p:cNvSpPr txBox="1"/>
          <p:nvPr/>
        </p:nvSpPr>
        <p:spPr>
          <a:xfrm>
            <a:off x="8631556" y="6327474"/>
            <a:ext cx="208374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Mobile</a:t>
            </a:r>
            <a:endParaRPr lang="en-US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2BE44036-7088-41A5-BEEE-78333E5041F3}"/>
              </a:ext>
            </a:extLst>
          </p:cNvPr>
          <p:cNvSpPr txBox="1">
            <a:spLocks/>
          </p:cNvSpPr>
          <p:nvPr/>
        </p:nvSpPr>
        <p:spPr>
          <a:xfrm>
            <a:off x="4275667" y="145605"/>
            <a:ext cx="3640665" cy="600793"/>
          </a:xfrm>
          <a:prstGeom prst="rect">
            <a:avLst/>
          </a:prstGeom>
          <a:solidFill>
            <a:srgbClr val="8B91A9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200" dirty="0">
                <a:latin typeface="Arial Rounded MT Bold" panose="020F0704030504030204" pitchFamily="34" charset="0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366247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3570D2-F10F-40B6-A0A1-4414734ED261}"/>
              </a:ext>
            </a:extLst>
          </p:cNvPr>
          <p:cNvSpPr txBox="1"/>
          <p:nvPr/>
        </p:nvSpPr>
        <p:spPr>
          <a:xfrm>
            <a:off x="8771463" y="6325289"/>
            <a:ext cx="2311402" cy="369332"/>
          </a:xfrm>
          <a:prstGeom prst="rect">
            <a:avLst/>
          </a:prstGeom>
          <a:solidFill>
            <a:srgbClr val="F4C33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Mobile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99CF7-F2D2-487F-AE74-3142370DE79E}"/>
              </a:ext>
            </a:extLst>
          </p:cNvPr>
          <p:cNvSpPr txBox="1"/>
          <p:nvPr/>
        </p:nvSpPr>
        <p:spPr>
          <a:xfrm>
            <a:off x="3059568" y="6110413"/>
            <a:ext cx="2311402" cy="369332"/>
          </a:xfrm>
          <a:prstGeom prst="rect">
            <a:avLst/>
          </a:prstGeom>
          <a:solidFill>
            <a:srgbClr val="F4C33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Desktop</a:t>
            </a:r>
            <a:endParaRPr lang="en-US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D43F723-DE60-4719-889B-46D5CB4F89F5}"/>
              </a:ext>
            </a:extLst>
          </p:cNvPr>
          <p:cNvSpPr txBox="1">
            <a:spLocks/>
          </p:cNvSpPr>
          <p:nvPr/>
        </p:nvSpPr>
        <p:spPr>
          <a:xfrm>
            <a:off x="2163232" y="100883"/>
            <a:ext cx="7763932" cy="5478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Arial Rounded MT Bold" panose="020F0704030504030204" pitchFamily="34" charset="0"/>
              </a:rPr>
              <a:t>Les maquette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0C177-F1A8-403A-9398-C1ED2F13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3" y="1080066"/>
            <a:ext cx="6760367" cy="4804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E3052-661D-41A5-A317-17148FE29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63" y="922021"/>
            <a:ext cx="2373502" cy="51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F9E3F-2A18-45BF-9379-5D7CD6F4AD3D}"/>
              </a:ext>
            </a:extLst>
          </p:cNvPr>
          <p:cNvSpPr txBox="1">
            <a:spLocks/>
          </p:cNvSpPr>
          <p:nvPr/>
        </p:nvSpPr>
        <p:spPr>
          <a:xfrm>
            <a:off x="2163232" y="100883"/>
            <a:ext cx="7763932" cy="5478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Arial Rounded MT Bold" panose="020F0704030504030204" pitchFamily="34" charset="0"/>
              </a:rPr>
              <a:t>Analyse de maquette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6E18A-F9D8-4095-AE76-27972A1B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34" y="996089"/>
            <a:ext cx="7662328" cy="54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238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Arial Rounded MT Bold</vt:lpstr>
      <vt:lpstr>Calibri</vt:lpstr>
      <vt:lpstr>Calibri Light</vt:lpstr>
      <vt:lpstr>inherit</vt:lpstr>
      <vt:lpstr>Office Theme</vt:lpstr>
      <vt:lpstr>Landing Page</vt:lpstr>
      <vt:lpstr>PLAN</vt:lpstr>
      <vt:lpstr>Définition</vt:lpstr>
      <vt:lpstr>Les éléments qui composent une landing page</vt:lpstr>
      <vt:lpstr>Pourquoi créer une landing page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Landing Page</dc:title>
  <dc:creator>Solicode</dc:creator>
  <cp:lastModifiedBy>Solicode</cp:lastModifiedBy>
  <cp:revision>23</cp:revision>
  <dcterms:created xsi:type="dcterms:W3CDTF">2021-10-29T15:05:10Z</dcterms:created>
  <dcterms:modified xsi:type="dcterms:W3CDTF">2021-11-08T08:24:33Z</dcterms:modified>
</cp:coreProperties>
</file>