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0" r:id="rId2"/>
    <p:sldId id="284" r:id="rId3"/>
    <p:sldId id="28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86" r:id="rId14"/>
    <p:sldId id="285" r:id="rId15"/>
    <p:sldId id="288" r:id="rId16"/>
    <p:sldId id="289" r:id="rId17"/>
    <p:sldId id="303" r:id="rId18"/>
    <p:sldId id="257" r:id="rId19"/>
    <p:sldId id="304" r:id="rId20"/>
    <p:sldId id="305" r:id="rId21"/>
    <p:sldId id="306" r:id="rId22"/>
    <p:sldId id="301" r:id="rId23"/>
    <p:sldId id="290" r:id="rId24"/>
    <p:sldId id="302" r:id="rId25"/>
    <p:sldId id="309" r:id="rId26"/>
    <p:sldId id="307" r:id="rId27"/>
    <p:sldId id="308" r:id="rId28"/>
    <p:sldId id="310" r:id="rId29"/>
    <p:sldId id="311" r:id="rId30"/>
    <p:sldId id="312" r:id="rId31"/>
    <p:sldId id="313" r:id="rId32"/>
    <p:sldId id="315" r:id="rId33"/>
    <p:sldId id="319" r:id="rId34"/>
    <p:sldId id="316" r:id="rId35"/>
    <p:sldId id="317" r:id="rId36"/>
    <p:sldId id="320" r:id="rId37"/>
    <p:sldId id="32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C7DBF-76C0-4281-97A5-CB5C38647D0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653BF-534E-4E2E-BBD6-22BAC8F2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9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53BF-534E-4E2E-BBD6-22BAC8F2AA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53BF-534E-4E2E-BBD6-22BAC8F2AA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53BF-534E-4E2E-BBD6-22BAC8F2AA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32FA-7E59-7558-C24D-47B626858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1D50A-839A-ED3B-E0D3-5E41F59CA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E0E3C-2AF1-2AC1-8FBD-A7635F1D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0FE6-E150-48E8-83D1-21172001921F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286A-5187-9376-2E36-16FE9D84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3849-BD9F-7EFB-D9BF-89B1F4CD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2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FB1A-512D-55CE-9249-3150B535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015B3-A90F-C5AA-4AE8-2AE43FD8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CAA5-B416-4773-73D2-C8CC0791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1FC-A5F1-4B92-95EE-6F5BCD74EB9D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43A5-547D-C94D-37F2-F7AFB965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47F3-F1C2-2B47-F07A-FE4D1FFB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2B030-8991-2ABC-4319-0566254B4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1B7EE-E553-0F44-7199-A47299453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0A64-55D4-B2EC-1C07-E50E53DE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CEBC-8178-412C-BB15-1753D539D489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9FC7-3C26-F2A8-8AD4-2880CF99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BCBD-AAD5-6116-E62C-EBCA1561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058A-394A-4604-44E5-1530B528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9E5C-383D-CCDF-253E-8142D191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37021-0DE8-19C6-C574-0294D8A6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6FC4-817F-4CF4-AB85-4AF5162B0218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7B47D-78F3-674E-61EC-37268DA2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0734-B8AC-19A5-4678-57088242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9DE6-CC33-8FF7-61BD-593B3A03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B494E-6AA2-5B0A-BD2B-AF4C4ADC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D8B2-4DBD-23A7-89F2-17C84E7D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15C3-4015-4211-BD1C-7FC5031704ED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401E-C721-BAE2-7751-3FEF2CD6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9407-E324-B819-32A9-138DF431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CD40-AFA5-4F64-312B-18D62C59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6FD5-5097-2A1D-BD88-7DF487B9B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135F0-C295-41F5-7DB0-3E4052E56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725DE-2190-8DC6-51FF-2730F161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3460-9A40-4E9C-A1E3-4CEFCB733804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DBF19-6C90-1F9A-A01D-85928ADA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5E99F-EDB8-B831-B1A3-F0145BDE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A6EB-9D16-0AF7-0958-F6ACE241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8B031-C34C-9957-3CDE-EFA2B328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529B3-A4F8-F00B-370C-30A2CAD39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11127-2567-F6EC-F07E-9EDDBEC6F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623FD-75E7-B58F-7AE0-618E76440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8E80B-50C2-91BD-FF5D-3E88C48A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BB11-40AB-4E19-B26C-58037D3390E4}" type="datetime1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73186-E040-D81F-1940-0CEAD89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9EB12-4A3F-5AA3-A2CA-A3E70102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4B5B-A51A-29A0-D79B-340ABE0C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13803-4189-7909-1A40-6F109484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68F5-02B9-44A0-93B3-B2A9D580917F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D1AE2-C5AB-F464-2238-3035B9E0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9307C-15DF-3899-1927-5F9270A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4E658-FEAB-D8FD-D8A4-A06B9328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9716-8E86-457B-83CA-10B55CD9F3D1}" type="datetime1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67AB-AD9D-0249-9E22-8CA18A97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A3280-ABFC-1625-EF10-EBB953DE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5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4D86-016B-4118-073E-5B343EA0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4D64-96DC-2868-1BFD-65DD7876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984D9-9A3C-4BBF-C8CE-7199750B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AA8EF-AC25-2E61-4A2D-2A5B075C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1043-17C2-47B6-9784-6F119BAA244E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4EAF7-E05D-5DB1-F4B7-DB045D66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BDACB-9ACC-8566-70D6-C54AEECB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51CF-7D73-ADAF-E816-0242D720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D3547-DC69-D58B-F7D0-515B4AA1E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223C1-CDFA-AEAD-4977-CE8D2E9DC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07FF0-FDB5-8994-0497-03C73F85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6340-6B64-4F09-8389-D0BA936B2C3B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0A480-405C-1DED-35F6-611DEF9D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33803-76D9-B57D-DB2E-8A145915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AC8A1-2F4C-972B-954D-DAF88815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FB3D-7DB2-278B-3F90-1F94AE3B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6019-03B4-D8AA-A898-A0E1F2681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159DF-6070-432A-8840-F50333D64B0F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06539-FED9-6518-82CE-48ECE86FC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5441-1B26-BBFA-6990-58DCD22F1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C6F7C-FBDA-44B2-BF90-05F6619A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4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30.png"/><Relationship Id="rId7" Type="http://schemas.openxmlformats.org/officeDocument/2006/relationships/image" Target="../media/image6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hyperlink" Target="https://en.wikipedia.org/wiki/Rayleigh_quotient" TargetMode="External"/><Relationship Id="rId10" Type="http://schemas.openxmlformats.org/officeDocument/2006/relationships/image" Target="../media/image69.png"/><Relationship Id="rId4" Type="http://schemas.openxmlformats.org/officeDocument/2006/relationships/image" Target="../media/image140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10.png"/><Relationship Id="rId7" Type="http://schemas.openxmlformats.org/officeDocument/2006/relationships/image" Target="../media/image73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7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8.png"/><Relationship Id="rId7" Type="http://schemas.openxmlformats.org/officeDocument/2006/relationships/image" Target="../media/image14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1.png"/><Relationship Id="rId4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4EE0-6006-F060-7755-66E03E99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028" y="1988974"/>
            <a:ext cx="7365123" cy="228348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948AA-8484-745D-5497-8C2F5E80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4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F95BA-BF31-E0E8-B6FB-D7E039A3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5A519D-6D12-BB07-175A-2031A410EFDE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115689-3B97-AC27-ECBA-6BC5DB8B5050}"/>
                  </a:ext>
                </a:extLst>
              </p:cNvPr>
              <p:cNvSpPr txBox="1"/>
              <p:nvPr/>
            </p:nvSpPr>
            <p:spPr>
              <a:xfrm>
                <a:off x="1" y="457199"/>
                <a:ext cx="12192000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We have to maximize the V and the constrain that,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should be unit length that means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. so we use </a:t>
                </a:r>
                <a:r>
                  <a:rPr lang="en-US" sz="1800" dirty="0" err="1"/>
                  <a:t>lagrange</a:t>
                </a:r>
                <a:r>
                  <a:rPr lang="en-US" sz="1800" dirty="0"/>
                  <a:t> multiplier 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) 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115689-3B97-AC27-ECBA-6BC5DB8B5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57199"/>
                <a:ext cx="12192000" cy="681982"/>
              </a:xfrm>
              <a:prstGeom prst="rect">
                <a:avLst/>
              </a:prstGeom>
              <a:blipFill>
                <a:blip r:embed="rId2"/>
                <a:stretch>
                  <a:fillRect l="-4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E2E802-D9B9-E219-8BDB-9E322D14C3BA}"/>
                  </a:ext>
                </a:extLst>
              </p:cNvPr>
              <p:cNvSpPr txBox="1"/>
              <p:nvPr/>
            </p:nvSpPr>
            <p:spPr>
              <a:xfrm>
                <a:off x="1871635" y="1498503"/>
                <a:ext cx="4224366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E2E802-D9B9-E219-8BDB-9E322D14C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635" y="1498503"/>
                <a:ext cx="4224366" cy="484941"/>
              </a:xfrm>
              <a:prstGeom prst="rect">
                <a:avLst/>
              </a:prstGeom>
              <a:blipFill>
                <a:blip r:embed="rId3"/>
                <a:stretch>
                  <a:fillRect l="-1154" t="-79747" b="-13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68F1A-6229-6541-1065-872D2E2867A3}"/>
                  </a:ext>
                </a:extLst>
              </p:cNvPr>
              <p:cNvSpPr txBox="1"/>
              <p:nvPr/>
            </p:nvSpPr>
            <p:spPr>
              <a:xfrm>
                <a:off x="1734832" y="2476559"/>
                <a:ext cx="5553925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 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68F1A-6229-6541-1065-872D2E286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32" y="2476559"/>
                <a:ext cx="5553925" cy="615874"/>
              </a:xfrm>
              <a:prstGeom prst="rect">
                <a:avLst/>
              </a:prstGeom>
              <a:blipFill>
                <a:blip r:embed="rId4"/>
                <a:stretch>
                  <a:fillRect l="-659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A216A9-1B60-F9FD-DF26-9EE1E7D12E75}"/>
                  </a:ext>
                </a:extLst>
              </p:cNvPr>
              <p:cNvSpPr txBox="1"/>
              <p:nvPr/>
            </p:nvSpPr>
            <p:spPr>
              <a:xfrm>
                <a:off x="7415717" y="3378433"/>
                <a:ext cx="2566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a 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A216A9-1B60-F9FD-DF26-9EE1E7D1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717" y="3378433"/>
                <a:ext cx="2566483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1345C2-DD95-7243-8823-2B05F0C7509C}"/>
                  </a:ext>
                </a:extLst>
              </p:cNvPr>
              <p:cNvSpPr txBox="1"/>
              <p:nvPr/>
            </p:nvSpPr>
            <p:spPr>
              <a:xfrm>
                <a:off x="1802357" y="3215033"/>
                <a:ext cx="5423337" cy="681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𝑖𝑎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=0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1345C2-DD95-7243-8823-2B05F0C75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357" y="3215033"/>
                <a:ext cx="5423337" cy="681084"/>
              </a:xfrm>
              <a:prstGeom prst="rect">
                <a:avLst/>
              </a:prstGeom>
              <a:blipFill>
                <a:blip r:embed="rId6"/>
                <a:stretch>
                  <a:fillRect r="-562" b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E3DF3-6EB8-FB98-E402-B77099BE6107}"/>
                  </a:ext>
                </a:extLst>
              </p:cNvPr>
              <p:cNvSpPr txBox="1"/>
              <p:nvPr/>
            </p:nvSpPr>
            <p:spPr>
              <a:xfrm>
                <a:off x="1881947" y="4078426"/>
                <a:ext cx="4422811" cy="616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𝑖𝑎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E3DF3-6EB8-FB98-E402-B77099BE6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47" y="4078426"/>
                <a:ext cx="4422811" cy="616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034D34-AAF0-B307-3773-095579ABBF11}"/>
                  </a:ext>
                </a:extLst>
              </p:cNvPr>
              <p:cNvSpPr txBox="1"/>
              <p:nvPr/>
            </p:nvSpPr>
            <p:spPr>
              <a:xfrm>
                <a:off x="2009519" y="5013747"/>
                <a:ext cx="4801184" cy="533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034D34-AAF0-B307-3773-095579AB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519" y="5013747"/>
                <a:ext cx="4801184" cy="533095"/>
              </a:xfrm>
              <a:prstGeom prst="rect">
                <a:avLst/>
              </a:prstGeom>
              <a:blipFill>
                <a:blip r:embed="rId8"/>
                <a:stretch>
                  <a:fillRect l="-2033" t="-227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ket 16">
            <a:extLst>
              <a:ext uri="{FF2B5EF4-FFF2-40B4-BE49-F238E27FC236}">
                <a16:creationId xmlns:a16="http://schemas.microsoft.com/office/drawing/2014/main" id="{D54C55A4-8199-E655-2ADA-8E861242ABA9}"/>
              </a:ext>
            </a:extLst>
          </p:cNvPr>
          <p:cNvSpPr/>
          <p:nvPr/>
        </p:nvSpPr>
        <p:spPr>
          <a:xfrm rot="5400000">
            <a:off x="4083706" y="5298908"/>
            <a:ext cx="191498" cy="553021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B253C8-79AF-F474-D19D-C797F190A639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5111995" y="4738627"/>
            <a:ext cx="308267" cy="2173348"/>
          </a:xfrm>
          <a:prstGeom prst="bentConnector4">
            <a:avLst>
              <a:gd name="adj1" fmla="val 100421"/>
              <a:gd name="adj2" fmla="val 522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1A4579-D11A-4900-E846-755E03F25F51}"/>
              </a:ext>
            </a:extLst>
          </p:cNvPr>
          <p:cNvSpPr txBox="1"/>
          <p:nvPr/>
        </p:nvSpPr>
        <p:spPr>
          <a:xfrm>
            <a:off x="6352803" y="5781509"/>
            <a:ext cx="24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Convariance</a:t>
            </a:r>
            <a:r>
              <a:rPr lang="en-US" dirty="0"/>
              <a:t> of (</a:t>
            </a:r>
            <a:r>
              <a:rPr lang="en-US" dirty="0" err="1"/>
              <a:t>a,j</a:t>
            </a:r>
            <a:r>
              <a:rPr lang="en-US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D1716B-8D48-8C1F-878B-FB65203924AD}"/>
              </a:ext>
            </a:extLst>
          </p:cNvPr>
          <p:cNvSpPr txBox="1"/>
          <p:nvPr/>
        </p:nvSpPr>
        <p:spPr>
          <a:xfrm>
            <a:off x="-1" y="2006076"/>
            <a:ext cx="477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Derivative should be zero for find maximum V,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74AD2C-DD58-B99A-E502-553417F0AAD7}"/>
              </a:ext>
            </a:extLst>
          </p:cNvPr>
          <p:cNvSpPr txBox="1"/>
          <p:nvPr/>
        </p:nvSpPr>
        <p:spPr>
          <a:xfrm>
            <a:off x="0" y="1186483"/>
            <a:ext cx="1718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 function is:</a:t>
            </a:r>
          </a:p>
        </p:txBody>
      </p:sp>
    </p:spTree>
    <p:extLst>
      <p:ext uri="{BB962C8B-B14F-4D97-AF65-F5344CB8AC3E}">
        <p14:creationId xmlns:p14="http://schemas.microsoft.com/office/powerpoint/2010/main" val="121462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77B2D8-21BB-61F3-0C3F-CDB184B32AF7}"/>
                  </a:ext>
                </a:extLst>
              </p:cNvPr>
              <p:cNvSpPr txBox="1"/>
              <p:nvPr/>
            </p:nvSpPr>
            <p:spPr>
              <a:xfrm>
                <a:off x="88408" y="2145483"/>
                <a:ext cx="34903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=1,………….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77B2D8-21BB-61F3-0C3F-CDB184B3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8" y="2145483"/>
                <a:ext cx="3490363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51D369D-EDBF-7DC4-6A55-45D0A5291A6D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D61015-FE74-9B2E-C939-2723D2EA5FD7}"/>
              </a:ext>
            </a:extLst>
          </p:cNvPr>
          <p:cNvGrpSpPr/>
          <p:nvPr/>
        </p:nvGrpSpPr>
        <p:grpSpPr>
          <a:xfrm>
            <a:off x="171663" y="2514815"/>
            <a:ext cx="2759156" cy="3009155"/>
            <a:chOff x="70755" y="1064261"/>
            <a:chExt cx="2759156" cy="3009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A83F0B4-D607-61FE-08E3-2C70AC68C0D4}"/>
                    </a:ext>
                  </a:extLst>
                </p:cNvPr>
                <p:cNvSpPr txBox="1"/>
                <p:nvPr/>
              </p:nvSpPr>
              <p:spPr>
                <a:xfrm>
                  <a:off x="268015" y="1064261"/>
                  <a:ext cx="2364828" cy="9081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A83F0B4-D607-61FE-08E3-2C70AC68C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15" y="1064261"/>
                  <a:ext cx="2364828" cy="9081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4FBC72-E659-47F3-36AD-A7EE169AC0EA}"/>
                    </a:ext>
                  </a:extLst>
                </p:cNvPr>
                <p:cNvSpPr txBox="1"/>
                <p:nvPr/>
              </p:nvSpPr>
              <p:spPr>
                <a:xfrm>
                  <a:off x="268015" y="1887691"/>
                  <a:ext cx="2364828" cy="9081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4FBC72-E659-47F3-36AD-A7EE169AC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15" y="1887691"/>
                  <a:ext cx="2364828" cy="9081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AD108D-40D7-A714-D746-BB99F7A9C66D}"/>
                    </a:ext>
                  </a:extLst>
                </p:cNvPr>
                <p:cNvSpPr txBox="1"/>
                <p:nvPr/>
              </p:nvSpPr>
              <p:spPr>
                <a:xfrm>
                  <a:off x="268015" y="3165219"/>
                  <a:ext cx="2364828" cy="9081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AD108D-40D7-A714-D746-BB99F7A9C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15" y="3165219"/>
                  <a:ext cx="2364828" cy="9081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981CDE-31C3-51FA-9B31-C6F966BD86C8}"/>
                    </a:ext>
                  </a:extLst>
                </p:cNvPr>
                <p:cNvSpPr txBox="1"/>
                <p:nvPr/>
              </p:nvSpPr>
              <p:spPr>
                <a:xfrm>
                  <a:off x="465083" y="2888220"/>
                  <a:ext cx="1186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981CDE-31C3-51FA-9B31-C6F966BD8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083" y="2888220"/>
                  <a:ext cx="11862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368" r="-5263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24199AA-5F76-5680-377B-0FC029C53164}"/>
                    </a:ext>
                  </a:extLst>
                </p:cNvPr>
                <p:cNvSpPr txBox="1"/>
                <p:nvPr/>
              </p:nvSpPr>
              <p:spPr>
                <a:xfrm>
                  <a:off x="2146737" y="2795888"/>
                  <a:ext cx="1186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24199AA-5F76-5680-377B-0FC029C53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737" y="2795888"/>
                  <a:ext cx="11862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7368" r="-5263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ket 12">
              <a:extLst>
                <a:ext uri="{FF2B5EF4-FFF2-40B4-BE49-F238E27FC236}">
                  <a16:creationId xmlns:a16="http://schemas.microsoft.com/office/drawing/2014/main" id="{5D528BDF-86A2-7C4E-41B7-56DA2FB2745A}"/>
                </a:ext>
              </a:extLst>
            </p:cNvPr>
            <p:cNvSpPr/>
            <p:nvPr/>
          </p:nvSpPr>
          <p:spPr>
            <a:xfrm>
              <a:off x="2529988" y="1261242"/>
              <a:ext cx="299923" cy="2617076"/>
            </a:xfrm>
            <a:prstGeom prst="rightBracket">
              <a:avLst>
                <a:gd name="adj" fmla="val 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F799B039-8E4B-FE75-61E9-776635D9D067}"/>
                </a:ext>
              </a:extLst>
            </p:cNvPr>
            <p:cNvSpPr/>
            <p:nvPr/>
          </p:nvSpPr>
          <p:spPr>
            <a:xfrm rot="10800000">
              <a:off x="70755" y="1219656"/>
              <a:ext cx="197259" cy="2617076"/>
            </a:xfrm>
            <a:prstGeom prst="rightBracket">
              <a:avLst>
                <a:gd name="adj" fmla="val 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1366E-ACF4-F893-B924-999AEAEA60F5}"/>
                  </a:ext>
                </a:extLst>
              </p:cNvPr>
              <p:cNvSpPr txBox="1"/>
              <p:nvPr/>
            </p:nvSpPr>
            <p:spPr>
              <a:xfrm>
                <a:off x="4311585" y="1441831"/>
                <a:ext cx="4975657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(1,1)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(1,2)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(2,1)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(2,2)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1366E-ACF4-F893-B924-999AEAEA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585" y="1441831"/>
                <a:ext cx="4975657" cy="891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18CCFD-9EC3-CEF9-D4DA-C8722F590473}"/>
                  </a:ext>
                </a:extLst>
              </p:cNvPr>
              <p:cNvSpPr txBox="1"/>
              <p:nvPr/>
            </p:nvSpPr>
            <p:spPr>
              <a:xfrm>
                <a:off x="4311585" y="2888220"/>
                <a:ext cx="598452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(1,2)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(2,1)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,2)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18CCFD-9EC3-CEF9-D4DA-C8722F590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585" y="2888220"/>
                <a:ext cx="5984523" cy="8917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9CC0D414-4A5E-E068-B9E9-CA044DB85642}"/>
              </a:ext>
            </a:extLst>
          </p:cNvPr>
          <p:cNvSpPr/>
          <p:nvPr/>
        </p:nvSpPr>
        <p:spPr>
          <a:xfrm rot="19210800">
            <a:off x="2676740" y="2737611"/>
            <a:ext cx="1956486" cy="2959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8DADCB4-D670-10A9-A7D2-744E7B1B4B39}"/>
              </a:ext>
            </a:extLst>
          </p:cNvPr>
          <p:cNvSpPr/>
          <p:nvPr/>
        </p:nvSpPr>
        <p:spPr>
          <a:xfrm rot="5400000">
            <a:off x="5834305" y="2436770"/>
            <a:ext cx="518132" cy="384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F50EA9-EFBC-FB02-206B-A1CE26740258}"/>
                  </a:ext>
                </a:extLst>
              </p:cNvPr>
              <p:cNvSpPr txBox="1"/>
              <p:nvPr/>
            </p:nvSpPr>
            <p:spPr>
              <a:xfrm>
                <a:off x="4529400" y="4969972"/>
                <a:ext cx="5548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𝑜𝑛𝑣𝑎𝑖𝑟𝑎𝑛𝑐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𝑠𝑐𝑎𝑙𝑎𝑟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F50EA9-EFBC-FB02-206B-A1CE26740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00" y="4969972"/>
                <a:ext cx="5548891" cy="276999"/>
              </a:xfrm>
              <a:prstGeom prst="rect">
                <a:avLst/>
              </a:prstGeom>
              <a:blipFill>
                <a:blip r:embed="rId10"/>
                <a:stretch>
                  <a:fillRect l="-879" r="-87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841E47-DE88-B0C6-1202-67A74035264A}"/>
                  </a:ext>
                </a:extLst>
              </p:cNvPr>
              <p:cNvSpPr txBox="1"/>
              <p:nvPr/>
            </p:nvSpPr>
            <p:spPr>
              <a:xfrm>
                <a:off x="4527024" y="5246971"/>
                <a:ext cx="5322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𝑒𝑖𝑔𝑒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𝑣𝑒𝑐𝑡𝑜𝑟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𝑒𝑖𝑔𝑒𝑛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𝑒𝑖𝑔𝑒𝑛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841E47-DE88-B0C6-1202-67A74035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024" y="5246971"/>
                <a:ext cx="5322098" cy="276999"/>
              </a:xfrm>
              <a:prstGeom prst="rect">
                <a:avLst/>
              </a:prstGeom>
              <a:blipFill>
                <a:blip r:embed="rId11"/>
                <a:stretch>
                  <a:fillRect l="-687" t="-4444" r="-45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117896-14C4-D6E5-C0BC-3C8A5CA76986}"/>
                  </a:ext>
                </a:extLst>
              </p:cNvPr>
              <p:cNvSpPr txBox="1"/>
              <p:nvPr/>
            </p:nvSpPr>
            <p:spPr>
              <a:xfrm>
                <a:off x="4652118" y="4477273"/>
                <a:ext cx="11266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117896-14C4-D6E5-C0BC-3C8A5CA76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18" y="4477273"/>
                <a:ext cx="1126655" cy="369332"/>
              </a:xfrm>
              <a:prstGeom prst="rect">
                <a:avLst/>
              </a:prstGeom>
              <a:blipFill>
                <a:blip r:embed="rId12"/>
                <a:stretch>
                  <a:fillRect l="-5946" r="-324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DDCEF7-DC08-7B1D-A79C-E28CD113A3F6}"/>
                  </a:ext>
                </a:extLst>
              </p:cNvPr>
              <p:cNvSpPr txBox="1"/>
              <p:nvPr/>
            </p:nvSpPr>
            <p:spPr>
              <a:xfrm>
                <a:off x="88408" y="612594"/>
                <a:ext cx="3096225" cy="1180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DDCEF7-DC08-7B1D-A79C-E28CD113A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8" y="612594"/>
                <a:ext cx="3096225" cy="11800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2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CC9B-8B43-274D-C09E-A02C69E8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52" y="570078"/>
            <a:ext cx="3513083" cy="457200"/>
          </a:xfrm>
        </p:spPr>
        <p:txBody>
          <a:bodyPr>
            <a:noAutofit/>
          </a:bodyPr>
          <a:lstStyle/>
          <a:p>
            <a:r>
              <a:rPr lang="en-US" sz="2400" dirty="0"/>
              <a:t>Variance of eigen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CAF0-D28A-9736-4E14-841140C9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EAC707-A5C2-22D2-3285-BDC0928F2729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1526E4-EF13-D994-8788-7B7862B62334}"/>
                  </a:ext>
                </a:extLst>
              </p:cNvPr>
              <p:cNvSpPr txBox="1"/>
              <p:nvPr/>
            </p:nvSpPr>
            <p:spPr>
              <a:xfrm>
                <a:off x="1224811" y="1140157"/>
                <a:ext cx="5853906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Variance, 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1526E4-EF13-D994-8788-7B7862B6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11" y="1140157"/>
                <a:ext cx="5853906" cy="615874"/>
              </a:xfrm>
              <a:prstGeom prst="rect">
                <a:avLst/>
              </a:prstGeom>
              <a:blipFill>
                <a:blip r:embed="rId2"/>
                <a:stretch>
                  <a:fillRect l="-1667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734186-56E0-8726-473E-6ABF754F3524}"/>
                  </a:ext>
                </a:extLst>
              </p:cNvPr>
              <p:cNvSpPr txBox="1"/>
              <p:nvPr/>
            </p:nvSpPr>
            <p:spPr>
              <a:xfrm>
                <a:off x="2422636" y="1779679"/>
                <a:ext cx="3673364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 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734186-56E0-8726-473E-6ABF754F3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36" y="1779679"/>
                <a:ext cx="3673364" cy="484941"/>
              </a:xfrm>
              <a:prstGeom prst="rect">
                <a:avLst/>
              </a:prstGeom>
              <a:blipFill>
                <a:blip r:embed="rId3"/>
                <a:stretch>
                  <a:fillRect t="-79747" b="-13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DB6192-7CCB-B8FF-44D1-AF97CBCEFC3B}"/>
                  </a:ext>
                </a:extLst>
              </p:cNvPr>
              <p:cNvSpPr txBox="1"/>
              <p:nvPr/>
            </p:nvSpPr>
            <p:spPr>
              <a:xfrm>
                <a:off x="1640928" y="2606482"/>
                <a:ext cx="4455071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	V=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𝑖𝑎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DB6192-7CCB-B8FF-44D1-AF97CBCEF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28" y="2606482"/>
                <a:ext cx="4455071" cy="506870"/>
              </a:xfrm>
              <a:prstGeom prst="rect">
                <a:avLst/>
              </a:prstGeom>
              <a:blipFill>
                <a:blip r:embed="rId4"/>
                <a:stretch>
                  <a:fillRect t="-73494" b="-1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92E180-9F04-41FA-1F37-6B5189DB5A16}"/>
                  </a:ext>
                </a:extLst>
              </p:cNvPr>
              <p:cNvSpPr txBox="1"/>
              <p:nvPr/>
            </p:nvSpPr>
            <p:spPr>
              <a:xfrm>
                <a:off x="1640927" y="3491214"/>
                <a:ext cx="4455071" cy="422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	V=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𝑐𝑜𝑛𝑣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92E180-9F04-41FA-1F37-6B5189DB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27" y="3491214"/>
                <a:ext cx="4455071" cy="422873"/>
              </a:xfrm>
              <a:prstGeom prst="rect">
                <a:avLst/>
              </a:prstGeom>
              <a:blipFill>
                <a:blip r:embed="rId5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F75388-B158-1754-B2DD-05574A310B4B}"/>
                  </a:ext>
                </a:extLst>
              </p:cNvPr>
              <p:cNvSpPr txBox="1"/>
              <p:nvPr/>
            </p:nvSpPr>
            <p:spPr>
              <a:xfrm>
                <a:off x="1640926" y="4080512"/>
                <a:ext cx="4455071" cy="381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	V=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F75388-B158-1754-B2DD-05574A310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26" y="4080512"/>
                <a:ext cx="4455071" cy="381195"/>
              </a:xfrm>
              <a:prstGeom prst="rect">
                <a:avLst/>
              </a:prstGeom>
              <a:blipFill>
                <a:blip r:embed="rId6"/>
                <a:stretch>
                  <a:fillRect t="-112698" b="-1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F2284C-7A30-74DD-E5FD-FCAB377ED367}"/>
                  </a:ext>
                </a:extLst>
              </p:cNvPr>
              <p:cNvSpPr txBox="1"/>
              <p:nvPr/>
            </p:nvSpPr>
            <p:spPr>
              <a:xfrm>
                <a:off x="1640925" y="4628132"/>
                <a:ext cx="4455071" cy="381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	V=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F2284C-7A30-74DD-E5FD-FCAB377ED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25" y="4628132"/>
                <a:ext cx="4455071" cy="381195"/>
              </a:xfrm>
              <a:prstGeom prst="rect">
                <a:avLst/>
              </a:prstGeom>
              <a:blipFill>
                <a:blip r:embed="rId7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D2E01E10-ED9F-5133-EA73-D719B0D214B3}"/>
              </a:ext>
            </a:extLst>
          </p:cNvPr>
          <p:cNvSpPr txBox="1"/>
          <p:nvPr/>
        </p:nvSpPr>
        <p:spPr>
          <a:xfrm>
            <a:off x="3350637" y="4991086"/>
            <a:ext cx="181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3906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467610-6550-BFD3-C147-E430E327CA0F}"/>
              </a:ext>
            </a:extLst>
          </p:cNvPr>
          <p:cNvSpPr txBox="1">
            <a:spLocks/>
          </p:cNvSpPr>
          <p:nvPr/>
        </p:nvSpPr>
        <p:spPr>
          <a:xfrm>
            <a:off x="0" y="15765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Standrize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C9F11A-49A8-3B2C-B6A1-451A7A71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13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AEC73F-E969-4252-2887-0E723C84F13A}"/>
              </a:ext>
            </a:extLst>
          </p:cNvPr>
          <p:cNvGrpSpPr/>
          <p:nvPr/>
        </p:nvGrpSpPr>
        <p:grpSpPr>
          <a:xfrm>
            <a:off x="1231327" y="1051642"/>
            <a:ext cx="3108960" cy="3124725"/>
            <a:chOff x="983261" y="1124939"/>
            <a:chExt cx="3108960" cy="312472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E1420FE-C24E-CDC0-8CDC-743D6A5963E8}"/>
                </a:ext>
              </a:extLst>
            </p:cNvPr>
            <p:cNvCxnSpPr/>
            <p:nvPr/>
          </p:nvCxnSpPr>
          <p:spPr>
            <a:xfrm>
              <a:off x="983261" y="4249664"/>
              <a:ext cx="3108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3663D80-B498-005D-028E-B003C9AE54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571218" y="2679419"/>
              <a:ext cx="3108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D8B47F9-6767-ECE0-D074-DEF0B4C644D6}"/>
              </a:ext>
            </a:extLst>
          </p:cNvPr>
          <p:cNvSpPr/>
          <p:nvPr/>
        </p:nvSpPr>
        <p:spPr>
          <a:xfrm>
            <a:off x="3090597" y="2798065"/>
            <a:ext cx="304790" cy="29391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F53279F5-00B6-0EC3-4EB7-D6A40194606D}"/>
              </a:ext>
            </a:extLst>
          </p:cNvPr>
          <p:cNvSpPr/>
          <p:nvPr/>
        </p:nvSpPr>
        <p:spPr>
          <a:xfrm>
            <a:off x="1864131" y="2263147"/>
            <a:ext cx="304790" cy="2939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49294B9-6B90-EAA0-71F3-DAB0D706C149}"/>
              </a:ext>
            </a:extLst>
          </p:cNvPr>
          <p:cNvSpPr/>
          <p:nvPr/>
        </p:nvSpPr>
        <p:spPr>
          <a:xfrm>
            <a:off x="2785807" y="3376908"/>
            <a:ext cx="304790" cy="29391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1A622E-BDD7-EADA-59CF-A68FF7C305DB}"/>
              </a:ext>
            </a:extLst>
          </p:cNvPr>
          <p:cNvSpPr txBox="1"/>
          <p:nvPr/>
        </p:nvSpPr>
        <p:spPr>
          <a:xfrm>
            <a:off x="4415446" y="3888529"/>
            <a:ext cx="5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EEBB8-4B93-D500-7A63-ED5E89D65080}"/>
              </a:ext>
            </a:extLst>
          </p:cNvPr>
          <p:cNvSpPr txBox="1"/>
          <p:nvPr/>
        </p:nvSpPr>
        <p:spPr>
          <a:xfrm>
            <a:off x="983261" y="777657"/>
            <a:ext cx="5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93A289-AD13-A5A6-2D37-3326158F3CCC}"/>
              </a:ext>
            </a:extLst>
          </p:cNvPr>
          <p:cNvSpPr txBox="1"/>
          <p:nvPr/>
        </p:nvSpPr>
        <p:spPr>
          <a:xfrm>
            <a:off x="242838" y="4558995"/>
            <a:ext cx="28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Mean=0</a:t>
            </a:r>
          </a:p>
          <a:p>
            <a:r>
              <a:rPr lang="en-US" dirty="0"/>
              <a:t>Variance=1</a:t>
            </a:r>
          </a:p>
        </p:txBody>
      </p:sp>
    </p:spTree>
    <p:extLst>
      <p:ext uri="{BB962C8B-B14F-4D97-AF65-F5344CB8AC3E}">
        <p14:creationId xmlns:p14="http://schemas.microsoft.com/office/powerpoint/2010/main" val="268071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467610-6550-BFD3-C147-E430E327CA0F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vector and Eigen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A2D80-1B8F-EE95-E8BB-A27CC503A518}"/>
                  </a:ext>
                </a:extLst>
              </p:cNvPr>
              <p:cNvSpPr txBox="1"/>
              <p:nvPr/>
            </p:nvSpPr>
            <p:spPr>
              <a:xfrm>
                <a:off x="709448" y="1083300"/>
                <a:ext cx="18130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AX=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A2D80-1B8F-EE95-E8BB-A27CC503A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48" y="1083300"/>
                <a:ext cx="1813035" cy="523220"/>
              </a:xfrm>
              <a:prstGeom prst="rect">
                <a:avLst/>
              </a:prstGeom>
              <a:blipFill>
                <a:blip r:embed="rId2"/>
                <a:stretch>
                  <a:fillRect l="-6711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8531C6-BB88-D455-19CA-7D1390FDEC5D}"/>
              </a:ext>
            </a:extLst>
          </p:cNvPr>
          <p:cNvSpPr txBox="1"/>
          <p:nvPr/>
        </p:nvSpPr>
        <p:spPr>
          <a:xfrm>
            <a:off x="2522484" y="1712340"/>
            <a:ext cx="140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A094BE-4E28-24C2-032F-A64C032D7287}"/>
              </a:ext>
            </a:extLst>
          </p:cNvPr>
          <p:cNvSpPr txBox="1"/>
          <p:nvPr/>
        </p:nvSpPr>
        <p:spPr>
          <a:xfrm>
            <a:off x="2522483" y="1083300"/>
            <a:ext cx="140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 vector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F3F5A0A-1AA0-3B9A-6EF6-DA901F6F17C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473994" y="1504950"/>
            <a:ext cx="1048490" cy="392056"/>
          </a:xfrm>
          <a:prstGeom prst="bentConnector3">
            <a:avLst>
              <a:gd name="adj1" fmla="val -15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CEC0636-E331-5515-F5D8-D43662E4AD9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821178" y="1267966"/>
            <a:ext cx="701305" cy="70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F56FB1-03C3-259E-5B59-63138D26C918}"/>
              </a:ext>
            </a:extLst>
          </p:cNvPr>
          <p:cNvGrpSpPr/>
          <p:nvPr/>
        </p:nvGrpSpPr>
        <p:grpSpPr>
          <a:xfrm>
            <a:off x="7060211" y="1615248"/>
            <a:ext cx="3108960" cy="3112025"/>
            <a:chOff x="983261" y="1124939"/>
            <a:chExt cx="3108960" cy="311202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1F84DC5-0288-2692-1B33-09AA75E721F2}"/>
                </a:ext>
              </a:extLst>
            </p:cNvPr>
            <p:cNvCxnSpPr/>
            <p:nvPr/>
          </p:nvCxnSpPr>
          <p:spPr>
            <a:xfrm>
              <a:off x="983261" y="4236964"/>
              <a:ext cx="3108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187A5A9-10BE-FC45-B929-186E05C1F7E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571218" y="2679419"/>
              <a:ext cx="3108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395B995-D7D6-4272-C7A4-FB9A6043E649}"/>
              </a:ext>
            </a:extLst>
          </p:cNvPr>
          <p:cNvSpPr txBox="1"/>
          <p:nvPr/>
        </p:nvSpPr>
        <p:spPr>
          <a:xfrm>
            <a:off x="10189553" y="4539542"/>
            <a:ext cx="5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DEE2A4-256A-3BBC-20DC-505EAAC3AE47}"/>
              </a:ext>
            </a:extLst>
          </p:cNvPr>
          <p:cNvSpPr txBox="1"/>
          <p:nvPr/>
        </p:nvSpPr>
        <p:spPr>
          <a:xfrm>
            <a:off x="7060211" y="1267966"/>
            <a:ext cx="5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C246FB-7FDF-9D68-2272-10491FDC14E8}"/>
              </a:ext>
            </a:extLst>
          </p:cNvPr>
          <p:cNvSpPr txBox="1"/>
          <p:nvPr/>
        </p:nvSpPr>
        <p:spPr>
          <a:xfrm>
            <a:off x="6319788" y="5049304"/>
            <a:ext cx="28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Mean=0</a:t>
            </a:r>
          </a:p>
          <a:p>
            <a:r>
              <a:rPr lang="en-US" dirty="0"/>
              <a:t>Variance=1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399B42-1947-D66A-32D9-A30AE38F5409}"/>
              </a:ext>
            </a:extLst>
          </p:cNvPr>
          <p:cNvCxnSpPr/>
          <p:nvPr/>
        </p:nvCxnSpPr>
        <p:spPr>
          <a:xfrm flipV="1">
            <a:off x="7060211" y="3429000"/>
            <a:ext cx="1131289" cy="129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680E9B-E79D-6D9F-9134-A7D52A2AC758}"/>
              </a:ext>
            </a:extLst>
          </p:cNvPr>
          <p:cNvCxnSpPr>
            <a:cxnSpLocks/>
          </p:cNvCxnSpPr>
          <p:nvPr/>
        </p:nvCxnSpPr>
        <p:spPr>
          <a:xfrm flipV="1">
            <a:off x="8191499" y="3429000"/>
            <a:ext cx="1" cy="131097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AA83C18-4DC3-E90B-AA20-D3811980C531}"/>
              </a:ext>
            </a:extLst>
          </p:cNvPr>
          <p:cNvCxnSpPr>
            <a:cxnSpLocks/>
          </p:cNvCxnSpPr>
          <p:nvPr/>
        </p:nvCxnSpPr>
        <p:spPr>
          <a:xfrm>
            <a:off x="7039829" y="3429000"/>
            <a:ext cx="1151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699FBD-EE81-15ED-31F7-880CD45F436D}"/>
              </a:ext>
            </a:extLst>
          </p:cNvPr>
          <p:cNvCxnSpPr>
            <a:cxnSpLocks/>
          </p:cNvCxnSpPr>
          <p:nvPr/>
        </p:nvCxnSpPr>
        <p:spPr>
          <a:xfrm flipV="1">
            <a:off x="8208300" y="2872740"/>
            <a:ext cx="493740" cy="5589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4CE063-A288-7512-A728-FF3D073338FC}"/>
              </a:ext>
            </a:extLst>
          </p:cNvPr>
          <p:cNvCxnSpPr>
            <a:cxnSpLocks/>
          </p:cNvCxnSpPr>
          <p:nvPr/>
        </p:nvCxnSpPr>
        <p:spPr>
          <a:xfrm flipV="1">
            <a:off x="8702040" y="2872740"/>
            <a:ext cx="1" cy="186723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345EB76-34D2-43AA-92FD-A12A81D65A54}"/>
              </a:ext>
            </a:extLst>
          </p:cNvPr>
          <p:cNvCxnSpPr>
            <a:cxnSpLocks/>
          </p:cNvCxnSpPr>
          <p:nvPr/>
        </p:nvCxnSpPr>
        <p:spPr>
          <a:xfrm rot="5400000" flipV="1">
            <a:off x="7862789" y="2046716"/>
            <a:ext cx="1" cy="164592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8EB4E0-8861-2B45-1381-BB032FC8E127}"/>
                  </a:ext>
                </a:extLst>
              </p:cNvPr>
              <p:cNvSpPr txBox="1"/>
              <p:nvPr/>
            </p:nvSpPr>
            <p:spPr>
              <a:xfrm>
                <a:off x="8685750" y="2450340"/>
                <a:ext cx="644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8EB4E0-8861-2B45-1381-BB032FC8E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750" y="2450340"/>
                <a:ext cx="6442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2063AD-4305-446A-4EEF-FCD423559C08}"/>
                  </a:ext>
                </a:extLst>
              </p:cNvPr>
              <p:cNvSpPr txBox="1"/>
              <p:nvPr/>
            </p:nvSpPr>
            <p:spPr>
              <a:xfrm>
                <a:off x="8191499" y="3217800"/>
                <a:ext cx="644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2063AD-4305-446A-4EEF-FCD42355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499" y="3217800"/>
                <a:ext cx="6442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47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EEDE8-4427-0260-28B1-B8FA44CA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F484F-D3AF-6DBF-1B54-2F573980883D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vector and Eigen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A30E82-3804-4020-BD3B-90C18BC7739F}"/>
                  </a:ext>
                </a:extLst>
              </p:cNvPr>
              <p:cNvSpPr txBox="1"/>
              <p:nvPr/>
            </p:nvSpPr>
            <p:spPr>
              <a:xfrm>
                <a:off x="4629807" y="1592318"/>
                <a:ext cx="1466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A=PD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A30E82-3804-4020-BD3B-90C18BC77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807" y="1592318"/>
                <a:ext cx="1466193" cy="461665"/>
              </a:xfrm>
              <a:prstGeom prst="rect">
                <a:avLst/>
              </a:prstGeom>
              <a:blipFill>
                <a:blip r:embed="rId2"/>
                <a:stretch>
                  <a:fillRect l="-622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1BCFCEC-BBFE-C4AC-90CD-06934CD74675}"/>
              </a:ext>
            </a:extLst>
          </p:cNvPr>
          <p:cNvCxnSpPr/>
          <p:nvPr/>
        </p:nvCxnSpPr>
        <p:spPr>
          <a:xfrm>
            <a:off x="5514866" y="1977783"/>
            <a:ext cx="2806262" cy="1036058"/>
          </a:xfrm>
          <a:prstGeom prst="bentConnector3">
            <a:avLst>
              <a:gd name="adj1" fmla="val -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ACAE7C-21BF-F250-F288-EE88DFCBC3CB}"/>
              </a:ext>
            </a:extLst>
          </p:cNvPr>
          <p:cNvSpPr txBox="1"/>
          <p:nvPr/>
        </p:nvSpPr>
        <p:spPr>
          <a:xfrm>
            <a:off x="8610600" y="2829175"/>
            <a:ext cx="139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8AE49-828C-7868-E8A3-1C66CAD8BE1B}"/>
              </a:ext>
            </a:extLst>
          </p:cNvPr>
          <p:cNvSpPr txBox="1"/>
          <p:nvPr/>
        </p:nvSpPr>
        <p:spPr>
          <a:xfrm>
            <a:off x="8354849" y="451549"/>
            <a:ext cx="139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vector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0913516-49EE-C626-32BF-348F78B7DB51}"/>
              </a:ext>
            </a:extLst>
          </p:cNvPr>
          <p:cNvCxnSpPr>
            <a:cxnSpLocks/>
          </p:cNvCxnSpPr>
          <p:nvPr/>
        </p:nvCxnSpPr>
        <p:spPr>
          <a:xfrm flipV="1">
            <a:off x="5108028" y="605007"/>
            <a:ext cx="3213100" cy="987311"/>
          </a:xfrm>
          <a:prstGeom prst="bentConnector3">
            <a:avLst>
              <a:gd name="adj1" fmla="val 4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47F874-DD6C-D15A-E0E9-2B3454A34142}"/>
              </a:ext>
            </a:extLst>
          </p:cNvPr>
          <p:cNvSpPr txBox="1"/>
          <p:nvPr/>
        </p:nvSpPr>
        <p:spPr>
          <a:xfrm>
            <a:off x="76201" y="3507304"/>
            <a:ext cx="595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 vector which is linear transformation of initial basis.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7F9CEE-B8B8-3FA7-AE34-BDC77814C3E1}"/>
                  </a:ext>
                </a:extLst>
              </p:cNvPr>
              <p:cNvSpPr txBox="1"/>
              <p:nvPr/>
            </p:nvSpPr>
            <p:spPr>
              <a:xfrm>
                <a:off x="136634" y="3059668"/>
                <a:ext cx="5959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New_data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𝐸𝑖𝑔𝑒𝑛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Old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7F9CEE-B8B8-3FA7-AE34-BDC77814C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4" y="3059668"/>
                <a:ext cx="5959365" cy="369332"/>
              </a:xfrm>
              <a:prstGeom prst="rect">
                <a:avLst/>
              </a:prstGeom>
              <a:blipFill>
                <a:blip r:embed="rId3"/>
                <a:stretch>
                  <a:fillRect l="-818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DC37ED-D3EB-2982-6152-C8A09CBF1274}"/>
                  </a:ext>
                </a:extLst>
              </p:cNvPr>
              <p:cNvSpPr txBox="1"/>
              <p:nvPr/>
            </p:nvSpPr>
            <p:spPr>
              <a:xfrm>
                <a:off x="136634" y="3922547"/>
                <a:ext cx="11085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Eigen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include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dot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product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which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define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variance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hence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low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variance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removed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DC37ED-D3EB-2982-6152-C8A09CBF1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4" y="3922547"/>
                <a:ext cx="11085786" cy="369332"/>
              </a:xfrm>
              <a:prstGeom prst="rect">
                <a:avLst/>
              </a:prstGeom>
              <a:blipFill>
                <a:blip r:embed="rId4"/>
                <a:stretch>
                  <a:fillRect l="-11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>
            <a:extLst>
              <a:ext uri="{FF2B5EF4-FFF2-40B4-BE49-F238E27FC236}">
                <a16:creationId xmlns:a16="http://schemas.microsoft.com/office/drawing/2014/main" id="{9185397A-1B7A-579F-1C02-0A7155AEA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10439"/>
            <a:ext cx="103944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Monda"/>
              </a:rPr>
              <a:t>The maximum of such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Monda"/>
              </a:rPr>
              <a:t>Rayleigh Quotient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Monda"/>
              </a:rPr>
              <a:t>is obtained by setting vector equal to the largest eigenvector of matrix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 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Monda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2DA844EE-C422-A715-8E4F-4299D4A32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1" y="5570483"/>
                <a:ext cx="12071132" cy="6058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en-US" altLang="en-US" sz="1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Maximizing any function of the form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16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0" lang="en-US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kumimoji="0" lang="en-US" alt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en-US" altLang="en-US" sz="16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0" lang="en-US" altLang="en-US" sz="160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0" lang="en-US" alt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altLang="en-US" sz="1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p>
                    </m:sSup>
                    <m:r>
                      <a:rPr lang="en-US" alt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 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sup>
                    </m:sSup>
                    <m:r>
                      <a:rPr lang="en-US" alt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normalized unit vector, can be formulated as a so called </a:t>
                </a:r>
                <a:r>
                  <a:rPr kumimoji="0" lang="en-US" altLang="en-US" sz="1600" i="0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hlinkClick r:id="rId5" tooltip="Rayleigh Quotient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Rayleigh Quotient</a:t>
                </a:r>
                <a:r>
                  <a:rPr kumimoji="0" lang="en-US" altLang="en-US" sz="1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2DA844EE-C422-A715-8E4F-4299D4A32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1" y="5570483"/>
                <a:ext cx="12071132" cy="605871"/>
              </a:xfrm>
              <a:prstGeom prst="rect">
                <a:avLst/>
              </a:prstGeom>
              <a:blipFill>
                <a:blip r:embed="rId6"/>
                <a:stretch>
                  <a:fillRect l="-303" t="-58586" b="-545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5">
            <a:extLst>
              <a:ext uri="{FF2B5EF4-FFF2-40B4-BE49-F238E27FC236}">
                <a16:creationId xmlns:a16="http://schemas.microsoft.com/office/drawing/2014/main" id="{F835B9C7-C763-3857-0E6A-C6647FCD3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8" y="4862183"/>
            <a:ext cx="104860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da"/>
              </a:rPr>
              <a:t>If we define this vector as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da"/>
              </a:rPr>
              <a:t>, then the projection of our data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da"/>
              </a:rPr>
              <a:t> onto this vector is obtained as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  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da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da"/>
              </a:rPr>
              <a:t> and the variance of the projected data is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        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Monda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pic>
        <p:nvPicPr>
          <p:cNvPr id="1050" name="Picture 26" descr="\vec{v}">
            <a:extLst>
              <a:ext uri="{FF2B5EF4-FFF2-40B4-BE49-F238E27FC236}">
                <a16:creationId xmlns:a16="http://schemas.microsoft.com/office/drawing/2014/main" id="{31BCA708-3451-B0DD-1133-2DE1FCCC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72" y="4999482"/>
            <a:ext cx="123825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D">
            <a:extLst>
              <a:ext uri="{FF2B5EF4-FFF2-40B4-BE49-F238E27FC236}">
                <a16:creationId xmlns:a16="http://schemas.microsoft.com/office/drawing/2014/main" id="{E44DBAF1-F0CF-76EA-5CE5-D282689D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66" y="5020194"/>
            <a:ext cx="161925" cy="13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\vec{v}^{\intercal} D">
            <a:extLst>
              <a:ext uri="{FF2B5EF4-FFF2-40B4-BE49-F238E27FC236}">
                <a16:creationId xmlns:a16="http://schemas.microsoft.com/office/drawing/2014/main" id="{0697346F-AE01-7810-C0F2-2728D6B2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497" y="5002186"/>
            <a:ext cx="352425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\vec{v}^{\intercal} \Sigma \vec{v}">
            <a:extLst>
              <a:ext uri="{FF2B5EF4-FFF2-40B4-BE49-F238E27FC236}">
                <a16:creationId xmlns:a16="http://schemas.microsoft.com/office/drawing/2014/main" id="{18900ACF-DC62-CDF1-5271-9464B836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567" y="5265175"/>
            <a:ext cx="466725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14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B5100-1BCB-B562-88B9-C6B01ACE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77C0D7-26DB-F816-5106-EDB59F908530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vector and Eigen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456232-DAEC-D314-D2C8-E8D001507CA5}"/>
                  </a:ext>
                </a:extLst>
              </p:cNvPr>
              <p:cNvSpPr txBox="1"/>
              <p:nvPr/>
            </p:nvSpPr>
            <p:spPr>
              <a:xfrm rot="10800000" flipH="1" flipV="1">
                <a:off x="3918531" y="2039530"/>
                <a:ext cx="3834819" cy="182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=?(2,2)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X.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=?(3,3)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456232-DAEC-D314-D2C8-E8D001507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3918531" y="2039530"/>
                <a:ext cx="3834819" cy="1829540"/>
              </a:xfrm>
              <a:prstGeom prst="rect">
                <a:avLst/>
              </a:prstGeom>
              <a:blipFill>
                <a:blip r:embed="rId2"/>
                <a:stretch>
                  <a:fillRect l="-1749"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1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B5100-1BCB-B562-88B9-C6B01ACE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77C0D7-26DB-F816-5106-EDB59F908530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vector and Eigen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076A2-E168-4CA9-08E3-5D1FD18206A9}"/>
              </a:ext>
            </a:extLst>
          </p:cNvPr>
          <p:cNvSpPr txBox="1"/>
          <p:nvPr/>
        </p:nvSpPr>
        <p:spPr>
          <a:xfrm>
            <a:off x="-81864" y="549852"/>
            <a:ext cx="897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the vector in which another vector is projected need to be unit?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CDEBF2-0797-6BDB-7912-BCEF3FEAB173}"/>
              </a:ext>
            </a:extLst>
          </p:cNvPr>
          <p:cNvCxnSpPr>
            <a:cxnSpLocks/>
          </p:cNvCxnSpPr>
          <p:nvPr/>
        </p:nvCxnSpPr>
        <p:spPr>
          <a:xfrm flipV="1">
            <a:off x="7709203" y="2540170"/>
            <a:ext cx="1975224" cy="111753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A916EE-A644-960E-A572-6420D7AD5152}"/>
              </a:ext>
            </a:extLst>
          </p:cNvPr>
          <p:cNvSpPr txBox="1"/>
          <p:nvPr/>
        </p:nvSpPr>
        <p:spPr>
          <a:xfrm>
            <a:off x="7448864" y="3704439"/>
            <a:ext cx="6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4C103-471B-74E7-6DB0-BC877915B8C0}"/>
              </a:ext>
            </a:extLst>
          </p:cNvPr>
          <p:cNvCxnSpPr>
            <a:cxnSpLocks/>
          </p:cNvCxnSpPr>
          <p:nvPr/>
        </p:nvCxnSpPr>
        <p:spPr>
          <a:xfrm flipV="1">
            <a:off x="7693020" y="3662938"/>
            <a:ext cx="3390139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DDC62A-E5BD-03AD-39C5-90C91B8330AE}"/>
              </a:ext>
            </a:extLst>
          </p:cNvPr>
          <p:cNvCxnSpPr>
            <a:cxnSpLocks/>
          </p:cNvCxnSpPr>
          <p:nvPr/>
        </p:nvCxnSpPr>
        <p:spPr>
          <a:xfrm flipV="1">
            <a:off x="7689296" y="1719603"/>
            <a:ext cx="0" cy="19485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D90D09-34AE-A480-6EA0-92CB7D20BD2B}"/>
                  </a:ext>
                </a:extLst>
              </p:cNvPr>
              <p:cNvSpPr txBox="1"/>
              <p:nvPr/>
            </p:nvSpPr>
            <p:spPr>
              <a:xfrm>
                <a:off x="8380744" y="3684590"/>
                <a:ext cx="4051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D90D09-34AE-A480-6EA0-92CB7D20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744" y="3684590"/>
                <a:ext cx="4051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14FE7D-76A1-FF72-E5C9-31E245FC906F}"/>
              </a:ext>
            </a:extLst>
          </p:cNvPr>
          <p:cNvCxnSpPr>
            <a:cxnSpLocks/>
          </p:cNvCxnSpPr>
          <p:nvPr/>
        </p:nvCxnSpPr>
        <p:spPr>
          <a:xfrm flipH="1">
            <a:off x="9642959" y="2560098"/>
            <a:ext cx="19263" cy="110807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53D355-9290-84BC-9699-6E30E4B55BA1}"/>
                  </a:ext>
                </a:extLst>
              </p:cNvPr>
              <p:cNvSpPr txBox="1"/>
              <p:nvPr/>
            </p:nvSpPr>
            <p:spPr>
              <a:xfrm>
                <a:off x="7439836" y="1314000"/>
                <a:ext cx="4051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53D355-9290-84BC-9699-6E30E4B5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836" y="1314000"/>
                <a:ext cx="4051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12AAAF7-FCEB-7731-BA84-4254C5F39FF3}"/>
                  </a:ext>
                </a:extLst>
              </p:cNvPr>
              <p:cNvSpPr txBox="1"/>
              <p:nvPr/>
            </p:nvSpPr>
            <p:spPr>
              <a:xfrm>
                <a:off x="10714334" y="3735252"/>
                <a:ext cx="4051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12AAAF7-FCEB-7731-BA84-4254C5F3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334" y="3735252"/>
                <a:ext cx="4051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21B64CC-31CA-D1F6-D754-8C59B623B67D}"/>
                  </a:ext>
                </a:extLst>
              </p:cNvPr>
              <p:cNvSpPr txBox="1"/>
              <p:nvPr/>
            </p:nvSpPr>
            <p:spPr>
              <a:xfrm>
                <a:off x="4772" y="1115458"/>
                <a:ext cx="622712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𝑃𝑟𝑜𝑗𝑒𝑐𝑡𝑖𝑜𝑛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21B64CC-31CA-D1F6-D754-8C59B623B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" y="1115458"/>
                <a:ext cx="6227121" cy="404983"/>
              </a:xfrm>
              <a:prstGeom prst="rect">
                <a:avLst/>
              </a:prstGeom>
              <a:blipFill>
                <a:blip r:embed="rId5"/>
                <a:stretch>
                  <a:fillRect l="-29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740F65-5EDC-6A2D-3588-9FF8A194C436}"/>
                  </a:ext>
                </a:extLst>
              </p:cNvPr>
              <p:cNvSpPr txBox="1"/>
              <p:nvPr/>
            </p:nvSpPr>
            <p:spPr>
              <a:xfrm>
                <a:off x="8888716" y="2400534"/>
                <a:ext cx="4051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740F65-5EDC-6A2D-3588-9FF8A194C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716" y="2400534"/>
                <a:ext cx="4051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824384-3BEF-2158-B8AA-1BC5473C2359}"/>
                  </a:ext>
                </a:extLst>
              </p:cNvPr>
              <p:cNvSpPr txBox="1"/>
              <p:nvPr/>
            </p:nvSpPr>
            <p:spPr>
              <a:xfrm>
                <a:off x="-35711" y="1681064"/>
                <a:ext cx="6227121" cy="1740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𝑚𝑢𝑙𝑡𝑖𝑝𝑙𝑖𝑐𝑎𝑡𝑖𝑜𝑛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				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				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				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824384-3BEF-2158-B8AA-1BC5473C2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711" y="1681064"/>
                <a:ext cx="6227121" cy="1740798"/>
              </a:xfrm>
              <a:prstGeom prst="rect">
                <a:avLst/>
              </a:prstGeom>
              <a:blipFill>
                <a:blip r:embed="rId7"/>
                <a:stretch>
                  <a:fillRect t="-175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>
            <a:extLst>
              <a:ext uri="{FF2B5EF4-FFF2-40B4-BE49-F238E27FC236}">
                <a16:creationId xmlns:a16="http://schemas.microsoft.com/office/drawing/2014/main" id="{A6F58284-9AA2-17CC-0C31-5FA593D24C7F}"/>
              </a:ext>
            </a:extLst>
          </p:cNvPr>
          <p:cNvSpPr/>
          <p:nvPr/>
        </p:nvSpPr>
        <p:spPr>
          <a:xfrm>
            <a:off x="8170261" y="3389696"/>
            <a:ext cx="160283" cy="504494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A2ABF4-F907-59DD-A2AD-887A1F878C92}"/>
                  </a:ext>
                </a:extLst>
              </p:cNvPr>
              <p:cNvSpPr txBox="1"/>
              <p:nvPr/>
            </p:nvSpPr>
            <p:spPr>
              <a:xfrm>
                <a:off x="8262039" y="3212032"/>
                <a:ext cx="6266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A2ABF4-F907-59DD-A2AD-887A1F878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039" y="3212032"/>
                <a:ext cx="62667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C6720427-350F-0CEA-4024-33E14220979A}"/>
              </a:ext>
            </a:extLst>
          </p:cNvPr>
          <p:cNvSpPr txBox="1"/>
          <p:nvPr/>
        </p:nvSpPr>
        <p:spPr>
          <a:xfrm>
            <a:off x="9499859" y="3732833"/>
            <a:ext cx="20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1878EE-7104-5B23-3B34-2CFE307B90CD}"/>
                  </a:ext>
                </a:extLst>
              </p:cNvPr>
              <p:cNvSpPr txBox="1"/>
              <p:nvPr/>
            </p:nvSpPr>
            <p:spPr>
              <a:xfrm>
                <a:off x="162854" y="3460511"/>
                <a:ext cx="1186629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		2, 5, 7, 8, 9</a:t>
                </a:r>
              </a:p>
              <a:p>
                <a:r>
                  <a:rPr lang="en-US" i="0" dirty="0">
                    <a:latin typeface="Cambria Math" panose="02040503050406030204" pitchFamily="18" charset="0"/>
                  </a:rPr>
                  <a:t>		variance is: </a:t>
                </a:r>
                <a:r>
                  <a:rPr lang="en-US" dirty="0"/>
                  <a:t>6.16</a:t>
                </a:r>
              </a:p>
              <a:p>
                <a:endParaRPr lang="en-US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𝑚𝑢𝑙𝑡𝑖𝑝𝑙𝑦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𝑝𝑟𝑜𝑗𝑒𝑐𝑡𝑒𝑑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		 </a:t>
                </a:r>
                <a:r>
                  <a:rPr lang="en-US" i="0" dirty="0">
                    <a:latin typeface="Cambria Math" panose="02040503050406030204" pitchFamily="18" charset="0"/>
                  </a:rPr>
                  <a:t>variance is:  </a:t>
                </a:r>
                <a:r>
                  <a:rPr lang="en-US" dirty="0"/>
                  <a:t>98.56  [It’s increase by 16 times from initial one]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1878EE-7104-5B23-3B34-2CFE307B9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54" y="3460511"/>
                <a:ext cx="11866290" cy="1754326"/>
              </a:xfrm>
              <a:prstGeom prst="rect">
                <a:avLst/>
              </a:prstGeom>
              <a:blipFill>
                <a:blip r:embed="rId9"/>
                <a:stretch>
                  <a:fillRect b="-5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488707-F143-7849-6BEB-8FF3E3FB4E1A}"/>
                  </a:ext>
                </a:extLst>
              </p:cNvPr>
              <p:cNvSpPr txBox="1"/>
              <p:nvPr/>
            </p:nvSpPr>
            <p:spPr>
              <a:xfrm>
                <a:off x="162854" y="5523856"/>
                <a:ext cx="5202476" cy="76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Variance, </a:t>
                </a:r>
              </a:p>
              <a:p>
                <a:r>
                  <a:rPr lang="en-US" dirty="0"/>
                  <a:t>	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488707-F143-7849-6BEB-8FF3E3FB4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54" y="5523856"/>
                <a:ext cx="5202476" cy="761940"/>
              </a:xfrm>
              <a:prstGeom prst="rect">
                <a:avLst/>
              </a:prstGeom>
              <a:blipFill>
                <a:blip r:embed="rId10"/>
                <a:stretch>
                  <a:fillRect l="-1055" t="-14400" b="-8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56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A429AB-37FE-73F7-6EBB-53FA88A0647E}"/>
                  </a:ext>
                </a:extLst>
              </p:cNvPr>
              <p:cNvSpPr txBox="1"/>
              <p:nvPr/>
            </p:nvSpPr>
            <p:spPr>
              <a:xfrm>
                <a:off x="328789" y="1272621"/>
                <a:ext cx="1665584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A429AB-37FE-73F7-6EBB-53FA88A06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9" y="1272621"/>
                <a:ext cx="1665584" cy="1148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B2328C-56D6-2112-0CAD-4A9C80EFCA82}"/>
              </a:ext>
            </a:extLst>
          </p:cNvPr>
          <p:cNvCxnSpPr>
            <a:cxnSpLocks/>
          </p:cNvCxnSpPr>
          <p:nvPr/>
        </p:nvCxnSpPr>
        <p:spPr>
          <a:xfrm flipV="1">
            <a:off x="2233156" y="1796414"/>
            <a:ext cx="14586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648D41-1A9A-26FF-0708-49E2C48ABC26}"/>
              </a:ext>
            </a:extLst>
          </p:cNvPr>
          <p:cNvSpPr txBox="1"/>
          <p:nvPr/>
        </p:nvSpPr>
        <p:spPr>
          <a:xfrm>
            <a:off x="2256579" y="1473249"/>
            <a:ext cx="120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Standrize</a:t>
            </a:r>
            <a:endParaRPr lang="en-US" dirty="0"/>
          </a:p>
          <a:p>
            <a:r>
              <a:rPr lang="en-US" dirty="0"/>
              <a:t>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73CBF-8527-F51C-45C2-45ABCBE1067B}"/>
                  </a:ext>
                </a:extLst>
              </p:cNvPr>
              <p:cNvSpPr txBox="1"/>
              <p:nvPr/>
            </p:nvSpPr>
            <p:spPr>
              <a:xfrm>
                <a:off x="3812281" y="1172687"/>
                <a:ext cx="274600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800" smtClean="0"/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.37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1.20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−0.99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−1.25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−0.38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73CBF-8527-F51C-45C2-45ABCBE10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281" y="1172687"/>
                <a:ext cx="2746008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8BC45-6FD0-C36A-18BC-9B8294F3801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558289" y="1742394"/>
            <a:ext cx="8070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C392FF-7050-3D3C-633B-767765156CB7}"/>
              </a:ext>
            </a:extLst>
          </p:cNvPr>
          <p:cNvSpPr txBox="1"/>
          <p:nvPr/>
        </p:nvSpPr>
        <p:spPr>
          <a:xfrm>
            <a:off x="181985" y="878469"/>
            <a:ext cx="9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02F8D-4B1B-8CC4-1A62-5174B60FE27E}"/>
              </a:ext>
            </a:extLst>
          </p:cNvPr>
          <p:cNvSpPr txBox="1"/>
          <p:nvPr/>
        </p:nvSpPr>
        <p:spPr>
          <a:xfrm>
            <a:off x="1242506" y="914139"/>
            <a:ext cx="677917" cy="369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FA0681-93F6-17B6-3FE4-E1C2522B3BA4}"/>
              </a:ext>
            </a:extLst>
          </p:cNvPr>
          <p:cNvGrpSpPr/>
          <p:nvPr/>
        </p:nvGrpSpPr>
        <p:grpSpPr>
          <a:xfrm>
            <a:off x="7475531" y="1221093"/>
            <a:ext cx="4534484" cy="1534046"/>
            <a:chOff x="7568571" y="645440"/>
            <a:chExt cx="4534484" cy="1534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FD34F81-9381-6C0E-6534-0A308CAB3204}"/>
                    </a:ext>
                  </a:extLst>
                </p:cNvPr>
                <p:cNvSpPr txBox="1"/>
                <p:nvPr/>
              </p:nvSpPr>
              <p:spPr>
                <a:xfrm>
                  <a:off x="7568571" y="795771"/>
                  <a:ext cx="2644763" cy="513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1.37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−0.99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−0.38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1.20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−1.25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0.04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FD34F81-9381-6C0E-6534-0A308CAB3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8571" y="795771"/>
                  <a:ext cx="2644763" cy="5132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713B388-7585-20E7-DAC3-2B40AB646E67}"/>
                </a:ext>
              </a:extLst>
            </p:cNvPr>
            <p:cNvCxnSpPr>
              <a:cxnSpLocks/>
            </p:cNvCxnSpPr>
            <p:nvPr/>
          </p:nvCxnSpPr>
          <p:spPr>
            <a:xfrm>
              <a:off x="9653568" y="1630846"/>
              <a:ext cx="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011D02A-025D-E638-0CFE-328ABF0E6C45}"/>
                    </a:ext>
                  </a:extLst>
                </p:cNvPr>
                <p:cNvSpPr txBox="1"/>
                <p:nvPr/>
              </p:nvSpPr>
              <p:spPr>
                <a:xfrm>
                  <a:off x="10134504" y="645440"/>
                  <a:ext cx="1968551" cy="813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smtClean="0"/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.37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1.20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−0.99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−1.25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−0.38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0.04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011D02A-025D-E638-0CFE-328ABF0E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504" y="645440"/>
                  <a:ext cx="1968551" cy="8138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E8AD3B-CA2E-E44D-EE0A-B5D590389048}"/>
                  </a:ext>
                </a:extLst>
              </p:cNvPr>
              <p:cNvSpPr txBox="1"/>
              <p:nvPr/>
            </p:nvSpPr>
            <p:spPr>
              <a:xfrm>
                <a:off x="8408771" y="2774094"/>
                <a:ext cx="2303514" cy="461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.0014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2.8663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2.8863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3.0041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E8AD3B-CA2E-E44D-EE0A-B5D59038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771" y="2774094"/>
                <a:ext cx="2303514" cy="461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D5FF75-8DAB-5D6A-23E6-B21C15BC6385}"/>
                  </a:ext>
                </a:extLst>
              </p:cNvPr>
              <p:cNvSpPr txBox="1"/>
              <p:nvPr/>
            </p:nvSpPr>
            <p:spPr>
              <a:xfrm>
                <a:off x="9305190" y="4405407"/>
                <a:ext cx="2303514" cy="461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.9767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−0.9779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D5FF75-8DAB-5D6A-23E6-B21C15BC6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190" y="4405407"/>
                <a:ext cx="2303514" cy="4619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1B426C-9283-ECC2-C3A4-F10B32882BB0}"/>
              </a:ext>
            </a:extLst>
          </p:cNvPr>
          <p:cNvCxnSpPr>
            <a:cxnSpLocks/>
          </p:cNvCxnSpPr>
          <p:nvPr/>
        </p:nvCxnSpPr>
        <p:spPr>
          <a:xfrm>
            <a:off x="9582918" y="350299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071732-9042-433B-BE46-72070F82EF25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Priniciple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AB029-769D-3B60-E2E1-0326FE3776CA}"/>
              </a:ext>
            </a:extLst>
          </p:cNvPr>
          <p:cNvSpPr txBox="1"/>
          <p:nvPr/>
        </p:nvSpPr>
        <p:spPr>
          <a:xfrm>
            <a:off x="9738786" y="5027347"/>
            <a:ext cx="144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75A793-3535-6CE8-4908-E7AC383DE58B}"/>
                  </a:ext>
                </a:extLst>
              </p:cNvPr>
              <p:cNvSpPr txBox="1"/>
              <p:nvPr/>
            </p:nvSpPr>
            <p:spPr>
              <a:xfrm>
                <a:off x="9706502" y="2295030"/>
                <a:ext cx="2303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Co-variance=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75A793-3535-6CE8-4908-E7AC383DE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502" y="2295030"/>
                <a:ext cx="2303513" cy="369332"/>
              </a:xfrm>
              <a:prstGeom prst="rect">
                <a:avLst/>
              </a:prstGeom>
              <a:blipFill>
                <a:blip r:embed="rId8"/>
                <a:stretch>
                  <a:fillRect l="-2116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4E1F5CB-0AAA-75C0-BA19-B3114A0D7C84}"/>
              </a:ext>
            </a:extLst>
          </p:cNvPr>
          <p:cNvSpPr txBox="1"/>
          <p:nvPr/>
        </p:nvSpPr>
        <p:spPr>
          <a:xfrm>
            <a:off x="5101154" y="2557090"/>
            <a:ext cx="44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DD58D-918E-73F2-4EFF-B153EE16780D}"/>
              </a:ext>
            </a:extLst>
          </p:cNvPr>
          <p:cNvSpPr txBox="1"/>
          <p:nvPr/>
        </p:nvSpPr>
        <p:spPr>
          <a:xfrm>
            <a:off x="328789" y="2646086"/>
            <a:ext cx="234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A=(height, Age)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EDFCA1-E56B-42D3-DFF8-D42620FF879C}"/>
              </a:ext>
            </a:extLst>
          </p:cNvPr>
          <p:cNvSpPr txBox="1"/>
          <p:nvPr/>
        </p:nvSpPr>
        <p:spPr>
          <a:xfrm>
            <a:off x="7860416" y="5117244"/>
            <a:ext cx="144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46306F-F646-39D3-AFFB-CB795F34F4C0}"/>
                  </a:ext>
                </a:extLst>
              </p:cNvPr>
              <p:cNvSpPr txBox="1"/>
              <p:nvPr/>
            </p:nvSpPr>
            <p:spPr>
              <a:xfrm>
                <a:off x="7257014" y="4399828"/>
                <a:ext cx="2303514" cy="467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5.9371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0.0671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46306F-F646-39D3-AFFB-CB795F34F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14" y="4399828"/>
                <a:ext cx="2303514" cy="467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14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67F34-78CA-DEE1-EBC4-2DD3E924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FBBE67-A7B9-608A-A113-C738F5332EF0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Priniciple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analysis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F046F-FE47-E034-1392-9A9B31268624}"/>
              </a:ext>
            </a:extLst>
          </p:cNvPr>
          <p:cNvGrpSpPr/>
          <p:nvPr/>
        </p:nvGrpSpPr>
        <p:grpSpPr>
          <a:xfrm>
            <a:off x="7626568" y="616104"/>
            <a:ext cx="4351690" cy="1131962"/>
            <a:chOff x="0" y="868352"/>
            <a:chExt cx="4351690" cy="11319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1DA6CA7-F33E-2DCF-7F47-EE406E5B70C6}"/>
                </a:ext>
              </a:extLst>
            </p:cNvPr>
            <p:cNvGrpSpPr/>
            <p:nvPr/>
          </p:nvGrpSpPr>
          <p:grpSpPr>
            <a:xfrm>
              <a:off x="603402" y="873931"/>
              <a:ext cx="3748288" cy="1126383"/>
              <a:chOff x="603402" y="873931"/>
              <a:chExt cx="3748288" cy="11263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29D8855-3B4A-D736-A9A6-5910E975ED56}"/>
                      </a:ext>
                    </a:extLst>
                  </p:cNvPr>
                  <p:cNvSpPr txBox="1"/>
                  <p:nvPr/>
                </p:nvSpPr>
                <p:spPr>
                  <a:xfrm>
                    <a:off x="2048176" y="873931"/>
                    <a:ext cx="2303514" cy="4619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.9767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−0.9779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29D8855-3B4A-D736-A9A6-5910E975ED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8176" y="873931"/>
                    <a:ext cx="2303514" cy="4619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EBC880-2AAA-9D11-0DC9-9E7A7EDD21AC}"/>
                  </a:ext>
                </a:extLst>
              </p:cNvPr>
              <p:cNvSpPr txBox="1"/>
              <p:nvPr/>
            </p:nvSpPr>
            <p:spPr>
              <a:xfrm>
                <a:off x="2477546" y="1630982"/>
                <a:ext cx="1444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Eigen vector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273454-BBCC-BE55-53B2-A57171147C5A}"/>
                  </a:ext>
                </a:extLst>
              </p:cNvPr>
              <p:cNvSpPr txBox="1"/>
              <p:nvPr/>
            </p:nvSpPr>
            <p:spPr>
              <a:xfrm>
                <a:off x="603402" y="1585768"/>
                <a:ext cx="1444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Eigen value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DD0A8F1-95F8-2F21-C10D-7216FB7BA748}"/>
                    </a:ext>
                  </a:extLst>
                </p:cNvPr>
                <p:cNvSpPr txBox="1"/>
                <p:nvPr/>
              </p:nvSpPr>
              <p:spPr>
                <a:xfrm>
                  <a:off x="0" y="868352"/>
                  <a:ext cx="2303514" cy="4675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5.9371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0.0671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DD0A8F1-95F8-2F21-C10D-7216FB7BA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868352"/>
                  <a:ext cx="2303514" cy="4675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D901A6-C85E-4AFE-C951-E3A98E1E2D4E}"/>
                  </a:ext>
                </a:extLst>
              </p:cNvPr>
              <p:cNvSpPr txBox="1"/>
              <p:nvPr/>
            </p:nvSpPr>
            <p:spPr>
              <a:xfrm>
                <a:off x="0" y="754644"/>
                <a:ext cx="6187964" cy="948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New component,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D901A6-C85E-4AFE-C951-E3A98E1E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4644"/>
                <a:ext cx="6187964" cy="948208"/>
              </a:xfrm>
              <a:prstGeom prst="rect">
                <a:avLst/>
              </a:prstGeom>
              <a:blipFill>
                <a:blip r:embed="rId4"/>
                <a:stretch>
                  <a:fillRect l="-788" t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D22C5-EA8B-8978-3A8B-B348180F313F}"/>
                  </a:ext>
                </a:extLst>
              </p:cNvPr>
              <p:cNvSpPr txBox="1"/>
              <p:nvPr/>
            </p:nvSpPr>
            <p:spPr>
              <a:xfrm>
                <a:off x="0" y="2496939"/>
                <a:ext cx="6187964" cy="1287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.9767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−0.9779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1.37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−0.99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1.20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−1.25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	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2.536079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−2.216933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−0.331146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0.136079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0.283067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0.411146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D22C5-EA8B-8978-3A8B-B348180F3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6939"/>
                <a:ext cx="6187964" cy="1287532"/>
              </a:xfrm>
              <a:prstGeom prst="rect">
                <a:avLst/>
              </a:prstGeom>
              <a:blipFill>
                <a:blip r:embed="rId5"/>
                <a:stretch>
                  <a:fillRect b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A41174-0F64-A701-FE56-0863DD80504E}"/>
                  </a:ext>
                </a:extLst>
              </p:cNvPr>
              <p:cNvSpPr txBox="1"/>
              <p:nvPr/>
            </p:nvSpPr>
            <p:spPr>
              <a:xfrm>
                <a:off x="7982812" y="2035058"/>
                <a:ext cx="3547242" cy="1749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.9767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−0.9779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.9767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−0.9779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A41174-0F64-A701-FE56-0863DD805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812" y="2035058"/>
                <a:ext cx="3547242" cy="1749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58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467610-6550-BFD3-C147-E430E327CA0F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0901D-0D0B-C396-CA95-453F629CE7A4}"/>
              </a:ext>
            </a:extLst>
          </p:cNvPr>
          <p:cNvSpPr txBox="1"/>
          <p:nvPr/>
        </p:nvSpPr>
        <p:spPr>
          <a:xfrm>
            <a:off x="0" y="709449"/>
            <a:ext cx="51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Unsuperviserd</a:t>
            </a:r>
            <a:r>
              <a:rPr lang="en-US" dirty="0"/>
              <a:t> ML technique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EBBA5-B9DC-8CEC-70FF-B78809B8391A}"/>
              </a:ext>
            </a:extLst>
          </p:cNvPr>
          <p:cNvSpPr txBox="1"/>
          <p:nvPr/>
        </p:nvSpPr>
        <p:spPr>
          <a:xfrm>
            <a:off x="0" y="1353524"/>
            <a:ext cx="769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dimension, more prone to noise and redundancy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F9062D-8618-2D7C-B771-6F20E44CD385}"/>
              </a:ext>
            </a:extLst>
          </p:cNvPr>
          <p:cNvGrpSpPr/>
          <p:nvPr/>
        </p:nvGrpSpPr>
        <p:grpSpPr>
          <a:xfrm>
            <a:off x="6252901" y="2010420"/>
            <a:ext cx="3108960" cy="3124725"/>
            <a:chOff x="6252901" y="2010420"/>
            <a:chExt cx="3108960" cy="312472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2244BD2-7DDA-6BF0-7482-FDF7A7A48A92}"/>
                </a:ext>
              </a:extLst>
            </p:cNvPr>
            <p:cNvCxnSpPr/>
            <p:nvPr/>
          </p:nvCxnSpPr>
          <p:spPr>
            <a:xfrm>
              <a:off x="6252901" y="5135145"/>
              <a:ext cx="3108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0ACDB00-9903-F49B-4F92-ED95B6F9EE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98422" y="3564900"/>
              <a:ext cx="3108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4440A104-3F4C-BA7A-6B18-DF95F3B76F6E}"/>
                </a:ext>
              </a:extLst>
            </p:cNvPr>
            <p:cNvSpPr/>
            <p:nvPr/>
          </p:nvSpPr>
          <p:spPr>
            <a:xfrm>
              <a:off x="8897256" y="3389632"/>
              <a:ext cx="304790" cy="293914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6AA4D911-9FD8-2315-CDE8-93CE1FBA0735}"/>
                </a:ext>
              </a:extLst>
            </p:cNvPr>
            <p:cNvSpPr/>
            <p:nvPr/>
          </p:nvSpPr>
          <p:spPr>
            <a:xfrm>
              <a:off x="8360237" y="3683546"/>
              <a:ext cx="304790" cy="293914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96000F23-B8D3-C3E9-A7D9-2E30C46013F2}"/>
                </a:ext>
              </a:extLst>
            </p:cNvPr>
            <p:cNvSpPr/>
            <p:nvPr/>
          </p:nvSpPr>
          <p:spPr>
            <a:xfrm>
              <a:off x="7789170" y="4008791"/>
              <a:ext cx="304790" cy="293914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80D25784-75B7-7034-529F-888BCF43068D}"/>
                </a:ext>
              </a:extLst>
            </p:cNvPr>
            <p:cNvSpPr/>
            <p:nvPr/>
          </p:nvSpPr>
          <p:spPr>
            <a:xfrm>
              <a:off x="7133771" y="4155748"/>
              <a:ext cx="304790" cy="293914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A69DCD-6878-1626-9F6E-6E4B3D60AAD6}"/>
              </a:ext>
            </a:extLst>
          </p:cNvPr>
          <p:cNvGrpSpPr/>
          <p:nvPr/>
        </p:nvGrpSpPr>
        <p:grpSpPr>
          <a:xfrm rot="20173752">
            <a:off x="5503302" y="1526489"/>
            <a:ext cx="3108960" cy="3124725"/>
            <a:chOff x="6252901" y="2010420"/>
            <a:chExt cx="3108960" cy="312472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0DCB6E-9458-5876-1FB8-03AFA8987BAF}"/>
                </a:ext>
              </a:extLst>
            </p:cNvPr>
            <p:cNvCxnSpPr/>
            <p:nvPr/>
          </p:nvCxnSpPr>
          <p:spPr>
            <a:xfrm>
              <a:off x="6252901" y="5135145"/>
              <a:ext cx="310896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1854BE-415B-33A8-E95A-EC386426E5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98422" y="3564900"/>
              <a:ext cx="310896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21" name="Straight Connector 5120">
            <a:extLst>
              <a:ext uri="{FF2B5EF4-FFF2-40B4-BE49-F238E27FC236}">
                <a16:creationId xmlns:a16="http://schemas.microsoft.com/office/drawing/2014/main" id="{D1765A5F-1C17-96E4-F4D5-89633CD5ABCD}"/>
              </a:ext>
            </a:extLst>
          </p:cNvPr>
          <p:cNvCxnSpPr/>
          <p:nvPr/>
        </p:nvCxnSpPr>
        <p:spPr>
          <a:xfrm>
            <a:off x="6278301" y="3381829"/>
            <a:ext cx="28346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3" name="Straight Connector 5122">
            <a:extLst>
              <a:ext uri="{FF2B5EF4-FFF2-40B4-BE49-F238E27FC236}">
                <a16:creationId xmlns:a16="http://schemas.microsoft.com/office/drawing/2014/main" id="{54F4F874-EC0B-9051-C0DE-077BA97D6A1A}"/>
              </a:ext>
            </a:extLst>
          </p:cNvPr>
          <p:cNvCxnSpPr/>
          <p:nvPr/>
        </p:nvCxnSpPr>
        <p:spPr>
          <a:xfrm>
            <a:off x="6249267" y="4462362"/>
            <a:ext cx="1097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4" name="Straight Connector 5123">
            <a:extLst>
              <a:ext uri="{FF2B5EF4-FFF2-40B4-BE49-F238E27FC236}">
                <a16:creationId xmlns:a16="http://schemas.microsoft.com/office/drawing/2014/main" id="{B5CB7695-3E68-8AF3-5FD6-1D30F7DD52F3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095999" y="4449662"/>
            <a:ext cx="1190167" cy="33716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8" name="Straight Connector 5127">
            <a:extLst>
              <a:ext uri="{FF2B5EF4-FFF2-40B4-BE49-F238E27FC236}">
                <a16:creationId xmlns:a16="http://schemas.microsoft.com/office/drawing/2014/main" id="{966453FA-2639-56BF-1232-F66F0B64A304}"/>
              </a:ext>
            </a:extLst>
          </p:cNvPr>
          <p:cNvCxnSpPr>
            <a:cxnSpLocks/>
            <a:endCxn id="17" idx="0"/>
          </p:cNvCxnSpPr>
          <p:nvPr/>
        </p:nvCxnSpPr>
        <p:spPr>
          <a:xfrm flipV="1">
            <a:off x="5877486" y="3389632"/>
            <a:ext cx="3172165" cy="89473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3" name="Left Brace 5132">
            <a:extLst>
              <a:ext uri="{FF2B5EF4-FFF2-40B4-BE49-F238E27FC236}">
                <a16:creationId xmlns:a16="http://schemas.microsoft.com/office/drawing/2014/main" id="{FC1CF4CD-5211-5BB6-4B98-7C39C1B07421}"/>
              </a:ext>
            </a:extLst>
          </p:cNvPr>
          <p:cNvSpPr/>
          <p:nvPr/>
        </p:nvSpPr>
        <p:spPr>
          <a:xfrm>
            <a:off x="5973521" y="3385309"/>
            <a:ext cx="259658" cy="10600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" name="Left Brace 5133">
            <a:extLst>
              <a:ext uri="{FF2B5EF4-FFF2-40B4-BE49-F238E27FC236}">
                <a16:creationId xmlns:a16="http://schemas.microsoft.com/office/drawing/2014/main" id="{A3E6FF5B-A502-9652-775B-643E004A4508}"/>
              </a:ext>
            </a:extLst>
          </p:cNvPr>
          <p:cNvSpPr/>
          <p:nvPr/>
        </p:nvSpPr>
        <p:spPr>
          <a:xfrm rot="20332827">
            <a:off x="5812440" y="4339337"/>
            <a:ext cx="156368" cy="457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TextBox 5134">
            <a:extLst>
              <a:ext uri="{FF2B5EF4-FFF2-40B4-BE49-F238E27FC236}">
                <a16:creationId xmlns:a16="http://schemas.microsoft.com/office/drawing/2014/main" id="{02479567-B266-1129-B710-4F18CC64B318}"/>
              </a:ext>
            </a:extLst>
          </p:cNvPr>
          <p:cNvSpPr txBox="1"/>
          <p:nvPr/>
        </p:nvSpPr>
        <p:spPr>
          <a:xfrm>
            <a:off x="9381584" y="4960584"/>
            <a:ext cx="5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5136" name="TextBox 5135">
            <a:extLst>
              <a:ext uri="{FF2B5EF4-FFF2-40B4-BE49-F238E27FC236}">
                <a16:creationId xmlns:a16="http://schemas.microsoft.com/office/drawing/2014/main" id="{A5F63000-3018-D89C-38B4-D42BBB3F4B24}"/>
              </a:ext>
            </a:extLst>
          </p:cNvPr>
          <p:cNvSpPr txBox="1"/>
          <p:nvPr/>
        </p:nvSpPr>
        <p:spPr>
          <a:xfrm>
            <a:off x="5949399" y="1849712"/>
            <a:ext cx="5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5137" name="TextBox 5136">
            <a:extLst>
              <a:ext uri="{FF2B5EF4-FFF2-40B4-BE49-F238E27FC236}">
                <a16:creationId xmlns:a16="http://schemas.microsoft.com/office/drawing/2014/main" id="{47695F7A-E7EF-7EF6-8A6F-F9FF68ED700C}"/>
              </a:ext>
            </a:extLst>
          </p:cNvPr>
          <p:cNvSpPr txBox="1"/>
          <p:nvPr/>
        </p:nvSpPr>
        <p:spPr>
          <a:xfrm>
            <a:off x="9141287" y="3785060"/>
            <a:ext cx="11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X_new</a:t>
            </a:r>
            <a:endParaRPr lang="en-US" b="1" dirty="0"/>
          </a:p>
        </p:txBody>
      </p:sp>
      <p:sp>
        <p:nvSpPr>
          <p:cNvPr id="5138" name="TextBox 5137">
            <a:extLst>
              <a:ext uri="{FF2B5EF4-FFF2-40B4-BE49-F238E27FC236}">
                <a16:creationId xmlns:a16="http://schemas.microsoft.com/office/drawing/2014/main" id="{CAB293A8-7F30-E657-5E3B-AC947A7D4904}"/>
              </a:ext>
            </a:extLst>
          </p:cNvPr>
          <p:cNvSpPr txBox="1"/>
          <p:nvPr/>
        </p:nvSpPr>
        <p:spPr>
          <a:xfrm>
            <a:off x="4566863" y="1975106"/>
            <a:ext cx="11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Y_new</a:t>
            </a:r>
            <a:endParaRPr lang="en-US" b="1" dirty="0"/>
          </a:p>
        </p:txBody>
      </p:sp>
      <p:sp>
        <p:nvSpPr>
          <p:cNvPr id="5139" name="TextBox 5138">
            <a:extLst>
              <a:ext uri="{FF2B5EF4-FFF2-40B4-BE49-F238E27FC236}">
                <a16:creationId xmlns:a16="http://schemas.microsoft.com/office/drawing/2014/main" id="{7495A123-3F66-768D-7AAC-9D1BACB86586}"/>
              </a:ext>
            </a:extLst>
          </p:cNvPr>
          <p:cNvSpPr txBox="1"/>
          <p:nvPr/>
        </p:nvSpPr>
        <p:spPr>
          <a:xfrm rot="16028890">
            <a:off x="5414915" y="3446846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5140" name="TextBox 5139">
            <a:extLst>
              <a:ext uri="{FF2B5EF4-FFF2-40B4-BE49-F238E27FC236}">
                <a16:creationId xmlns:a16="http://schemas.microsoft.com/office/drawing/2014/main" id="{809EA42F-BC64-E9C6-A1DD-8972A4173ACC}"/>
              </a:ext>
            </a:extLst>
          </p:cNvPr>
          <p:cNvSpPr txBox="1"/>
          <p:nvPr/>
        </p:nvSpPr>
        <p:spPr>
          <a:xfrm rot="16028890">
            <a:off x="5112578" y="4479450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</p:spTree>
    <p:extLst>
      <p:ext uri="{BB962C8B-B14F-4D97-AF65-F5344CB8AC3E}">
        <p14:creationId xmlns:p14="http://schemas.microsoft.com/office/powerpoint/2010/main" val="236655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F48FA-3A36-EC0D-E1F8-91530FD6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4332A9-C9DE-D965-F7B8-ABC8A86ED28E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08B61-9E4E-14CF-D1FD-4D834EA32B03}"/>
              </a:ext>
            </a:extLst>
          </p:cNvPr>
          <p:cNvSpPr txBox="1"/>
          <p:nvPr/>
        </p:nvSpPr>
        <p:spPr>
          <a:xfrm>
            <a:off x="0" y="614856"/>
            <a:ext cx="712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eigen vector to make the matrix diagonal.</a:t>
            </a:r>
          </a:p>
          <a:p>
            <a:r>
              <a:rPr lang="en-US" dirty="0"/>
              <a:t>Diagonal matrix easy to calculation , like multiplication and addition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64DDE-FD56-E3D1-0C16-F910527569B4}"/>
              </a:ext>
            </a:extLst>
          </p:cNvPr>
          <p:cNvSpPr txBox="1"/>
          <p:nvPr/>
        </p:nvSpPr>
        <p:spPr>
          <a:xfrm>
            <a:off x="-1" y="1623848"/>
            <a:ext cx="493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matrix is not square or symmetry 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BD286-6FAE-012B-4B99-A84390DCDCCA}"/>
              </a:ext>
            </a:extLst>
          </p:cNvPr>
          <p:cNvSpPr txBox="1"/>
          <p:nvPr/>
        </p:nvSpPr>
        <p:spPr>
          <a:xfrm>
            <a:off x="-1" y="1986509"/>
            <a:ext cx="886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single matrix to bunch of matrix (decomposition) to make calculation easier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D01436-3965-7AA6-C68B-C86003F4DD69}"/>
                  </a:ext>
                </a:extLst>
              </p:cNvPr>
              <p:cNvSpPr txBox="1"/>
              <p:nvPr/>
            </p:nvSpPr>
            <p:spPr>
              <a:xfrm>
                <a:off x="4099034" y="3159829"/>
                <a:ext cx="2911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D01436-3965-7AA6-C68B-C86003F4D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34" y="3159829"/>
                <a:ext cx="2911366" cy="461665"/>
              </a:xfrm>
              <a:prstGeom prst="rect">
                <a:avLst/>
              </a:prstGeom>
              <a:blipFill>
                <a:blip r:embed="rId3"/>
                <a:stretch>
                  <a:fillRect l="-41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1A7199-BCBF-EC4A-6E91-DCEDF92C095B}"/>
                  </a:ext>
                </a:extLst>
              </p:cNvPr>
              <p:cNvSpPr txBox="1"/>
              <p:nvPr/>
            </p:nvSpPr>
            <p:spPr>
              <a:xfrm>
                <a:off x="3799490" y="3945010"/>
                <a:ext cx="2911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1A7199-BCBF-EC4A-6E91-DCEDF92C0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90" y="3945010"/>
                <a:ext cx="291136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C5BD15-DF30-B9DC-024E-FC176A28E5E3}"/>
              </a:ext>
            </a:extLst>
          </p:cNvPr>
          <p:cNvCxnSpPr/>
          <p:nvPr/>
        </p:nvCxnSpPr>
        <p:spPr>
          <a:xfrm flipV="1">
            <a:off x="5754414" y="2900855"/>
            <a:ext cx="2159876" cy="258974"/>
          </a:xfrm>
          <a:prstGeom prst="bentConnector3">
            <a:avLst>
              <a:gd name="adj1" fmla="val -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3824A9-71F9-7868-DDE1-D228518DF39E}"/>
              </a:ext>
            </a:extLst>
          </p:cNvPr>
          <p:cNvSpPr txBox="1"/>
          <p:nvPr/>
        </p:nvSpPr>
        <p:spPr>
          <a:xfrm>
            <a:off x="7989083" y="2711831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 matrix</a:t>
            </a:r>
          </a:p>
        </p:txBody>
      </p:sp>
    </p:spTree>
    <p:extLst>
      <p:ext uri="{BB962C8B-B14F-4D97-AF65-F5344CB8AC3E}">
        <p14:creationId xmlns:p14="http://schemas.microsoft.com/office/powerpoint/2010/main" val="2119678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223B6-10B5-19C1-B0FC-AAD56E5F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15E582-1793-503A-E422-F01EAF266CA0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78D18A-957E-FD78-602E-E17E79B3CEC1}"/>
                  </a:ext>
                </a:extLst>
              </p:cNvPr>
              <p:cNvSpPr txBox="1"/>
              <p:nvPr/>
            </p:nvSpPr>
            <p:spPr>
              <a:xfrm>
                <a:off x="188686" y="587827"/>
                <a:ext cx="50074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𝑉𝑀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i="1" dirty="0"/>
              </a:p>
              <a:p>
                <a:r>
                  <a:rPr lang="en-US" sz="2400" i="1" dirty="0"/>
                  <a:t>		=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i="1" dirty="0"/>
                  <a:t>		=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i="1" dirty="0"/>
                  <a:t>		=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i="1" dirty="0"/>
              </a:p>
              <a:p>
                <a:r>
                  <a:rPr lang="en-US" sz="2400" i="1" dirty="0"/>
                  <a:t>		=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r>
                  <a:rPr lang="en-US" sz="2400" i="1" dirty="0"/>
                  <a:t>		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78D18A-957E-FD78-602E-E17E79B3C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587827"/>
                <a:ext cx="5007427" cy="2308324"/>
              </a:xfrm>
              <a:prstGeom prst="rect">
                <a:avLst/>
              </a:prstGeom>
              <a:blipFill>
                <a:blip r:embed="rId2"/>
                <a:stretch>
                  <a:fillRect b="-5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EE163-D25D-DFC9-B31C-3EC6D7288A5D}"/>
                  </a:ext>
                </a:extLst>
              </p:cNvPr>
              <p:cNvSpPr txBox="1"/>
              <p:nvPr/>
            </p:nvSpPr>
            <p:spPr>
              <a:xfrm>
                <a:off x="8316685" y="707921"/>
                <a:ext cx="2917372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i="1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𝑉𝑀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Now: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b="0" i="1" dirty="0"/>
              </a:p>
              <a:p>
                <a:pPr algn="ctr"/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).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i="1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i="1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i="1" dirty="0"/>
                  <a:t>, c=k</a:t>
                </a:r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EE163-D25D-DFC9-B31C-3EC6D7288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85" y="707921"/>
                <a:ext cx="2917372" cy="3693319"/>
              </a:xfrm>
              <a:prstGeom prst="rect">
                <a:avLst/>
              </a:prstGeom>
              <a:blipFill>
                <a:blip r:embed="rId3"/>
                <a:stretch>
                  <a:fillRect l="-1670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52E2D3-AA36-5731-0749-00C2FD91A7AD}"/>
                  </a:ext>
                </a:extLst>
              </p:cNvPr>
              <p:cNvSpPr txBox="1"/>
              <p:nvPr/>
            </p:nvSpPr>
            <p:spPr>
              <a:xfrm>
                <a:off x="2989944" y="4216574"/>
                <a:ext cx="13498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A=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52E2D3-AA36-5731-0749-00C2FD91A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944" y="4216574"/>
                <a:ext cx="1349828" cy="461665"/>
              </a:xfrm>
              <a:prstGeom prst="rect">
                <a:avLst/>
              </a:prstGeom>
              <a:blipFill>
                <a:blip r:embed="rId4"/>
                <a:stretch>
                  <a:fillRect l="-6757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D9351E-17EE-F687-4A44-6764149277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8882" y="3207746"/>
            <a:ext cx="486402" cy="15312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57B4F3-BD75-CDA0-A5ED-E503CD325F9F}"/>
              </a:ext>
            </a:extLst>
          </p:cNvPr>
          <p:cNvSpPr txBox="1"/>
          <p:nvPr/>
        </p:nvSpPr>
        <p:spPr>
          <a:xfrm>
            <a:off x="5283197" y="3454025"/>
            <a:ext cx="134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Singular value matrix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13C0C9E-BAFC-F342-8460-0A1242769A80}"/>
              </a:ext>
            </a:extLst>
          </p:cNvPr>
          <p:cNvCxnSpPr/>
          <p:nvPr/>
        </p:nvCxnSpPr>
        <p:spPr>
          <a:xfrm>
            <a:off x="3962400" y="4678239"/>
            <a:ext cx="1814286" cy="677532"/>
          </a:xfrm>
          <a:prstGeom prst="bentConnector3">
            <a:avLst>
              <a:gd name="adj1" fmla="val -4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1D85BE-2CA3-5E49-8302-54D19448E679}"/>
                  </a:ext>
                </a:extLst>
              </p:cNvPr>
              <p:cNvSpPr txBox="1"/>
              <p:nvPr/>
            </p:nvSpPr>
            <p:spPr>
              <a:xfrm>
                <a:off x="5958110" y="5063383"/>
                <a:ext cx="1814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Eigen vector from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600" i="1" dirty="0"/>
                  <a:t>=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𝑉𝑀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1D85BE-2CA3-5E49-8302-54D19448E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110" y="5063383"/>
                <a:ext cx="1814285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DB0E5D-9D9A-FD88-D53C-B40DD3F8B62C}"/>
                  </a:ext>
                </a:extLst>
              </p:cNvPr>
              <p:cNvSpPr txBox="1"/>
              <p:nvPr/>
            </p:nvSpPr>
            <p:spPr>
              <a:xfrm>
                <a:off x="362853" y="5063382"/>
                <a:ext cx="1814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Eigen vector from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=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𝑈𝑀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DB0E5D-9D9A-FD88-D53C-B40DD3F8B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3" y="5063382"/>
                <a:ext cx="1814285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51F437A-C6DF-91CC-46FF-2F0E6B707B53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2177138" y="4670772"/>
            <a:ext cx="1386112" cy="684997"/>
          </a:xfrm>
          <a:prstGeom prst="bentConnector3">
            <a:avLst>
              <a:gd name="adj1" fmla="val 7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68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C652-2975-8000-A090-A670255987BD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Priniciple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660F-BA99-DBA1-2F71-D9EB7A609C71}"/>
                  </a:ext>
                </a:extLst>
              </p:cNvPr>
              <p:cNvSpPr txBox="1"/>
              <p:nvPr/>
            </p:nvSpPr>
            <p:spPr>
              <a:xfrm>
                <a:off x="328789" y="1272621"/>
                <a:ext cx="1665584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660F-BA99-DBA1-2F71-D9EB7A609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9" y="1272621"/>
                <a:ext cx="1665584" cy="1148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3700C62-B6E7-9F4E-699D-7A0B3D76D3C6}"/>
              </a:ext>
            </a:extLst>
          </p:cNvPr>
          <p:cNvSpPr txBox="1"/>
          <p:nvPr/>
        </p:nvSpPr>
        <p:spPr>
          <a:xfrm>
            <a:off x="181985" y="878469"/>
            <a:ext cx="9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CC3AC-08C7-649E-59CC-BA19C11A72A0}"/>
              </a:ext>
            </a:extLst>
          </p:cNvPr>
          <p:cNvSpPr txBox="1"/>
          <p:nvPr/>
        </p:nvSpPr>
        <p:spPr>
          <a:xfrm>
            <a:off x="1242506" y="914139"/>
            <a:ext cx="677917" cy="369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C83FF8-C17A-EF89-692A-9B0968B68146}"/>
              </a:ext>
            </a:extLst>
          </p:cNvPr>
          <p:cNvSpPr txBox="1"/>
          <p:nvPr/>
        </p:nvSpPr>
        <p:spPr>
          <a:xfrm>
            <a:off x="181985" y="2739086"/>
            <a:ext cx="391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 with out </a:t>
            </a:r>
            <a:r>
              <a:rPr lang="en-US" dirty="0" err="1"/>
              <a:t>standrization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840FA-02FD-381F-21DA-09CE452B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27" y="2504629"/>
            <a:ext cx="6025524" cy="1848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AC0779-1FFD-845E-4170-10E8D1D79EE1}"/>
              </a:ext>
            </a:extLst>
          </p:cNvPr>
          <p:cNvSpPr txBox="1"/>
          <p:nvPr/>
        </p:nvSpPr>
        <p:spPr>
          <a:xfrm>
            <a:off x="289374" y="4599703"/>
            <a:ext cx="391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 when takes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2D75CA-B40A-95A5-A281-15A9423D5C5F}"/>
                  </a:ext>
                </a:extLst>
              </p:cNvPr>
              <p:cNvSpPr txBox="1"/>
              <p:nvPr/>
            </p:nvSpPr>
            <p:spPr>
              <a:xfrm>
                <a:off x="3306787" y="4599703"/>
                <a:ext cx="931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X.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2D75CA-B40A-95A5-A281-15A9423D5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87" y="4599703"/>
                <a:ext cx="931040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111962-ACA7-4B35-E984-BDF300F3FABE}"/>
                  </a:ext>
                </a:extLst>
              </p:cNvPr>
              <p:cNvSpPr txBox="1"/>
              <p:nvPr/>
            </p:nvSpPr>
            <p:spPr>
              <a:xfrm>
                <a:off x="1026299" y="5015672"/>
                <a:ext cx="345286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800" smtClean="0"/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.37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1.20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−0.99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−1.25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−0.38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111962-ACA7-4B35-E984-BDF300F3F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99" y="5015672"/>
                <a:ext cx="3452868" cy="1139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4EFB37-D4A0-CD17-FA3E-3E9DFFC74879}"/>
                  </a:ext>
                </a:extLst>
              </p:cNvPr>
              <p:cNvSpPr txBox="1"/>
              <p:nvPr/>
            </p:nvSpPr>
            <p:spPr>
              <a:xfrm>
                <a:off x="5423338" y="5046962"/>
                <a:ext cx="6025524" cy="1076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.269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−2.8563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−0.4726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−2.8563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2.5426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0.3262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0.4726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0.3262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0.146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4EFB37-D4A0-CD17-FA3E-3E9DFFC74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38" y="5046962"/>
                <a:ext cx="6025524" cy="1076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014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56365DA-BAED-418F-3622-CEB51FDED035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Eigen vector and Eigen value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05FCB-D36B-10EC-07AA-EC126AADB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5"/>
          <a:stretch/>
        </p:blipFill>
        <p:spPr>
          <a:xfrm>
            <a:off x="40316" y="646385"/>
            <a:ext cx="12165123" cy="45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01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B4C0B8-FFD7-03D1-EC6D-9A374984F326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22CC7-4858-4813-E8B2-38ADC5E71BD0}"/>
              </a:ext>
            </a:extLst>
          </p:cNvPr>
          <p:cNvSpPr txBox="1"/>
          <p:nvPr/>
        </p:nvSpPr>
        <p:spPr>
          <a:xfrm>
            <a:off x="-2" y="599090"/>
            <a:ext cx="914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probability for individuals outcome but outcome </a:t>
            </a:r>
            <a:r>
              <a:rPr lang="en-US" dirty="0" err="1"/>
              <a:t>contrained</a:t>
            </a:r>
            <a:r>
              <a:rPr lang="en-US" dirty="0"/>
              <a:t> in a range</a:t>
            </a:r>
          </a:p>
        </p:txBody>
      </p:sp>
    </p:spTree>
    <p:extLst>
      <p:ext uri="{BB962C8B-B14F-4D97-AF65-F5344CB8AC3E}">
        <p14:creationId xmlns:p14="http://schemas.microsoft.com/office/powerpoint/2010/main" val="3519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8340"/>
    </mc:Choice>
    <mc:Fallback xmlns="">
      <p:transition spd="slow" advTm="272834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1E50-1402-195E-BE2E-1BB368CF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021" y="2766218"/>
            <a:ext cx="6303579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Practical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4AD83-BE0A-0248-4899-F3E038F3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7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425F-8B84-6AE8-A6C7-FB9C0BF2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4919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Principle component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B8419-3421-6DA9-6C32-41BC024B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DDE12-94C3-30F6-5DD9-B9576C183FBF}"/>
              </a:ext>
            </a:extLst>
          </p:cNvPr>
          <p:cNvSpPr txBox="1"/>
          <p:nvPr/>
        </p:nvSpPr>
        <p:spPr>
          <a:xfrm>
            <a:off x="0" y="1053336"/>
            <a:ext cx="70314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Channel_0: </a:t>
            </a:r>
            <a:r>
              <a:rPr lang="en-US" sz="2000" dirty="0"/>
              <a:t>[584.18 131.47  87.74 ...  -0.    -0.    -0.  ] (1366,)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Channel_1</a:t>
            </a:r>
            <a:r>
              <a:rPr lang="en-US" sz="2000" b="1" dirty="0"/>
              <a:t>: </a:t>
            </a:r>
            <a:r>
              <a:rPr lang="en-US" sz="2000" dirty="0"/>
              <a:t>[589.86 132.88 113.45 ...  -0.    -0.    -0.  ] (1366,)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Channel_2: </a:t>
            </a:r>
            <a:r>
              <a:rPr lang="en-US" sz="2000" dirty="0"/>
              <a:t>[662.27 209.54 103.92 ...  -0.    -0.    -0.  ] (1366,)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94A8C-46E5-5271-EDEE-0C55F4CD84A8}"/>
              </a:ext>
            </a:extLst>
          </p:cNvPr>
          <p:cNvSpPr txBox="1"/>
          <p:nvPr/>
        </p:nvSpPr>
        <p:spPr>
          <a:xfrm>
            <a:off x="0" y="3707670"/>
            <a:ext cx="676340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Channel_0: </a:t>
            </a:r>
            <a:r>
              <a:rPr lang="en-US" sz="2000" dirty="0"/>
              <a:t>[583.42 131.29  87.62 ...   0.     0.     0.  ] (1366,)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Channel_1: </a:t>
            </a:r>
            <a:r>
              <a:rPr lang="en-US" sz="2000" dirty="0"/>
              <a:t>[589.09 132.71 113.3  ...   0.     0.     0.  ] (1366,)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Channel_2:</a:t>
            </a:r>
            <a:r>
              <a:rPr lang="en-US" sz="2000" dirty="0"/>
              <a:t> [661.41 209.27 103.78 ...   0.     0.     0.  ] (1366,)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9DC2B-F940-0F99-982E-C3AAFA3D22BA}"/>
              </a:ext>
            </a:extLst>
          </p:cNvPr>
          <p:cNvSpPr txBox="1"/>
          <p:nvPr/>
        </p:nvSpPr>
        <p:spPr>
          <a:xfrm>
            <a:off x="0" y="635781"/>
            <a:ext cx="255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Eignen values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3F5B9-D87A-9AB7-CDA7-00D6CB11B578}"/>
              </a:ext>
            </a:extLst>
          </p:cNvPr>
          <p:cNvSpPr txBox="1"/>
          <p:nvPr/>
        </p:nvSpPr>
        <p:spPr>
          <a:xfrm>
            <a:off x="-47297" y="3236689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Variance of new component</a:t>
            </a:r>
          </a:p>
        </p:txBody>
      </p:sp>
    </p:spTree>
    <p:extLst>
      <p:ext uri="{BB962C8B-B14F-4D97-AF65-F5344CB8AC3E}">
        <p14:creationId xmlns:p14="http://schemas.microsoft.com/office/powerpoint/2010/main" val="1192758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7CBF1-1E74-0FD0-DB1C-7C6F8891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01D7E3-D645-1DF7-1407-4023B7023F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9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Principle component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8588D-6D76-35E2-49A5-F87F5B8D0E5C}"/>
                  </a:ext>
                </a:extLst>
              </p:cNvPr>
              <p:cNvSpPr txBox="1"/>
              <p:nvPr/>
            </p:nvSpPr>
            <p:spPr>
              <a:xfrm>
                <a:off x="-78827" y="491906"/>
                <a:ext cx="7126014" cy="120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Eigen vector matrix * New component = Old component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8588D-6D76-35E2-49A5-F87F5B8D0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827" y="491906"/>
                <a:ext cx="7126014" cy="1201163"/>
              </a:xfrm>
              <a:prstGeom prst="rect">
                <a:avLst/>
              </a:prstGeom>
              <a:blipFill>
                <a:blip r:embed="rId3"/>
                <a:stretch>
                  <a:fillRect l="-855" b="-8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234A1B-0919-F798-EF84-DFDA9364DD05}"/>
                  </a:ext>
                </a:extLst>
              </p:cNvPr>
              <p:cNvSpPr txBox="1"/>
              <p:nvPr/>
            </p:nvSpPr>
            <p:spPr>
              <a:xfrm>
                <a:off x="0" y="1925421"/>
                <a:ext cx="11776842" cy="3196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Old component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1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endParaRPr lang="en-US" dirty="0"/>
              </a:p>
              <a:p>
                <a:r>
                  <a:rPr lang="en-US" dirty="0"/>
                  <a:t>[[ 1.54826338  1.52561088  1.5281453  ...  1.25133104  1.29406325,  1.31761769]</a:t>
                </a:r>
              </a:p>
              <a:p>
                <a:r>
                  <a:rPr lang="en-US" dirty="0"/>
                  <a:t> [ 1.54826338  1.52561088  1.5281453  ...  1.25133104  1.29406325,   1.36672503]</a:t>
                </a:r>
              </a:p>
              <a:p>
                <a:r>
                  <a:rPr lang="en-US" dirty="0"/>
                  <a:t> [ 1.52321221  1.51312213  1.50318909 ...  1.30061044  1.26961934,   1.31761769]</a:t>
                </a:r>
              </a:p>
              <a:p>
                <a:endParaRPr lang="en-US" dirty="0"/>
              </a:p>
              <a:p>
                <a:r>
                  <a:rPr lang="en-US" sz="2400" b="1" dirty="0"/>
                  <a:t>Eigen vector matrix * New component:</a:t>
                </a:r>
                <a:endParaRPr lang="en-US" dirty="0"/>
              </a:p>
              <a:p>
                <a:r>
                  <a:rPr lang="en-US" dirty="0"/>
                  <a:t>[[ 1.54826338  1.52561088  1.5281453  ...  1.25133104  1.29406325, 1.31761769]</a:t>
                </a:r>
              </a:p>
              <a:p>
                <a:r>
                  <a:rPr lang="en-US" dirty="0"/>
                  <a:t> [ 1.54826338  1.52561088  1.5281453  ...  1.25133104  1.29406325,   1.36672503]</a:t>
                </a:r>
              </a:p>
              <a:p>
                <a:r>
                  <a:rPr lang="en-US" dirty="0"/>
                  <a:t> [ 1.52321221  1.51312213  1.50318909 ...  1.30061044  1.26961934,   1.31761769]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234A1B-0919-F798-EF84-DFDA9364D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25421"/>
                <a:ext cx="11776842" cy="3196131"/>
              </a:xfrm>
              <a:prstGeom prst="rect">
                <a:avLst/>
              </a:prstGeom>
              <a:blipFill>
                <a:blip r:embed="rId4"/>
                <a:stretch>
                  <a:fillRect l="-776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41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C19E-29B8-0429-D053-3F5D20A1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28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5C3751-C86F-D0AD-1295-F1E6305EC6E0}"/>
              </a:ext>
            </a:extLst>
          </p:cNvPr>
          <p:cNvSpPr/>
          <p:nvPr/>
        </p:nvSpPr>
        <p:spPr>
          <a:xfrm>
            <a:off x="5423337" y="1726324"/>
            <a:ext cx="346841" cy="3941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D1A932-E0D9-C80A-4043-F5084F054883}"/>
              </a:ext>
            </a:extLst>
          </p:cNvPr>
          <p:cNvSpPr/>
          <p:nvPr/>
        </p:nvSpPr>
        <p:spPr>
          <a:xfrm>
            <a:off x="2328041" y="3231931"/>
            <a:ext cx="346841" cy="3941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70FC5A-6E60-6CA5-75F2-9D334D18A9E6}"/>
              </a:ext>
            </a:extLst>
          </p:cNvPr>
          <p:cNvCxnSpPr>
            <a:cxnSpLocks/>
            <a:stCxn id="6" idx="6"/>
            <a:endCxn id="5" idx="3"/>
          </p:cNvCxnSpPr>
          <p:nvPr/>
        </p:nvCxnSpPr>
        <p:spPr>
          <a:xfrm flipV="1">
            <a:off x="2674882" y="2062742"/>
            <a:ext cx="2799249" cy="1366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C1506C-A169-35A3-D8A1-2A19041CC0D5}"/>
              </a:ext>
            </a:extLst>
          </p:cNvPr>
          <p:cNvSpPr txBox="1"/>
          <p:nvPr/>
        </p:nvSpPr>
        <p:spPr>
          <a:xfrm>
            <a:off x="2225565" y="3695857"/>
            <a:ext cx="1182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origin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BBA175-320E-B9D1-93BF-D6EFEE435AC4}"/>
              </a:ext>
            </a:extLst>
          </p:cNvPr>
          <p:cNvCxnSpPr>
            <a:cxnSpLocks/>
          </p:cNvCxnSpPr>
          <p:nvPr/>
        </p:nvCxnSpPr>
        <p:spPr>
          <a:xfrm>
            <a:off x="2485691" y="3395394"/>
            <a:ext cx="3331340" cy="33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A03141-2E8D-3FAD-CA2B-A22445E21AC4}"/>
              </a:ext>
            </a:extLst>
          </p:cNvPr>
          <p:cNvCxnSpPr>
            <a:cxnSpLocks/>
          </p:cNvCxnSpPr>
          <p:nvPr/>
        </p:nvCxnSpPr>
        <p:spPr>
          <a:xfrm flipV="1">
            <a:off x="2485691" y="1726324"/>
            <a:ext cx="15770" cy="1702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8848C5-81B6-21DB-2131-38309CD636BF}"/>
              </a:ext>
            </a:extLst>
          </p:cNvPr>
          <p:cNvSpPr txBox="1"/>
          <p:nvPr/>
        </p:nvSpPr>
        <p:spPr>
          <a:xfrm>
            <a:off x="5474131" y="13405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293BE-0BE8-CA47-ACE6-4018834B1E61}"/>
              </a:ext>
            </a:extLst>
          </p:cNvPr>
          <p:cNvSpPr txBox="1"/>
          <p:nvPr/>
        </p:nvSpPr>
        <p:spPr>
          <a:xfrm>
            <a:off x="1882665" y="339995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B380AC-F833-4457-2128-7EC2B04BCCE9}"/>
              </a:ext>
            </a:extLst>
          </p:cNvPr>
          <p:cNvSpPr txBox="1"/>
          <p:nvPr/>
        </p:nvSpPr>
        <p:spPr>
          <a:xfrm>
            <a:off x="5817031" y="2688231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 vector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E921AC-0D6A-5D4B-F453-1A6F101C73F8}"/>
              </a:ext>
            </a:extLst>
          </p:cNvPr>
          <p:cNvSpPr txBox="1"/>
          <p:nvPr/>
        </p:nvSpPr>
        <p:spPr>
          <a:xfrm>
            <a:off x="4121803" y="345214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8BB623-8C81-0061-30D4-569C2F79E330}"/>
              </a:ext>
            </a:extLst>
          </p:cNvPr>
          <p:cNvSpPr txBox="1"/>
          <p:nvPr/>
        </p:nvSpPr>
        <p:spPr>
          <a:xfrm>
            <a:off x="2158561" y="23929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C0C7C1-1DCD-FF12-4164-281C3D5853E2}"/>
              </a:ext>
            </a:extLst>
          </p:cNvPr>
          <p:cNvSpPr txBox="1"/>
          <p:nvPr/>
        </p:nvSpPr>
        <p:spPr>
          <a:xfrm>
            <a:off x="5817031" y="1709867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C86A23-2173-017E-52A0-54BCEC313E45}"/>
              </a:ext>
            </a:extLst>
          </p:cNvPr>
          <p:cNvCxnSpPr>
            <a:cxnSpLocks/>
          </p:cNvCxnSpPr>
          <p:nvPr/>
        </p:nvCxnSpPr>
        <p:spPr>
          <a:xfrm flipV="1">
            <a:off x="2473870" y="2159825"/>
            <a:ext cx="5266999" cy="128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925F9F-9E36-F518-5D19-556A300481A4}"/>
              </a:ext>
            </a:extLst>
          </p:cNvPr>
          <p:cNvCxnSpPr>
            <a:cxnSpLocks/>
          </p:cNvCxnSpPr>
          <p:nvPr/>
        </p:nvCxnSpPr>
        <p:spPr>
          <a:xfrm flipV="1">
            <a:off x="2517005" y="1024759"/>
            <a:ext cx="541727" cy="2546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4FC147-432E-5712-B5A7-CDF60872984A}"/>
              </a:ext>
            </a:extLst>
          </p:cNvPr>
          <p:cNvSpPr txBox="1"/>
          <p:nvPr/>
        </p:nvSpPr>
        <p:spPr>
          <a:xfrm>
            <a:off x="4866066" y="1312256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AB3F5F-E2DD-B8FB-9333-DA4E23C9BEDA}"/>
                  </a:ext>
                </a:extLst>
              </p:cNvPr>
              <p:cNvSpPr txBox="1"/>
              <p:nvPr/>
            </p:nvSpPr>
            <p:spPr>
              <a:xfrm>
                <a:off x="901696" y="4406920"/>
                <a:ext cx="7126014" cy="120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Eigen vector matrix * New component = Old component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AB3F5F-E2DD-B8FB-9333-DA4E23C9B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6" y="4406920"/>
                <a:ext cx="7126014" cy="1201163"/>
              </a:xfrm>
              <a:prstGeom prst="rect">
                <a:avLst/>
              </a:prstGeom>
              <a:blipFill>
                <a:blip r:embed="rId2"/>
                <a:stretch>
                  <a:fillRect l="-941" b="-8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5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879383-B513-7335-5B8A-1DDCCF7538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9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Principle component analysis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21107-9DB7-5226-A9B4-EEADF299434F}"/>
              </a:ext>
            </a:extLst>
          </p:cNvPr>
          <p:cNvSpPr txBox="1"/>
          <p:nvPr/>
        </p:nvSpPr>
        <p:spPr>
          <a:xfrm>
            <a:off x="26276" y="926719"/>
            <a:ext cx="606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 need eigen value and eigen matrix?;</a:t>
            </a:r>
          </a:p>
          <a:p>
            <a:r>
              <a:rPr lang="en-US" dirty="0"/>
              <a:t>Easy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CE1E0-D5B1-4175-BACC-F5B7C53ECF95}"/>
                  </a:ext>
                </a:extLst>
              </p:cNvPr>
              <p:cNvSpPr txBox="1"/>
              <p:nvPr/>
            </p:nvSpPr>
            <p:spPr>
              <a:xfrm>
                <a:off x="2096812" y="1844669"/>
                <a:ext cx="2911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CE1E0-D5B1-4175-BACC-F5B7C53E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812" y="1844669"/>
                <a:ext cx="291136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4C48E9-E140-D5CE-8D12-780CAA8A169B}"/>
                  </a:ext>
                </a:extLst>
              </p:cNvPr>
              <p:cNvSpPr txBox="1"/>
              <p:nvPr/>
            </p:nvSpPr>
            <p:spPr>
              <a:xfrm>
                <a:off x="2567151" y="3583763"/>
                <a:ext cx="52551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𝑃𝐷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……...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𝑃𝐷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𝑃𝐷𝐼𝐷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…….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𝐼𝐷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4C48E9-E140-D5CE-8D12-780CAA8A1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151" y="3583763"/>
                <a:ext cx="5255173" cy="1200329"/>
              </a:xfrm>
              <a:prstGeom prst="rect">
                <a:avLst/>
              </a:prstGeom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022C0D5-7634-E31C-5D51-44849D8E10AA}"/>
              </a:ext>
            </a:extLst>
          </p:cNvPr>
          <p:cNvCxnSpPr/>
          <p:nvPr/>
        </p:nvCxnSpPr>
        <p:spPr>
          <a:xfrm flipV="1">
            <a:off x="3957145" y="1409856"/>
            <a:ext cx="2475186" cy="434813"/>
          </a:xfrm>
          <a:prstGeom prst="bentConnector3">
            <a:avLst>
              <a:gd name="adj1" fmla="val -3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A2722D-8E84-DA40-3FC7-B8DA788D78C0}"/>
              </a:ext>
            </a:extLst>
          </p:cNvPr>
          <p:cNvCxnSpPr>
            <a:cxnSpLocks/>
          </p:cNvCxnSpPr>
          <p:nvPr/>
        </p:nvCxnSpPr>
        <p:spPr>
          <a:xfrm>
            <a:off x="3626067" y="2201654"/>
            <a:ext cx="2475186" cy="434813"/>
          </a:xfrm>
          <a:prstGeom prst="bentConnector3">
            <a:avLst>
              <a:gd name="adj1" fmla="val -3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9E539C-64E1-E8DF-6729-C4F97DA2E39A}"/>
              </a:ext>
            </a:extLst>
          </p:cNvPr>
          <p:cNvSpPr txBox="1"/>
          <p:nvPr/>
        </p:nvSpPr>
        <p:spPr>
          <a:xfrm>
            <a:off x="6180081" y="2257096"/>
            <a:ext cx="201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 metrics (Eigen value)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69F6F-325A-3D1F-FF23-4A05F96DFD56}"/>
              </a:ext>
            </a:extLst>
          </p:cNvPr>
          <p:cNvSpPr txBox="1"/>
          <p:nvPr/>
        </p:nvSpPr>
        <p:spPr>
          <a:xfrm>
            <a:off x="6432331" y="1207428"/>
            <a:ext cx="201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 vector</a:t>
            </a:r>
          </a:p>
        </p:txBody>
      </p:sp>
    </p:spTree>
    <p:extLst>
      <p:ext uri="{BB962C8B-B14F-4D97-AF65-F5344CB8AC3E}">
        <p14:creationId xmlns:p14="http://schemas.microsoft.com/office/powerpoint/2010/main" val="408886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2FD6-B27C-9D32-75B1-2A3704D3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5B419B-9AA3-2DE7-4933-CF8EABBD27F8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74FAA-25AF-FBC2-8B81-739CDEF40B42}"/>
              </a:ext>
            </a:extLst>
          </p:cNvPr>
          <p:cNvSpPr txBox="1"/>
          <p:nvPr/>
        </p:nvSpPr>
        <p:spPr>
          <a:xfrm>
            <a:off x="0" y="69368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find the relation between axis, if so we don’t consider that.</a:t>
            </a:r>
          </a:p>
          <a:p>
            <a:r>
              <a:rPr lang="en-US" dirty="0"/>
              <a:t>We need to find the optimal basis (called Principle basis ) where there is no relation between axis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777743-5F8B-C422-B835-5980397BD292}"/>
                  </a:ext>
                </a:extLst>
              </p:cNvPr>
              <p:cNvSpPr txBox="1"/>
              <p:nvPr/>
            </p:nvSpPr>
            <p:spPr>
              <a:xfrm>
                <a:off x="155026" y="1556767"/>
                <a:ext cx="2033752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777743-5F8B-C422-B835-5980397B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26" y="1556767"/>
                <a:ext cx="2033752" cy="824906"/>
              </a:xfrm>
              <a:prstGeom prst="rect">
                <a:avLst/>
              </a:prstGeom>
              <a:blipFill>
                <a:blip r:embed="rId2"/>
                <a:stretch>
                  <a:fillRect l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3284BD03-9EBA-2ADB-E32A-7D81F28E6D65}"/>
              </a:ext>
            </a:extLst>
          </p:cNvPr>
          <p:cNvSpPr/>
          <p:nvPr/>
        </p:nvSpPr>
        <p:spPr>
          <a:xfrm>
            <a:off x="2554013" y="1929592"/>
            <a:ext cx="1939159" cy="2364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BC712C-3731-0922-B750-0C3D90F9A98A}"/>
                  </a:ext>
                </a:extLst>
              </p:cNvPr>
              <p:cNvSpPr txBox="1"/>
              <p:nvPr/>
            </p:nvSpPr>
            <p:spPr>
              <a:xfrm>
                <a:off x="2364826" y="2166075"/>
                <a:ext cx="2317531" cy="724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𝑆𝑡𝑑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BC712C-3731-0922-B750-0C3D90F9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826" y="2166075"/>
                <a:ext cx="2317531" cy="724429"/>
              </a:xfrm>
              <a:prstGeom prst="rect">
                <a:avLst/>
              </a:prstGeom>
              <a:blipFill>
                <a:blip r:embed="rId3"/>
                <a:stretch>
                  <a:fillRect l="-5526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C3A1A1-96C1-03F1-2A61-5C6C5316138D}"/>
                  </a:ext>
                </a:extLst>
              </p:cNvPr>
              <p:cNvSpPr txBox="1"/>
              <p:nvPr/>
            </p:nvSpPr>
            <p:spPr>
              <a:xfrm>
                <a:off x="4598275" y="1559105"/>
                <a:ext cx="203375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C3A1A1-96C1-03F1-2A61-5C6C5316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275" y="1559105"/>
                <a:ext cx="2033752" cy="984052"/>
              </a:xfrm>
              <a:prstGeom prst="rect">
                <a:avLst/>
              </a:prstGeom>
              <a:blipFill>
                <a:blip r:embed="rId4"/>
                <a:stretch>
                  <a:fillRect l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193AD0BE-0061-6593-DBA2-47C887CDACBE}"/>
              </a:ext>
            </a:extLst>
          </p:cNvPr>
          <p:cNvSpPr/>
          <p:nvPr/>
        </p:nvSpPr>
        <p:spPr>
          <a:xfrm>
            <a:off x="6892157" y="2071482"/>
            <a:ext cx="1939159" cy="2364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549AA6-0C0C-6A94-3E35-6E670013CD12}"/>
                  </a:ext>
                </a:extLst>
              </p:cNvPr>
              <p:cNvSpPr txBox="1"/>
              <p:nvPr/>
            </p:nvSpPr>
            <p:spPr>
              <a:xfrm>
                <a:off x="6702970" y="2401404"/>
                <a:ext cx="31242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Convariance matrix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.X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549AA6-0C0C-6A94-3E35-6E670013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970" y="2401404"/>
                <a:ext cx="3124202" cy="830997"/>
              </a:xfrm>
              <a:prstGeom prst="rect">
                <a:avLst/>
              </a:prstGeom>
              <a:blipFill>
                <a:blip r:embed="rId5"/>
                <a:stretch>
                  <a:fillRect t="-441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183BC6-0E02-716D-7E89-C7A7246AE0DD}"/>
                  </a:ext>
                </a:extLst>
              </p:cNvPr>
              <p:cNvSpPr txBox="1"/>
              <p:nvPr/>
            </p:nvSpPr>
            <p:spPr>
              <a:xfrm>
                <a:off x="9196551" y="1783326"/>
                <a:ext cx="1508234" cy="57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183BC6-0E02-716D-7E89-C7A7246A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551" y="1783326"/>
                <a:ext cx="1508234" cy="576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F54862-BC0D-CD3C-A346-793B3236A215}"/>
              </a:ext>
            </a:extLst>
          </p:cNvPr>
          <p:cNvSpPr/>
          <p:nvPr/>
        </p:nvSpPr>
        <p:spPr>
          <a:xfrm rot="5400000">
            <a:off x="9369940" y="3016438"/>
            <a:ext cx="1224520" cy="3100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FAAF34-409A-D113-77C5-62BB44A505E7}"/>
                  </a:ext>
                </a:extLst>
              </p:cNvPr>
              <p:cNvSpPr txBox="1"/>
              <p:nvPr/>
            </p:nvSpPr>
            <p:spPr>
              <a:xfrm>
                <a:off x="9322675" y="4016664"/>
                <a:ext cx="1319049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FAAF34-409A-D113-77C5-62BB44A5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75" y="4016664"/>
                <a:ext cx="1319049" cy="5542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2992C8C-D86E-02F5-EA5D-837188C115A3}"/>
              </a:ext>
            </a:extLst>
          </p:cNvPr>
          <p:cNvSpPr txBox="1"/>
          <p:nvPr/>
        </p:nvSpPr>
        <p:spPr>
          <a:xfrm>
            <a:off x="417786" y="5841151"/>
            <a:ext cx="28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Mean=0</a:t>
            </a:r>
          </a:p>
          <a:p>
            <a:r>
              <a:rPr lang="en-US" dirty="0"/>
              <a:t>Variance=1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3E26C-5C49-18EB-71CF-021E56136048}"/>
              </a:ext>
            </a:extLst>
          </p:cNvPr>
          <p:cNvSpPr txBox="1"/>
          <p:nvPr/>
        </p:nvSpPr>
        <p:spPr>
          <a:xfrm>
            <a:off x="10704784" y="1783326"/>
            <a:ext cx="150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Symetry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B48D27-02E1-A4D3-37FE-C41FA9FC30F1}"/>
                  </a:ext>
                </a:extLst>
              </p:cNvPr>
              <p:cNvSpPr txBox="1"/>
              <p:nvPr/>
            </p:nvSpPr>
            <p:spPr>
              <a:xfrm>
                <a:off x="8303173" y="5553606"/>
                <a:ext cx="3471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B48D27-02E1-A4D3-37FE-C41FA9FC3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73" y="5553606"/>
                <a:ext cx="3471041" cy="461665"/>
              </a:xfrm>
              <a:prstGeom prst="rect">
                <a:avLst/>
              </a:prstGeom>
              <a:blipFill>
                <a:blip r:embed="rId8"/>
                <a:stretch>
                  <a:fillRect l="-3515" t="-131579" b="-19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CCEFE0A1-8981-ACC7-4F8B-7F1DD9F5B7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027" y="3992410"/>
            <a:ext cx="6025524" cy="18487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E8413D8-9802-1428-389B-D8DA57286ECC}"/>
              </a:ext>
            </a:extLst>
          </p:cNvPr>
          <p:cNvSpPr txBox="1"/>
          <p:nvPr/>
        </p:nvSpPr>
        <p:spPr>
          <a:xfrm>
            <a:off x="7290237" y="1536613"/>
            <a:ext cx="150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(3,2) X (2,3)</a:t>
            </a:r>
          </a:p>
        </p:txBody>
      </p:sp>
    </p:spTree>
    <p:extLst>
      <p:ext uri="{BB962C8B-B14F-4D97-AF65-F5344CB8AC3E}">
        <p14:creationId xmlns:p14="http://schemas.microsoft.com/office/powerpoint/2010/main" val="3800513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879383-B513-7335-5B8A-1DDCCF7538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9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Principle component analysis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21107-9DB7-5226-A9B4-EEADF299434F}"/>
              </a:ext>
            </a:extLst>
          </p:cNvPr>
          <p:cNvSpPr txBox="1"/>
          <p:nvPr/>
        </p:nvSpPr>
        <p:spPr>
          <a:xfrm>
            <a:off x="0" y="508374"/>
            <a:ext cx="606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Why we need eigen value and eigen matrix?</a:t>
            </a:r>
          </a:p>
          <a:p>
            <a:r>
              <a:rPr lang="en-US" dirty="0"/>
              <a:t>Easy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CE1E0-D5B1-4175-BACC-F5B7C53ECF95}"/>
                  </a:ext>
                </a:extLst>
              </p:cNvPr>
              <p:cNvSpPr txBox="1"/>
              <p:nvPr/>
            </p:nvSpPr>
            <p:spPr>
              <a:xfrm>
                <a:off x="2091556" y="1844669"/>
                <a:ext cx="2911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𝑃𝐴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CE1E0-D5B1-4175-BACC-F5B7C53E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556" y="1844669"/>
                <a:ext cx="291136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022C0D5-7634-E31C-5D51-44849D8E10AA}"/>
              </a:ext>
            </a:extLst>
          </p:cNvPr>
          <p:cNvCxnSpPr/>
          <p:nvPr/>
        </p:nvCxnSpPr>
        <p:spPr>
          <a:xfrm flipV="1">
            <a:off x="3957145" y="1409856"/>
            <a:ext cx="2475186" cy="434813"/>
          </a:xfrm>
          <a:prstGeom prst="bentConnector3">
            <a:avLst>
              <a:gd name="adj1" fmla="val -3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A2722D-8E84-DA40-3FC7-B8DA788D78C0}"/>
              </a:ext>
            </a:extLst>
          </p:cNvPr>
          <p:cNvCxnSpPr>
            <a:cxnSpLocks/>
          </p:cNvCxnSpPr>
          <p:nvPr/>
        </p:nvCxnSpPr>
        <p:spPr>
          <a:xfrm>
            <a:off x="3626067" y="2201654"/>
            <a:ext cx="2475186" cy="434813"/>
          </a:xfrm>
          <a:prstGeom prst="bentConnector3">
            <a:avLst>
              <a:gd name="adj1" fmla="val -3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9E539C-64E1-E8DF-6729-C4F97DA2E39A}"/>
              </a:ext>
            </a:extLst>
          </p:cNvPr>
          <p:cNvSpPr txBox="1"/>
          <p:nvPr/>
        </p:nvSpPr>
        <p:spPr>
          <a:xfrm>
            <a:off x="6180081" y="2257096"/>
            <a:ext cx="201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 metrics (Eigen value)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69F6F-325A-3D1F-FF23-4A05F96DFD56}"/>
              </a:ext>
            </a:extLst>
          </p:cNvPr>
          <p:cNvSpPr txBox="1"/>
          <p:nvPr/>
        </p:nvSpPr>
        <p:spPr>
          <a:xfrm>
            <a:off x="6432331" y="1207428"/>
            <a:ext cx="201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 vector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ED55A1-8B13-4137-58BE-15DEB74E84AD}"/>
              </a:ext>
            </a:extLst>
          </p:cNvPr>
          <p:cNvGrpSpPr/>
          <p:nvPr/>
        </p:nvGrpSpPr>
        <p:grpSpPr>
          <a:xfrm>
            <a:off x="1579188" y="4406865"/>
            <a:ext cx="2377957" cy="2031325"/>
            <a:chOff x="7246439" y="1882764"/>
            <a:chExt cx="2377957" cy="203132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057140-C606-6E27-FADC-C3EE861E38CB}"/>
                </a:ext>
              </a:extLst>
            </p:cNvPr>
            <p:cNvSpPr txBox="1"/>
            <p:nvPr/>
          </p:nvSpPr>
          <p:spPr>
            <a:xfrm>
              <a:off x="7246439" y="1882764"/>
              <a:ext cx="685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3</a:t>
              </a:r>
            </a:p>
            <a:p>
              <a:r>
                <a:rPr lang="en-US" dirty="0"/>
                <a:t>4</a:t>
              </a:r>
            </a:p>
            <a:p>
              <a:r>
                <a:rPr lang="en-US" dirty="0"/>
                <a:t>5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7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9DDFD7-ADE7-D88A-BD26-C5DA8CD4637F}"/>
                </a:ext>
              </a:extLst>
            </p:cNvPr>
            <p:cNvSpPr txBox="1"/>
            <p:nvPr/>
          </p:nvSpPr>
          <p:spPr>
            <a:xfrm>
              <a:off x="8938596" y="2021264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3</a:t>
              </a:r>
            </a:p>
            <a:p>
              <a:r>
                <a:rPr lang="en-US" dirty="0"/>
                <a:t>4</a:t>
              </a:r>
            </a:p>
            <a:p>
              <a:r>
                <a:rPr lang="en-US" dirty="0"/>
                <a:t>5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D13908F6-A068-9F3A-2476-9AE487D12A64}"/>
                </a:ext>
              </a:extLst>
            </p:cNvPr>
            <p:cNvSpPr/>
            <p:nvPr/>
          </p:nvSpPr>
          <p:spPr>
            <a:xfrm>
              <a:off x="7932239" y="2390596"/>
              <a:ext cx="713824" cy="394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209A3D-3FCD-6A64-55F2-41F8E019008F}"/>
              </a:ext>
            </a:extLst>
          </p:cNvPr>
          <p:cNvSpPr txBox="1"/>
          <p:nvPr/>
        </p:nvSpPr>
        <p:spPr>
          <a:xfrm>
            <a:off x="987978" y="3716901"/>
            <a:ext cx="143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component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F1EF6-87BE-E534-91A1-95BC87729908}"/>
              </a:ext>
            </a:extLst>
          </p:cNvPr>
          <p:cNvSpPr txBox="1"/>
          <p:nvPr/>
        </p:nvSpPr>
        <p:spPr>
          <a:xfrm>
            <a:off x="2522483" y="3716900"/>
            <a:ext cx="143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component</a:t>
            </a:r>
          </a:p>
        </p:txBody>
      </p:sp>
    </p:spTree>
    <p:extLst>
      <p:ext uri="{BB962C8B-B14F-4D97-AF65-F5344CB8AC3E}">
        <p14:creationId xmlns:p14="http://schemas.microsoft.com/office/powerpoint/2010/main" val="3523841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5B419B-9AA3-2DE7-4933-CF8EABBD27F8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C3A1A1-96C1-03F1-2A61-5C6C5316138D}"/>
                  </a:ext>
                </a:extLst>
              </p:cNvPr>
              <p:cNvSpPr txBox="1"/>
              <p:nvPr/>
            </p:nvSpPr>
            <p:spPr>
              <a:xfrm>
                <a:off x="-41839" y="645162"/>
                <a:ext cx="273269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𝑂𝑃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C3A1A1-96C1-03F1-2A61-5C6C53161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839" y="645162"/>
                <a:ext cx="273269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71739BA-25F1-0EA5-DCA9-A3020EB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FCC6F7C-FBDA-44B2-BF90-05F6619A5E0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EC8F67-F229-AE29-FAE3-A6D726D94842}"/>
                  </a:ext>
                </a:extLst>
              </p:cNvPr>
              <p:cNvSpPr txBox="1"/>
              <p:nvPr/>
            </p:nvSpPr>
            <p:spPr>
              <a:xfrm>
                <a:off x="604725" y="2095014"/>
                <a:ext cx="2033752" cy="71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𝑂𝑄</m:t>
                        </m:r>
                      </m:e>
                    </m:acc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EC8F67-F229-AE29-FAE3-A6D726D94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25" y="2095014"/>
                <a:ext cx="2033752" cy="717248"/>
              </a:xfrm>
              <a:prstGeom prst="rect">
                <a:avLst/>
              </a:prstGeom>
              <a:blipFill>
                <a:blip r:embed="rId3"/>
                <a:stretch>
                  <a:fillRect l="-599" r="-9880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7F68C97-B378-A2BF-F0E8-56A7FC10F0D2}"/>
              </a:ext>
            </a:extLst>
          </p:cNvPr>
          <p:cNvGrpSpPr/>
          <p:nvPr/>
        </p:nvGrpSpPr>
        <p:grpSpPr>
          <a:xfrm>
            <a:off x="7625727" y="405849"/>
            <a:ext cx="4566273" cy="2895882"/>
            <a:chOff x="6980717" y="560079"/>
            <a:chExt cx="4566273" cy="28958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1D7EED8-8192-E654-8149-CD64E4FE6517}"/>
                </a:ext>
              </a:extLst>
            </p:cNvPr>
            <p:cNvGrpSpPr/>
            <p:nvPr/>
          </p:nvGrpSpPr>
          <p:grpSpPr>
            <a:xfrm>
              <a:off x="7268429" y="625973"/>
              <a:ext cx="3959247" cy="2452212"/>
              <a:chOff x="7268429" y="625973"/>
              <a:chExt cx="3959247" cy="245221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745BBF0-C3E3-10EF-8747-2A102DDF3DA0}"/>
                  </a:ext>
                </a:extLst>
              </p:cNvPr>
              <p:cNvGrpSpPr/>
              <p:nvPr/>
            </p:nvGrpSpPr>
            <p:grpSpPr>
              <a:xfrm>
                <a:off x="7283669" y="625973"/>
                <a:ext cx="3944007" cy="2448303"/>
                <a:chOff x="983261" y="1124939"/>
                <a:chExt cx="3108960" cy="3124725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8C8B30AC-5493-705F-DAE0-A11BF0B5523B}"/>
                    </a:ext>
                  </a:extLst>
                </p:cNvPr>
                <p:cNvCxnSpPr/>
                <p:nvPr/>
              </p:nvCxnSpPr>
              <p:spPr>
                <a:xfrm>
                  <a:off x="983261" y="4249664"/>
                  <a:ext cx="310896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A745914B-837F-8303-9EAA-AA95D5CE3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571218" y="2679419"/>
                  <a:ext cx="3108960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F1C2EC46-1D3E-136E-CF32-839D2869343B}"/>
                  </a:ext>
                </a:extLst>
              </p:cNvPr>
              <p:cNvSpPr/>
              <p:nvPr/>
            </p:nvSpPr>
            <p:spPr>
              <a:xfrm>
                <a:off x="9085192" y="1491506"/>
                <a:ext cx="304790" cy="293914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</a:t>
                </a:r>
              </a:p>
            </p:txBody>
          </p:sp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7210F188-EEB8-1305-50FC-EABFD4D85549}"/>
                  </a:ext>
                </a:extLst>
              </p:cNvPr>
              <p:cNvSpPr/>
              <p:nvPr/>
            </p:nvSpPr>
            <p:spPr>
              <a:xfrm>
                <a:off x="7858726" y="956588"/>
                <a:ext cx="304790" cy="293914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22911413-EC59-5D7F-798A-A921F1B306BA}"/>
                  </a:ext>
                </a:extLst>
              </p:cNvPr>
              <p:cNvSpPr/>
              <p:nvPr/>
            </p:nvSpPr>
            <p:spPr>
              <a:xfrm>
                <a:off x="8780402" y="2070349"/>
                <a:ext cx="304790" cy="293914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0706039-9C47-FD82-B046-874088A39C9E}"/>
                  </a:ext>
                </a:extLst>
              </p:cNvPr>
              <p:cNvCxnSpPr/>
              <p:nvPr/>
            </p:nvCxnSpPr>
            <p:spPr>
              <a:xfrm>
                <a:off x="7283669" y="2269670"/>
                <a:ext cx="151349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E242CC7-E536-8A24-05FA-C3E6CCB3FDE9}"/>
                  </a:ext>
                </a:extLst>
              </p:cNvPr>
              <p:cNvCxnSpPr/>
              <p:nvPr/>
            </p:nvCxnSpPr>
            <p:spPr>
              <a:xfrm>
                <a:off x="7278413" y="1081993"/>
                <a:ext cx="59436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F1129FC-A2AF-2757-D247-8A5D53ED37F8}"/>
                  </a:ext>
                </a:extLst>
              </p:cNvPr>
              <p:cNvCxnSpPr/>
              <p:nvPr/>
            </p:nvCxnSpPr>
            <p:spPr>
              <a:xfrm>
                <a:off x="7268429" y="1638091"/>
                <a:ext cx="1828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028CED6-FAEF-7644-9D4C-1143CF725D9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04993" y="2157021"/>
                <a:ext cx="1828800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A103B46-318D-D71E-1ED0-D0CB02AE6D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623774" y="2438105"/>
                <a:ext cx="1280160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6FDEF7A-1E86-6C98-0977-E4C60652A7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557523" y="2705661"/>
                <a:ext cx="731520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97A1C4B-2EC7-28F5-01FF-12FA53F614C7}"/>
                  </a:ext>
                </a:extLst>
              </p:cNvPr>
              <p:cNvCxnSpPr>
                <a:cxnSpLocks/>
                <a:endCxn id="23" idx="3"/>
              </p:cNvCxnSpPr>
              <p:nvPr/>
            </p:nvCxnSpPr>
            <p:spPr>
              <a:xfrm flipV="1">
                <a:off x="7283668" y="1207459"/>
                <a:ext cx="619693" cy="1862909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CCFF17A-347B-BF47-3804-1F7F7FAAD915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V="1">
                <a:off x="7300033" y="1742377"/>
                <a:ext cx="1829794" cy="1319547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FA33E32-472E-94D3-6C17-F92D23BE8BA0}"/>
                  </a:ext>
                </a:extLst>
              </p:cNvPr>
              <p:cNvCxnSpPr>
                <a:cxnSpLocks/>
                <a:endCxn id="24" idx="3"/>
              </p:cNvCxnSpPr>
              <p:nvPr/>
            </p:nvCxnSpPr>
            <p:spPr>
              <a:xfrm flipV="1">
                <a:off x="7300032" y="2321220"/>
                <a:ext cx="1525005" cy="740704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E6EFB8-928C-873D-502B-293B29DC7EFB}"/>
                </a:ext>
              </a:extLst>
            </p:cNvPr>
            <p:cNvSpPr txBox="1"/>
            <p:nvPr/>
          </p:nvSpPr>
          <p:spPr>
            <a:xfrm>
              <a:off x="10908361" y="3086629"/>
              <a:ext cx="63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04DD1C-8C70-F20E-E817-C437848FB687}"/>
                </a:ext>
              </a:extLst>
            </p:cNvPr>
            <p:cNvSpPr txBox="1"/>
            <p:nvPr/>
          </p:nvSpPr>
          <p:spPr>
            <a:xfrm>
              <a:off x="6980717" y="560079"/>
              <a:ext cx="63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794491-A4B1-F5E3-6FE8-410DDC21892C}"/>
                </a:ext>
              </a:extLst>
            </p:cNvPr>
            <p:cNvSpPr txBox="1"/>
            <p:nvPr/>
          </p:nvSpPr>
          <p:spPr>
            <a:xfrm>
              <a:off x="6996652" y="3018382"/>
              <a:ext cx="63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4AA120-29D5-BEE9-651E-CC067CE1D951}"/>
              </a:ext>
            </a:extLst>
          </p:cNvPr>
          <p:cNvGrpSpPr/>
          <p:nvPr/>
        </p:nvGrpSpPr>
        <p:grpSpPr>
          <a:xfrm>
            <a:off x="7553514" y="3557168"/>
            <a:ext cx="4694336" cy="2895882"/>
            <a:chOff x="921174" y="2846079"/>
            <a:chExt cx="4694336" cy="289588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6BD3F6-4AFA-966D-D637-864C85F5220E}"/>
                </a:ext>
              </a:extLst>
            </p:cNvPr>
            <p:cNvGrpSpPr/>
            <p:nvPr/>
          </p:nvGrpSpPr>
          <p:grpSpPr>
            <a:xfrm>
              <a:off x="1049237" y="2846079"/>
              <a:ext cx="4566273" cy="2895882"/>
              <a:chOff x="6980717" y="560079"/>
              <a:chExt cx="4566273" cy="289588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DA771DC-C75E-35EF-769E-989184F74D90}"/>
                  </a:ext>
                </a:extLst>
              </p:cNvPr>
              <p:cNvGrpSpPr/>
              <p:nvPr/>
            </p:nvGrpSpPr>
            <p:grpSpPr>
              <a:xfrm>
                <a:off x="7278413" y="625973"/>
                <a:ext cx="3949263" cy="2448303"/>
                <a:chOff x="7278413" y="625973"/>
                <a:chExt cx="3949263" cy="2448303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2CABFD68-16F6-E23C-A74F-2FED68AE99E6}"/>
                    </a:ext>
                  </a:extLst>
                </p:cNvPr>
                <p:cNvGrpSpPr/>
                <p:nvPr/>
              </p:nvGrpSpPr>
              <p:grpSpPr>
                <a:xfrm>
                  <a:off x="7283669" y="625973"/>
                  <a:ext cx="3944007" cy="2448303"/>
                  <a:chOff x="983261" y="1124939"/>
                  <a:chExt cx="3108960" cy="3124725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49A2AC7A-6088-201F-5ED4-CF7CC5CF0E40}"/>
                      </a:ext>
                    </a:extLst>
                  </p:cNvPr>
                  <p:cNvCxnSpPr/>
                  <p:nvPr/>
                </p:nvCxnSpPr>
                <p:spPr>
                  <a:xfrm>
                    <a:off x="983261" y="4249664"/>
                    <a:ext cx="3108960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5CF029C8-7D45-B0FE-3072-4F98637CE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-571218" y="2679419"/>
                    <a:ext cx="3108960" cy="0"/>
                  </a:xfrm>
                  <a:prstGeom prst="straightConnector1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64401BE5-F792-DBB4-66DA-38A9BAA754AE}"/>
                    </a:ext>
                  </a:extLst>
                </p:cNvPr>
                <p:cNvSpPr/>
                <p:nvPr/>
              </p:nvSpPr>
              <p:spPr>
                <a:xfrm>
                  <a:off x="7858726" y="956588"/>
                  <a:ext cx="304790" cy="293914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233AC348-29C3-5313-F315-BEE1BA31081E}"/>
                    </a:ext>
                  </a:extLst>
                </p:cNvPr>
                <p:cNvCxnSpPr/>
                <p:nvPr/>
              </p:nvCxnSpPr>
              <p:spPr>
                <a:xfrm>
                  <a:off x="7278413" y="1081993"/>
                  <a:ext cx="59436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F006A7FA-45E1-6A1F-1CB9-53E468A30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104993" y="2157021"/>
                  <a:ext cx="1828800" cy="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EB97D19F-9CB5-1693-1DAB-DAE6E9045C6F}"/>
                    </a:ext>
                  </a:extLst>
                </p:cNvPr>
                <p:cNvCxnSpPr>
                  <a:cxnSpLocks/>
                  <a:endCxn id="47" idx="3"/>
                </p:cNvCxnSpPr>
                <p:nvPr/>
              </p:nvCxnSpPr>
              <p:spPr>
                <a:xfrm flipV="1">
                  <a:off x="7283668" y="1207459"/>
                  <a:ext cx="619693" cy="1862909"/>
                </a:xfrm>
                <a:prstGeom prst="straightConnector1">
                  <a:avLst/>
                </a:prstGeom>
                <a:ln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31786C-0B07-D92D-2F23-97454CB3B7A9}"/>
                  </a:ext>
                </a:extLst>
              </p:cNvPr>
              <p:cNvSpPr txBox="1"/>
              <p:nvPr/>
            </p:nvSpPr>
            <p:spPr>
              <a:xfrm>
                <a:off x="10908361" y="3086629"/>
                <a:ext cx="63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B11502-E8DB-6927-9B8A-39BDE378B0C4}"/>
                  </a:ext>
                </a:extLst>
              </p:cNvPr>
              <p:cNvSpPr txBox="1"/>
              <p:nvPr/>
            </p:nvSpPr>
            <p:spPr>
              <a:xfrm>
                <a:off x="6980717" y="560079"/>
                <a:ext cx="63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6B7B8A-311D-60B9-791A-38A21EE196E2}"/>
                  </a:ext>
                </a:extLst>
              </p:cNvPr>
              <p:cNvSpPr txBox="1"/>
              <p:nvPr/>
            </p:nvSpPr>
            <p:spPr>
              <a:xfrm>
                <a:off x="6996652" y="3018382"/>
                <a:ext cx="63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082A0D-F784-66BA-96FC-27C90472C2FB}"/>
                </a:ext>
              </a:extLst>
            </p:cNvPr>
            <p:cNvSpPr txBox="1"/>
            <p:nvPr/>
          </p:nvSpPr>
          <p:spPr>
            <a:xfrm>
              <a:off x="1912721" y="5372629"/>
              <a:ext cx="63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D3380B-4D8C-6411-7EED-69F5318FE706}"/>
                </a:ext>
              </a:extLst>
            </p:cNvPr>
            <p:cNvSpPr txBox="1"/>
            <p:nvPr/>
          </p:nvSpPr>
          <p:spPr>
            <a:xfrm>
              <a:off x="921174" y="3203048"/>
              <a:ext cx="63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A86609C-A188-9C0F-ED9C-ADEF086FAD7F}"/>
                  </a:ext>
                </a:extLst>
              </p:cNvPr>
              <p:cNvSpPr txBox="1"/>
              <p:nvPr/>
            </p:nvSpPr>
            <p:spPr>
              <a:xfrm>
                <a:off x="2994231" y="465049"/>
                <a:ext cx="4966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are unit vector on the X and Y-direction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A86609C-A188-9C0F-ED9C-ADEF086F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231" y="465049"/>
                <a:ext cx="4966745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25C1ED9-4D79-42D9-EF5F-CC92320FE014}"/>
                  </a:ext>
                </a:extLst>
              </p:cNvPr>
              <p:cNvSpPr txBox="1"/>
              <p:nvPr/>
            </p:nvSpPr>
            <p:spPr>
              <a:xfrm>
                <a:off x="-406342" y="4323813"/>
                <a:ext cx="4055884" cy="119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m:rPr>
                          <m:nor/>
                        </m:rP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25C1ED9-4D79-42D9-EF5F-CC92320FE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342" y="4323813"/>
                <a:ext cx="4055884" cy="11987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allout: Down Arrow 61">
            <a:extLst>
              <a:ext uri="{FF2B5EF4-FFF2-40B4-BE49-F238E27FC236}">
                <a16:creationId xmlns:a16="http://schemas.microsoft.com/office/drawing/2014/main" id="{916FE9D5-5F4B-9A56-AD24-3E5E34EAD11C}"/>
              </a:ext>
            </a:extLst>
          </p:cNvPr>
          <p:cNvSpPr/>
          <p:nvPr/>
        </p:nvSpPr>
        <p:spPr>
          <a:xfrm>
            <a:off x="933281" y="3353914"/>
            <a:ext cx="1376639" cy="949609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Stadrize</a:t>
            </a:r>
            <a:r>
              <a:rPr lang="en-US" dirty="0"/>
              <a:t> of component</a:t>
            </a:r>
          </a:p>
        </p:txBody>
      </p:sp>
    </p:spTree>
    <p:extLst>
      <p:ext uri="{BB962C8B-B14F-4D97-AF65-F5344CB8AC3E}">
        <p14:creationId xmlns:p14="http://schemas.microsoft.com/office/powerpoint/2010/main" val="1199753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FF6C1-EC7C-1627-E7F3-8D3BDB8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AFCC6F7C-FBDA-44B2-BF90-05F6619A5E06}" type="slidenum">
              <a:rPr lang="en-US" smtClean="0"/>
              <a:t>32</a:t>
            </a:fld>
            <a:endParaRPr lang="en-US" dirty="0"/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C996444B-E729-DD87-D3FC-3407C03B93B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CC6F7C-FBDA-44B2-BF90-05F6619A5E0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A3CE7C4B-E5A3-6411-1A70-DD070893F769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CB97943-CECF-E95F-D090-81D69FD00335}"/>
                  </a:ext>
                </a:extLst>
              </p:cNvPr>
              <p:cNvSpPr txBox="1"/>
              <p:nvPr/>
            </p:nvSpPr>
            <p:spPr>
              <a:xfrm>
                <a:off x="-65735" y="988068"/>
                <a:ext cx="2768882" cy="1326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𝑂𝑄</m:t>
                        </m:r>
                      </m:e>
                    </m:acc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CB97943-CECF-E95F-D090-81D69FD00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735" y="988068"/>
                <a:ext cx="2768882" cy="1326517"/>
              </a:xfrm>
              <a:prstGeom prst="rect">
                <a:avLst/>
              </a:prstGeom>
              <a:blipFill>
                <a:blip r:embed="rId2"/>
                <a:stretch>
                  <a:fillRect b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778D42-2206-F79A-9A22-162F13E6FB4A}"/>
              </a:ext>
            </a:extLst>
          </p:cNvPr>
          <p:cNvGrpSpPr/>
          <p:nvPr/>
        </p:nvGrpSpPr>
        <p:grpSpPr>
          <a:xfrm>
            <a:off x="5911429" y="641865"/>
            <a:ext cx="5542942" cy="2895882"/>
            <a:chOff x="5911429" y="641865"/>
            <a:chExt cx="5542942" cy="289588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8034B91-963D-B292-6276-24C4DED5D708}"/>
                </a:ext>
              </a:extLst>
            </p:cNvPr>
            <p:cNvGrpSpPr/>
            <p:nvPr/>
          </p:nvGrpSpPr>
          <p:grpSpPr>
            <a:xfrm>
              <a:off x="6760035" y="641865"/>
              <a:ext cx="4694336" cy="2895882"/>
              <a:chOff x="921174" y="2846079"/>
              <a:chExt cx="4694336" cy="289588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8275A3E-751D-CBE9-638D-98B1A0EAE466}"/>
                  </a:ext>
                </a:extLst>
              </p:cNvPr>
              <p:cNvGrpSpPr/>
              <p:nvPr/>
            </p:nvGrpSpPr>
            <p:grpSpPr>
              <a:xfrm>
                <a:off x="1049237" y="2846079"/>
                <a:ext cx="4566273" cy="2895882"/>
                <a:chOff x="6980717" y="560079"/>
                <a:chExt cx="4566273" cy="2895882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A728D031-8010-17B2-D117-8B9EC5F2EC8B}"/>
                    </a:ext>
                  </a:extLst>
                </p:cNvPr>
                <p:cNvGrpSpPr/>
                <p:nvPr/>
              </p:nvGrpSpPr>
              <p:grpSpPr>
                <a:xfrm>
                  <a:off x="7278413" y="625973"/>
                  <a:ext cx="3949263" cy="2448303"/>
                  <a:chOff x="7278413" y="625973"/>
                  <a:chExt cx="3949263" cy="2448303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722F24BC-A722-708D-9294-11AB31517C06}"/>
                      </a:ext>
                    </a:extLst>
                  </p:cNvPr>
                  <p:cNvGrpSpPr/>
                  <p:nvPr/>
                </p:nvGrpSpPr>
                <p:grpSpPr>
                  <a:xfrm>
                    <a:off x="7283669" y="625973"/>
                    <a:ext cx="3944007" cy="2448303"/>
                    <a:chOff x="983261" y="1124939"/>
                    <a:chExt cx="3108960" cy="3124725"/>
                  </a:xfrm>
                </p:grpSpPr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8B9C28AE-ADC9-7266-16B7-7974C764332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83261" y="4249664"/>
                      <a:ext cx="3108960" cy="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B34B9D0C-F9A9-0A65-8468-6D4B018E16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-571218" y="2679419"/>
                      <a:ext cx="3108960" cy="0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7" name="Flowchart: Connector 76">
                    <a:extLst>
                      <a:ext uri="{FF2B5EF4-FFF2-40B4-BE49-F238E27FC236}">
                        <a16:creationId xmlns:a16="http://schemas.microsoft.com/office/drawing/2014/main" id="{387907DE-1B95-F5CF-368E-C6A71049124A}"/>
                      </a:ext>
                    </a:extLst>
                  </p:cNvPr>
                  <p:cNvSpPr/>
                  <p:nvPr/>
                </p:nvSpPr>
                <p:spPr>
                  <a:xfrm>
                    <a:off x="7858726" y="956588"/>
                    <a:ext cx="304790" cy="293914"/>
                  </a:xfrm>
                  <a:prstGeom prst="flowChartConnector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</a:t>
                    </a:r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3FA465C1-8480-8B92-2D1D-9FA6BFB6D6CC}"/>
                      </a:ext>
                    </a:extLst>
                  </p:cNvPr>
                  <p:cNvCxnSpPr/>
                  <p:nvPr/>
                </p:nvCxnSpPr>
                <p:spPr>
                  <a:xfrm>
                    <a:off x="7278413" y="1081993"/>
                    <a:ext cx="594360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ACA4C9CB-77D2-AF54-5B6C-420F05B57B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104993" y="2157021"/>
                    <a:ext cx="1828800" cy="0"/>
                  </a:xfrm>
                  <a:prstGeom prst="straightConnector1">
                    <a:avLst/>
                  </a:prstGeom>
                  <a:ln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D448F89F-B612-7E86-46C6-5CDB436D2A6D}"/>
                      </a:ext>
                    </a:extLst>
                  </p:cNvPr>
                  <p:cNvCxnSpPr>
                    <a:cxnSpLocks/>
                    <a:endCxn id="77" idx="3"/>
                  </p:cNvCxnSpPr>
                  <p:nvPr/>
                </p:nvCxnSpPr>
                <p:spPr>
                  <a:xfrm flipV="1">
                    <a:off x="7283668" y="1207459"/>
                    <a:ext cx="619693" cy="1862909"/>
                  </a:xfrm>
                  <a:prstGeom prst="straightConnector1">
                    <a:avLst/>
                  </a:prstGeom>
                  <a:ln>
                    <a:solidFill>
                      <a:schemeClr val="accent5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6AAAC7F-2A55-188C-3387-BF07FDE22BF7}"/>
                    </a:ext>
                  </a:extLst>
                </p:cNvPr>
                <p:cNvSpPr txBox="1"/>
                <p:nvPr/>
              </p:nvSpPr>
              <p:spPr>
                <a:xfrm>
                  <a:off x="10908361" y="3086629"/>
                  <a:ext cx="63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F7E0BDE-2FC1-CC25-2D0D-D6CCC1DB8B74}"/>
                    </a:ext>
                  </a:extLst>
                </p:cNvPr>
                <p:cNvSpPr txBox="1"/>
                <p:nvPr/>
              </p:nvSpPr>
              <p:spPr>
                <a:xfrm>
                  <a:off x="6980717" y="560079"/>
                  <a:ext cx="63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Y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8624032-F31F-B30C-03D6-FC50042CD596}"/>
                    </a:ext>
                  </a:extLst>
                </p:cNvPr>
                <p:cNvSpPr txBox="1"/>
                <p:nvPr/>
              </p:nvSpPr>
              <p:spPr>
                <a:xfrm>
                  <a:off x="6996652" y="3018382"/>
                  <a:ext cx="63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7F1E7AC-BD22-0809-0D07-FC541FE65936}"/>
                  </a:ext>
                </a:extLst>
              </p:cNvPr>
              <p:cNvSpPr txBox="1"/>
              <p:nvPr/>
            </p:nvSpPr>
            <p:spPr>
              <a:xfrm>
                <a:off x="1912721" y="5372629"/>
                <a:ext cx="63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A8966B3-06D7-006D-A908-976AA8B86747}"/>
                  </a:ext>
                </a:extLst>
              </p:cNvPr>
              <p:cNvSpPr txBox="1"/>
              <p:nvPr/>
            </p:nvSpPr>
            <p:spPr>
              <a:xfrm>
                <a:off x="921174" y="3203048"/>
                <a:ext cx="63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L2</a:t>
                </a: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D0E2AD-6345-89FF-05AC-50D3ED06A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4773" y="2183837"/>
              <a:ext cx="3454177" cy="93538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C7E6B91-806E-766A-D5CF-529F92E1B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1765" y="1001565"/>
              <a:ext cx="967527" cy="2132331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ADEE05D-C8A5-24B3-2406-B285E42DE635}"/>
                </a:ext>
              </a:extLst>
            </p:cNvPr>
            <p:cNvCxnSpPr>
              <a:cxnSpLocks/>
              <a:endCxn id="77" idx="4"/>
            </p:cNvCxnSpPr>
            <p:nvPr/>
          </p:nvCxnSpPr>
          <p:spPr>
            <a:xfrm flipH="1" flipV="1">
              <a:off x="7918502" y="1332288"/>
              <a:ext cx="439412" cy="1468062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399FAB6-5F0F-1120-56B4-4D3276AF9B0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6591300" y="1185331"/>
              <a:ext cx="1174807" cy="55774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E3C8F94-FB0D-DF9D-FEB8-B3BC59B31686}"/>
                    </a:ext>
                  </a:extLst>
                </p:cNvPr>
                <p:cNvSpPr txBox="1"/>
                <p:nvPr/>
              </p:nvSpPr>
              <p:spPr>
                <a:xfrm>
                  <a:off x="10715171" y="2054141"/>
                  <a:ext cx="63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E3C8F94-FB0D-DF9D-FEB8-B3BC59B31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171" y="2054141"/>
                  <a:ext cx="63862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5CE16AC-DA93-A3C1-A8A1-2020C52BBC0A}"/>
                    </a:ext>
                  </a:extLst>
                </p:cNvPr>
                <p:cNvSpPr txBox="1"/>
                <p:nvPr/>
              </p:nvSpPr>
              <p:spPr>
                <a:xfrm>
                  <a:off x="5911429" y="886338"/>
                  <a:ext cx="40515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5CE16AC-DA93-A3C1-A8A1-2020C52BB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429" y="886338"/>
                  <a:ext cx="40515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F4EC6D9-8375-334A-B03F-871B96911324}"/>
                  </a:ext>
                </a:extLst>
              </p:cNvPr>
              <p:cNvSpPr txBox="1"/>
              <p:nvPr/>
            </p:nvSpPr>
            <p:spPr>
              <a:xfrm>
                <a:off x="141827" y="4102151"/>
                <a:ext cx="2768882" cy="16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𝑂𝑄</m:t>
                        </m:r>
                      </m:e>
                    </m:acc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algn="ctr"/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F4EC6D9-8375-334A-B03F-871B96911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27" y="4102151"/>
                <a:ext cx="2768882" cy="1683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8989576-1C2D-E79F-2DA4-2F6385ACBF3E}"/>
              </a:ext>
            </a:extLst>
          </p:cNvPr>
          <p:cNvSpPr txBox="1"/>
          <p:nvPr/>
        </p:nvSpPr>
        <p:spPr>
          <a:xfrm>
            <a:off x="614136" y="658095"/>
            <a:ext cx="12582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Old basis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B27DDE3-BAB5-ADBE-5C41-A5195227DC86}"/>
              </a:ext>
            </a:extLst>
          </p:cNvPr>
          <p:cNvSpPr txBox="1"/>
          <p:nvPr/>
        </p:nvSpPr>
        <p:spPr>
          <a:xfrm>
            <a:off x="614136" y="3562250"/>
            <a:ext cx="12582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New basis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8F90C9D-B0F2-E94E-EE64-0C7CB0B5787D}"/>
              </a:ext>
            </a:extLst>
          </p:cNvPr>
          <p:cNvCxnSpPr>
            <a:cxnSpLocks/>
          </p:cNvCxnSpPr>
          <p:nvPr/>
        </p:nvCxnSpPr>
        <p:spPr>
          <a:xfrm flipV="1">
            <a:off x="2490107" y="3294746"/>
            <a:ext cx="1341667" cy="8137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F368368-6997-1DBF-9F17-8C5D087AEE7D}"/>
              </a:ext>
            </a:extLst>
          </p:cNvPr>
          <p:cNvSpPr txBox="1"/>
          <p:nvPr/>
        </p:nvSpPr>
        <p:spPr>
          <a:xfrm>
            <a:off x="3849522" y="2971580"/>
            <a:ext cx="155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 of the axis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1AC709-9440-6B90-31EA-D9948CA0F550}"/>
                  </a:ext>
                </a:extLst>
              </p:cNvPr>
              <p:cNvSpPr txBox="1"/>
              <p:nvPr/>
            </p:nvSpPr>
            <p:spPr>
              <a:xfrm>
                <a:off x="5347538" y="540987"/>
                <a:ext cx="66134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1AC709-9440-6B90-31EA-D9948CA0F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538" y="540987"/>
                <a:ext cx="661348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DBB94-9B29-C877-F09E-C1FFC2EE0E5D}"/>
                  </a:ext>
                </a:extLst>
              </p:cNvPr>
              <p:cNvSpPr txBox="1"/>
              <p:nvPr/>
            </p:nvSpPr>
            <p:spPr>
              <a:xfrm>
                <a:off x="10233357" y="1332629"/>
                <a:ext cx="58238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DBB94-9B29-C877-F09E-C1FFC2EE0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357" y="1332629"/>
                <a:ext cx="582385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318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9EC6-A20C-78B4-48D8-7563EAD9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7BA389-662E-1894-D54D-F3DAD0D5250A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C7AD3-04EE-CC50-688B-C64669A09143}"/>
                  </a:ext>
                </a:extLst>
              </p:cNvPr>
              <p:cNvSpPr txBox="1"/>
              <p:nvPr/>
            </p:nvSpPr>
            <p:spPr>
              <a:xfrm>
                <a:off x="2858706" y="1029006"/>
                <a:ext cx="1628915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C7AD3-04EE-CC50-688B-C64669A09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06" y="1029006"/>
                <a:ext cx="1628915" cy="404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C84EA6-0DA6-FF27-6397-E7EE84D2EE58}"/>
                  </a:ext>
                </a:extLst>
              </p:cNvPr>
              <p:cNvSpPr txBox="1"/>
              <p:nvPr/>
            </p:nvSpPr>
            <p:spPr>
              <a:xfrm>
                <a:off x="1727097" y="1334232"/>
                <a:ext cx="3476592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C84EA6-0DA6-FF27-6397-E7EE84D2E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097" y="1334232"/>
                <a:ext cx="3476592" cy="506870"/>
              </a:xfrm>
              <a:prstGeom prst="rect">
                <a:avLst/>
              </a:prstGeom>
              <a:blipFill>
                <a:blip r:embed="rId3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EAC1A5-E48A-3027-B827-019AEDE91EAE}"/>
                  </a:ext>
                </a:extLst>
              </p:cNvPr>
              <p:cNvSpPr txBox="1"/>
              <p:nvPr/>
            </p:nvSpPr>
            <p:spPr>
              <a:xfrm>
                <a:off x="684694" y="1806700"/>
                <a:ext cx="5601520" cy="67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EAC1A5-E48A-3027-B827-019AEDE9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4" y="1806700"/>
                <a:ext cx="5601520" cy="674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FB749F9-FB52-ACB8-CE28-87CB0AE39CA8}"/>
              </a:ext>
            </a:extLst>
          </p:cNvPr>
          <p:cNvGrpSpPr/>
          <p:nvPr/>
        </p:nvGrpSpPr>
        <p:grpSpPr>
          <a:xfrm>
            <a:off x="2489884" y="2380849"/>
            <a:ext cx="5427610" cy="1309445"/>
            <a:chOff x="881533" y="2803664"/>
            <a:chExt cx="5427610" cy="1309445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A2CE4E08-9D47-7D89-2DE6-FE16D88665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18971" y="2898783"/>
              <a:ext cx="1117600" cy="178247"/>
            </a:xfrm>
            <a:prstGeom prst="bentConnector3">
              <a:avLst>
                <a:gd name="adj1" fmla="val 10014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3BEC939-B7AC-3CBC-9758-4F1C312999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60171" y="2900610"/>
              <a:ext cx="1676401" cy="41704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0C80B8F-C3F8-BA4F-67BB-C69180666F5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21971" y="2803664"/>
              <a:ext cx="2514600" cy="977306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9134F66-DD7D-92A7-C1DE-2EE4E2E756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533" y="2857569"/>
              <a:ext cx="3255039" cy="1101651"/>
            </a:xfrm>
            <a:prstGeom prst="bentConnector3">
              <a:avLst>
                <a:gd name="adj1" fmla="val 10033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A1550E-5245-FB84-FA33-6A4C870CD775}"/>
                </a:ext>
              </a:extLst>
            </p:cNvPr>
            <p:cNvSpPr txBox="1"/>
            <p:nvPr/>
          </p:nvSpPr>
          <p:spPr>
            <a:xfrm>
              <a:off x="4194593" y="2829032"/>
              <a:ext cx="21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Original data component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6EF8A1-83C0-07E0-4F6F-C7F10F013814}"/>
                </a:ext>
              </a:extLst>
            </p:cNvPr>
            <p:cNvSpPr txBox="1"/>
            <p:nvPr/>
          </p:nvSpPr>
          <p:spPr>
            <a:xfrm>
              <a:off x="4194593" y="3091192"/>
              <a:ext cx="2114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Original axis vector (Identity matrix)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B4178C-1F4C-E14E-3348-B8FDB109978E}"/>
                </a:ext>
              </a:extLst>
            </p:cNvPr>
            <p:cNvSpPr txBox="1"/>
            <p:nvPr/>
          </p:nvSpPr>
          <p:spPr>
            <a:xfrm>
              <a:off x="4194593" y="3567303"/>
              <a:ext cx="21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data component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BB9FCC-ABF1-4A65-67B8-BFCE0F51C9E1}"/>
                </a:ext>
              </a:extLst>
            </p:cNvPr>
            <p:cNvSpPr txBox="1"/>
            <p:nvPr/>
          </p:nvSpPr>
          <p:spPr>
            <a:xfrm>
              <a:off x="4194593" y="3805332"/>
              <a:ext cx="21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axis vector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074AEE-BE18-30D7-17FE-D6EB65DBF7F8}"/>
                  </a:ext>
                </a:extLst>
              </p:cNvPr>
              <p:cNvSpPr txBox="1"/>
              <p:nvPr/>
            </p:nvSpPr>
            <p:spPr>
              <a:xfrm>
                <a:off x="2047244" y="4126757"/>
                <a:ext cx="2711537" cy="63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074AEE-BE18-30D7-17FE-D6EB65DBF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44" y="4126757"/>
                <a:ext cx="2711537" cy="634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027A0DC-71AF-B2A7-4847-A2E5DF9F09FF}"/>
              </a:ext>
            </a:extLst>
          </p:cNvPr>
          <p:cNvSpPr txBox="1"/>
          <p:nvPr/>
        </p:nvSpPr>
        <p:spPr>
          <a:xfrm>
            <a:off x="101178" y="5139768"/>
            <a:ext cx="365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all data point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6785CD-09EE-6147-350C-44BF6FEBDA76}"/>
              </a:ext>
            </a:extLst>
          </p:cNvPr>
          <p:cNvGrpSpPr/>
          <p:nvPr/>
        </p:nvGrpSpPr>
        <p:grpSpPr>
          <a:xfrm>
            <a:off x="7797993" y="334896"/>
            <a:ext cx="4292829" cy="2269661"/>
            <a:chOff x="5911429" y="641865"/>
            <a:chExt cx="5542942" cy="28958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D8EF94-E71A-E613-F0EC-039D3A19D0A0}"/>
                </a:ext>
              </a:extLst>
            </p:cNvPr>
            <p:cNvGrpSpPr/>
            <p:nvPr/>
          </p:nvGrpSpPr>
          <p:grpSpPr>
            <a:xfrm>
              <a:off x="6760035" y="641865"/>
              <a:ext cx="4694336" cy="2895882"/>
              <a:chOff x="921174" y="2846079"/>
              <a:chExt cx="4694336" cy="289588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39CEB72-16E8-897D-26C0-2E206220CE4F}"/>
                  </a:ext>
                </a:extLst>
              </p:cNvPr>
              <p:cNvGrpSpPr/>
              <p:nvPr/>
            </p:nvGrpSpPr>
            <p:grpSpPr>
              <a:xfrm>
                <a:off x="1049237" y="2846079"/>
                <a:ext cx="4566273" cy="2895882"/>
                <a:chOff x="6980717" y="560079"/>
                <a:chExt cx="4566273" cy="2895882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83A19F7D-D5FF-3B61-0890-D90539D1A527}"/>
                    </a:ext>
                  </a:extLst>
                </p:cNvPr>
                <p:cNvGrpSpPr/>
                <p:nvPr/>
              </p:nvGrpSpPr>
              <p:grpSpPr>
                <a:xfrm>
                  <a:off x="7278413" y="625973"/>
                  <a:ext cx="3949263" cy="2448303"/>
                  <a:chOff x="7278413" y="625973"/>
                  <a:chExt cx="3949263" cy="2448303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A8985BD0-D78E-7539-0D4D-276AE3479D68}"/>
                      </a:ext>
                    </a:extLst>
                  </p:cNvPr>
                  <p:cNvGrpSpPr/>
                  <p:nvPr/>
                </p:nvGrpSpPr>
                <p:grpSpPr>
                  <a:xfrm>
                    <a:off x="7283669" y="625973"/>
                    <a:ext cx="3944007" cy="2448303"/>
                    <a:chOff x="983261" y="1124939"/>
                    <a:chExt cx="3108960" cy="3124725"/>
                  </a:xfrm>
                </p:grpSpPr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D6884443-DAE1-3774-C709-2FF2B674982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83261" y="4249664"/>
                      <a:ext cx="3108960" cy="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D036453B-FC97-2768-E064-65B6940B33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-571218" y="2679419"/>
                      <a:ext cx="3108960" cy="0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Flowchart: Connector 35">
                    <a:extLst>
                      <a:ext uri="{FF2B5EF4-FFF2-40B4-BE49-F238E27FC236}">
                        <a16:creationId xmlns:a16="http://schemas.microsoft.com/office/drawing/2014/main" id="{CF9EFD09-DE1C-B2D6-27F5-D147ED5111DE}"/>
                      </a:ext>
                    </a:extLst>
                  </p:cNvPr>
                  <p:cNvSpPr/>
                  <p:nvPr/>
                </p:nvSpPr>
                <p:spPr>
                  <a:xfrm>
                    <a:off x="7858726" y="956588"/>
                    <a:ext cx="304790" cy="293914"/>
                  </a:xfrm>
                  <a:prstGeom prst="flowChartConnector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</a:t>
                    </a: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D2F4B19E-4522-2CE1-5E83-4A1AC51E08D9}"/>
                      </a:ext>
                    </a:extLst>
                  </p:cNvPr>
                  <p:cNvCxnSpPr/>
                  <p:nvPr/>
                </p:nvCxnSpPr>
                <p:spPr>
                  <a:xfrm>
                    <a:off x="7278413" y="1081993"/>
                    <a:ext cx="594360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5962AC9B-D82D-7767-6E39-A384B5A0B8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104993" y="2157021"/>
                    <a:ext cx="1828800" cy="0"/>
                  </a:xfrm>
                  <a:prstGeom prst="straightConnector1">
                    <a:avLst/>
                  </a:prstGeom>
                  <a:ln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FBC55ACC-0854-EEB7-570F-5612F62EC2AE}"/>
                      </a:ext>
                    </a:extLst>
                  </p:cNvPr>
                  <p:cNvCxnSpPr>
                    <a:cxnSpLocks/>
                    <a:endCxn id="36" idx="3"/>
                  </p:cNvCxnSpPr>
                  <p:nvPr/>
                </p:nvCxnSpPr>
                <p:spPr>
                  <a:xfrm flipV="1">
                    <a:off x="7283668" y="1207459"/>
                    <a:ext cx="619693" cy="1862909"/>
                  </a:xfrm>
                  <a:prstGeom prst="straightConnector1">
                    <a:avLst/>
                  </a:prstGeom>
                  <a:ln>
                    <a:solidFill>
                      <a:schemeClr val="accent5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272D8F-98C9-A237-B75C-FB761CE5449B}"/>
                    </a:ext>
                  </a:extLst>
                </p:cNvPr>
                <p:cNvSpPr txBox="1"/>
                <p:nvPr/>
              </p:nvSpPr>
              <p:spPr>
                <a:xfrm>
                  <a:off x="10908361" y="3086629"/>
                  <a:ext cx="63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6F6911E-BA96-FCD9-F028-C7C026602627}"/>
                    </a:ext>
                  </a:extLst>
                </p:cNvPr>
                <p:cNvSpPr txBox="1"/>
                <p:nvPr/>
              </p:nvSpPr>
              <p:spPr>
                <a:xfrm>
                  <a:off x="6980717" y="560079"/>
                  <a:ext cx="63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Y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A8C2C81-FB1B-4D3F-D474-0209554ED0C0}"/>
                    </a:ext>
                  </a:extLst>
                </p:cNvPr>
                <p:cNvSpPr txBox="1"/>
                <p:nvPr/>
              </p:nvSpPr>
              <p:spPr>
                <a:xfrm>
                  <a:off x="6996652" y="3018382"/>
                  <a:ext cx="63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C7321C-197B-C168-4202-D5005227723A}"/>
                  </a:ext>
                </a:extLst>
              </p:cNvPr>
              <p:cNvSpPr txBox="1"/>
              <p:nvPr/>
            </p:nvSpPr>
            <p:spPr>
              <a:xfrm>
                <a:off x="1912721" y="5372629"/>
                <a:ext cx="63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213B7F-56C6-01C7-2E28-B87E7C175CA3}"/>
                  </a:ext>
                </a:extLst>
              </p:cNvPr>
              <p:cNvSpPr txBox="1"/>
              <p:nvPr/>
            </p:nvSpPr>
            <p:spPr>
              <a:xfrm>
                <a:off x="921174" y="3203048"/>
                <a:ext cx="63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L2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63843B7-64F0-EA5C-7747-D163C3337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4773" y="2183837"/>
              <a:ext cx="3454177" cy="93538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1DF5FA-0400-2F82-35B5-9DBC7E6A1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1765" y="1001565"/>
              <a:ext cx="967527" cy="2132331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C5A853-AC5D-FA95-B8DA-DF7555723E82}"/>
                </a:ext>
              </a:extLst>
            </p:cNvPr>
            <p:cNvCxnSpPr>
              <a:cxnSpLocks/>
              <a:endCxn id="36" idx="4"/>
            </p:cNvCxnSpPr>
            <p:nvPr/>
          </p:nvCxnSpPr>
          <p:spPr>
            <a:xfrm flipH="1" flipV="1">
              <a:off x="7918502" y="1332288"/>
              <a:ext cx="439412" cy="1468062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6EE1AF-68F0-BD18-8D8A-5C4C7DE0D8F2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6591300" y="1185331"/>
              <a:ext cx="1174807" cy="55774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C49A78-8A86-781E-809C-250BB6B77A30}"/>
                    </a:ext>
                  </a:extLst>
                </p:cNvPr>
                <p:cNvSpPr txBox="1"/>
                <p:nvPr/>
              </p:nvSpPr>
              <p:spPr>
                <a:xfrm>
                  <a:off x="10715171" y="2054141"/>
                  <a:ext cx="63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E3C8F94-FB0D-DF9D-FEB8-B3BC59B31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171" y="2054141"/>
                  <a:ext cx="63862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0A767B9-68D0-6565-164D-A680D9B92BC5}"/>
                    </a:ext>
                  </a:extLst>
                </p:cNvPr>
                <p:cNvSpPr txBox="1"/>
                <p:nvPr/>
              </p:nvSpPr>
              <p:spPr>
                <a:xfrm>
                  <a:off x="5911429" y="886338"/>
                  <a:ext cx="40515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5CE16AC-DA93-A3C1-A8A1-2020C52BB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429" y="886338"/>
                  <a:ext cx="40515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D75549-02D0-A7BE-83F1-30AAFD2795F4}"/>
                  </a:ext>
                </a:extLst>
              </p:cNvPr>
              <p:cNvSpPr txBox="1"/>
              <p:nvPr/>
            </p:nvSpPr>
            <p:spPr>
              <a:xfrm>
                <a:off x="1205185" y="5719950"/>
                <a:ext cx="5108030" cy="616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D75549-02D0-A7BE-83F1-30AAFD27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185" y="5719950"/>
                <a:ext cx="5108030" cy="6163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801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9EC6-A20C-78B4-48D8-7563EAD9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34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7BA389-662E-1894-D54D-F3DAD0D5250A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27A0DC-71AF-B2A7-4847-A2E5DF9F09FF}"/>
              </a:ext>
            </a:extLst>
          </p:cNvPr>
          <p:cNvSpPr txBox="1"/>
          <p:nvPr/>
        </p:nvSpPr>
        <p:spPr>
          <a:xfrm>
            <a:off x="-1" y="525160"/>
            <a:ext cx="365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all data point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CBD6DD-151D-EA88-72A3-C752A113314E}"/>
              </a:ext>
            </a:extLst>
          </p:cNvPr>
          <p:cNvCxnSpPr>
            <a:cxnSpLocks/>
          </p:cNvCxnSpPr>
          <p:nvPr/>
        </p:nvCxnSpPr>
        <p:spPr>
          <a:xfrm>
            <a:off x="5439183" y="4142561"/>
            <a:ext cx="0" cy="2405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9B83A85-3A16-FDA7-7DC2-A7DFC0C7D836}"/>
                  </a:ext>
                </a:extLst>
              </p:cNvPr>
              <p:cNvSpPr txBox="1"/>
              <p:nvPr/>
            </p:nvSpPr>
            <p:spPr>
              <a:xfrm>
                <a:off x="5871517" y="4169823"/>
                <a:ext cx="6320483" cy="616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9B83A85-3A16-FDA7-7DC2-A7DFC0C7D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517" y="4169823"/>
                <a:ext cx="6320483" cy="616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F57BC4-3FED-A8DC-2799-5AA0B05E1A56}"/>
                  </a:ext>
                </a:extLst>
              </p:cNvPr>
              <p:cNvSpPr txBox="1"/>
              <p:nvPr/>
            </p:nvSpPr>
            <p:spPr>
              <a:xfrm>
                <a:off x="5396348" y="5738278"/>
                <a:ext cx="6095995" cy="695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F57BC4-3FED-A8DC-2799-5AA0B05E1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48" y="5738278"/>
                <a:ext cx="6095995" cy="695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4666B1C-688B-9D4D-8666-33741E5FE5BE}"/>
              </a:ext>
            </a:extLst>
          </p:cNvPr>
          <p:cNvSpPr txBox="1"/>
          <p:nvPr/>
        </p:nvSpPr>
        <p:spPr>
          <a:xfrm>
            <a:off x="101178" y="4942055"/>
            <a:ext cx="12582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Old basis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5352E6-7A45-5918-CFB6-E1F559298DD3}"/>
              </a:ext>
            </a:extLst>
          </p:cNvPr>
          <p:cNvSpPr txBox="1"/>
          <p:nvPr/>
        </p:nvSpPr>
        <p:spPr>
          <a:xfrm>
            <a:off x="5530637" y="3762598"/>
            <a:ext cx="12582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New basis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1B0DB7-4363-F491-8824-0C7F5979EB95}"/>
              </a:ext>
            </a:extLst>
          </p:cNvPr>
          <p:cNvSpPr txBox="1"/>
          <p:nvPr/>
        </p:nvSpPr>
        <p:spPr>
          <a:xfrm>
            <a:off x="5662471" y="5066063"/>
            <a:ext cx="154741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Combining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29E1C38-720B-00B6-2DD8-7899B5D0EC89}"/>
                  </a:ext>
                </a:extLst>
              </p:cNvPr>
              <p:cNvSpPr txBox="1"/>
              <p:nvPr/>
            </p:nvSpPr>
            <p:spPr>
              <a:xfrm>
                <a:off x="763487" y="1518118"/>
                <a:ext cx="5108030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A= </a:t>
                </a:r>
                <a:r>
                  <a:rPr lang="en-US" dirty="0" err="1"/>
                  <a:t>new_Copnent</a:t>
                </a:r>
                <a:r>
                  <a:rPr lang="en-US" dirty="0"/>
                  <a:t> * P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29E1C38-720B-00B6-2DD8-7899B5D0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87" y="1518118"/>
                <a:ext cx="5108030" cy="16727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968252-3C27-6B42-E300-A1313D0579D3}"/>
                  </a:ext>
                </a:extLst>
              </p:cNvPr>
              <p:cNvSpPr txBox="1"/>
              <p:nvPr/>
            </p:nvSpPr>
            <p:spPr>
              <a:xfrm>
                <a:off x="859126" y="894492"/>
                <a:ext cx="5108030" cy="616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968252-3C27-6B42-E300-A1313D057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6" y="894492"/>
                <a:ext cx="5108030" cy="616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18B99B2-D7CB-6DBC-B086-568F1067120F}"/>
                  </a:ext>
                </a:extLst>
              </p:cNvPr>
              <p:cNvSpPr txBox="1"/>
              <p:nvPr/>
            </p:nvSpPr>
            <p:spPr>
              <a:xfrm>
                <a:off x="331153" y="5767756"/>
                <a:ext cx="5108030" cy="616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18B99B2-D7CB-6DBC-B086-568F10671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3" y="5767756"/>
                <a:ext cx="5108030" cy="6163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604D217-A4D0-F64D-F9F8-1258F8581E7D}"/>
                  </a:ext>
                </a:extLst>
              </p:cNvPr>
              <p:cNvSpPr txBox="1"/>
              <p:nvPr/>
            </p:nvSpPr>
            <p:spPr>
              <a:xfrm>
                <a:off x="7885739" y="893455"/>
                <a:ext cx="3606604" cy="56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604D217-A4D0-F64D-F9F8-1258F8581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739" y="893455"/>
                <a:ext cx="3606604" cy="564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753C4A4-7110-D72B-D224-E2724D43853F}"/>
                  </a:ext>
                </a:extLst>
              </p:cNvPr>
              <p:cNvSpPr txBox="1"/>
              <p:nvPr/>
            </p:nvSpPr>
            <p:spPr>
              <a:xfrm>
                <a:off x="7747196" y="1510879"/>
                <a:ext cx="3606604" cy="618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753C4A4-7110-D72B-D224-E2724D43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196" y="1510879"/>
                <a:ext cx="3606604" cy="618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30703A-544F-3390-2A47-A3FF67399F3C}"/>
                  </a:ext>
                </a:extLst>
              </p:cNvPr>
              <p:cNvSpPr txBox="1"/>
              <p:nvPr/>
            </p:nvSpPr>
            <p:spPr>
              <a:xfrm>
                <a:off x="5967156" y="2351782"/>
                <a:ext cx="218534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A=PD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200" b="0" dirty="0"/>
              </a:p>
              <a:p>
                <a:r>
                  <a:rPr lang="en-US" sz="3200" dirty="0"/>
                  <a:t>D=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30703A-544F-3390-2A47-A3FF67399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56" y="2351782"/>
                <a:ext cx="2185343" cy="1077218"/>
              </a:xfrm>
              <a:prstGeom prst="rect">
                <a:avLst/>
              </a:prstGeom>
              <a:blipFill>
                <a:blip r:embed="rId9"/>
                <a:stretch>
                  <a:fillRect l="-7263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775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06F6-A14A-A9C7-D0E4-5A65F189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3D59D-DE18-ABF3-DCE3-0E62E22ECDB4}"/>
                  </a:ext>
                </a:extLst>
              </p:cNvPr>
              <p:cNvSpPr txBox="1"/>
              <p:nvPr/>
            </p:nvSpPr>
            <p:spPr>
              <a:xfrm>
                <a:off x="6526926" y="657791"/>
                <a:ext cx="6095995" cy="695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3D59D-DE18-ABF3-DCE3-0E62E22EC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926" y="657791"/>
                <a:ext cx="6095995" cy="695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357E44B-4005-9E7B-8D95-2C3C6291CA93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333E2E-9D18-42D7-E224-C37792A26461}"/>
                  </a:ext>
                </a:extLst>
              </p:cNvPr>
              <p:cNvSpPr txBox="1"/>
              <p:nvPr/>
            </p:nvSpPr>
            <p:spPr>
              <a:xfrm>
                <a:off x="2880142" y="2507273"/>
                <a:ext cx="21853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A=PD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200" b="0" dirty="0"/>
              </a:p>
              <a:p>
                <a:r>
                  <a:rPr lang="en-US" sz="3200" dirty="0"/>
                  <a:t>D=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PD=AP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333E2E-9D18-42D7-E224-C37792A26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42" y="2507273"/>
                <a:ext cx="2185343" cy="1569660"/>
              </a:xfrm>
              <a:prstGeom prst="rect">
                <a:avLst/>
              </a:prstGeom>
              <a:blipFill>
                <a:blip r:embed="rId3"/>
                <a:stretch>
                  <a:fillRect l="-6964" t="-4651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537C29-97FA-BDA0-9C7B-6DD8037BCE9B}"/>
                  </a:ext>
                </a:extLst>
              </p:cNvPr>
              <p:cNvSpPr txBox="1"/>
              <p:nvPr/>
            </p:nvSpPr>
            <p:spPr>
              <a:xfrm>
                <a:off x="1752225" y="557508"/>
                <a:ext cx="5108030" cy="194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A= </a:t>
                </a:r>
                <a:r>
                  <a:rPr lang="en-US" dirty="0" err="1"/>
                  <a:t>new_Copnent</a:t>
                </a:r>
                <a:r>
                  <a:rPr lang="en-US" dirty="0"/>
                  <a:t> * P</a:t>
                </a:r>
              </a:p>
              <a:p>
                <a:pPr algn="ctr"/>
                <a:r>
                  <a:rPr lang="en-US" dirty="0" err="1"/>
                  <a:t>new_component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537C29-97FA-BDA0-9C7B-6DD8037BC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225" y="557508"/>
                <a:ext cx="5108030" cy="1949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572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E9CDE-36C5-50FD-511C-6B8A88B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36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9959E-3F7D-A505-574A-4B2DF4042898}"/>
              </a:ext>
            </a:extLst>
          </p:cNvPr>
          <p:cNvSpPr txBox="1"/>
          <p:nvPr/>
        </p:nvSpPr>
        <p:spPr>
          <a:xfrm>
            <a:off x="5540457" y="696402"/>
            <a:ext cx="54308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	[[ 1.         -0.90	 -0.73]</a:t>
            </a:r>
          </a:p>
          <a:p>
            <a:pPr lvl="1"/>
            <a:r>
              <a:rPr lang="en-US" dirty="0"/>
              <a:t>P= 	[ 0.          0.40	 0.49]</a:t>
            </a:r>
          </a:p>
          <a:p>
            <a:pPr lvl="1"/>
            <a:r>
              <a:rPr lang="en-US" dirty="0"/>
              <a:t> 	[ 0.         0.  0       	0.49]]</a:t>
            </a:r>
          </a:p>
          <a:p>
            <a:endParaRPr lang="en-US" dirty="0"/>
          </a:p>
          <a:p>
            <a:r>
              <a:rPr lang="en-US" dirty="0"/>
              <a:t>	[[4. 	0.	 0.]</a:t>
            </a:r>
          </a:p>
          <a:p>
            <a:r>
              <a:rPr lang="en-US" dirty="0"/>
              <a:t> D=	[0. 	3. 	0.]</a:t>
            </a:r>
          </a:p>
          <a:p>
            <a:r>
              <a:rPr lang="en-US" dirty="0"/>
              <a:t> 	[0. 	0. 	2.]]</a:t>
            </a:r>
          </a:p>
          <a:p>
            <a:endParaRPr lang="en-US" dirty="0"/>
          </a:p>
          <a:p>
            <a:r>
              <a:rPr lang="en-US" dirty="0"/>
              <a:t>	[[ 1.          2. 	-0.5 ]</a:t>
            </a:r>
          </a:p>
          <a:p>
            <a:r>
              <a:rPr lang="en-US" dirty="0"/>
              <a:t>P= 	[ 0.          2.2  	-2.2]</a:t>
            </a:r>
          </a:p>
          <a:p>
            <a:r>
              <a:rPr lang="en-US" dirty="0"/>
              <a:t>	 [ 0.          0.          	2.06]]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2CC5F3-C98D-F41B-B3FE-7653B8FCE343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2BE11-74BD-49BD-4FE0-1ADFFE112EFF}"/>
              </a:ext>
            </a:extLst>
          </p:cNvPr>
          <p:cNvSpPr txBox="1"/>
          <p:nvPr/>
        </p:nvSpPr>
        <p:spPr>
          <a:xfrm>
            <a:off x="539969" y="701104"/>
            <a:ext cx="23293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</a:t>
            </a:r>
          </a:p>
          <a:p>
            <a:r>
              <a:rPr lang="en-US" dirty="0"/>
              <a:t>	[[4, 2, 1],</a:t>
            </a:r>
          </a:p>
          <a:p>
            <a:r>
              <a:rPr lang="en-US" dirty="0"/>
              <a:t>              	[0, 3, -1],</a:t>
            </a:r>
          </a:p>
          <a:p>
            <a:r>
              <a:rPr lang="en-US" dirty="0"/>
              <a:t>              	[0, 0, 2]]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1931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3133C0-D48D-4CC4-676C-80D445F8700C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978703-719D-4C02-DE3B-8D78250FA9E2}"/>
              </a:ext>
            </a:extLst>
          </p:cNvPr>
          <p:cNvGrpSpPr/>
          <p:nvPr/>
        </p:nvGrpSpPr>
        <p:grpSpPr>
          <a:xfrm>
            <a:off x="1500361" y="1616369"/>
            <a:ext cx="2377957" cy="2031325"/>
            <a:chOff x="7246439" y="1882764"/>
            <a:chExt cx="2377957" cy="20313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29F5CC-3B5F-79D3-3E4D-516080561124}"/>
                </a:ext>
              </a:extLst>
            </p:cNvPr>
            <p:cNvSpPr txBox="1"/>
            <p:nvPr/>
          </p:nvSpPr>
          <p:spPr>
            <a:xfrm>
              <a:off x="7246439" y="1882764"/>
              <a:ext cx="685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3</a:t>
              </a:r>
            </a:p>
            <a:p>
              <a:r>
                <a:rPr lang="en-US" dirty="0"/>
                <a:t>4</a:t>
              </a:r>
            </a:p>
            <a:p>
              <a:r>
                <a:rPr lang="en-US" dirty="0"/>
                <a:t>5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C6BD50-E90A-A5B8-D88E-ECC1CC77E41C}"/>
                </a:ext>
              </a:extLst>
            </p:cNvPr>
            <p:cNvSpPr txBox="1"/>
            <p:nvPr/>
          </p:nvSpPr>
          <p:spPr>
            <a:xfrm>
              <a:off x="8938596" y="2021264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3</a:t>
              </a:r>
            </a:p>
            <a:p>
              <a:r>
                <a:rPr lang="en-US" dirty="0"/>
                <a:t>4</a:t>
              </a:r>
            </a:p>
            <a:p>
              <a:r>
                <a:rPr lang="en-US" dirty="0"/>
                <a:t>5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B4DAED0-B660-3F54-0F77-109C574EF3F3}"/>
                </a:ext>
              </a:extLst>
            </p:cNvPr>
            <p:cNvSpPr/>
            <p:nvPr/>
          </p:nvSpPr>
          <p:spPr>
            <a:xfrm>
              <a:off x="7932239" y="2390596"/>
              <a:ext cx="713824" cy="394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E7F707-49E9-DB7C-303B-6B63D113F4C7}"/>
              </a:ext>
            </a:extLst>
          </p:cNvPr>
          <p:cNvSpPr txBox="1"/>
          <p:nvPr/>
        </p:nvSpPr>
        <p:spPr>
          <a:xfrm>
            <a:off x="909151" y="926405"/>
            <a:ext cx="143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071A0-4421-0BB8-CD60-FDCC020632D1}"/>
              </a:ext>
            </a:extLst>
          </p:cNvPr>
          <p:cNvSpPr txBox="1"/>
          <p:nvPr/>
        </p:nvSpPr>
        <p:spPr>
          <a:xfrm>
            <a:off x="2443656" y="926404"/>
            <a:ext cx="143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component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E230AD-62C3-F94A-2F89-CB5EF9604100}"/>
                  </a:ext>
                </a:extLst>
              </p:cNvPr>
              <p:cNvSpPr txBox="1"/>
              <p:nvPr/>
            </p:nvSpPr>
            <p:spPr>
              <a:xfrm>
                <a:off x="6004036" y="926404"/>
                <a:ext cx="6187964" cy="948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New component,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E230AD-62C3-F94A-2F89-CB5EF9604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36" y="926404"/>
                <a:ext cx="6187964" cy="948208"/>
              </a:xfrm>
              <a:prstGeom prst="rect">
                <a:avLst/>
              </a:prstGeom>
              <a:blipFill>
                <a:blip r:embed="rId2"/>
                <a:stretch>
                  <a:fillRect l="-887" t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8BF3BDE-9A04-49DD-C10D-62B80F68D849}"/>
              </a:ext>
            </a:extLst>
          </p:cNvPr>
          <p:cNvGrpSpPr/>
          <p:nvPr/>
        </p:nvGrpSpPr>
        <p:grpSpPr>
          <a:xfrm>
            <a:off x="1162904" y="4155526"/>
            <a:ext cx="2046514" cy="1262743"/>
            <a:chOff x="1277257" y="4862286"/>
            <a:chExt cx="2046514" cy="126274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7675D1-65BC-10E9-48F5-529261B369D8}"/>
                </a:ext>
              </a:extLst>
            </p:cNvPr>
            <p:cNvCxnSpPr/>
            <p:nvPr/>
          </p:nvCxnSpPr>
          <p:spPr>
            <a:xfrm flipV="1">
              <a:off x="2186161" y="4862286"/>
              <a:ext cx="1006357" cy="76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D84E07-F8F6-4D5B-C808-1162C61A8162}"/>
                </a:ext>
              </a:extLst>
            </p:cNvPr>
            <p:cNvCxnSpPr>
              <a:cxnSpLocks/>
            </p:cNvCxnSpPr>
            <p:nvPr/>
          </p:nvCxnSpPr>
          <p:spPr>
            <a:xfrm>
              <a:off x="2186161" y="5631543"/>
              <a:ext cx="1137610" cy="4934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68E4CE5-B577-F8D2-C0B3-EDD22EC0D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257" y="5631543"/>
              <a:ext cx="908904" cy="300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3B0BD4-A09B-94BF-65FF-FFD11AF31AC8}"/>
              </a:ext>
            </a:extLst>
          </p:cNvPr>
          <p:cNvCxnSpPr/>
          <p:nvPr/>
        </p:nvCxnSpPr>
        <p:spPr>
          <a:xfrm flipV="1">
            <a:off x="5489922" y="4352017"/>
            <a:ext cx="1006357" cy="769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4E0947-864B-4EBB-1527-6166F4707853}"/>
              </a:ext>
            </a:extLst>
          </p:cNvPr>
          <p:cNvCxnSpPr>
            <a:cxnSpLocks/>
          </p:cNvCxnSpPr>
          <p:nvPr/>
        </p:nvCxnSpPr>
        <p:spPr>
          <a:xfrm>
            <a:off x="5489922" y="5121274"/>
            <a:ext cx="1137610" cy="493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5C97B-CF20-AF8F-6609-CB4F70D477EB}"/>
              </a:ext>
            </a:extLst>
          </p:cNvPr>
          <p:cNvCxnSpPr>
            <a:cxnSpLocks/>
          </p:cNvCxnSpPr>
          <p:nvPr/>
        </p:nvCxnSpPr>
        <p:spPr>
          <a:xfrm flipH="1">
            <a:off x="4581018" y="5121274"/>
            <a:ext cx="908904" cy="30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15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739BA-25F1-0EA5-DCA9-A3020EB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6E2946-E44A-FE53-215D-B03A4F0986FD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C8F67-F229-AE29-FAE3-A6D726D94842}"/>
                  </a:ext>
                </a:extLst>
              </p:cNvPr>
              <p:cNvSpPr txBox="1"/>
              <p:nvPr/>
            </p:nvSpPr>
            <p:spPr>
              <a:xfrm>
                <a:off x="386550" y="1007381"/>
                <a:ext cx="2033752" cy="1059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𝑂𝑄</m:t>
                        </m:r>
                      </m:e>
                    </m:acc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𝑂𝑅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C8F67-F229-AE29-FAE3-A6D726D94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50" y="1007381"/>
                <a:ext cx="2033752" cy="1059842"/>
              </a:xfrm>
              <a:prstGeom prst="rect">
                <a:avLst/>
              </a:prstGeom>
              <a:blipFill>
                <a:blip r:embed="rId3"/>
                <a:stretch>
                  <a:fillRect r="-1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7F68C97-B378-A2BF-F0E8-56A7FC10F0D2}"/>
              </a:ext>
            </a:extLst>
          </p:cNvPr>
          <p:cNvGrpSpPr/>
          <p:nvPr/>
        </p:nvGrpSpPr>
        <p:grpSpPr>
          <a:xfrm>
            <a:off x="7625727" y="405849"/>
            <a:ext cx="4566273" cy="2895882"/>
            <a:chOff x="6980717" y="560079"/>
            <a:chExt cx="4566273" cy="28958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1D7EED8-8192-E654-8149-CD64E4FE6517}"/>
                </a:ext>
              </a:extLst>
            </p:cNvPr>
            <p:cNvGrpSpPr/>
            <p:nvPr/>
          </p:nvGrpSpPr>
          <p:grpSpPr>
            <a:xfrm>
              <a:off x="7268429" y="625973"/>
              <a:ext cx="3959247" cy="2452212"/>
              <a:chOff x="7268429" y="625973"/>
              <a:chExt cx="3959247" cy="245221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745BBF0-C3E3-10EF-8747-2A102DDF3DA0}"/>
                  </a:ext>
                </a:extLst>
              </p:cNvPr>
              <p:cNvGrpSpPr/>
              <p:nvPr/>
            </p:nvGrpSpPr>
            <p:grpSpPr>
              <a:xfrm>
                <a:off x="7283669" y="625973"/>
                <a:ext cx="3944007" cy="2448303"/>
                <a:chOff x="983261" y="1124939"/>
                <a:chExt cx="3108960" cy="3124725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8C8B30AC-5493-705F-DAE0-A11BF0B5523B}"/>
                    </a:ext>
                  </a:extLst>
                </p:cNvPr>
                <p:cNvCxnSpPr/>
                <p:nvPr/>
              </p:nvCxnSpPr>
              <p:spPr>
                <a:xfrm>
                  <a:off x="983261" y="4249664"/>
                  <a:ext cx="310896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A745914B-837F-8303-9EAA-AA95D5CE3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571218" y="2679419"/>
                  <a:ext cx="3108960" cy="0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F1C2EC46-1D3E-136E-CF32-839D2869343B}"/>
                  </a:ext>
                </a:extLst>
              </p:cNvPr>
              <p:cNvSpPr/>
              <p:nvPr/>
            </p:nvSpPr>
            <p:spPr>
              <a:xfrm>
                <a:off x="9085192" y="1491506"/>
                <a:ext cx="304790" cy="293914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</a:t>
                </a:r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7210F188-EEB8-1305-50FC-EABFD4D85549}"/>
                  </a:ext>
                </a:extLst>
              </p:cNvPr>
              <p:cNvSpPr/>
              <p:nvPr/>
            </p:nvSpPr>
            <p:spPr>
              <a:xfrm>
                <a:off x="7858726" y="956588"/>
                <a:ext cx="304790" cy="293914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22911413-EC59-5D7F-798A-A921F1B306BA}"/>
                  </a:ext>
                </a:extLst>
              </p:cNvPr>
              <p:cNvSpPr/>
              <p:nvPr/>
            </p:nvSpPr>
            <p:spPr>
              <a:xfrm>
                <a:off x="8780402" y="2070349"/>
                <a:ext cx="304790" cy="293914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0706039-9C47-FD82-B046-874088A39C9E}"/>
                  </a:ext>
                </a:extLst>
              </p:cNvPr>
              <p:cNvCxnSpPr/>
              <p:nvPr/>
            </p:nvCxnSpPr>
            <p:spPr>
              <a:xfrm>
                <a:off x="7283669" y="2269670"/>
                <a:ext cx="151349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E242CC7-E536-8A24-05FA-C3E6CCB3FDE9}"/>
                  </a:ext>
                </a:extLst>
              </p:cNvPr>
              <p:cNvCxnSpPr/>
              <p:nvPr/>
            </p:nvCxnSpPr>
            <p:spPr>
              <a:xfrm>
                <a:off x="7278413" y="1081993"/>
                <a:ext cx="59436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F1129FC-A2AF-2757-D247-8A5D53ED37F8}"/>
                  </a:ext>
                </a:extLst>
              </p:cNvPr>
              <p:cNvCxnSpPr/>
              <p:nvPr/>
            </p:nvCxnSpPr>
            <p:spPr>
              <a:xfrm>
                <a:off x="7268429" y="1638091"/>
                <a:ext cx="18288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028CED6-FAEF-7644-9D4C-1143CF725D9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04993" y="2157021"/>
                <a:ext cx="1828800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A103B46-318D-D71E-1ED0-D0CB02AE6DA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623774" y="2438105"/>
                <a:ext cx="1280160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6FDEF7A-1E86-6C98-0977-E4C60652A7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557523" y="2705661"/>
                <a:ext cx="731520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97A1C4B-2EC7-28F5-01FF-12FA53F614C7}"/>
                  </a:ext>
                </a:extLst>
              </p:cNvPr>
              <p:cNvCxnSpPr>
                <a:cxnSpLocks/>
                <a:endCxn id="11" idx="3"/>
              </p:cNvCxnSpPr>
              <p:nvPr/>
            </p:nvCxnSpPr>
            <p:spPr>
              <a:xfrm flipV="1">
                <a:off x="7283668" y="1207459"/>
                <a:ext cx="619693" cy="1862909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CCFF17A-347B-BF47-3804-1F7F7FAAD915}"/>
                  </a:ext>
                </a:extLst>
              </p:cNvPr>
              <p:cNvCxnSpPr>
                <a:cxnSpLocks/>
                <a:endCxn id="10" idx="3"/>
              </p:cNvCxnSpPr>
              <p:nvPr/>
            </p:nvCxnSpPr>
            <p:spPr>
              <a:xfrm flipV="1">
                <a:off x="7300033" y="1742377"/>
                <a:ext cx="1829794" cy="1319547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FA33E32-472E-94D3-6C17-F92D23BE8BA0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V="1">
                <a:off x="7300032" y="2321220"/>
                <a:ext cx="1525005" cy="740704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E6EFB8-928C-873D-502B-293B29DC7EFB}"/>
                </a:ext>
              </a:extLst>
            </p:cNvPr>
            <p:cNvSpPr txBox="1"/>
            <p:nvPr/>
          </p:nvSpPr>
          <p:spPr>
            <a:xfrm>
              <a:off x="10908361" y="3086629"/>
              <a:ext cx="63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04DD1C-8C70-F20E-E817-C437848FB687}"/>
                </a:ext>
              </a:extLst>
            </p:cNvPr>
            <p:cNvSpPr txBox="1"/>
            <p:nvPr/>
          </p:nvSpPr>
          <p:spPr>
            <a:xfrm>
              <a:off x="6980717" y="560079"/>
              <a:ext cx="63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794491-A4B1-F5E3-6FE8-410DDC21892C}"/>
                </a:ext>
              </a:extLst>
            </p:cNvPr>
            <p:cNvSpPr txBox="1"/>
            <p:nvPr/>
          </p:nvSpPr>
          <p:spPr>
            <a:xfrm>
              <a:off x="6996652" y="3018382"/>
              <a:ext cx="63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4AA120-29D5-BEE9-651E-CC067CE1D951}"/>
              </a:ext>
            </a:extLst>
          </p:cNvPr>
          <p:cNvGrpSpPr/>
          <p:nvPr/>
        </p:nvGrpSpPr>
        <p:grpSpPr>
          <a:xfrm>
            <a:off x="7553514" y="3557168"/>
            <a:ext cx="4694336" cy="2895882"/>
            <a:chOff x="921174" y="2846079"/>
            <a:chExt cx="4694336" cy="289588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56BD3F6-4AFA-966D-D637-864C85F5220E}"/>
                </a:ext>
              </a:extLst>
            </p:cNvPr>
            <p:cNvGrpSpPr/>
            <p:nvPr/>
          </p:nvGrpSpPr>
          <p:grpSpPr>
            <a:xfrm>
              <a:off x="1049237" y="2846079"/>
              <a:ext cx="4566273" cy="2895882"/>
              <a:chOff x="6980717" y="560079"/>
              <a:chExt cx="4566273" cy="289588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DA771DC-C75E-35EF-769E-989184F74D90}"/>
                  </a:ext>
                </a:extLst>
              </p:cNvPr>
              <p:cNvGrpSpPr/>
              <p:nvPr/>
            </p:nvGrpSpPr>
            <p:grpSpPr>
              <a:xfrm>
                <a:off x="7278413" y="625973"/>
                <a:ext cx="3949263" cy="2448303"/>
                <a:chOff x="7278413" y="625973"/>
                <a:chExt cx="3949263" cy="244830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CABFD68-16F6-E23C-A74F-2FED68AE99E6}"/>
                    </a:ext>
                  </a:extLst>
                </p:cNvPr>
                <p:cNvGrpSpPr/>
                <p:nvPr/>
              </p:nvGrpSpPr>
              <p:grpSpPr>
                <a:xfrm>
                  <a:off x="7283669" y="625973"/>
                  <a:ext cx="3944007" cy="2448303"/>
                  <a:chOff x="983261" y="1124939"/>
                  <a:chExt cx="3108960" cy="3124725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49A2AC7A-6088-201F-5ED4-CF7CC5CF0E40}"/>
                      </a:ext>
                    </a:extLst>
                  </p:cNvPr>
                  <p:cNvCxnSpPr/>
                  <p:nvPr/>
                </p:nvCxnSpPr>
                <p:spPr>
                  <a:xfrm>
                    <a:off x="983261" y="4249664"/>
                    <a:ext cx="3108960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5CF029C8-7D45-B0FE-3072-4F98637CE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-571218" y="2679419"/>
                    <a:ext cx="3108960" cy="0"/>
                  </a:xfrm>
                  <a:prstGeom prst="straightConnector1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64401BE5-F792-DBB4-66DA-38A9BAA754AE}"/>
                    </a:ext>
                  </a:extLst>
                </p:cNvPr>
                <p:cNvSpPr/>
                <p:nvPr/>
              </p:nvSpPr>
              <p:spPr>
                <a:xfrm>
                  <a:off x="7858726" y="956588"/>
                  <a:ext cx="304790" cy="293914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33AC348-29C3-5313-F315-BEE1BA31081E}"/>
                    </a:ext>
                  </a:extLst>
                </p:cNvPr>
                <p:cNvCxnSpPr/>
                <p:nvPr/>
              </p:nvCxnSpPr>
              <p:spPr>
                <a:xfrm>
                  <a:off x="7278413" y="1081993"/>
                  <a:ext cx="59436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F006A7FA-45E1-6A1F-1CB9-53E468A30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104993" y="2157021"/>
                  <a:ext cx="1828800" cy="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EB97D19F-9CB5-1693-1DAB-DAE6E9045C6F}"/>
                    </a:ext>
                  </a:extLst>
                </p:cNvPr>
                <p:cNvCxnSpPr>
                  <a:cxnSpLocks/>
                  <a:endCxn id="44" idx="3"/>
                </p:cNvCxnSpPr>
                <p:nvPr/>
              </p:nvCxnSpPr>
              <p:spPr>
                <a:xfrm flipV="1">
                  <a:off x="7283668" y="1207459"/>
                  <a:ext cx="619693" cy="1862909"/>
                </a:xfrm>
                <a:prstGeom prst="straightConnector1">
                  <a:avLst/>
                </a:prstGeom>
                <a:ln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031786C-0B07-D92D-2F23-97454CB3B7A9}"/>
                  </a:ext>
                </a:extLst>
              </p:cNvPr>
              <p:cNvSpPr txBox="1"/>
              <p:nvPr/>
            </p:nvSpPr>
            <p:spPr>
              <a:xfrm>
                <a:off x="10908361" y="3086629"/>
                <a:ext cx="63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B11502-E8DB-6927-9B8A-39BDE378B0C4}"/>
                  </a:ext>
                </a:extLst>
              </p:cNvPr>
              <p:cNvSpPr txBox="1"/>
              <p:nvPr/>
            </p:nvSpPr>
            <p:spPr>
              <a:xfrm>
                <a:off x="6980717" y="560079"/>
                <a:ext cx="63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6B7B8A-311D-60B9-791A-38A21EE196E2}"/>
                  </a:ext>
                </a:extLst>
              </p:cNvPr>
              <p:cNvSpPr txBox="1"/>
              <p:nvPr/>
            </p:nvSpPr>
            <p:spPr>
              <a:xfrm>
                <a:off x="6996652" y="3018382"/>
                <a:ext cx="63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9082A0D-F784-66BA-96FC-27C90472C2FB}"/>
                </a:ext>
              </a:extLst>
            </p:cNvPr>
            <p:cNvSpPr txBox="1"/>
            <p:nvPr/>
          </p:nvSpPr>
          <p:spPr>
            <a:xfrm>
              <a:off x="1912721" y="5372629"/>
              <a:ext cx="63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D3380B-4D8C-6411-7EED-69F5318FE706}"/>
                </a:ext>
              </a:extLst>
            </p:cNvPr>
            <p:cNvSpPr txBox="1"/>
            <p:nvPr/>
          </p:nvSpPr>
          <p:spPr>
            <a:xfrm>
              <a:off x="921174" y="3203048"/>
              <a:ext cx="63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A86609C-A188-9C0F-ED9C-ADEF086FAD7F}"/>
                  </a:ext>
                </a:extLst>
              </p:cNvPr>
              <p:cNvSpPr txBox="1"/>
              <p:nvPr/>
            </p:nvSpPr>
            <p:spPr>
              <a:xfrm>
                <a:off x="2435541" y="1207459"/>
                <a:ext cx="4966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are unit vector on the X and Y-direction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A86609C-A188-9C0F-ED9C-ADEF086F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541" y="1207459"/>
                <a:ext cx="4966745" cy="646331"/>
              </a:xfrm>
              <a:prstGeom prst="rect">
                <a:avLst/>
              </a:prstGeom>
              <a:blipFill>
                <a:blip r:embed="rId4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25C1ED9-4D79-42D9-EF5F-CC92320FE014}"/>
                  </a:ext>
                </a:extLst>
              </p:cNvPr>
              <p:cNvSpPr txBox="1"/>
              <p:nvPr/>
            </p:nvSpPr>
            <p:spPr>
              <a:xfrm>
                <a:off x="-144502" y="3557168"/>
                <a:ext cx="4055884" cy="1938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𝑂𝑄</m:t>
                        </m:r>
                      </m:e>
                    </m:acc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𝑂𝑅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25C1ED9-4D79-42D9-EF5F-CC92320FE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02" y="3557168"/>
                <a:ext cx="4055884" cy="19383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allout: Down Arrow 61">
            <a:extLst>
              <a:ext uri="{FF2B5EF4-FFF2-40B4-BE49-F238E27FC236}">
                <a16:creationId xmlns:a16="http://schemas.microsoft.com/office/drawing/2014/main" id="{916FE9D5-5F4B-9A56-AD24-3E5E34EAD11C}"/>
              </a:ext>
            </a:extLst>
          </p:cNvPr>
          <p:cNvSpPr/>
          <p:nvPr/>
        </p:nvSpPr>
        <p:spPr>
          <a:xfrm>
            <a:off x="1040524" y="2283875"/>
            <a:ext cx="1376639" cy="949609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Stadrize</a:t>
            </a:r>
            <a:r>
              <a:rPr lang="en-US" dirty="0"/>
              <a:t> of component</a:t>
            </a:r>
          </a:p>
        </p:txBody>
      </p:sp>
    </p:spTree>
    <p:extLst>
      <p:ext uri="{BB962C8B-B14F-4D97-AF65-F5344CB8AC3E}">
        <p14:creationId xmlns:p14="http://schemas.microsoft.com/office/powerpoint/2010/main" val="83658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FF6C1-EC7C-1627-E7F3-8D3BDB8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AFCC6F7C-FBDA-44B2-BF90-05F6619A5E06}" type="slidenum">
              <a:rPr lang="en-US" smtClean="0"/>
              <a:t>5</a:t>
            </a:fld>
            <a:endParaRPr lang="en-US" dirty="0"/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C996444B-E729-DD87-D3FC-3407C03B93B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CC6F7C-FBDA-44B2-BF90-05F6619A5E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A3CE7C4B-E5A3-6411-1A70-DD070893F769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CB97943-CECF-E95F-D090-81D69FD00335}"/>
                  </a:ext>
                </a:extLst>
              </p:cNvPr>
              <p:cNvSpPr txBox="1"/>
              <p:nvPr/>
            </p:nvSpPr>
            <p:spPr>
              <a:xfrm>
                <a:off x="-65735" y="988068"/>
                <a:ext cx="2768882" cy="1938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𝑂𝑄</m:t>
                        </m:r>
                      </m:e>
                    </m:acc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𝑂𝑅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CB97943-CECF-E95F-D090-81D69FD00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735" y="988068"/>
                <a:ext cx="2768882" cy="19383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778D42-2206-F79A-9A22-162F13E6FB4A}"/>
              </a:ext>
            </a:extLst>
          </p:cNvPr>
          <p:cNvGrpSpPr/>
          <p:nvPr/>
        </p:nvGrpSpPr>
        <p:grpSpPr>
          <a:xfrm>
            <a:off x="5911429" y="641865"/>
            <a:ext cx="5542942" cy="2895882"/>
            <a:chOff x="5911429" y="641865"/>
            <a:chExt cx="5542942" cy="289588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8034B91-963D-B292-6276-24C4DED5D708}"/>
                </a:ext>
              </a:extLst>
            </p:cNvPr>
            <p:cNvGrpSpPr/>
            <p:nvPr/>
          </p:nvGrpSpPr>
          <p:grpSpPr>
            <a:xfrm>
              <a:off x="6760035" y="641865"/>
              <a:ext cx="4694336" cy="2895882"/>
              <a:chOff x="921174" y="2846079"/>
              <a:chExt cx="4694336" cy="289588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8275A3E-751D-CBE9-638D-98B1A0EAE466}"/>
                  </a:ext>
                </a:extLst>
              </p:cNvPr>
              <p:cNvGrpSpPr/>
              <p:nvPr/>
            </p:nvGrpSpPr>
            <p:grpSpPr>
              <a:xfrm>
                <a:off x="1049237" y="2846079"/>
                <a:ext cx="4566273" cy="2895882"/>
                <a:chOff x="6980717" y="560079"/>
                <a:chExt cx="4566273" cy="2895882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A728D031-8010-17B2-D117-8B9EC5F2EC8B}"/>
                    </a:ext>
                  </a:extLst>
                </p:cNvPr>
                <p:cNvGrpSpPr/>
                <p:nvPr/>
              </p:nvGrpSpPr>
              <p:grpSpPr>
                <a:xfrm>
                  <a:off x="7278413" y="625973"/>
                  <a:ext cx="3949263" cy="2448303"/>
                  <a:chOff x="7278413" y="625973"/>
                  <a:chExt cx="3949263" cy="2448303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722F24BC-A722-708D-9294-11AB31517C06}"/>
                      </a:ext>
                    </a:extLst>
                  </p:cNvPr>
                  <p:cNvGrpSpPr/>
                  <p:nvPr/>
                </p:nvGrpSpPr>
                <p:grpSpPr>
                  <a:xfrm>
                    <a:off x="7283669" y="625973"/>
                    <a:ext cx="3944007" cy="2448303"/>
                    <a:chOff x="983261" y="1124939"/>
                    <a:chExt cx="3108960" cy="3124725"/>
                  </a:xfrm>
                </p:grpSpPr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8B9C28AE-ADC9-7266-16B7-7974C764332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83261" y="4249664"/>
                      <a:ext cx="3108960" cy="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B34B9D0C-F9A9-0A65-8468-6D4B018E16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-571218" y="2679419"/>
                      <a:ext cx="3108960" cy="0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7" name="Flowchart: Connector 76">
                    <a:extLst>
                      <a:ext uri="{FF2B5EF4-FFF2-40B4-BE49-F238E27FC236}">
                        <a16:creationId xmlns:a16="http://schemas.microsoft.com/office/drawing/2014/main" id="{387907DE-1B95-F5CF-368E-C6A71049124A}"/>
                      </a:ext>
                    </a:extLst>
                  </p:cNvPr>
                  <p:cNvSpPr/>
                  <p:nvPr/>
                </p:nvSpPr>
                <p:spPr>
                  <a:xfrm>
                    <a:off x="7858726" y="956588"/>
                    <a:ext cx="304790" cy="293914"/>
                  </a:xfrm>
                  <a:prstGeom prst="flowChartConnector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</a:t>
                    </a:r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3FA465C1-8480-8B92-2D1D-9FA6BFB6D6CC}"/>
                      </a:ext>
                    </a:extLst>
                  </p:cNvPr>
                  <p:cNvCxnSpPr/>
                  <p:nvPr/>
                </p:nvCxnSpPr>
                <p:spPr>
                  <a:xfrm>
                    <a:off x="7278413" y="1081993"/>
                    <a:ext cx="594360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ACA4C9CB-77D2-AF54-5B6C-420F05B57B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104993" y="2157021"/>
                    <a:ext cx="1828800" cy="0"/>
                  </a:xfrm>
                  <a:prstGeom prst="straightConnector1">
                    <a:avLst/>
                  </a:prstGeom>
                  <a:ln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D448F89F-B612-7E86-46C6-5CDB436D2A6D}"/>
                      </a:ext>
                    </a:extLst>
                  </p:cNvPr>
                  <p:cNvCxnSpPr>
                    <a:cxnSpLocks/>
                    <a:endCxn id="77" idx="3"/>
                  </p:cNvCxnSpPr>
                  <p:nvPr/>
                </p:nvCxnSpPr>
                <p:spPr>
                  <a:xfrm flipV="1">
                    <a:off x="7283668" y="1207459"/>
                    <a:ext cx="619693" cy="1862909"/>
                  </a:xfrm>
                  <a:prstGeom prst="straightConnector1">
                    <a:avLst/>
                  </a:prstGeom>
                  <a:ln>
                    <a:solidFill>
                      <a:schemeClr val="accent5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6AAAC7F-2A55-188C-3387-BF07FDE22BF7}"/>
                    </a:ext>
                  </a:extLst>
                </p:cNvPr>
                <p:cNvSpPr txBox="1"/>
                <p:nvPr/>
              </p:nvSpPr>
              <p:spPr>
                <a:xfrm>
                  <a:off x="10908361" y="3086629"/>
                  <a:ext cx="63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F7E0BDE-2FC1-CC25-2D0D-D6CCC1DB8B74}"/>
                    </a:ext>
                  </a:extLst>
                </p:cNvPr>
                <p:cNvSpPr txBox="1"/>
                <p:nvPr/>
              </p:nvSpPr>
              <p:spPr>
                <a:xfrm>
                  <a:off x="6980717" y="560079"/>
                  <a:ext cx="63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Y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8624032-F31F-B30C-03D6-FC50042CD596}"/>
                    </a:ext>
                  </a:extLst>
                </p:cNvPr>
                <p:cNvSpPr txBox="1"/>
                <p:nvPr/>
              </p:nvSpPr>
              <p:spPr>
                <a:xfrm>
                  <a:off x="6996652" y="3018382"/>
                  <a:ext cx="63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7F1E7AC-BD22-0809-0D07-FC541FE65936}"/>
                  </a:ext>
                </a:extLst>
              </p:cNvPr>
              <p:cNvSpPr txBox="1"/>
              <p:nvPr/>
            </p:nvSpPr>
            <p:spPr>
              <a:xfrm>
                <a:off x="1912721" y="5372629"/>
                <a:ext cx="63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A8966B3-06D7-006D-A908-976AA8B86747}"/>
                  </a:ext>
                </a:extLst>
              </p:cNvPr>
              <p:cNvSpPr txBox="1"/>
              <p:nvPr/>
            </p:nvSpPr>
            <p:spPr>
              <a:xfrm>
                <a:off x="921174" y="3203048"/>
                <a:ext cx="63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L2</a:t>
                </a: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D0E2AD-6345-89FF-05AC-50D3ED06A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4773" y="2183837"/>
              <a:ext cx="3454177" cy="93538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C7E6B91-806E-766A-D5CF-529F92E1B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1765" y="1001565"/>
              <a:ext cx="967527" cy="2132331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ADEE05D-C8A5-24B3-2406-B285E42DE635}"/>
                </a:ext>
              </a:extLst>
            </p:cNvPr>
            <p:cNvCxnSpPr>
              <a:cxnSpLocks/>
              <a:endCxn id="77" idx="4"/>
            </p:cNvCxnSpPr>
            <p:nvPr/>
          </p:nvCxnSpPr>
          <p:spPr>
            <a:xfrm flipH="1" flipV="1">
              <a:off x="7918502" y="1332288"/>
              <a:ext cx="439412" cy="1468062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399FAB6-5F0F-1120-56B4-4D3276AF9B0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6591300" y="1185331"/>
              <a:ext cx="1174807" cy="55774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E3C8F94-FB0D-DF9D-FEB8-B3BC59B31686}"/>
                    </a:ext>
                  </a:extLst>
                </p:cNvPr>
                <p:cNvSpPr txBox="1"/>
                <p:nvPr/>
              </p:nvSpPr>
              <p:spPr>
                <a:xfrm>
                  <a:off x="10715171" y="2054141"/>
                  <a:ext cx="63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E3C8F94-FB0D-DF9D-FEB8-B3BC59B31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171" y="2054141"/>
                  <a:ext cx="63862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5CE16AC-DA93-A3C1-A8A1-2020C52BBC0A}"/>
                    </a:ext>
                  </a:extLst>
                </p:cNvPr>
                <p:cNvSpPr txBox="1"/>
                <p:nvPr/>
              </p:nvSpPr>
              <p:spPr>
                <a:xfrm>
                  <a:off x="5911429" y="886338"/>
                  <a:ext cx="40515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5CE16AC-DA93-A3C1-A8A1-2020C52BB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429" y="886338"/>
                  <a:ext cx="40515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F4EC6D9-8375-334A-B03F-871B96911324}"/>
                  </a:ext>
                </a:extLst>
              </p:cNvPr>
              <p:cNvSpPr txBox="1"/>
              <p:nvPr/>
            </p:nvSpPr>
            <p:spPr>
              <a:xfrm>
                <a:off x="141827" y="4102151"/>
                <a:ext cx="2768882" cy="209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𝑂𝑄</m:t>
                        </m:r>
                      </m:e>
                    </m:acc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𝑂𝑅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F4EC6D9-8375-334A-B03F-871B96911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27" y="4102151"/>
                <a:ext cx="2768882" cy="2097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8989576-1C2D-E79F-2DA4-2F6385ACBF3E}"/>
              </a:ext>
            </a:extLst>
          </p:cNvPr>
          <p:cNvSpPr txBox="1"/>
          <p:nvPr/>
        </p:nvSpPr>
        <p:spPr>
          <a:xfrm>
            <a:off x="614136" y="658095"/>
            <a:ext cx="12582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Old basis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B27DDE3-BAB5-ADBE-5C41-A5195227DC86}"/>
              </a:ext>
            </a:extLst>
          </p:cNvPr>
          <p:cNvSpPr txBox="1"/>
          <p:nvPr/>
        </p:nvSpPr>
        <p:spPr>
          <a:xfrm>
            <a:off x="614136" y="3562250"/>
            <a:ext cx="12582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New basis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8F90C9D-B0F2-E94E-EE64-0C7CB0B5787D}"/>
              </a:ext>
            </a:extLst>
          </p:cNvPr>
          <p:cNvCxnSpPr>
            <a:cxnSpLocks/>
          </p:cNvCxnSpPr>
          <p:nvPr/>
        </p:nvCxnSpPr>
        <p:spPr>
          <a:xfrm flipV="1">
            <a:off x="2490107" y="3294746"/>
            <a:ext cx="1341667" cy="8137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F368368-6997-1DBF-9F17-8C5D087AEE7D}"/>
              </a:ext>
            </a:extLst>
          </p:cNvPr>
          <p:cNvSpPr txBox="1"/>
          <p:nvPr/>
        </p:nvSpPr>
        <p:spPr>
          <a:xfrm>
            <a:off x="3849522" y="2971580"/>
            <a:ext cx="155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 of the 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1AC709-9440-6B90-31EA-D9948CA0F550}"/>
                  </a:ext>
                </a:extLst>
              </p:cNvPr>
              <p:cNvSpPr txBox="1"/>
              <p:nvPr/>
            </p:nvSpPr>
            <p:spPr>
              <a:xfrm>
                <a:off x="4842233" y="3800101"/>
                <a:ext cx="6192252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1AC709-9440-6B90-31EA-D9948CA0F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233" y="3800101"/>
                <a:ext cx="6192252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00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9EC6-A20C-78B4-48D8-7563EAD9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7BA389-662E-1894-D54D-F3DAD0D5250A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C7AD3-04EE-CC50-688B-C64669A09143}"/>
                  </a:ext>
                </a:extLst>
              </p:cNvPr>
              <p:cNvSpPr txBox="1"/>
              <p:nvPr/>
            </p:nvSpPr>
            <p:spPr>
              <a:xfrm>
                <a:off x="1250355" y="524844"/>
                <a:ext cx="1628915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2C7AD3-04EE-CC50-688B-C64669A09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355" y="524844"/>
                <a:ext cx="1628915" cy="404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C84EA6-0DA6-FF27-6397-E7EE84D2EE58}"/>
                  </a:ext>
                </a:extLst>
              </p:cNvPr>
              <p:cNvSpPr txBox="1"/>
              <p:nvPr/>
            </p:nvSpPr>
            <p:spPr>
              <a:xfrm>
                <a:off x="101178" y="829990"/>
                <a:ext cx="3476592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C84EA6-0DA6-FF27-6397-E7EE84D2E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8" y="829990"/>
                <a:ext cx="3476592" cy="506870"/>
              </a:xfrm>
              <a:prstGeom prst="rect">
                <a:avLst/>
              </a:prstGeom>
              <a:blipFill>
                <a:blip r:embed="rId3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EAC1A5-E48A-3027-B827-019AEDE91EAE}"/>
                  </a:ext>
                </a:extLst>
              </p:cNvPr>
              <p:cNvSpPr txBox="1"/>
              <p:nvPr/>
            </p:nvSpPr>
            <p:spPr>
              <a:xfrm>
                <a:off x="-961286" y="1268086"/>
                <a:ext cx="5601520" cy="67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EAC1A5-E48A-3027-B827-019AEDE9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1286" y="1268086"/>
                <a:ext cx="5601520" cy="674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FB749F9-FB52-ACB8-CE28-87CB0AE39CA8}"/>
              </a:ext>
            </a:extLst>
          </p:cNvPr>
          <p:cNvGrpSpPr/>
          <p:nvPr/>
        </p:nvGrpSpPr>
        <p:grpSpPr>
          <a:xfrm>
            <a:off x="863965" y="1876607"/>
            <a:ext cx="5427610" cy="1309445"/>
            <a:chOff x="881533" y="2803664"/>
            <a:chExt cx="5427610" cy="1309445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A2CE4E08-9D47-7D89-2DE6-FE16D88665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18971" y="2898783"/>
              <a:ext cx="1117600" cy="178247"/>
            </a:xfrm>
            <a:prstGeom prst="bentConnector3">
              <a:avLst>
                <a:gd name="adj1" fmla="val 10014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3BEC939-B7AC-3CBC-9758-4F1C312999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60171" y="2900610"/>
              <a:ext cx="1676401" cy="417040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0C80B8F-C3F8-BA4F-67BB-C69180666F5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21971" y="2803664"/>
              <a:ext cx="2514600" cy="977306"/>
            </a:xfrm>
            <a:prstGeom prst="bentConnector3">
              <a:avLst>
                <a:gd name="adj1" fmla="val 10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9134F66-DD7D-92A7-C1DE-2EE4E2E756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533" y="2857569"/>
              <a:ext cx="3255039" cy="1101651"/>
            </a:xfrm>
            <a:prstGeom prst="bentConnector3">
              <a:avLst>
                <a:gd name="adj1" fmla="val 10033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A1550E-5245-FB84-FA33-6A4C870CD775}"/>
                </a:ext>
              </a:extLst>
            </p:cNvPr>
            <p:cNvSpPr txBox="1"/>
            <p:nvPr/>
          </p:nvSpPr>
          <p:spPr>
            <a:xfrm>
              <a:off x="4194593" y="2829032"/>
              <a:ext cx="21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Original data component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6EF8A1-83C0-07E0-4F6F-C7F10F013814}"/>
                </a:ext>
              </a:extLst>
            </p:cNvPr>
            <p:cNvSpPr txBox="1"/>
            <p:nvPr/>
          </p:nvSpPr>
          <p:spPr>
            <a:xfrm>
              <a:off x="4194593" y="3091192"/>
              <a:ext cx="2114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Original axis vector (Identity matrix)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B4178C-1F4C-E14E-3348-B8FDB109978E}"/>
                </a:ext>
              </a:extLst>
            </p:cNvPr>
            <p:cNvSpPr txBox="1"/>
            <p:nvPr/>
          </p:nvSpPr>
          <p:spPr>
            <a:xfrm>
              <a:off x="4194593" y="3567303"/>
              <a:ext cx="21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data component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BB9FCC-ABF1-4A65-67B8-BFCE0F51C9E1}"/>
                </a:ext>
              </a:extLst>
            </p:cNvPr>
            <p:cNvSpPr txBox="1"/>
            <p:nvPr/>
          </p:nvSpPr>
          <p:spPr>
            <a:xfrm>
              <a:off x="4194593" y="3805332"/>
              <a:ext cx="211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axis vector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074AEE-BE18-30D7-17FE-D6EB65DBF7F8}"/>
                  </a:ext>
                </a:extLst>
              </p:cNvPr>
              <p:cNvSpPr txBox="1"/>
              <p:nvPr/>
            </p:nvSpPr>
            <p:spPr>
              <a:xfrm>
                <a:off x="289865" y="3208278"/>
                <a:ext cx="2711537" cy="63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074AEE-BE18-30D7-17FE-D6EB65DBF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65" y="3208278"/>
                <a:ext cx="2711537" cy="6347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027A0DC-71AF-B2A7-4847-A2E5DF9F09FF}"/>
              </a:ext>
            </a:extLst>
          </p:cNvPr>
          <p:cNvSpPr txBox="1"/>
          <p:nvPr/>
        </p:nvSpPr>
        <p:spPr>
          <a:xfrm>
            <a:off x="10463" y="3816001"/>
            <a:ext cx="365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all data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ECE6A8-9031-0377-5AA2-F94E6F7EE131}"/>
                  </a:ext>
                </a:extLst>
              </p:cNvPr>
              <p:cNvSpPr txBox="1"/>
              <p:nvPr/>
            </p:nvSpPr>
            <p:spPr>
              <a:xfrm>
                <a:off x="-1" y="4176669"/>
                <a:ext cx="5108030" cy="616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ECE6A8-9031-0377-5AA2-F94E6F7E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176669"/>
                <a:ext cx="5108030" cy="6163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6BA5F00-97F9-77DC-0432-35A2FF7DE8FC}"/>
                  </a:ext>
                </a:extLst>
              </p:cNvPr>
              <p:cNvSpPr txBox="1"/>
              <p:nvPr/>
            </p:nvSpPr>
            <p:spPr>
              <a:xfrm>
                <a:off x="-409827" y="5195928"/>
                <a:ext cx="5833243" cy="126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.X=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conv matrix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6BA5F00-97F9-77DC-0432-35A2FF7DE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9827" y="5195928"/>
                <a:ext cx="5833243" cy="1261051"/>
              </a:xfrm>
              <a:prstGeom prst="rect">
                <a:avLst/>
              </a:prstGeom>
              <a:blipFill>
                <a:blip r:embed="rId7"/>
                <a:stretch>
                  <a:fillRect b="-6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CBD6DD-151D-EA88-72A3-C752A113314E}"/>
              </a:ext>
            </a:extLst>
          </p:cNvPr>
          <p:cNvCxnSpPr>
            <a:cxnSpLocks/>
          </p:cNvCxnSpPr>
          <p:nvPr/>
        </p:nvCxnSpPr>
        <p:spPr>
          <a:xfrm>
            <a:off x="5439183" y="4142561"/>
            <a:ext cx="0" cy="2405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9B83A85-3A16-FDA7-7DC2-A7DFC0C7D836}"/>
                  </a:ext>
                </a:extLst>
              </p:cNvPr>
              <p:cNvSpPr txBox="1"/>
              <p:nvPr/>
            </p:nvSpPr>
            <p:spPr>
              <a:xfrm>
                <a:off x="5770338" y="4048423"/>
                <a:ext cx="5722005" cy="83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.X=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9B83A85-3A16-FDA7-7DC2-A7DFC0C7D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38" y="4048423"/>
                <a:ext cx="5722005" cy="8391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F57BC4-3FED-A8DC-2799-5AA0B05E1A56}"/>
                  </a:ext>
                </a:extLst>
              </p:cNvPr>
              <p:cNvSpPr txBox="1"/>
              <p:nvPr/>
            </p:nvSpPr>
            <p:spPr>
              <a:xfrm>
                <a:off x="5396348" y="5738278"/>
                <a:ext cx="6095995" cy="695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F57BC4-3FED-A8DC-2799-5AA0B05E1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48" y="5738278"/>
                <a:ext cx="6095995" cy="695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4666B1C-688B-9D4D-8666-33741E5FE5BE}"/>
              </a:ext>
            </a:extLst>
          </p:cNvPr>
          <p:cNvSpPr txBox="1"/>
          <p:nvPr/>
        </p:nvSpPr>
        <p:spPr>
          <a:xfrm>
            <a:off x="101178" y="4942055"/>
            <a:ext cx="12582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Old basis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5352E6-7A45-5918-CFB6-E1F559298DD3}"/>
              </a:ext>
            </a:extLst>
          </p:cNvPr>
          <p:cNvSpPr txBox="1"/>
          <p:nvPr/>
        </p:nvSpPr>
        <p:spPr>
          <a:xfrm>
            <a:off x="5530637" y="3762598"/>
            <a:ext cx="125820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New basis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1B0DB7-4363-F491-8824-0C7F5979EB95}"/>
              </a:ext>
            </a:extLst>
          </p:cNvPr>
          <p:cNvSpPr txBox="1"/>
          <p:nvPr/>
        </p:nvSpPr>
        <p:spPr>
          <a:xfrm>
            <a:off x="5662471" y="5066063"/>
            <a:ext cx="154741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Combining</a:t>
            </a:r>
          </a:p>
        </p:txBody>
      </p:sp>
    </p:spTree>
    <p:extLst>
      <p:ext uri="{BB962C8B-B14F-4D97-AF65-F5344CB8AC3E}">
        <p14:creationId xmlns:p14="http://schemas.microsoft.com/office/powerpoint/2010/main" val="401938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06F6-A14A-A9C7-D0E4-5A65F189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3D59D-DE18-ABF3-DCE3-0E62E22ECDB4}"/>
                  </a:ext>
                </a:extLst>
              </p:cNvPr>
              <p:cNvSpPr txBox="1"/>
              <p:nvPr/>
            </p:nvSpPr>
            <p:spPr>
              <a:xfrm>
                <a:off x="2385850" y="1074465"/>
                <a:ext cx="6095995" cy="695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3D59D-DE18-ABF3-DCE3-0E62E22EC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850" y="1074465"/>
                <a:ext cx="6095995" cy="695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357E44B-4005-9E7B-8D95-2C3C6291CA93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51EEFD3-B6DA-AA61-3C4F-64EF828B2162}"/>
              </a:ext>
            </a:extLst>
          </p:cNvPr>
          <p:cNvCxnSpPr/>
          <p:nvPr/>
        </p:nvCxnSpPr>
        <p:spPr>
          <a:xfrm>
            <a:off x="5943600" y="1765738"/>
            <a:ext cx="2364828" cy="31531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19B6BED-83FA-0A3B-717D-38FF57123746}"/>
              </a:ext>
            </a:extLst>
          </p:cNvPr>
          <p:cNvCxnSpPr>
            <a:cxnSpLocks/>
          </p:cNvCxnSpPr>
          <p:nvPr/>
        </p:nvCxnSpPr>
        <p:spPr>
          <a:xfrm flipV="1">
            <a:off x="3873060" y="763457"/>
            <a:ext cx="4435368" cy="322022"/>
          </a:xfrm>
          <a:prstGeom prst="bentConnector3">
            <a:avLst>
              <a:gd name="adj1" fmla="val -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9DA065-E028-C6E8-A5A1-22C5D6D29881}"/>
              </a:ext>
            </a:extLst>
          </p:cNvPr>
          <p:cNvSpPr txBox="1"/>
          <p:nvPr/>
        </p:nvSpPr>
        <p:spPr>
          <a:xfrm>
            <a:off x="8481845" y="540549"/>
            <a:ext cx="371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Co-variance matrix of original (old)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7439C-6F99-AC28-29AA-2D1C29E505F7}"/>
              </a:ext>
            </a:extLst>
          </p:cNvPr>
          <p:cNvSpPr txBox="1"/>
          <p:nvPr/>
        </p:nvSpPr>
        <p:spPr>
          <a:xfrm>
            <a:off x="8481844" y="1804146"/>
            <a:ext cx="37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Co-variance matrix of New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333E2E-9D18-42D7-E224-C37792A26461}"/>
                  </a:ext>
                </a:extLst>
              </p:cNvPr>
              <p:cNvSpPr txBox="1"/>
              <p:nvPr/>
            </p:nvSpPr>
            <p:spPr>
              <a:xfrm>
                <a:off x="4790523" y="3736577"/>
                <a:ext cx="1466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A=PD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333E2E-9D18-42D7-E224-C37792A26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523" y="3736577"/>
                <a:ext cx="1466193" cy="461665"/>
              </a:xfrm>
              <a:prstGeom prst="rect">
                <a:avLst/>
              </a:prstGeom>
              <a:blipFill>
                <a:blip r:embed="rId3"/>
                <a:stretch>
                  <a:fillRect l="-666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046B15-AF08-7345-91EB-2821357AF6ED}"/>
              </a:ext>
            </a:extLst>
          </p:cNvPr>
          <p:cNvCxnSpPr/>
          <p:nvPr/>
        </p:nvCxnSpPr>
        <p:spPr>
          <a:xfrm>
            <a:off x="5675582" y="4122042"/>
            <a:ext cx="2806262" cy="1036058"/>
          </a:xfrm>
          <a:prstGeom prst="bentConnector3">
            <a:avLst>
              <a:gd name="adj1" fmla="val -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7986AB-EB6D-0590-94E8-FB1C7C8CB265}"/>
              </a:ext>
            </a:extLst>
          </p:cNvPr>
          <p:cNvSpPr txBox="1"/>
          <p:nvPr/>
        </p:nvSpPr>
        <p:spPr>
          <a:xfrm>
            <a:off x="8771316" y="4973434"/>
            <a:ext cx="139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5CEB82-A241-F3F1-2253-DDB4FA88C83A}"/>
              </a:ext>
            </a:extLst>
          </p:cNvPr>
          <p:cNvSpPr txBox="1"/>
          <p:nvPr/>
        </p:nvSpPr>
        <p:spPr>
          <a:xfrm>
            <a:off x="8515565" y="2595808"/>
            <a:ext cx="139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vector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14E55B3-A07B-CDCC-9C80-984EEE78EE7D}"/>
              </a:ext>
            </a:extLst>
          </p:cNvPr>
          <p:cNvCxnSpPr>
            <a:cxnSpLocks/>
          </p:cNvCxnSpPr>
          <p:nvPr/>
        </p:nvCxnSpPr>
        <p:spPr>
          <a:xfrm flipV="1">
            <a:off x="5268744" y="2749266"/>
            <a:ext cx="3213100" cy="987311"/>
          </a:xfrm>
          <a:prstGeom prst="bentConnector3">
            <a:avLst>
              <a:gd name="adj1" fmla="val 4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CC36BA-5004-F3B9-268E-68B02991C9D7}"/>
                  </a:ext>
                </a:extLst>
              </p:cNvPr>
              <p:cNvSpPr txBox="1"/>
              <p:nvPr/>
            </p:nvSpPr>
            <p:spPr>
              <a:xfrm>
                <a:off x="-18681" y="6339683"/>
                <a:ext cx="9618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Symetry square matrix has special matrix that it eigen matrix (vector), let say Z 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CC36BA-5004-F3B9-268E-68B02991C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81" y="6339683"/>
                <a:ext cx="9618407" cy="369332"/>
              </a:xfrm>
              <a:prstGeom prst="rect">
                <a:avLst/>
              </a:prstGeom>
              <a:blipFill>
                <a:blip r:embed="rId4"/>
                <a:stretch>
                  <a:fillRect l="-570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2481B1-330D-8A17-8325-CE3A46FA07BE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6695155" y="1949888"/>
            <a:ext cx="615154" cy="29582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0503E8-439F-BE9E-C083-D4562943C97D}"/>
              </a:ext>
            </a:extLst>
          </p:cNvPr>
          <p:cNvSpPr txBox="1"/>
          <p:nvPr/>
        </p:nvSpPr>
        <p:spPr>
          <a:xfrm>
            <a:off x="8549286" y="2977261"/>
            <a:ext cx="130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 value</a:t>
            </a:r>
          </a:p>
        </p:txBody>
      </p:sp>
    </p:spTree>
    <p:extLst>
      <p:ext uri="{BB962C8B-B14F-4D97-AF65-F5344CB8AC3E}">
        <p14:creationId xmlns:p14="http://schemas.microsoft.com/office/powerpoint/2010/main" val="11196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7824E-EBB6-8166-4CE8-5F8713B9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F116B7-124C-4C3A-694A-D0652E260EF3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6947A9-91B7-8F16-9ACC-4951DEBD585E}"/>
                  </a:ext>
                </a:extLst>
              </p:cNvPr>
              <p:cNvSpPr txBox="1"/>
              <p:nvPr/>
            </p:nvSpPr>
            <p:spPr>
              <a:xfrm>
                <a:off x="2690650" y="1150493"/>
                <a:ext cx="6187964" cy="1773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6947A9-91B7-8F16-9ACC-4951DEBD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650" y="1150493"/>
                <a:ext cx="6187964" cy="1773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0534B88-3021-405D-FCB2-238791548B2B}"/>
              </a:ext>
            </a:extLst>
          </p:cNvPr>
          <p:cNvSpPr txBox="1"/>
          <p:nvPr/>
        </p:nvSpPr>
        <p:spPr>
          <a:xfrm>
            <a:off x="173421" y="662152"/>
            <a:ext cx="416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new component, we know: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40014-D3A5-EA7E-DA6F-6F958924BC0C}"/>
                  </a:ext>
                </a:extLst>
              </p:cNvPr>
              <p:cNvSpPr txBox="1"/>
              <p:nvPr/>
            </p:nvSpPr>
            <p:spPr>
              <a:xfrm>
                <a:off x="3723291" y="2899700"/>
                <a:ext cx="2877205" cy="671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40014-D3A5-EA7E-DA6F-6F958924B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91" y="2899700"/>
                <a:ext cx="2877205" cy="671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C8BFCE4-2DDF-AA2D-5349-C1CF9F8B5557}"/>
              </a:ext>
            </a:extLst>
          </p:cNvPr>
          <p:cNvSpPr txBox="1"/>
          <p:nvPr/>
        </p:nvSpPr>
        <p:spPr>
          <a:xfrm>
            <a:off x="173421" y="4270903"/>
            <a:ext cx="10185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Ax (standard basis)=&gt; Dy(eigen basis)=&gt;z(Eigen basis)(linear mapping)&gt;q(standard basis)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B834D4-7A71-63AF-BE48-CD0C199E3162}"/>
                  </a:ext>
                </a:extLst>
              </p:cNvPr>
              <p:cNvSpPr txBox="1"/>
              <p:nvPr/>
            </p:nvSpPr>
            <p:spPr>
              <a:xfrm>
                <a:off x="3484179" y="5202625"/>
                <a:ext cx="220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Ax=</a:t>
                </a:r>
                <a:r>
                  <a:rPr lang="en-US" sz="1800" dirty="0"/>
                  <a:t>PD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x)</a:t>
                </a:r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B834D4-7A71-63AF-BE48-CD0C199E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79" y="5202625"/>
                <a:ext cx="2207173" cy="369332"/>
              </a:xfrm>
              <a:prstGeom prst="rect">
                <a:avLst/>
              </a:prstGeom>
              <a:blipFill>
                <a:blip r:embed="rId4"/>
                <a:stretch>
                  <a:fillRect l="-2486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F0F2081-E1C7-F060-560E-195B0AB70002}"/>
              </a:ext>
            </a:extLst>
          </p:cNvPr>
          <p:cNvSpPr txBox="1"/>
          <p:nvPr/>
        </p:nvSpPr>
        <p:spPr>
          <a:xfrm>
            <a:off x="5282105" y="5233104"/>
            <a:ext cx="3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basis (co-ordinate change)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2E8F46-425B-9B61-69A9-90C784E4E882}"/>
                  </a:ext>
                </a:extLst>
              </p:cNvPr>
              <p:cNvSpPr txBox="1"/>
              <p:nvPr/>
            </p:nvSpPr>
            <p:spPr>
              <a:xfrm>
                <a:off x="3484178" y="5719361"/>
                <a:ext cx="220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Ax=</a:t>
                </a:r>
                <a:r>
                  <a:rPr lang="en-US" sz="1800" dirty="0"/>
                  <a:t>P</a:t>
                </a:r>
                <a:r>
                  <a:rPr lang="en-US" sz="1800" dirty="0">
                    <a:solidFill>
                      <a:srgbClr val="FF0000"/>
                    </a:solidFill>
                  </a:rPr>
                  <a:t>{D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x)}</a:t>
                </a:r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2E8F46-425B-9B61-69A9-90C784E4E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78" y="5719361"/>
                <a:ext cx="2207173" cy="369332"/>
              </a:xfrm>
              <a:prstGeom prst="rect">
                <a:avLst/>
              </a:prstGeom>
              <a:blipFill>
                <a:blip r:embed="rId5"/>
                <a:stretch>
                  <a:fillRect l="-2486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FAEFB44-1198-31D2-98BF-57E3E8AA6EBE}"/>
              </a:ext>
            </a:extLst>
          </p:cNvPr>
          <p:cNvSpPr txBox="1"/>
          <p:nvPr/>
        </p:nvSpPr>
        <p:spPr>
          <a:xfrm>
            <a:off x="5307718" y="5780319"/>
            <a:ext cx="3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transformation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884DB4-F2FC-5D25-8826-1C1F42647E25}"/>
                  </a:ext>
                </a:extLst>
              </p:cNvPr>
              <p:cNvSpPr txBox="1"/>
              <p:nvPr/>
            </p:nvSpPr>
            <p:spPr>
              <a:xfrm>
                <a:off x="3484177" y="6278421"/>
                <a:ext cx="220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Ax=</a:t>
                </a:r>
                <a:r>
                  <a:rPr lang="en-US" sz="1800" dirty="0"/>
                  <a:t>P</a:t>
                </a:r>
                <a:r>
                  <a:rPr lang="en-US" sz="1800" dirty="0">
                    <a:solidFill>
                      <a:srgbClr val="FF0000"/>
                    </a:solidFill>
                  </a:rPr>
                  <a:t>{D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x)}</a:t>
                </a:r>
                <a:endParaRPr lang="en-US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884DB4-F2FC-5D25-8826-1C1F42647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77" y="6278421"/>
                <a:ext cx="2207173" cy="369332"/>
              </a:xfrm>
              <a:prstGeom prst="rect">
                <a:avLst/>
              </a:prstGeom>
              <a:blipFill>
                <a:blip r:embed="rId6"/>
                <a:stretch>
                  <a:fillRect l="-2486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C498A4-5F8A-3202-26CB-897AB984A3D8}"/>
              </a:ext>
            </a:extLst>
          </p:cNvPr>
          <p:cNvSpPr txBox="1"/>
          <p:nvPr/>
        </p:nvSpPr>
        <p:spPr>
          <a:xfrm>
            <a:off x="5328740" y="6351895"/>
            <a:ext cx="3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Again basis change to actual</a:t>
            </a: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5CD70A-C850-AB03-050B-B349636EC760}"/>
              </a:ext>
            </a:extLst>
          </p:cNvPr>
          <p:cNvSpPr txBox="1"/>
          <p:nvPr/>
        </p:nvSpPr>
        <p:spPr>
          <a:xfrm>
            <a:off x="0" y="3888674"/>
            <a:ext cx="197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D9D6AD-2B2E-097D-32DF-5888B65ACC34}"/>
                  </a:ext>
                </a:extLst>
              </p:cNvPr>
              <p:cNvSpPr txBox="1"/>
              <p:nvPr/>
            </p:nvSpPr>
            <p:spPr>
              <a:xfrm>
                <a:off x="8878614" y="5753700"/>
                <a:ext cx="2877205" cy="616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D9D6AD-2B2E-097D-32DF-5888B65AC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614" y="5753700"/>
                <a:ext cx="2877205" cy="616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66506F-DD2B-A883-7317-8542B720DB0F}"/>
                  </a:ext>
                </a:extLst>
              </p:cNvPr>
              <p:cNvSpPr txBox="1"/>
              <p:nvPr/>
            </p:nvSpPr>
            <p:spPr>
              <a:xfrm>
                <a:off x="3484176" y="4679052"/>
                <a:ext cx="220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Ax=</a:t>
                </a:r>
                <a:r>
                  <a:rPr lang="en-US" sz="1800" dirty="0">
                    <a:solidFill>
                      <a:schemeClr val="tx1"/>
                    </a:solidFill>
                  </a:rPr>
                  <a:t>PD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x)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66506F-DD2B-A883-7317-8542B720D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76" y="4679052"/>
                <a:ext cx="2207173" cy="369332"/>
              </a:xfrm>
              <a:prstGeom prst="rect">
                <a:avLst/>
              </a:prstGeom>
              <a:blipFill>
                <a:blip r:embed="rId8"/>
                <a:stretch>
                  <a:fillRect l="-2486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25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EC49D-2158-AC01-F375-1C0B7EF8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6F7C-FBDA-44B2-BF90-05F6619A5E06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2B5A40-AE32-8B54-A570-52A544A8F67A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2192001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428FD-B636-F55A-B043-3D352FFE0B50}"/>
              </a:ext>
            </a:extLst>
          </p:cNvPr>
          <p:cNvSpPr txBox="1"/>
          <p:nvPr/>
        </p:nvSpPr>
        <p:spPr>
          <a:xfrm>
            <a:off x="0" y="583325"/>
            <a:ext cx="843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largest eigen value ensure largest variation of new data points (component)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B96F62A-30D5-65A2-EE4E-DB57B2372427}"/>
              </a:ext>
            </a:extLst>
          </p:cNvPr>
          <p:cNvGrpSpPr/>
          <p:nvPr/>
        </p:nvGrpSpPr>
        <p:grpSpPr>
          <a:xfrm>
            <a:off x="7261014" y="1291237"/>
            <a:ext cx="5442371" cy="2583162"/>
            <a:chOff x="6095999" y="1197130"/>
            <a:chExt cx="5442371" cy="2583162"/>
          </a:xfrm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59D3EC7E-F6A4-B2E0-EDE5-A21CEF70B851}"/>
                </a:ext>
              </a:extLst>
            </p:cNvPr>
            <p:cNvSpPr/>
            <p:nvPr/>
          </p:nvSpPr>
          <p:spPr>
            <a:xfrm>
              <a:off x="7950677" y="1349166"/>
              <a:ext cx="304790" cy="2939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C1C2AB9-4C81-4A5A-4109-66E43E1206D6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7375619" y="1600037"/>
              <a:ext cx="619693" cy="1862909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345FD-A6CA-84E8-3934-3EB6A75F13A5}"/>
                </a:ext>
              </a:extLst>
            </p:cNvPr>
            <p:cNvSpPr txBox="1"/>
            <p:nvPr/>
          </p:nvSpPr>
          <p:spPr>
            <a:xfrm>
              <a:off x="7088603" y="3410960"/>
              <a:ext cx="63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E88B2F-222E-8894-0EA4-EFBBD8D24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9343" y="2266601"/>
              <a:ext cx="3246616" cy="1163409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448FEC1-1BF2-8F54-0799-1F98DFD004C9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 flipV="1">
              <a:off x="6501151" y="1381796"/>
              <a:ext cx="872711" cy="2062892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DDD14A-01D6-59EE-22B1-F98F22F1CC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1902" y="1643080"/>
              <a:ext cx="428698" cy="1313944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1872A9-13C7-79D4-5749-082318122B12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6787337" y="1496123"/>
              <a:ext cx="1163340" cy="425005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E1E9B6E-EE37-BF99-D2E1-5191A73DFF0C}"/>
                    </a:ext>
                  </a:extLst>
                </p:cNvPr>
                <p:cNvSpPr txBox="1"/>
                <p:nvPr/>
              </p:nvSpPr>
              <p:spPr>
                <a:xfrm>
                  <a:off x="10899741" y="2364933"/>
                  <a:ext cx="638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E1E9B6E-EE37-BF99-D2E1-5191A73DF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9741" y="2364933"/>
                  <a:ext cx="63862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52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0AA77F-5638-F453-FA9F-153F1E9C98B7}"/>
                    </a:ext>
                  </a:extLst>
                </p:cNvPr>
                <p:cNvSpPr txBox="1"/>
                <p:nvPr/>
              </p:nvSpPr>
              <p:spPr>
                <a:xfrm>
                  <a:off x="6095999" y="1197130"/>
                  <a:ext cx="40515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0AA77F-5638-F453-FA9F-153F1E9C9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9" y="1197130"/>
                  <a:ext cx="40515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ED54DF-4F11-89E0-A33E-5D0A312792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7341" y="1860376"/>
              <a:ext cx="324801" cy="873889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CF2C6EA1-D658-704F-F576-3A7AFCDCE4AC}"/>
                </a:ext>
              </a:extLst>
            </p:cNvPr>
            <p:cNvSpPr/>
            <p:nvPr/>
          </p:nvSpPr>
          <p:spPr>
            <a:xfrm>
              <a:off x="8782993" y="1566462"/>
              <a:ext cx="304790" cy="29391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E4E1F9EA-862E-C0C0-1B35-9C99FB623AAB}"/>
                </a:ext>
              </a:extLst>
            </p:cNvPr>
            <p:cNvSpPr/>
            <p:nvPr/>
          </p:nvSpPr>
          <p:spPr>
            <a:xfrm>
              <a:off x="9400203" y="1435291"/>
              <a:ext cx="274320" cy="27432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370251A-42A9-0332-7C95-247D2F8F07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25924" y="1732815"/>
              <a:ext cx="323857" cy="754876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35980B5-7DDD-B4B9-2261-0A2E9A51B4D1}"/>
                </a:ext>
              </a:extLst>
            </p:cNvPr>
            <p:cNvSpPr/>
            <p:nvPr/>
          </p:nvSpPr>
          <p:spPr>
            <a:xfrm>
              <a:off x="8575039" y="2944323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778880-CBB8-4B04-C9C0-D36ABCD81CE9}"/>
                </a:ext>
              </a:extLst>
            </p:cNvPr>
            <p:cNvSpPr/>
            <p:nvPr/>
          </p:nvSpPr>
          <p:spPr>
            <a:xfrm>
              <a:off x="9306423" y="271874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7217FD0-FF39-7EF9-BEF1-77A7BB6E6EC0}"/>
                </a:ext>
              </a:extLst>
            </p:cNvPr>
            <p:cNvSpPr/>
            <p:nvPr/>
          </p:nvSpPr>
          <p:spPr>
            <a:xfrm>
              <a:off x="9310308" y="268746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5F11353-D63A-DB80-6A4A-0935EB6DDB1D}"/>
                </a:ext>
              </a:extLst>
            </p:cNvPr>
            <p:cNvSpPr/>
            <p:nvPr/>
          </p:nvSpPr>
          <p:spPr>
            <a:xfrm>
              <a:off x="9936480" y="24651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D1BC57-BA1C-A660-F477-ACD39BDA030A}"/>
                  </a:ext>
                </a:extLst>
              </p:cNvPr>
              <p:cNvSpPr txBox="1"/>
              <p:nvPr/>
            </p:nvSpPr>
            <p:spPr>
              <a:xfrm>
                <a:off x="42594" y="1509478"/>
                <a:ext cx="7081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original data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,…..,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:r>
                  <a:rPr lang="en-US" i="1" dirty="0"/>
                  <a:t>d</a:t>
                </a:r>
                <a:r>
                  <a:rPr lang="en-US" dirty="0"/>
                  <a:t> dimensions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3D1BC57-BA1C-A660-F477-ACD39BDA0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" y="1509478"/>
                <a:ext cx="7081529" cy="369332"/>
              </a:xfrm>
              <a:prstGeom prst="rect">
                <a:avLst/>
              </a:prstGeom>
              <a:blipFill>
                <a:blip r:embed="rId4"/>
                <a:stretch>
                  <a:fillRect l="-775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1326E7C-D7BE-F095-5759-9BFB0C80BA68}"/>
                  </a:ext>
                </a:extLst>
              </p:cNvPr>
              <p:cNvSpPr txBox="1"/>
              <p:nvPr/>
            </p:nvSpPr>
            <p:spPr>
              <a:xfrm>
                <a:off x="42594" y="2065925"/>
                <a:ext cx="5401449" cy="923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Variance, </a:t>
                </a:r>
              </a:p>
              <a:p>
                <a:r>
                  <a:rPr lang="en-US" sz="2000" dirty="0"/>
                  <a:t>	</a:t>
                </a:r>
                <a:r>
                  <a:rPr lang="en-US" sz="2400" dirty="0"/>
                  <a:t>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1326E7C-D7BE-F095-5759-9BFB0C80B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" y="2065925"/>
                <a:ext cx="5401449" cy="923651"/>
              </a:xfrm>
              <a:prstGeom prst="rect">
                <a:avLst/>
              </a:prstGeom>
              <a:blipFill>
                <a:blip r:embed="rId5"/>
                <a:stretch>
                  <a:fillRect l="-1242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8BA3B8-6A8D-5E0F-E19C-61F48FCB51DC}"/>
                  </a:ext>
                </a:extLst>
              </p:cNvPr>
              <p:cNvSpPr txBox="1"/>
              <p:nvPr/>
            </p:nvSpPr>
            <p:spPr>
              <a:xfrm>
                <a:off x="7952353" y="4146050"/>
                <a:ext cx="4022158" cy="1272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r>
                  <a:rPr lang="en-US" sz="2000" dirty="0"/>
                  <a:t>	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	= 0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8BA3B8-6A8D-5E0F-E19C-61F48FCB5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353" y="4146050"/>
                <a:ext cx="4022158" cy="1272528"/>
              </a:xfrm>
              <a:prstGeom prst="rect">
                <a:avLst/>
              </a:prstGeom>
              <a:blipFill>
                <a:blip r:embed="rId6"/>
                <a:stretch>
                  <a:fillRect t="-33493" b="-28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7C75ACF-A26E-2C39-CE50-280E05C51494}"/>
                  </a:ext>
                </a:extLst>
              </p:cNvPr>
              <p:cNvSpPr txBox="1"/>
              <p:nvPr/>
            </p:nvSpPr>
            <p:spPr>
              <a:xfrm>
                <a:off x="877176" y="3169852"/>
                <a:ext cx="334010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7C75ACF-A26E-2C39-CE50-280E05C51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76" y="3169852"/>
                <a:ext cx="3340100" cy="615874"/>
              </a:xfrm>
              <a:prstGeom prst="rect">
                <a:avLst/>
              </a:prstGeom>
              <a:blipFill>
                <a:blip r:embed="rId7"/>
                <a:stretch>
                  <a:fillRect l="-2920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B6A6CB-EBB8-A688-985B-9690414D12B7}"/>
                  </a:ext>
                </a:extLst>
              </p:cNvPr>
              <p:cNvSpPr txBox="1"/>
              <p:nvPr/>
            </p:nvSpPr>
            <p:spPr>
              <a:xfrm>
                <a:off x="42594" y="3892538"/>
                <a:ext cx="5732191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We have to maximize the V and the constrain that,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should be unit length that means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B6A6CB-EBB8-A688-985B-9690414D1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" y="3892538"/>
                <a:ext cx="5732191" cy="681982"/>
              </a:xfrm>
              <a:prstGeom prst="rect">
                <a:avLst/>
              </a:prstGeom>
              <a:blipFill>
                <a:blip r:embed="rId8"/>
                <a:stretch>
                  <a:fillRect l="-957" t="-450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3C440E47-239E-D16D-E929-58706A6EB8DC}"/>
              </a:ext>
            </a:extLst>
          </p:cNvPr>
          <p:cNvSpPr txBox="1"/>
          <p:nvPr/>
        </p:nvSpPr>
        <p:spPr>
          <a:xfrm>
            <a:off x="21674" y="1077510"/>
            <a:ext cx="6448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Variance of projection of original data points of vector </a:t>
            </a:r>
            <a:r>
              <a:rPr lang="en-US" i="1" dirty="0"/>
              <a:t>e</a:t>
            </a:r>
            <a:r>
              <a:rPr lang="en-US" dirty="0"/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D69A0F-CF2A-C062-DE84-81971480E657}"/>
              </a:ext>
            </a:extLst>
          </p:cNvPr>
          <p:cNvSpPr txBox="1"/>
          <p:nvPr/>
        </p:nvSpPr>
        <p:spPr>
          <a:xfrm>
            <a:off x="8164839" y="583324"/>
            <a:ext cx="125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128273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2173</Words>
  <Application>Microsoft Office PowerPoint</Application>
  <PresentationFormat>Widescreen</PresentationFormat>
  <Paragraphs>516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Aptos</vt:lpstr>
      <vt:lpstr>Aptos Display</vt:lpstr>
      <vt:lpstr>Arial</vt:lpstr>
      <vt:lpstr>Calibri</vt:lpstr>
      <vt:lpstr>Cambria Math</vt:lpstr>
      <vt:lpstr>Monda</vt:lpstr>
      <vt:lpstr>Times New Roman</vt:lpstr>
      <vt:lpstr>Office Theme</vt:lpstr>
      <vt:lpstr>Principle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Variance of eigen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nadim mahamud</dc:creator>
  <cp:lastModifiedBy>nadim mahamud</cp:lastModifiedBy>
  <cp:revision>49</cp:revision>
  <dcterms:created xsi:type="dcterms:W3CDTF">2024-05-05T04:22:05Z</dcterms:created>
  <dcterms:modified xsi:type="dcterms:W3CDTF">2024-10-06T12:33:15Z</dcterms:modified>
</cp:coreProperties>
</file>