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B1BDD-8B71-4D7F-AF1B-8B96F6F3E98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49AA1-723A-433F-BE2E-EC5B6DC1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49AA1-723A-433F-BE2E-EC5B6DC1D2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4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A9C3-C531-AD7C-299D-A46973BBB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84F11-403C-19D6-5087-AE3BED7D5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6BF5C-03C0-5089-B171-6755781B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43AA-91CF-41B7-A343-5A33925E8D9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93F37-7B61-A10C-6832-E46DC7BF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58BD7-E615-A3B3-DC73-FBBD8D0D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2E8-A63B-40C6-A840-8F46DA44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DB85-842F-C0C8-3C9C-DE57A594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A18EF-7247-2E88-86AB-F4C016C70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D02E5-EDE4-D79F-9F00-E212279A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43AA-91CF-41B7-A343-5A33925E8D9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6B3B3-1150-8EF9-BD14-A9B8B209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E3359-4314-1F36-C29E-F41B4E8E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2E8-A63B-40C6-A840-8F46DA44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6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9F446-145D-45B2-D9EA-20CC3DC91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EF41A-DC3B-0691-1877-62946E6E6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6762-2456-A450-4941-60EFDA92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43AA-91CF-41B7-A343-5A33925E8D9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D248-794A-66B9-ECCE-914AA405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FF7BF-1672-01F5-EB8F-C2D52705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2E8-A63B-40C6-A840-8F46DA44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1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1F0C-E405-1583-B282-61ADC763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DE8B-5EC5-2CE1-C327-A709F038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CD87B-744E-0547-9CFC-53D5CEDA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43AA-91CF-41B7-A343-5A33925E8D9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1DE2F-0AFF-7030-C2D1-15AC9ED6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74CDE-EB4C-731A-9145-8657C28E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2E8-A63B-40C6-A840-8F46DA44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6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3A47-E106-013B-077D-79E4A385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B569F-90EC-9F28-06BA-A9BCF5ED2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90FDD-2377-0E7A-9660-B379BC78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43AA-91CF-41B7-A343-5A33925E8D9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BCDEA-E341-43E7-E00F-DD4CBF59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4C2D4-7150-0306-E58C-80A667AB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2E8-A63B-40C6-A840-8F46DA44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5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7B0E-2B93-8CEE-3669-7DA8760B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ECE3-CAEF-FDC4-C5DE-5F0AEE761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646B5-89E4-EAF1-0781-44F643AC8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6AA9C-BD19-DEAE-A369-2F1E7D16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43AA-91CF-41B7-A343-5A33925E8D9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BD9C9-1CCC-551D-5F37-AC6F3281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B845B-FF29-5D22-20F3-90346188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2E8-A63B-40C6-A840-8F46DA44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7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6AD9-C59A-190B-7A88-5D505C5C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6695D-9E41-F116-0C75-353FEE2E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5987F-22B5-FD5C-CA94-8CC659BC3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27575-FF1D-39E8-1037-F914F2ECD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DDA47-13EF-9D60-917E-26F13D34F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EB1AF-50C7-5218-19E8-410096B0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43AA-91CF-41B7-A343-5A33925E8D9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8BFEE-9D3F-CB43-74D5-20C6C4AB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A9394-61DF-645D-0385-CB87A438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2E8-A63B-40C6-A840-8F46DA44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6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2A16-EA8C-0337-5652-60B1D898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D9856-0626-5673-165E-F5A9D4AF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43AA-91CF-41B7-A343-5A33925E8D9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0AA59-6C2F-1C63-DD50-B91B3BCF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FA68E-98B4-A90B-41B2-B2391A51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2E8-A63B-40C6-A840-8F46DA44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9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C80EE-F718-0E42-62D9-6BB01F91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43AA-91CF-41B7-A343-5A33925E8D9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B3EE7-4083-BF5B-E369-24F43FDE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A2F62-BF13-E424-DE93-415D137D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2E8-A63B-40C6-A840-8F46DA44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6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30F7-FDA3-57D5-F357-BFE704EC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8752-3D59-DFF2-72E6-F942994AA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0E5F3-2A45-D93C-4015-FE195C2CA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497A0-F831-81FD-6DD8-B6B03057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43AA-91CF-41B7-A343-5A33925E8D9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78EE4-A746-2252-910F-8B65AAD3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9753D-80BA-5814-3A27-0D98896A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2E8-A63B-40C6-A840-8F46DA44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8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7155-B1B7-1A2B-0C0E-3A7CFCAB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1A33E-9A86-1E2D-0780-EAFFA4016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065C8-C648-4728-4B90-7014B8644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1CDCF-8E19-70BD-B2F6-8B8C6E74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43AA-91CF-41B7-A343-5A33925E8D9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E9917-4382-E902-A08F-3BA1A5B2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E34A6-EBF7-AE5B-6E7D-1EAF7729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2E8-A63B-40C6-A840-8F46DA44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4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01410-2A43-CC1D-2BF7-B90BDE29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185A4-EF5A-3514-41A6-69F824E2C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7E017-4AB1-FBD5-9B3F-B0AA4F969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0F43AA-91CF-41B7-A343-5A33925E8D9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5A3B6-F0D0-09AB-717C-9D92684A9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0DA92-9AC4-37C3-9F49-4A41D077A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4DB2E8-A63B-40C6-A840-8F46DA44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993B-3206-646E-0F76-8629FA570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0262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+mn-lt"/>
              </a:rPr>
              <a:t>Convolutional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E443E-41BD-8192-A757-AC604DD59537}"/>
              </a:ext>
            </a:extLst>
          </p:cNvPr>
          <p:cNvSpPr txBox="1"/>
          <p:nvPr/>
        </p:nvSpPr>
        <p:spPr>
          <a:xfrm>
            <a:off x="0" y="567560"/>
            <a:ext cx="1171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kind of neural network for processing data that has know grid-like topology . For example image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004154-F483-A870-242E-8BF72A48F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5384"/>
              </p:ext>
            </p:extLst>
          </p:nvPr>
        </p:nvGraphicFramePr>
        <p:xfrm>
          <a:off x="234731" y="2639568"/>
          <a:ext cx="14630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79786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8068064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0074243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04935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219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682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4550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003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49EB47-15CF-362F-2561-66C564AA0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32041"/>
              </p:ext>
            </p:extLst>
          </p:nvPr>
        </p:nvGraphicFramePr>
        <p:xfrm>
          <a:off x="234731" y="1542288"/>
          <a:ext cx="14630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83209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739095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203187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2157914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1082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2846180-22DA-61EB-CB72-BEAA90A5A1E8}"/>
              </a:ext>
            </a:extLst>
          </p:cNvPr>
          <p:cNvSpPr txBox="1"/>
          <p:nvPr/>
        </p:nvSpPr>
        <p:spPr>
          <a:xfrm>
            <a:off x="0" y="2128557"/>
            <a:ext cx="16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3C0F63-791F-590A-C3F6-AF88993EC4CB}"/>
              </a:ext>
            </a:extLst>
          </p:cNvPr>
          <p:cNvSpPr txBox="1"/>
          <p:nvPr/>
        </p:nvSpPr>
        <p:spPr>
          <a:xfrm>
            <a:off x="0" y="1031275"/>
            <a:ext cx="16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7D404-BA6E-AA97-C321-163C7F12096B}"/>
              </a:ext>
            </a:extLst>
          </p:cNvPr>
          <p:cNvSpPr txBox="1"/>
          <p:nvPr/>
        </p:nvSpPr>
        <p:spPr>
          <a:xfrm>
            <a:off x="7010400" y="155739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CNN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456E01-9F52-3521-5903-C7CCD5F2AF3F}"/>
              </a:ext>
            </a:extLst>
          </p:cNvPr>
          <p:cNvSpPr txBox="1"/>
          <p:nvPr/>
        </p:nvSpPr>
        <p:spPr>
          <a:xfrm>
            <a:off x="4656083" y="2497889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Convolutional </a:t>
            </a:r>
          </a:p>
          <a:p>
            <a:pPr algn="ctr"/>
            <a:r>
              <a:rPr lang="en-US" b="1" dirty="0"/>
              <a:t>operation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F90C6-5F05-DDF1-9AFD-1A412A0CF77E}"/>
              </a:ext>
            </a:extLst>
          </p:cNvPr>
          <p:cNvSpPr txBox="1"/>
          <p:nvPr/>
        </p:nvSpPr>
        <p:spPr>
          <a:xfrm>
            <a:off x="7014604" y="249788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Pooling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7C0ADE-5285-3B4B-E896-9F28491EFE82}"/>
              </a:ext>
            </a:extLst>
          </p:cNvPr>
          <p:cNvSpPr txBox="1"/>
          <p:nvPr/>
        </p:nvSpPr>
        <p:spPr>
          <a:xfrm>
            <a:off x="9133490" y="2497889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FC layers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455B8D-2849-F794-3B47-88B528B9DEAC}"/>
              </a:ext>
            </a:extLst>
          </p:cNvPr>
          <p:cNvCxnSpPr>
            <a:stCxn id="11" idx="1"/>
            <a:endCxn id="12" idx="0"/>
          </p:cNvCxnSpPr>
          <p:nvPr/>
        </p:nvCxnSpPr>
        <p:spPr>
          <a:xfrm flipH="1">
            <a:off x="5524763" y="1788230"/>
            <a:ext cx="1485637" cy="70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CBCB80-0226-C2BC-6A79-3BE9F8DDDB5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467600" y="2019062"/>
            <a:ext cx="0" cy="478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4D4DD1-E7C0-AD0F-DA41-74D9CDEC279A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>
            <a:off x="7924800" y="1788230"/>
            <a:ext cx="2077370" cy="70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6C908A-1FED-7B6F-6A73-6907C0CA7089}"/>
              </a:ext>
            </a:extLst>
          </p:cNvPr>
          <p:cNvSpPr txBox="1"/>
          <p:nvPr/>
        </p:nvSpPr>
        <p:spPr>
          <a:xfrm>
            <a:off x="234731" y="5013434"/>
            <a:ext cx="7474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we are not used ANN?</a:t>
            </a:r>
          </a:p>
          <a:p>
            <a:pPr marL="400050" indent="-400050">
              <a:buAutoNum type="romanLcParenR"/>
            </a:pPr>
            <a:r>
              <a:rPr lang="en-US" dirty="0"/>
              <a:t>High computational cost</a:t>
            </a:r>
          </a:p>
          <a:p>
            <a:pPr marL="400050" indent="-400050">
              <a:buAutoNum type="romanLcParenR"/>
            </a:pPr>
            <a:r>
              <a:rPr lang="en-US" dirty="0" err="1"/>
              <a:t>Overfitt</a:t>
            </a:r>
            <a:endParaRPr lang="en-US" dirty="0"/>
          </a:p>
          <a:p>
            <a:pPr marL="400050" indent="-400050">
              <a:buAutoNum type="romanLcParenR"/>
            </a:pPr>
            <a:r>
              <a:rPr lang="en-US" dirty="0"/>
              <a:t>Loss of important feature like spatial arrangement of pixels (distance)</a:t>
            </a:r>
          </a:p>
        </p:txBody>
      </p:sp>
    </p:spTree>
    <p:extLst>
      <p:ext uri="{BB962C8B-B14F-4D97-AF65-F5344CB8AC3E}">
        <p14:creationId xmlns:p14="http://schemas.microsoft.com/office/powerpoint/2010/main" val="293267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DBEEF90-4B2E-8021-5E12-E9D7C949A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003" y="536028"/>
            <a:ext cx="3854997" cy="401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0391094-092C-AC40-6AF4-73814BECD1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202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Convolutional Neural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DEA9A-1ABD-8C34-BFD4-C81A67F6F228}"/>
              </a:ext>
            </a:extLst>
          </p:cNvPr>
          <p:cNvSpPr txBox="1"/>
          <p:nvPr/>
        </p:nvSpPr>
        <p:spPr>
          <a:xfrm>
            <a:off x="0" y="520262"/>
            <a:ext cx="42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Way of CNN works: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2F435-934C-DF3D-9359-08B83EC7C7EF}"/>
              </a:ext>
            </a:extLst>
          </p:cNvPr>
          <p:cNvSpPr txBox="1"/>
          <p:nvPr/>
        </p:nvSpPr>
        <p:spPr>
          <a:xfrm>
            <a:off x="0" y="948191"/>
            <a:ext cx="5712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R"/>
            </a:pPr>
            <a:r>
              <a:rPr lang="en-US" dirty="0"/>
              <a:t>CNN find primitive features (Edges) used </a:t>
            </a:r>
            <a:r>
              <a:rPr lang="en-US" dirty="0" err="1"/>
              <a:t>convoluation</a:t>
            </a:r>
            <a:r>
              <a:rPr lang="en-US" dirty="0"/>
              <a:t> operation</a:t>
            </a:r>
          </a:p>
          <a:p>
            <a:pPr marL="400050" indent="-400050">
              <a:buAutoNum type="romanLcParenR"/>
            </a:pPr>
            <a:r>
              <a:rPr lang="en-US" dirty="0"/>
              <a:t>Join the feature and extract more primitive feature</a:t>
            </a:r>
          </a:p>
          <a:p>
            <a:pPr marL="400050" indent="-400050">
              <a:buAutoNum type="romanLcParenR"/>
            </a:pPr>
            <a:r>
              <a:rPr lang="en-US" dirty="0"/>
              <a:t>FC for final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F5918-25B4-131A-31A7-B04604923965}"/>
              </a:ext>
            </a:extLst>
          </p:cNvPr>
          <p:cNvSpPr txBox="1"/>
          <p:nvPr/>
        </p:nvSpPr>
        <p:spPr>
          <a:xfrm>
            <a:off x="8639503" y="6488668"/>
            <a:ext cx="355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CNN, More complex pattern</a:t>
            </a:r>
          </a:p>
        </p:txBody>
      </p:sp>
    </p:spTree>
    <p:extLst>
      <p:ext uri="{BB962C8B-B14F-4D97-AF65-F5344CB8AC3E}">
        <p14:creationId xmlns:p14="http://schemas.microsoft.com/office/powerpoint/2010/main" val="410885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F96234-1F4E-7392-15D0-714E914691D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202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Convolutional Neural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65E55-2C41-6D16-DFB2-70C321EC428E}"/>
              </a:ext>
            </a:extLst>
          </p:cNvPr>
          <p:cNvSpPr txBox="1"/>
          <p:nvPr/>
        </p:nvSpPr>
        <p:spPr>
          <a:xfrm>
            <a:off x="0" y="520262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to identify edges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3654F3-5A03-0D91-39E2-1F43FAEC9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94646"/>
              </p:ext>
            </p:extLst>
          </p:nvPr>
        </p:nvGraphicFramePr>
        <p:xfrm>
          <a:off x="150910" y="1040524"/>
          <a:ext cx="3925788" cy="2251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298">
                  <a:extLst>
                    <a:ext uri="{9D8B030D-6E8A-4147-A177-3AD203B41FA5}">
                      <a16:colId xmlns:a16="http://schemas.microsoft.com/office/drawing/2014/main" val="379786734"/>
                    </a:ext>
                  </a:extLst>
                </a:gridCol>
                <a:gridCol w="654298">
                  <a:extLst>
                    <a:ext uri="{9D8B030D-6E8A-4147-A177-3AD203B41FA5}">
                      <a16:colId xmlns:a16="http://schemas.microsoft.com/office/drawing/2014/main" val="1580680643"/>
                    </a:ext>
                  </a:extLst>
                </a:gridCol>
                <a:gridCol w="654298">
                  <a:extLst>
                    <a:ext uri="{9D8B030D-6E8A-4147-A177-3AD203B41FA5}">
                      <a16:colId xmlns:a16="http://schemas.microsoft.com/office/drawing/2014/main" val="2200742431"/>
                    </a:ext>
                  </a:extLst>
                </a:gridCol>
                <a:gridCol w="654298">
                  <a:extLst>
                    <a:ext uri="{9D8B030D-6E8A-4147-A177-3AD203B41FA5}">
                      <a16:colId xmlns:a16="http://schemas.microsoft.com/office/drawing/2014/main" val="2843029204"/>
                    </a:ext>
                  </a:extLst>
                </a:gridCol>
                <a:gridCol w="654298">
                  <a:extLst>
                    <a:ext uri="{9D8B030D-6E8A-4147-A177-3AD203B41FA5}">
                      <a16:colId xmlns:a16="http://schemas.microsoft.com/office/drawing/2014/main" val="1005120348"/>
                    </a:ext>
                  </a:extLst>
                </a:gridCol>
                <a:gridCol w="654298">
                  <a:extLst>
                    <a:ext uri="{9D8B030D-6E8A-4147-A177-3AD203B41FA5}">
                      <a16:colId xmlns:a16="http://schemas.microsoft.com/office/drawing/2014/main" val="2860493537"/>
                    </a:ext>
                  </a:extLst>
                </a:gridCol>
              </a:tblGrid>
              <a:tr h="37521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21918"/>
                  </a:ext>
                </a:extLst>
              </a:tr>
              <a:tr h="37521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119621"/>
                  </a:ext>
                </a:extLst>
              </a:tr>
              <a:tr h="37521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68206"/>
                  </a:ext>
                </a:extLst>
              </a:tr>
              <a:tr h="37521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455081"/>
                  </a:ext>
                </a:extLst>
              </a:tr>
              <a:tr h="37521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36408"/>
                  </a:ext>
                </a:extLst>
              </a:tr>
              <a:tr h="37521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003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E7A38A-7344-74D0-EEF7-E1664FC9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159515"/>
              </p:ext>
            </p:extLst>
          </p:nvPr>
        </p:nvGraphicFramePr>
        <p:xfrm>
          <a:off x="4971831" y="1547368"/>
          <a:ext cx="128016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158068064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200742431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860493537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682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45508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003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495DD2-D92D-3561-8D08-8DDE313ABF51}"/>
              </a:ext>
            </a:extLst>
          </p:cNvPr>
          <p:cNvSpPr txBox="1"/>
          <p:nvPr/>
        </p:nvSpPr>
        <p:spPr>
          <a:xfrm>
            <a:off x="4378214" y="1924566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AB861-D999-334D-4986-3A0217EDE612}"/>
              </a:ext>
            </a:extLst>
          </p:cNvPr>
          <p:cNvSpPr txBox="1"/>
          <p:nvPr/>
        </p:nvSpPr>
        <p:spPr>
          <a:xfrm>
            <a:off x="6715014" y="1924566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3BDA0-08B5-2997-09DC-0665A4537007}"/>
              </a:ext>
            </a:extLst>
          </p:cNvPr>
          <p:cNvSpPr txBox="1"/>
          <p:nvPr/>
        </p:nvSpPr>
        <p:spPr>
          <a:xfrm>
            <a:off x="1412238" y="3291838"/>
            <a:ext cx="140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4F328-71E0-F054-1587-68BF5FFDA3AD}"/>
              </a:ext>
            </a:extLst>
          </p:cNvPr>
          <p:cNvSpPr txBox="1"/>
          <p:nvPr/>
        </p:nvSpPr>
        <p:spPr>
          <a:xfrm>
            <a:off x="5307334" y="3425412"/>
            <a:ext cx="140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AE17F85-E4DC-AEAD-1F16-A9B4B472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0491"/>
              </p:ext>
            </p:extLst>
          </p:nvPr>
        </p:nvGraphicFramePr>
        <p:xfrm>
          <a:off x="7470137" y="1415743"/>
          <a:ext cx="2617192" cy="1500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298">
                  <a:extLst>
                    <a:ext uri="{9D8B030D-6E8A-4147-A177-3AD203B41FA5}">
                      <a16:colId xmlns:a16="http://schemas.microsoft.com/office/drawing/2014/main" val="1580680643"/>
                    </a:ext>
                  </a:extLst>
                </a:gridCol>
                <a:gridCol w="654298">
                  <a:extLst>
                    <a:ext uri="{9D8B030D-6E8A-4147-A177-3AD203B41FA5}">
                      <a16:colId xmlns:a16="http://schemas.microsoft.com/office/drawing/2014/main" val="2200742431"/>
                    </a:ext>
                  </a:extLst>
                </a:gridCol>
                <a:gridCol w="654298">
                  <a:extLst>
                    <a:ext uri="{9D8B030D-6E8A-4147-A177-3AD203B41FA5}">
                      <a16:colId xmlns:a16="http://schemas.microsoft.com/office/drawing/2014/main" val="1005120348"/>
                    </a:ext>
                  </a:extLst>
                </a:gridCol>
                <a:gridCol w="654298">
                  <a:extLst>
                    <a:ext uri="{9D8B030D-6E8A-4147-A177-3AD203B41FA5}">
                      <a16:colId xmlns:a16="http://schemas.microsoft.com/office/drawing/2014/main" val="2860493537"/>
                    </a:ext>
                  </a:extLst>
                </a:gridCol>
              </a:tblGrid>
              <a:tr h="37521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68206"/>
                  </a:ext>
                </a:extLst>
              </a:tr>
              <a:tr h="37521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455081"/>
                  </a:ext>
                </a:extLst>
              </a:tr>
              <a:tr h="37521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36408"/>
                  </a:ext>
                </a:extLst>
              </a:tr>
              <a:tr h="37521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003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DA181B2-73B7-EA4E-5A88-345AEF71D033}"/>
              </a:ext>
            </a:extLst>
          </p:cNvPr>
          <p:cNvSpPr txBox="1"/>
          <p:nvPr/>
        </p:nvSpPr>
        <p:spPr>
          <a:xfrm>
            <a:off x="8118111" y="3368793"/>
            <a:ext cx="179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8D46DB-F902-F2A9-1EBB-09A5DE6E6C5E}"/>
              </a:ext>
            </a:extLst>
          </p:cNvPr>
          <p:cNvSpPr txBox="1"/>
          <p:nvPr/>
        </p:nvSpPr>
        <p:spPr>
          <a:xfrm>
            <a:off x="1817838" y="3610078"/>
            <a:ext cx="93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x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4834B2-624C-21E7-169F-0E54A607146F}"/>
              </a:ext>
            </a:extLst>
          </p:cNvPr>
          <p:cNvSpPr txBox="1"/>
          <p:nvPr/>
        </p:nvSpPr>
        <p:spPr>
          <a:xfrm>
            <a:off x="5648305" y="3661170"/>
            <a:ext cx="93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x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A7EEAD-2861-82E3-B206-E76816FC431E}"/>
              </a:ext>
            </a:extLst>
          </p:cNvPr>
          <p:cNvSpPr txBox="1"/>
          <p:nvPr/>
        </p:nvSpPr>
        <p:spPr>
          <a:xfrm>
            <a:off x="8140234" y="3661170"/>
            <a:ext cx="212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(M-k+1) x (N-k+1)</a:t>
            </a:r>
          </a:p>
        </p:txBody>
      </p:sp>
    </p:spTree>
    <p:extLst>
      <p:ext uri="{BB962C8B-B14F-4D97-AF65-F5344CB8AC3E}">
        <p14:creationId xmlns:p14="http://schemas.microsoft.com/office/powerpoint/2010/main" val="68537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1D6F19-AF81-7980-5280-B93408FE04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202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+mn-lt"/>
              </a:rPr>
              <a:t>Convoluational</a:t>
            </a:r>
            <a:r>
              <a:rPr lang="en-US" sz="3600" dirty="0">
                <a:latin typeface="+mn-lt"/>
              </a:rPr>
              <a:t> operation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F3E89-E2FC-6ED4-C3F1-DF94CFA2ABEE}"/>
              </a:ext>
            </a:extLst>
          </p:cNvPr>
          <p:cNvSpPr txBox="1"/>
          <p:nvPr/>
        </p:nvSpPr>
        <p:spPr>
          <a:xfrm>
            <a:off x="0" y="503498"/>
            <a:ext cx="242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RGB: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C89830-5FC6-5C3E-40A8-DC7AB1BEF4F4}"/>
              </a:ext>
            </a:extLst>
          </p:cNvPr>
          <p:cNvSpPr/>
          <p:nvPr/>
        </p:nvSpPr>
        <p:spPr>
          <a:xfrm>
            <a:off x="1514901" y="680927"/>
            <a:ext cx="791570" cy="1201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2CF33F-1105-16AC-CD42-56FD7536B611}"/>
              </a:ext>
            </a:extLst>
          </p:cNvPr>
          <p:cNvSpPr/>
          <p:nvPr/>
        </p:nvSpPr>
        <p:spPr>
          <a:xfrm>
            <a:off x="1667301" y="833327"/>
            <a:ext cx="791570" cy="1201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8330F2-1CA5-CF5C-6492-462B18C58536}"/>
              </a:ext>
            </a:extLst>
          </p:cNvPr>
          <p:cNvSpPr/>
          <p:nvPr/>
        </p:nvSpPr>
        <p:spPr>
          <a:xfrm>
            <a:off x="1819701" y="985727"/>
            <a:ext cx="791570" cy="1201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E32987-20F3-0E81-C303-F10C1964BB45}"/>
              </a:ext>
            </a:extLst>
          </p:cNvPr>
          <p:cNvGrpSpPr/>
          <p:nvPr/>
        </p:nvGrpSpPr>
        <p:grpSpPr>
          <a:xfrm>
            <a:off x="4146644" y="868896"/>
            <a:ext cx="771098" cy="825063"/>
            <a:chOff x="3889611" y="1209267"/>
            <a:chExt cx="771098" cy="8250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261506-A66F-5B25-8E97-C2732EC1E3AA}"/>
                </a:ext>
              </a:extLst>
            </p:cNvPr>
            <p:cNvSpPr/>
            <p:nvPr/>
          </p:nvSpPr>
          <p:spPr>
            <a:xfrm>
              <a:off x="3889611" y="1209267"/>
              <a:ext cx="466298" cy="52026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651D45-6848-5DF7-B5DB-69E392FB29AD}"/>
                </a:ext>
              </a:extLst>
            </p:cNvPr>
            <p:cNvSpPr/>
            <p:nvPr/>
          </p:nvSpPr>
          <p:spPr>
            <a:xfrm>
              <a:off x="4042011" y="1361667"/>
              <a:ext cx="466298" cy="52026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5CF4A2-6EE7-E175-AE54-59404B930444}"/>
                </a:ext>
              </a:extLst>
            </p:cNvPr>
            <p:cNvSpPr/>
            <p:nvPr/>
          </p:nvSpPr>
          <p:spPr>
            <a:xfrm>
              <a:off x="4194411" y="1514067"/>
              <a:ext cx="466298" cy="52026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4B51689-61E6-21C5-9A53-3219196FF467}"/>
              </a:ext>
            </a:extLst>
          </p:cNvPr>
          <p:cNvSpPr txBox="1"/>
          <p:nvPr/>
        </p:nvSpPr>
        <p:spPr>
          <a:xfrm>
            <a:off x="3196988" y="1065964"/>
            <a:ext cx="354841" cy="367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E8DE3-0ED4-05A6-4BC4-4A2FCCBCEF8F}"/>
              </a:ext>
            </a:extLst>
          </p:cNvPr>
          <p:cNvSpPr txBox="1"/>
          <p:nvPr/>
        </p:nvSpPr>
        <p:spPr>
          <a:xfrm>
            <a:off x="5327175" y="1173696"/>
            <a:ext cx="354841" cy="367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F7D32ED-3E4A-0077-5AE0-8924F3835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88784"/>
              </p:ext>
            </p:extLst>
          </p:nvPr>
        </p:nvGraphicFramePr>
        <p:xfrm>
          <a:off x="6243849" y="680927"/>
          <a:ext cx="15285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38">
                  <a:extLst>
                    <a:ext uri="{9D8B030D-6E8A-4147-A177-3AD203B41FA5}">
                      <a16:colId xmlns:a16="http://schemas.microsoft.com/office/drawing/2014/main" val="1580680643"/>
                    </a:ext>
                  </a:extLst>
                </a:gridCol>
                <a:gridCol w="382138">
                  <a:extLst>
                    <a:ext uri="{9D8B030D-6E8A-4147-A177-3AD203B41FA5}">
                      <a16:colId xmlns:a16="http://schemas.microsoft.com/office/drawing/2014/main" val="2200742431"/>
                    </a:ext>
                  </a:extLst>
                </a:gridCol>
                <a:gridCol w="382138">
                  <a:extLst>
                    <a:ext uri="{9D8B030D-6E8A-4147-A177-3AD203B41FA5}">
                      <a16:colId xmlns:a16="http://schemas.microsoft.com/office/drawing/2014/main" val="1005120348"/>
                    </a:ext>
                  </a:extLst>
                </a:gridCol>
                <a:gridCol w="382138">
                  <a:extLst>
                    <a:ext uri="{9D8B030D-6E8A-4147-A177-3AD203B41FA5}">
                      <a16:colId xmlns:a16="http://schemas.microsoft.com/office/drawing/2014/main" val="2860493537"/>
                    </a:ext>
                  </a:extLst>
                </a:gridCol>
              </a:tblGrid>
              <a:tr h="25264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68206"/>
                  </a:ext>
                </a:extLst>
              </a:tr>
              <a:tr h="25264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455081"/>
                  </a:ext>
                </a:extLst>
              </a:tr>
              <a:tr h="25264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36408"/>
                  </a:ext>
                </a:extLst>
              </a:tr>
              <a:tr h="25264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0032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9F126BC-AE42-3C70-5BEC-510528AAB744}"/>
              </a:ext>
            </a:extLst>
          </p:cNvPr>
          <p:cNvSpPr txBox="1"/>
          <p:nvPr/>
        </p:nvSpPr>
        <p:spPr>
          <a:xfrm>
            <a:off x="1667301" y="2347395"/>
            <a:ext cx="11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</a:p>
          <a:p>
            <a:pPr algn="ctr"/>
            <a:r>
              <a:rPr lang="en-US" dirty="0"/>
              <a:t>(6 x 6 x 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5C076-4371-C0BA-4052-651D30793A29}"/>
              </a:ext>
            </a:extLst>
          </p:cNvPr>
          <p:cNvSpPr txBox="1"/>
          <p:nvPr/>
        </p:nvSpPr>
        <p:spPr>
          <a:xfrm>
            <a:off x="4090915" y="2347395"/>
            <a:ext cx="11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</a:t>
            </a:r>
          </a:p>
          <a:p>
            <a:pPr algn="ctr"/>
            <a:r>
              <a:rPr lang="en-US" dirty="0"/>
              <a:t>(3 x 3 x 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9D720-0DC0-0E5A-4D24-C57C022D2DC6}"/>
              </a:ext>
            </a:extLst>
          </p:cNvPr>
          <p:cNvSpPr txBox="1"/>
          <p:nvPr/>
        </p:nvSpPr>
        <p:spPr>
          <a:xfrm>
            <a:off x="6514529" y="2304632"/>
            <a:ext cx="152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map</a:t>
            </a:r>
          </a:p>
          <a:p>
            <a:pPr algn="ctr"/>
            <a:r>
              <a:rPr lang="en-US" dirty="0"/>
              <a:t>(4 x 4 x 1)</a:t>
            </a:r>
          </a:p>
        </p:txBody>
      </p:sp>
    </p:spTree>
    <p:extLst>
      <p:ext uri="{BB962C8B-B14F-4D97-AF65-F5344CB8AC3E}">
        <p14:creationId xmlns:p14="http://schemas.microsoft.com/office/powerpoint/2010/main" val="26446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76F3FD-3449-AB1F-82FA-259C70C898E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202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+mn-lt"/>
              </a:rPr>
              <a:t>Convoluational</a:t>
            </a:r>
            <a:r>
              <a:rPr lang="en-US" sz="3600" dirty="0">
                <a:latin typeface="+mn-lt"/>
              </a:rPr>
              <a:t> operation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4E39B-DECF-C13F-BE00-181FE52D51ED}"/>
              </a:ext>
            </a:extLst>
          </p:cNvPr>
          <p:cNvSpPr txBox="1"/>
          <p:nvPr/>
        </p:nvSpPr>
        <p:spPr>
          <a:xfrm>
            <a:off x="0" y="503498"/>
            <a:ext cx="242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Mutiple</a:t>
            </a:r>
            <a:r>
              <a:rPr lang="en-US" dirty="0"/>
              <a:t> filter: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C00CAC-58E3-BBDC-2024-6DEFF14C042F}"/>
              </a:ext>
            </a:extLst>
          </p:cNvPr>
          <p:cNvSpPr/>
          <p:nvPr/>
        </p:nvSpPr>
        <p:spPr>
          <a:xfrm>
            <a:off x="876869" y="872830"/>
            <a:ext cx="630072" cy="828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BAC963-E733-8F29-16D3-1D03470B0953}"/>
              </a:ext>
            </a:extLst>
          </p:cNvPr>
          <p:cNvSpPr/>
          <p:nvPr/>
        </p:nvSpPr>
        <p:spPr>
          <a:xfrm>
            <a:off x="1029269" y="1025230"/>
            <a:ext cx="630072" cy="828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3EA3A1-FB4F-EE8B-C8F3-CC73759BBA64}"/>
              </a:ext>
            </a:extLst>
          </p:cNvPr>
          <p:cNvSpPr/>
          <p:nvPr/>
        </p:nvSpPr>
        <p:spPr>
          <a:xfrm>
            <a:off x="1181669" y="1177630"/>
            <a:ext cx="630072" cy="828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F86F37C-0F77-17FC-6B81-12BDAE1B8092}"/>
              </a:ext>
            </a:extLst>
          </p:cNvPr>
          <p:cNvGrpSpPr/>
          <p:nvPr/>
        </p:nvGrpSpPr>
        <p:grpSpPr>
          <a:xfrm>
            <a:off x="2857647" y="1229219"/>
            <a:ext cx="618698" cy="640622"/>
            <a:chOff x="3889611" y="1209267"/>
            <a:chExt cx="771098" cy="8250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2BE4E2-1037-3A09-5398-CFA1634408A4}"/>
                </a:ext>
              </a:extLst>
            </p:cNvPr>
            <p:cNvSpPr/>
            <p:nvPr/>
          </p:nvSpPr>
          <p:spPr>
            <a:xfrm>
              <a:off x="3889611" y="1209267"/>
              <a:ext cx="466298" cy="52026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361187-F5A1-7575-3BFC-EF484EB57A63}"/>
                </a:ext>
              </a:extLst>
            </p:cNvPr>
            <p:cNvSpPr/>
            <p:nvPr/>
          </p:nvSpPr>
          <p:spPr>
            <a:xfrm>
              <a:off x="4042011" y="1361667"/>
              <a:ext cx="466298" cy="52026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F90DFE-74EB-2299-091A-FBA8FBD2501A}"/>
                </a:ext>
              </a:extLst>
            </p:cNvPr>
            <p:cNvSpPr/>
            <p:nvPr/>
          </p:nvSpPr>
          <p:spPr>
            <a:xfrm>
              <a:off x="4194411" y="1514067"/>
              <a:ext cx="466298" cy="52026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285BF81-8E36-8DD4-2BA1-F8A21F8EFFF7}"/>
              </a:ext>
            </a:extLst>
          </p:cNvPr>
          <p:cNvSpPr txBox="1"/>
          <p:nvPr/>
        </p:nvSpPr>
        <p:spPr>
          <a:xfrm>
            <a:off x="2288570" y="1338200"/>
            <a:ext cx="354841" cy="367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41524-3E13-5E79-8F78-BF12C1933ADC}"/>
              </a:ext>
            </a:extLst>
          </p:cNvPr>
          <p:cNvSpPr txBox="1"/>
          <p:nvPr/>
        </p:nvSpPr>
        <p:spPr>
          <a:xfrm>
            <a:off x="3758692" y="1349304"/>
            <a:ext cx="354841" cy="367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E887DCA-3C52-2D16-08AB-54EBD7453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93219"/>
              </p:ext>
            </p:extLst>
          </p:nvPr>
        </p:nvGraphicFramePr>
        <p:xfrm>
          <a:off x="4395880" y="872830"/>
          <a:ext cx="11887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>
                  <a:extLst>
                    <a:ext uri="{9D8B030D-6E8A-4147-A177-3AD203B41FA5}">
                      <a16:colId xmlns:a16="http://schemas.microsoft.com/office/drawing/2014/main" val="1580680643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200742431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005120348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86049353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682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45508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364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00328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36E497D-B04D-DCFF-E713-21A27B1CAE99}"/>
              </a:ext>
            </a:extLst>
          </p:cNvPr>
          <p:cNvSpPr/>
          <p:nvPr/>
        </p:nvSpPr>
        <p:spPr>
          <a:xfrm>
            <a:off x="876869" y="2451116"/>
            <a:ext cx="630072" cy="828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B3B6C1-AD40-709A-402A-F2E678564670}"/>
              </a:ext>
            </a:extLst>
          </p:cNvPr>
          <p:cNvSpPr/>
          <p:nvPr/>
        </p:nvSpPr>
        <p:spPr>
          <a:xfrm>
            <a:off x="1029269" y="2603516"/>
            <a:ext cx="630072" cy="828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B2F155-48FE-4FAF-105A-8758035D70AB}"/>
              </a:ext>
            </a:extLst>
          </p:cNvPr>
          <p:cNvSpPr/>
          <p:nvPr/>
        </p:nvSpPr>
        <p:spPr>
          <a:xfrm>
            <a:off x="1181669" y="2755916"/>
            <a:ext cx="630072" cy="828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E07C3B-9E42-E983-770F-EE783C3351CC}"/>
              </a:ext>
            </a:extLst>
          </p:cNvPr>
          <p:cNvGrpSpPr/>
          <p:nvPr/>
        </p:nvGrpSpPr>
        <p:grpSpPr>
          <a:xfrm>
            <a:off x="2857647" y="2807505"/>
            <a:ext cx="618698" cy="640622"/>
            <a:chOff x="3889611" y="1209267"/>
            <a:chExt cx="771098" cy="8250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E0FD0A-1110-49D9-03F7-817CDB42AB6F}"/>
                </a:ext>
              </a:extLst>
            </p:cNvPr>
            <p:cNvSpPr/>
            <p:nvPr/>
          </p:nvSpPr>
          <p:spPr>
            <a:xfrm>
              <a:off x="3889611" y="1209267"/>
              <a:ext cx="466298" cy="52026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55082-EC8D-3F92-311A-A907DB3F3558}"/>
                </a:ext>
              </a:extLst>
            </p:cNvPr>
            <p:cNvSpPr/>
            <p:nvPr/>
          </p:nvSpPr>
          <p:spPr>
            <a:xfrm>
              <a:off x="4042011" y="1361667"/>
              <a:ext cx="466298" cy="52026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F300837-6C8E-4D75-DF00-E6CA182EE7DB}"/>
                </a:ext>
              </a:extLst>
            </p:cNvPr>
            <p:cNvSpPr/>
            <p:nvPr/>
          </p:nvSpPr>
          <p:spPr>
            <a:xfrm>
              <a:off x="4194411" y="1514067"/>
              <a:ext cx="466298" cy="52026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9E3815-49A4-72AE-D087-62D84E67EC7A}"/>
              </a:ext>
            </a:extLst>
          </p:cNvPr>
          <p:cNvSpPr txBox="1"/>
          <p:nvPr/>
        </p:nvSpPr>
        <p:spPr>
          <a:xfrm>
            <a:off x="2288570" y="2916486"/>
            <a:ext cx="354841" cy="367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AF208-189C-207C-D80A-01628759AEEE}"/>
              </a:ext>
            </a:extLst>
          </p:cNvPr>
          <p:cNvSpPr txBox="1"/>
          <p:nvPr/>
        </p:nvSpPr>
        <p:spPr>
          <a:xfrm>
            <a:off x="3758692" y="2927590"/>
            <a:ext cx="354841" cy="367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CAB8952-C816-E8F5-1683-12ED9AC16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31126"/>
              </p:ext>
            </p:extLst>
          </p:nvPr>
        </p:nvGraphicFramePr>
        <p:xfrm>
          <a:off x="4395880" y="2451116"/>
          <a:ext cx="11887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>
                  <a:extLst>
                    <a:ext uri="{9D8B030D-6E8A-4147-A177-3AD203B41FA5}">
                      <a16:colId xmlns:a16="http://schemas.microsoft.com/office/drawing/2014/main" val="1580680643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200742431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005120348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86049353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682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45508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364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0032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7DDACF8-7476-38A8-1C37-A575CBFFA139}"/>
              </a:ext>
            </a:extLst>
          </p:cNvPr>
          <p:cNvSpPr txBox="1"/>
          <p:nvPr/>
        </p:nvSpPr>
        <p:spPr>
          <a:xfrm>
            <a:off x="2836623" y="1956323"/>
            <a:ext cx="94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2A179C-C6D5-7AC3-5C5A-1F91C5F68C48}"/>
              </a:ext>
            </a:extLst>
          </p:cNvPr>
          <p:cNvSpPr txBox="1"/>
          <p:nvPr/>
        </p:nvSpPr>
        <p:spPr>
          <a:xfrm>
            <a:off x="2836623" y="3544824"/>
            <a:ext cx="94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CFC349-F0AE-78FB-51C5-B2BCDD578BC9}"/>
              </a:ext>
            </a:extLst>
          </p:cNvPr>
          <p:cNvSpPr/>
          <p:nvPr/>
        </p:nvSpPr>
        <p:spPr>
          <a:xfrm>
            <a:off x="876869" y="4798911"/>
            <a:ext cx="630072" cy="828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0E110C-BCD3-DDA1-9C42-6E63D73CCADF}"/>
              </a:ext>
            </a:extLst>
          </p:cNvPr>
          <p:cNvSpPr/>
          <p:nvPr/>
        </p:nvSpPr>
        <p:spPr>
          <a:xfrm>
            <a:off x="1029269" y="4951311"/>
            <a:ext cx="630072" cy="828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FB850D-1DC4-7748-6722-407344DF9827}"/>
              </a:ext>
            </a:extLst>
          </p:cNvPr>
          <p:cNvSpPr/>
          <p:nvPr/>
        </p:nvSpPr>
        <p:spPr>
          <a:xfrm>
            <a:off x="1181669" y="5103711"/>
            <a:ext cx="630072" cy="828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2CA0B8-15FE-9555-3428-E2EF7B8E8227}"/>
              </a:ext>
            </a:extLst>
          </p:cNvPr>
          <p:cNvGrpSpPr/>
          <p:nvPr/>
        </p:nvGrpSpPr>
        <p:grpSpPr>
          <a:xfrm>
            <a:off x="2857647" y="5155300"/>
            <a:ext cx="618698" cy="640622"/>
            <a:chOff x="3889611" y="1209267"/>
            <a:chExt cx="771098" cy="82506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064DE44-7D8B-D423-BA64-997ECAF4BB10}"/>
                </a:ext>
              </a:extLst>
            </p:cNvPr>
            <p:cNvSpPr/>
            <p:nvPr/>
          </p:nvSpPr>
          <p:spPr>
            <a:xfrm>
              <a:off x="3889611" y="1209267"/>
              <a:ext cx="466298" cy="52026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80DC716-856A-6B35-F97E-0AC7CEE76EA8}"/>
                </a:ext>
              </a:extLst>
            </p:cNvPr>
            <p:cNvSpPr/>
            <p:nvPr/>
          </p:nvSpPr>
          <p:spPr>
            <a:xfrm>
              <a:off x="4042011" y="1361667"/>
              <a:ext cx="466298" cy="52026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259D787-1524-15EB-E783-C4F10E599EC7}"/>
                </a:ext>
              </a:extLst>
            </p:cNvPr>
            <p:cNvSpPr/>
            <p:nvPr/>
          </p:nvSpPr>
          <p:spPr>
            <a:xfrm>
              <a:off x="4194411" y="1514067"/>
              <a:ext cx="466298" cy="52026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C4A1007-7977-9C2A-FFCC-35619458C30A}"/>
              </a:ext>
            </a:extLst>
          </p:cNvPr>
          <p:cNvSpPr txBox="1"/>
          <p:nvPr/>
        </p:nvSpPr>
        <p:spPr>
          <a:xfrm>
            <a:off x="2288570" y="5264281"/>
            <a:ext cx="354841" cy="367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315712-735D-F455-BC59-9E122AD78B5E}"/>
              </a:ext>
            </a:extLst>
          </p:cNvPr>
          <p:cNvSpPr txBox="1"/>
          <p:nvPr/>
        </p:nvSpPr>
        <p:spPr>
          <a:xfrm>
            <a:off x="3758692" y="5275385"/>
            <a:ext cx="354841" cy="367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ED174BE2-A769-F6CC-16BC-068152BA3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01709"/>
              </p:ext>
            </p:extLst>
          </p:nvPr>
        </p:nvGraphicFramePr>
        <p:xfrm>
          <a:off x="4395880" y="4798911"/>
          <a:ext cx="11887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>
                  <a:extLst>
                    <a:ext uri="{9D8B030D-6E8A-4147-A177-3AD203B41FA5}">
                      <a16:colId xmlns:a16="http://schemas.microsoft.com/office/drawing/2014/main" val="1580680643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200742431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005120348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86049353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682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45508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364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0032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2B6B8AB6-30F6-DAAC-CD49-0F50B71F1E6C}"/>
              </a:ext>
            </a:extLst>
          </p:cNvPr>
          <p:cNvSpPr txBox="1"/>
          <p:nvPr/>
        </p:nvSpPr>
        <p:spPr>
          <a:xfrm>
            <a:off x="2836623" y="5892619"/>
            <a:ext cx="94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Filter_F</a:t>
            </a:r>
            <a:endParaRPr lang="en-US" dirty="0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73357C-6E67-0550-05B7-2EE2CF3DD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47375"/>
              </p:ext>
            </p:extLst>
          </p:nvPr>
        </p:nvGraphicFramePr>
        <p:xfrm>
          <a:off x="7879179" y="1177630"/>
          <a:ext cx="11887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>
                  <a:extLst>
                    <a:ext uri="{9D8B030D-6E8A-4147-A177-3AD203B41FA5}">
                      <a16:colId xmlns:a16="http://schemas.microsoft.com/office/drawing/2014/main" val="1580680643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200742431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005120348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86049353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682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45508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364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00328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9AB042C9-343E-0B8E-B6E3-07C91D3CD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97915"/>
              </p:ext>
            </p:extLst>
          </p:nvPr>
        </p:nvGraphicFramePr>
        <p:xfrm>
          <a:off x="8057896" y="1405550"/>
          <a:ext cx="11887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>
                  <a:extLst>
                    <a:ext uri="{9D8B030D-6E8A-4147-A177-3AD203B41FA5}">
                      <a16:colId xmlns:a16="http://schemas.microsoft.com/office/drawing/2014/main" val="1580680643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200742431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005120348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86049353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682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45508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364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00328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02AE59D-D3E4-EBEE-85D1-AF47B2871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109260"/>
              </p:ext>
            </p:extLst>
          </p:nvPr>
        </p:nvGraphicFramePr>
        <p:xfrm>
          <a:off x="8321139" y="1667861"/>
          <a:ext cx="11887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>
                  <a:extLst>
                    <a:ext uri="{9D8B030D-6E8A-4147-A177-3AD203B41FA5}">
                      <a16:colId xmlns:a16="http://schemas.microsoft.com/office/drawing/2014/main" val="1580680643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200742431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005120348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86049353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682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45508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364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00328"/>
                  </a:ext>
                </a:extLst>
              </a:tr>
            </a:tbl>
          </a:graphicData>
        </a:graphic>
      </p:graphicFrame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6C66154-333B-34E2-2582-30B379408ED2}"/>
              </a:ext>
            </a:extLst>
          </p:cNvPr>
          <p:cNvCxnSpPr/>
          <p:nvPr/>
        </p:nvCxnSpPr>
        <p:spPr>
          <a:xfrm>
            <a:off x="5977719" y="1533235"/>
            <a:ext cx="1746914" cy="4729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3A7EE67-55B2-7750-9D60-BC9253F244CC}"/>
              </a:ext>
            </a:extLst>
          </p:cNvPr>
          <p:cNvCxnSpPr>
            <a:cxnSpLocks/>
          </p:cNvCxnSpPr>
          <p:nvPr/>
        </p:nvCxnSpPr>
        <p:spPr>
          <a:xfrm flipV="1">
            <a:off x="5744897" y="2137070"/>
            <a:ext cx="1979736" cy="1142637"/>
          </a:xfrm>
          <a:prstGeom prst="bentConnector3">
            <a:avLst>
              <a:gd name="adj1" fmla="val 570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B67D8E9-8118-9D4E-DD24-D15F8BB6ED7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85602" y="2842418"/>
            <a:ext cx="3071280" cy="19584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7EE3A5-46D1-DB24-C027-DEB4CA743146}"/>
              </a:ext>
            </a:extLst>
          </p:cNvPr>
          <p:cNvCxnSpPr/>
          <p:nvPr/>
        </p:nvCxnSpPr>
        <p:spPr>
          <a:xfrm>
            <a:off x="4990240" y="4136572"/>
            <a:ext cx="0" cy="449942"/>
          </a:xfrm>
          <a:prstGeom prst="line">
            <a:avLst/>
          </a:prstGeom>
          <a:ln w="254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F074AB7-AF42-5CAF-64B6-4B0FF5331D22}"/>
              </a:ext>
            </a:extLst>
          </p:cNvPr>
          <p:cNvCxnSpPr/>
          <p:nvPr/>
        </p:nvCxnSpPr>
        <p:spPr>
          <a:xfrm>
            <a:off x="1214651" y="4122058"/>
            <a:ext cx="0" cy="449942"/>
          </a:xfrm>
          <a:prstGeom prst="line">
            <a:avLst/>
          </a:prstGeom>
          <a:ln w="254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6F35751-E546-17E1-A23F-8D289EE55B6B}"/>
              </a:ext>
            </a:extLst>
          </p:cNvPr>
          <p:cNvCxnSpPr/>
          <p:nvPr/>
        </p:nvCxnSpPr>
        <p:spPr>
          <a:xfrm>
            <a:off x="3231786" y="4107544"/>
            <a:ext cx="0" cy="449942"/>
          </a:xfrm>
          <a:prstGeom prst="line">
            <a:avLst/>
          </a:prstGeom>
          <a:ln w="254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9694C4A-21CB-FDAF-DED9-1D5125B72319}"/>
              </a:ext>
            </a:extLst>
          </p:cNvPr>
          <p:cNvSpPr txBox="1"/>
          <p:nvPr/>
        </p:nvSpPr>
        <p:spPr>
          <a:xfrm>
            <a:off x="8094833" y="3348771"/>
            <a:ext cx="152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map</a:t>
            </a:r>
          </a:p>
          <a:p>
            <a:pPr algn="ctr"/>
            <a:r>
              <a:rPr lang="en-US" dirty="0"/>
              <a:t>(4 x 4 x F)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B87309-1BAD-33B7-EFE8-482B67859B8B}"/>
              </a:ext>
            </a:extLst>
          </p:cNvPr>
          <p:cNvSpPr txBox="1"/>
          <p:nvPr/>
        </p:nvSpPr>
        <p:spPr>
          <a:xfrm>
            <a:off x="572555" y="6091204"/>
            <a:ext cx="152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</a:p>
          <a:p>
            <a:pPr algn="ctr"/>
            <a:r>
              <a:rPr lang="en-US" dirty="0"/>
              <a:t>6 x 6 x 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0C0C3D-E902-1D83-F980-B15CA6130B82}"/>
              </a:ext>
            </a:extLst>
          </p:cNvPr>
          <p:cNvSpPr txBox="1"/>
          <p:nvPr/>
        </p:nvSpPr>
        <p:spPr>
          <a:xfrm>
            <a:off x="2572805" y="6243604"/>
            <a:ext cx="152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x 3 x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8BB713-17ED-4802-24F8-627E011D5A55}"/>
              </a:ext>
            </a:extLst>
          </p:cNvPr>
          <p:cNvSpPr txBox="1"/>
          <p:nvPr/>
        </p:nvSpPr>
        <p:spPr>
          <a:xfrm>
            <a:off x="2426476" y="2398460"/>
            <a:ext cx="173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Horizontal edge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50F707-29D0-9C85-7B56-6CCC01C6FA65}"/>
              </a:ext>
            </a:extLst>
          </p:cNvPr>
          <p:cNvSpPr txBox="1"/>
          <p:nvPr/>
        </p:nvSpPr>
        <p:spPr>
          <a:xfrm>
            <a:off x="2575171" y="762626"/>
            <a:ext cx="154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 edge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4B5A9F-56F6-6DF7-7366-D7C7B0A42BDE}"/>
              </a:ext>
            </a:extLst>
          </p:cNvPr>
          <p:cNvSpPr txBox="1"/>
          <p:nvPr/>
        </p:nvSpPr>
        <p:spPr>
          <a:xfrm>
            <a:off x="2442588" y="4746255"/>
            <a:ext cx="18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edge</a:t>
            </a:r>
          </a:p>
        </p:txBody>
      </p:sp>
    </p:spTree>
    <p:extLst>
      <p:ext uri="{BB962C8B-B14F-4D97-AF65-F5344CB8AC3E}">
        <p14:creationId xmlns:p14="http://schemas.microsoft.com/office/powerpoint/2010/main" val="73814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4FA426-3681-9E5A-24B3-963322C51D0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202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Padding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C6B52-BD3D-88FC-3867-D8101E2326DC}"/>
              </a:ext>
            </a:extLst>
          </p:cNvPr>
          <p:cNvSpPr txBox="1"/>
          <p:nvPr/>
        </p:nvSpPr>
        <p:spPr>
          <a:xfrm>
            <a:off x="0" y="685800"/>
            <a:ext cx="10115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R"/>
            </a:pPr>
            <a:r>
              <a:rPr lang="en-US" sz="2400" dirty="0" err="1"/>
              <a:t>Usd</a:t>
            </a:r>
            <a:r>
              <a:rPr lang="en-US" sz="2400" dirty="0"/>
              <a:t> to consist in size</a:t>
            </a:r>
          </a:p>
          <a:p>
            <a:pPr marL="400050" indent="-400050">
              <a:buAutoNum type="romanLcParenR"/>
            </a:pPr>
            <a:r>
              <a:rPr lang="en-US" sz="2400" dirty="0"/>
              <a:t>The side of image only one time used in convolutional process</a:t>
            </a:r>
          </a:p>
          <a:p>
            <a:pPr marL="400050" indent="-400050">
              <a:buAutoNum type="romanLcParenR"/>
            </a:pPr>
            <a:r>
              <a:rPr lang="en-US" sz="2400" dirty="0"/>
              <a:t>If the pixel value of the side of image is more important we need padding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37E7CB-E978-3FF7-F77A-F8997593FBA1}"/>
              </a:ext>
            </a:extLst>
          </p:cNvPr>
          <p:cNvSpPr/>
          <p:nvPr/>
        </p:nvSpPr>
        <p:spPr>
          <a:xfrm>
            <a:off x="544205" y="2771858"/>
            <a:ext cx="1645920" cy="1737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B0BD74-16A1-15EB-0944-43C5ABE04F88}"/>
              </a:ext>
            </a:extLst>
          </p:cNvPr>
          <p:cNvSpPr/>
          <p:nvPr/>
        </p:nvSpPr>
        <p:spPr>
          <a:xfrm>
            <a:off x="743519" y="2925251"/>
            <a:ext cx="1280160" cy="1463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(5 x 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6C758-14E3-048D-4BDC-8D0DA856F528}"/>
              </a:ext>
            </a:extLst>
          </p:cNvPr>
          <p:cNvSpPr txBox="1"/>
          <p:nvPr/>
        </p:nvSpPr>
        <p:spPr>
          <a:xfrm>
            <a:off x="243073" y="4563950"/>
            <a:ext cx="2281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 x 7</a:t>
            </a:r>
          </a:p>
          <a:p>
            <a:pPr algn="ctr"/>
            <a:r>
              <a:rPr lang="en-US" sz="2400" dirty="0"/>
              <a:t>Padding (2 x 2)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555FFD-6DFC-74A7-DBAB-13B17BE2EBC8}"/>
              </a:ext>
            </a:extLst>
          </p:cNvPr>
          <p:cNvGrpSpPr/>
          <p:nvPr/>
        </p:nvGrpSpPr>
        <p:grpSpPr>
          <a:xfrm>
            <a:off x="3093202" y="2942483"/>
            <a:ext cx="1307348" cy="1445808"/>
            <a:chOff x="3889611" y="1209267"/>
            <a:chExt cx="771098" cy="8250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033EDA-2FB8-6BFE-BFAE-0532145619DB}"/>
                </a:ext>
              </a:extLst>
            </p:cNvPr>
            <p:cNvSpPr/>
            <p:nvPr/>
          </p:nvSpPr>
          <p:spPr>
            <a:xfrm>
              <a:off x="3889611" y="1209267"/>
              <a:ext cx="466298" cy="52026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02B7A9-BE36-0006-5E37-85E2EBEC426E}"/>
                </a:ext>
              </a:extLst>
            </p:cNvPr>
            <p:cNvSpPr/>
            <p:nvPr/>
          </p:nvSpPr>
          <p:spPr>
            <a:xfrm>
              <a:off x="4042011" y="1361667"/>
              <a:ext cx="466298" cy="52026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208A31-13B6-F0F3-AFFE-DC48AF86EC2E}"/>
                </a:ext>
              </a:extLst>
            </p:cNvPr>
            <p:cNvSpPr/>
            <p:nvPr/>
          </p:nvSpPr>
          <p:spPr>
            <a:xfrm>
              <a:off x="4194411" y="1514067"/>
              <a:ext cx="466298" cy="52026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BDADF57-C7C1-AF33-30B1-0CD44D56B1A9}"/>
              </a:ext>
            </a:extLst>
          </p:cNvPr>
          <p:cNvSpPr txBox="1"/>
          <p:nvPr/>
        </p:nvSpPr>
        <p:spPr>
          <a:xfrm>
            <a:off x="2524125" y="3611171"/>
            <a:ext cx="354841" cy="367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3E6B4-B396-8611-C50D-7456A2C67EB4}"/>
              </a:ext>
            </a:extLst>
          </p:cNvPr>
          <p:cNvSpPr txBox="1"/>
          <p:nvPr/>
        </p:nvSpPr>
        <p:spPr>
          <a:xfrm>
            <a:off x="3364662" y="4811575"/>
            <a:ext cx="94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AA3EE-3126-D00C-8B20-9983244E9932}"/>
              </a:ext>
            </a:extLst>
          </p:cNvPr>
          <p:cNvSpPr txBox="1"/>
          <p:nvPr/>
        </p:nvSpPr>
        <p:spPr>
          <a:xfrm>
            <a:off x="5642975" y="3611171"/>
            <a:ext cx="3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0748FA-A15D-CFDC-457A-06438FD2B6C6}"/>
              </a:ext>
            </a:extLst>
          </p:cNvPr>
          <p:cNvSpPr/>
          <p:nvPr/>
        </p:nvSpPr>
        <p:spPr>
          <a:xfrm>
            <a:off x="6600161" y="2961928"/>
            <a:ext cx="1280160" cy="1463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085D6F-7DD7-777A-D2B7-0A8CB930FE79}"/>
              </a:ext>
            </a:extLst>
          </p:cNvPr>
          <p:cNvSpPr txBox="1"/>
          <p:nvPr/>
        </p:nvSpPr>
        <p:spPr>
          <a:xfrm>
            <a:off x="6600161" y="4673075"/>
            <a:ext cx="1493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Feature map</a:t>
            </a:r>
          </a:p>
          <a:p>
            <a:pPr algn="ctr"/>
            <a:r>
              <a:rPr lang="en-US" dirty="0"/>
              <a:t>(</a:t>
            </a:r>
            <a:r>
              <a:rPr lang="en-US" sz="1800" dirty="0">
                <a:solidFill>
                  <a:schemeClr val="tx1"/>
                </a:solidFill>
              </a:rPr>
              <a:t>5 x 5)</a:t>
            </a:r>
          </a:p>
        </p:txBody>
      </p:sp>
    </p:spTree>
    <p:extLst>
      <p:ext uri="{BB962C8B-B14F-4D97-AF65-F5344CB8AC3E}">
        <p14:creationId xmlns:p14="http://schemas.microsoft.com/office/powerpoint/2010/main" val="310197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B18280-0DA8-8D93-E2B3-F525B40FE12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202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Stride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A12E4-131A-D10D-35BF-3570F34ABBEF}"/>
              </a:ext>
            </a:extLst>
          </p:cNvPr>
          <p:cNvSpPr txBox="1"/>
          <p:nvPr/>
        </p:nvSpPr>
        <p:spPr>
          <a:xfrm>
            <a:off x="9258300" y="520262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(Right, </a:t>
            </a:r>
            <a:r>
              <a:rPr lang="en-US" dirty="0" err="1"/>
              <a:t>Bottm</a:t>
            </a:r>
            <a:r>
              <a:rPr lang="en-US" dirty="0"/>
              <a:t>) = (1,1), (2,2)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7E9294-80D5-8A5D-B4C9-82DB2C79C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22956"/>
              </p:ext>
            </p:extLst>
          </p:nvPr>
        </p:nvGraphicFramePr>
        <p:xfrm>
          <a:off x="208060" y="704928"/>
          <a:ext cx="3925788" cy="2251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298">
                  <a:extLst>
                    <a:ext uri="{9D8B030D-6E8A-4147-A177-3AD203B41FA5}">
                      <a16:colId xmlns:a16="http://schemas.microsoft.com/office/drawing/2014/main" val="379786734"/>
                    </a:ext>
                  </a:extLst>
                </a:gridCol>
                <a:gridCol w="654298">
                  <a:extLst>
                    <a:ext uri="{9D8B030D-6E8A-4147-A177-3AD203B41FA5}">
                      <a16:colId xmlns:a16="http://schemas.microsoft.com/office/drawing/2014/main" val="1580680643"/>
                    </a:ext>
                  </a:extLst>
                </a:gridCol>
                <a:gridCol w="654298">
                  <a:extLst>
                    <a:ext uri="{9D8B030D-6E8A-4147-A177-3AD203B41FA5}">
                      <a16:colId xmlns:a16="http://schemas.microsoft.com/office/drawing/2014/main" val="2200742431"/>
                    </a:ext>
                  </a:extLst>
                </a:gridCol>
                <a:gridCol w="654298">
                  <a:extLst>
                    <a:ext uri="{9D8B030D-6E8A-4147-A177-3AD203B41FA5}">
                      <a16:colId xmlns:a16="http://schemas.microsoft.com/office/drawing/2014/main" val="2843029204"/>
                    </a:ext>
                  </a:extLst>
                </a:gridCol>
                <a:gridCol w="654298">
                  <a:extLst>
                    <a:ext uri="{9D8B030D-6E8A-4147-A177-3AD203B41FA5}">
                      <a16:colId xmlns:a16="http://schemas.microsoft.com/office/drawing/2014/main" val="1005120348"/>
                    </a:ext>
                  </a:extLst>
                </a:gridCol>
                <a:gridCol w="654298">
                  <a:extLst>
                    <a:ext uri="{9D8B030D-6E8A-4147-A177-3AD203B41FA5}">
                      <a16:colId xmlns:a16="http://schemas.microsoft.com/office/drawing/2014/main" val="2860493537"/>
                    </a:ext>
                  </a:extLst>
                </a:gridCol>
              </a:tblGrid>
              <a:tr h="37521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21918"/>
                  </a:ext>
                </a:extLst>
              </a:tr>
              <a:tr h="37521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119621"/>
                  </a:ext>
                </a:extLst>
              </a:tr>
              <a:tr h="37521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68206"/>
                  </a:ext>
                </a:extLst>
              </a:tr>
              <a:tr h="37521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455081"/>
                  </a:ext>
                </a:extLst>
              </a:tr>
              <a:tr h="37521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36408"/>
                  </a:ext>
                </a:extLst>
              </a:tr>
              <a:tr h="37521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003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0C44A4-B095-72ED-90EA-621196BB1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46981"/>
              </p:ext>
            </p:extLst>
          </p:nvPr>
        </p:nvGraphicFramePr>
        <p:xfrm>
          <a:off x="4775834" y="1236225"/>
          <a:ext cx="128016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158068064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200742431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860493537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682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45508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003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2402D32-7E86-8EC3-D05D-3B82F5BE052A}"/>
              </a:ext>
            </a:extLst>
          </p:cNvPr>
          <p:cNvSpPr txBox="1"/>
          <p:nvPr/>
        </p:nvSpPr>
        <p:spPr>
          <a:xfrm>
            <a:off x="-33876" y="3501649"/>
            <a:ext cx="544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</a:t>
            </a:r>
            <a:r>
              <a:rPr lang="en-US" sz="2000" dirty="0"/>
              <a:t>) If we used stride, feature map will be decrease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83E2DD-42A4-04CC-D8AC-4E2DB727A055}"/>
                  </a:ext>
                </a:extLst>
              </p:cNvPr>
              <p:cNvSpPr txBox="1"/>
              <p:nvPr/>
            </p:nvSpPr>
            <p:spPr>
              <a:xfrm>
                <a:off x="2762250" y="3901759"/>
                <a:ext cx="3790950" cy="642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size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𝑠𝑡𝑟𝑖𝑑𝑒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83E2DD-42A4-04CC-D8AC-4E2DB727A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0" y="3901759"/>
                <a:ext cx="3790950" cy="6423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0C85505-FF1C-D985-7870-DC7CA6C27C5A}"/>
              </a:ext>
            </a:extLst>
          </p:cNvPr>
          <p:cNvSpPr txBox="1"/>
          <p:nvPr/>
        </p:nvSpPr>
        <p:spPr>
          <a:xfrm>
            <a:off x="37354" y="5006222"/>
            <a:ext cx="8192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ii) High level feature need more stride (ignore minor pattern)</a:t>
            </a:r>
          </a:p>
          <a:p>
            <a:r>
              <a:rPr lang="en-US" sz="2000" dirty="0"/>
              <a:t>iii) Lower computation cost</a:t>
            </a:r>
          </a:p>
        </p:txBody>
      </p:sp>
    </p:spTree>
    <p:extLst>
      <p:ext uri="{BB962C8B-B14F-4D97-AF65-F5344CB8AC3E}">
        <p14:creationId xmlns:p14="http://schemas.microsoft.com/office/powerpoint/2010/main" val="120797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0AF744-575A-F0D5-76C9-6CD2F04E644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202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Pooling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8CCA6-73F7-4CB4-60CB-53A222CF8B57}"/>
              </a:ext>
            </a:extLst>
          </p:cNvPr>
          <p:cNvSpPr txBox="1"/>
          <p:nvPr/>
        </p:nvSpPr>
        <p:spPr>
          <a:xfrm>
            <a:off x="0" y="59191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R"/>
            </a:pPr>
            <a:r>
              <a:rPr lang="en-US" dirty="0"/>
              <a:t>Convolution used more memory</a:t>
            </a:r>
          </a:p>
          <a:p>
            <a:pPr marL="400050" indent="-400050">
              <a:buAutoNum type="romanLcParenR"/>
            </a:pPr>
            <a:r>
              <a:rPr lang="en-US" dirty="0"/>
              <a:t>Translation variance</a:t>
            </a:r>
          </a:p>
        </p:txBody>
      </p:sp>
      <p:pic>
        <p:nvPicPr>
          <p:cNvPr id="2050" name="Picture 2" descr="27+ Cats Pictures | Download Free Images on Unsplash">
            <a:extLst>
              <a:ext uri="{FF2B5EF4-FFF2-40B4-BE49-F238E27FC236}">
                <a16:creationId xmlns:a16="http://schemas.microsoft.com/office/drawing/2014/main" id="{C8862767-61D6-7E26-412C-0B680B6F9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035" y="818971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50,000+ Best Free Cat Pictures &amp; Images [HD] - Pixabay">
            <a:extLst>
              <a:ext uri="{FF2B5EF4-FFF2-40B4-BE49-F238E27FC236}">
                <a16:creationId xmlns:a16="http://schemas.microsoft.com/office/drawing/2014/main" id="{1FBC8ADF-F31B-AB6D-5385-00EDB8161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041" y="818971"/>
            <a:ext cx="1862137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7A00389-FB68-5BBA-9601-A6A5788A589F}"/>
              </a:ext>
            </a:extLst>
          </p:cNvPr>
          <p:cNvSpPr/>
          <p:nvPr/>
        </p:nvSpPr>
        <p:spPr>
          <a:xfrm rot="20732003">
            <a:off x="10292945" y="1521374"/>
            <a:ext cx="748210" cy="330621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9FFEC2-275E-16E4-45B9-41874F35C0A8}"/>
              </a:ext>
            </a:extLst>
          </p:cNvPr>
          <p:cNvSpPr/>
          <p:nvPr/>
        </p:nvSpPr>
        <p:spPr>
          <a:xfrm rot="1758815">
            <a:off x="8228690" y="1246770"/>
            <a:ext cx="748210" cy="27432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CF5C7-825B-EA2D-0EB7-CAD7DDD4C7D8}"/>
              </a:ext>
            </a:extLst>
          </p:cNvPr>
          <p:cNvSpPr txBox="1"/>
          <p:nvPr/>
        </p:nvSpPr>
        <p:spPr>
          <a:xfrm>
            <a:off x="0" y="2044005"/>
            <a:ext cx="6870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R"/>
            </a:pPr>
            <a:r>
              <a:rPr lang="en-US" dirty="0"/>
              <a:t>Reduce size (Higher-level focus, lower-level ignore)</a:t>
            </a:r>
          </a:p>
          <a:p>
            <a:pPr marL="400050" indent="-400050">
              <a:buAutoNum type="romanLcParenR"/>
            </a:pPr>
            <a:r>
              <a:rPr lang="en-US" dirty="0"/>
              <a:t>We need translation </a:t>
            </a:r>
            <a:r>
              <a:rPr lang="en-US" dirty="0" err="1"/>
              <a:t>invariance:The</a:t>
            </a:r>
            <a:r>
              <a:rPr lang="en-US" dirty="0"/>
              <a:t> feature should not depend on location of feature</a:t>
            </a:r>
          </a:p>
          <a:p>
            <a:pPr marL="400050" indent="-400050">
              <a:buAutoNum type="romanLcParenR"/>
            </a:pPr>
            <a:r>
              <a:rPr lang="en-US" dirty="0" err="1"/>
              <a:t>Enchance</a:t>
            </a:r>
            <a:r>
              <a:rPr lang="en-US" dirty="0"/>
              <a:t> features (In max pool)</a:t>
            </a:r>
          </a:p>
          <a:p>
            <a:pPr marL="400050" indent="-400050">
              <a:buAutoNum type="romanLcParenR"/>
            </a:pPr>
            <a:r>
              <a:rPr lang="en-US" dirty="0"/>
              <a:t>No need training</a:t>
            </a:r>
          </a:p>
          <a:p>
            <a:r>
              <a:rPr lang="en-US" dirty="0"/>
              <a:t>Dis:</a:t>
            </a:r>
          </a:p>
          <a:p>
            <a:r>
              <a:rPr lang="en-US" dirty="0" err="1"/>
              <a:t>i</a:t>
            </a:r>
            <a:r>
              <a:rPr lang="en-US" dirty="0"/>
              <a:t>) Loss lot of info (4x4 to 2X2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75% loss information)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68DAF-E8D2-CC96-6343-A23936615A03}"/>
              </a:ext>
            </a:extLst>
          </p:cNvPr>
          <p:cNvSpPr txBox="1"/>
          <p:nvPr/>
        </p:nvSpPr>
        <p:spPr>
          <a:xfrm>
            <a:off x="109456" y="1326017"/>
            <a:ext cx="687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 takes three things: size(2,2), strid (2), type (max, min, avg)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93AC714-8048-B6E1-0BE3-53E64105F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49" y="2842858"/>
            <a:ext cx="4607141" cy="191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98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492</Words>
  <Application>Microsoft Office PowerPoint</Application>
  <PresentationFormat>Widescreen</PresentationFormat>
  <Paragraphs>194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Wingdings</vt:lpstr>
      <vt:lpstr>Office Theme</vt:lpstr>
      <vt:lpstr>Convolutional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nadim mahamud</dc:creator>
  <cp:lastModifiedBy>nadim mahamud</cp:lastModifiedBy>
  <cp:revision>4</cp:revision>
  <dcterms:created xsi:type="dcterms:W3CDTF">2024-11-10T04:44:21Z</dcterms:created>
  <dcterms:modified xsi:type="dcterms:W3CDTF">2024-11-30T10:52:51Z</dcterms:modified>
</cp:coreProperties>
</file>