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BF3E5-F384-4A15-B08F-66E836737BE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94493-E456-4484-B6EA-3ECCCE34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94493-E456-4484-B6EA-3ECCCE341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2D09-7D75-E0FB-0938-6C2A91B45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825FB-4D08-BCEA-0129-8C535674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8864-5635-B898-5AB6-1CAFC6D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9007-E818-D47F-9F04-C72F651E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6B1D-81A0-FB9D-EA14-622E9C1D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920B-C85F-B57E-94F2-172FE18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3870B-E9E5-9A69-CD16-B0F30A0FB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325C-21DD-7D7C-1F07-1E276FA3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F51E-FD47-77CB-3494-E550571A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D3E93-44C4-C797-3C14-A24F303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C0932-8479-51BA-CC0D-B9373BD13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545AF-44F8-AC74-A188-47CFB0D80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867F-D6DD-D0CC-D724-81B1768A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1E20-8480-C6C3-5DFD-8CC2F747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DA4F-979A-E2B2-165A-8FAE0142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2A88-CFF5-9C42-1569-19A78E80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E9CA-AFA9-4EA2-D2F1-1B22BF81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BA3C-BA6E-A2C6-6C64-DCC5F1D9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DA6C-ABAC-2076-3F0E-C27B40C1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2B82-211F-FABC-1947-BDAAA34A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A48A-74D0-FAB1-5DA3-7A96F028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2CCE9-1661-C8A9-79DF-3DDB3AA6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32DB-C861-7E5A-4D2B-9C9170BB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9D36-D156-3088-AC9B-A86CAAA7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D907-9183-2478-8F92-96AFF66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73A9-38A2-753A-D839-0F702E39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6ED6-2C8B-1C95-4088-0890D130E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98F18-1061-B6C4-58AB-6485F3CC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A7682-373C-EB1E-98D7-52547234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DD0D2-0277-4F2E-1B09-23921E2F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7CBD0-611F-5BAA-6E2C-EBAAD8F3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18B0-F10E-6E7D-950A-01A4225E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5CB3-4C4E-834B-911E-8BE78A1D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183D-2688-4C1D-18D6-CD997FEF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A71EA-574E-71E7-696A-B46DA11E6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84A44-45FC-7A00-ADEB-642FB707A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9E079-B80F-89C7-DA9A-09999178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2FC67-5FE0-99F6-34B6-369E6D4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33F83-9EC7-3F73-61AA-33B12432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AE9A-917D-3523-785D-392D2829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91D8C-65A3-D0FD-63B6-ED8DDBA7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D2F0C-6ADC-B2E9-CB10-42ACBADC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5DB4B-F611-F86B-A678-312D0012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44EBB-1C60-F63F-A356-06B04727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094F-CB44-B6E3-51A2-B97398AF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CEB62-192B-D0C0-47D8-563C75A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A00-AA7A-B974-A5EB-5FCE9ECD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4939-03C1-2030-7AE2-101CB816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75C8D-AD2D-117C-CCE0-09B431A7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102E5-D0EA-8AB2-3982-C70FF541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5EC3E-05B0-7CAE-0377-D5F8DD53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7893-AFC3-A4E4-A2ED-382598F1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401E-7854-810D-4821-5BE4C8CD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58EB9-63F4-88AD-D274-4A7EE1F46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C408-B282-21F3-0DF6-08A4D55E0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1E5E-BB25-2946-3E2A-EDDC10FB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8B86E-6341-1135-F5D8-80CB8CB5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040A-661C-52D9-3ECA-7843CCE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CEC06-1935-57B2-E139-8AAFAC34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68D85-BF35-FCAC-183C-BE75CDDB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C67F-C100-93F5-3B44-C8159A8D0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59EBB-FCFC-48C2-99A1-54AE7F982D2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C99F-9B4E-0884-8FDE-D20C49F5E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75E3-1B72-46DD-75B1-29E834D4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94C10-F861-40A1-8013-CD399312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CBAD-47F7-DBD8-FE7F-BB976301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17" y="2450908"/>
            <a:ext cx="6981496" cy="1325563"/>
          </a:xfrm>
        </p:spPr>
        <p:txBody>
          <a:bodyPr/>
          <a:lstStyle/>
          <a:p>
            <a:pPr algn="ctr"/>
            <a:r>
              <a:rPr lang="en-US" sz="4400" dirty="0"/>
              <a:t>Evolution of</a:t>
            </a:r>
            <a:br>
              <a:rPr lang="en-US" sz="4400" dirty="0"/>
            </a:br>
            <a:r>
              <a:rPr lang="en-US" sz="4400" dirty="0"/>
              <a:t>Convolutional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3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EB92FC-3E47-F41E-D56A-89A81015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675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sz="3600" dirty="0"/>
              <a:t>Convolutional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F8C7-679A-58ED-043F-7054D692F141}"/>
              </a:ext>
            </a:extLst>
          </p:cNvPr>
          <p:cNvSpPr txBox="1"/>
          <p:nvPr/>
        </p:nvSpPr>
        <p:spPr>
          <a:xfrm>
            <a:off x="0" y="567559"/>
            <a:ext cx="239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Le-net-5 (1998</a:t>
            </a:r>
            <a:r>
              <a:rPr lang="en-US" sz="20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E633A-1AC1-E704-8B1A-5C2FA2267E73}"/>
              </a:ext>
            </a:extLst>
          </p:cNvPr>
          <p:cNvSpPr txBox="1"/>
          <p:nvPr/>
        </p:nvSpPr>
        <p:spPr>
          <a:xfrm>
            <a:off x="59121" y="1075445"/>
            <a:ext cx="28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layers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Convolution: Preserve spatial orientation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951D9-FCE4-24EF-E90C-D536EC316DF9}"/>
              </a:ext>
            </a:extLst>
          </p:cNvPr>
          <p:cNvSpPr txBox="1"/>
          <p:nvPr/>
        </p:nvSpPr>
        <p:spPr>
          <a:xfrm>
            <a:off x="5078467" y="2884486"/>
            <a:ext cx="6759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LeNet-5 was used on large scale to automatically classify hand-written digits on bank cheques in the US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57E20-0185-5666-D3AC-2D82241C6084}"/>
              </a:ext>
            </a:extLst>
          </p:cNvPr>
          <p:cNvSpPr txBox="1"/>
          <p:nvPr/>
        </p:nvSpPr>
        <p:spPr>
          <a:xfrm>
            <a:off x="59121" y="4135837"/>
            <a:ext cx="85928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Disadvantages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 The hidden layer used a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tanh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function which uses exponential operation. So, complexity is more for the network. This increases training time. Due to vanishing gradient problem there is loss of data.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(ii) Small in architecture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(iii) No normalization concept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(iv) Same kernel size of 5*5 .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(v) Not capture all details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D1A6A4-B536-423B-3451-80A5A871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92560"/>
            <a:ext cx="74676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nh Activation Explained | Papers With ...">
            <a:extLst>
              <a:ext uri="{FF2B5EF4-FFF2-40B4-BE49-F238E27FC236}">
                <a16:creationId xmlns:a16="http://schemas.microsoft.com/office/drawing/2014/main" id="{3F53AB26-36FD-D46F-E566-169F5DBB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85" y="4215183"/>
            <a:ext cx="3093630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1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6EB51-B08F-B03A-8D94-DFC5196C1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835" y="5959568"/>
            <a:ext cx="4579882" cy="6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ImageNet Large Scale Visual Recognition Challenge competition start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79E411-0C6F-640D-BC37-165EDE7D7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Convolutional neural network (2009)</a:t>
            </a:r>
          </a:p>
        </p:txBody>
      </p:sp>
      <p:pic>
        <p:nvPicPr>
          <p:cNvPr id="2050" name="Picture 2" descr="Stanford professor and Google Cloud chief scientist Fei-Fei Li changed everything.">
            <a:extLst>
              <a:ext uri="{FF2B5EF4-FFF2-40B4-BE49-F238E27FC236}">
                <a16:creationId xmlns:a16="http://schemas.microsoft.com/office/drawing/2014/main" id="{AFF7AD18-35A9-CA0C-A03C-A342CF39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432" y="705269"/>
            <a:ext cx="3128211" cy="1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E6FDD-9DEA-1AEA-DD05-35795EA7E441}"/>
              </a:ext>
            </a:extLst>
          </p:cNvPr>
          <p:cNvSpPr txBox="1"/>
          <p:nvPr/>
        </p:nvSpPr>
        <p:spPr>
          <a:xfrm>
            <a:off x="7409794" y="2602598"/>
            <a:ext cx="5344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oto Serif" panose="020F0502020204030204" pitchFamily="18" charset="0"/>
              </a:rPr>
              <a:t>Stanford professor and Google Cloud chief scientist Fei-Fei Li changed everything.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3AA5B-3EB5-F98E-50F8-D99D28BA3C07}"/>
              </a:ext>
            </a:extLst>
          </p:cNvPr>
          <p:cNvSpPr txBox="1"/>
          <p:nvPr/>
        </p:nvSpPr>
        <p:spPr>
          <a:xfrm>
            <a:off x="0" y="1264559"/>
            <a:ext cx="7725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We decided we wanted to do something that was completely historically unprecedented,” Li said, referring to a small team who would initially work with her.</a:t>
            </a:r>
            <a:r>
              <a:rPr lang="en-US" b="1" i="0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“We’re going to map out the entire world of objects.” (2009)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926D2-2680-D06C-D704-A359FB8DAD66}"/>
              </a:ext>
            </a:extLst>
          </p:cNvPr>
          <p:cNvSpPr txBox="1"/>
          <p:nvPr/>
        </p:nvSpPr>
        <p:spPr>
          <a:xfrm>
            <a:off x="-1" y="567559"/>
            <a:ext cx="5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Revolution of ImageNet dataset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753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21494-DFDB-0235-F359-F184B57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123DAE1-E5E1-2B61-1C60-D5F653EDFB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Convolutional neural network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0C1D5E-40B2-7CDC-8671-981E48B9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69" y="746564"/>
            <a:ext cx="6737131" cy="27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1AF45-A8FA-2F8A-C5EE-5CE3D2796B9F}"/>
              </a:ext>
            </a:extLst>
          </p:cNvPr>
          <p:cNvSpPr txBox="1"/>
          <p:nvPr/>
        </p:nvSpPr>
        <p:spPr>
          <a:xfrm>
            <a:off x="6004036" y="3942092"/>
            <a:ext cx="6187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was the first architecture that used GPU to boost the training performance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B741A-50FB-47E1-9DFB-0DFCC4E2422D}"/>
              </a:ext>
            </a:extLst>
          </p:cNvPr>
          <p:cNvSpPr txBox="1"/>
          <p:nvPr/>
        </p:nvSpPr>
        <p:spPr>
          <a:xfrm>
            <a:off x="0" y="588909"/>
            <a:ext cx="6187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AlexNet</a:t>
            </a:r>
            <a:r>
              <a:rPr lang="en-US" sz="2400" b="1" dirty="0"/>
              <a:t>[2012] 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convolution layers (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3×3</a:t>
            </a:r>
            <a:r>
              <a:rPr lang="en-US" dirty="0"/>
              <a:t>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max-pooling layers (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translation invariance</a:t>
            </a:r>
            <a:r>
              <a:rPr lang="en-US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Normalized layers,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fully connected layers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SoftMax layer.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Used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Large parameters (</a:t>
            </a:r>
            <a:r>
              <a:rPr lang="en-US" b="1" i="0" dirty="0">
                <a:effectLst/>
                <a:latin typeface="-apple-system"/>
              </a:rPr>
              <a:t>Large memory requirements, overfit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</a:p>
        </p:txBody>
      </p:sp>
      <p:pic>
        <p:nvPicPr>
          <p:cNvPr id="3076" name="Picture 4" descr="Activation Functions: ReLU &amp; Softmax | by Precious Chima | Medium">
            <a:extLst>
              <a:ext uri="{FF2B5EF4-FFF2-40B4-BE49-F238E27FC236}">
                <a16:creationId xmlns:a16="http://schemas.microsoft.com/office/drawing/2014/main" id="{1D1B4A9C-226F-33AF-76E3-31CED84B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5" y="3799745"/>
            <a:ext cx="2109742" cy="17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2DF73-03FF-3965-0EF3-7BFE946A55E8}"/>
              </a:ext>
            </a:extLst>
          </p:cNvPr>
          <p:cNvSpPr txBox="1"/>
          <p:nvPr/>
        </p:nvSpPr>
        <p:spPr>
          <a:xfrm>
            <a:off x="134006" y="5704466"/>
            <a:ext cx="6235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serif-pro"/>
              </a:rPr>
              <a:t>Each convolution layer consists of a convolution filter and a non-linear activation function called </a:t>
            </a:r>
            <a:r>
              <a:rPr lang="en-US" b="1" i="0" dirty="0">
                <a:effectLst/>
                <a:latin typeface="source-serif-pro"/>
              </a:rPr>
              <a:t>“</a:t>
            </a:r>
            <a:r>
              <a:rPr lang="en-US" b="1" i="0" dirty="0" err="1">
                <a:effectLst/>
                <a:latin typeface="source-serif-pro"/>
              </a:rPr>
              <a:t>ReLU</a:t>
            </a:r>
            <a:r>
              <a:rPr lang="en-US" b="1" i="0" dirty="0">
                <a:effectLst/>
                <a:latin typeface="source-serif-pro"/>
              </a:rPr>
              <a:t>” (rid of vanishing gradient problem)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652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5001C15-744A-94A6-24C4-32FDBAF6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9187"/>
            <a:ext cx="59436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EFB0EDD-767A-6CD2-7A5A-D8A832FDB7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Convolutional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E9E50-C9B7-B7A9-AE5F-A12373876600}"/>
              </a:ext>
            </a:extLst>
          </p:cNvPr>
          <p:cNvSpPr txBox="1"/>
          <p:nvPr/>
        </p:nvSpPr>
        <p:spPr>
          <a:xfrm>
            <a:off x="60436" y="553557"/>
            <a:ext cx="6187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AlexNet</a:t>
            </a:r>
            <a:r>
              <a:rPr lang="en-US" sz="2400" b="1" dirty="0"/>
              <a:t>[2012]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6CCEF-72B6-5C06-C2C1-3B1614D63B1D}"/>
              </a:ext>
            </a:extLst>
          </p:cNvPr>
          <p:cNvSpPr txBox="1"/>
          <p:nvPr/>
        </p:nvSpPr>
        <p:spPr>
          <a:xfrm>
            <a:off x="7556935" y="5415483"/>
            <a:ext cx="31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is </a:t>
            </a:r>
            <a:r>
              <a:rPr lang="en-US" b="1" dirty="0"/>
              <a:t>six times </a:t>
            </a:r>
            <a:r>
              <a:rPr lang="en-US" dirty="0"/>
              <a:t>faster [60M]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C69B1-5475-93AF-74A5-A77E0F2AF9DA}"/>
              </a:ext>
            </a:extLst>
          </p:cNvPr>
          <p:cNvSpPr txBox="1"/>
          <p:nvPr/>
        </p:nvSpPr>
        <p:spPr>
          <a:xfrm>
            <a:off x="189185" y="1135118"/>
            <a:ext cx="250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Augmentation</a:t>
            </a:r>
          </a:p>
          <a:p>
            <a:r>
              <a:rPr lang="en-US" dirty="0" err="1"/>
              <a:t>Droupout</a:t>
            </a:r>
            <a:endParaRPr lang="en-US" dirty="0"/>
          </a:p>
          <a:p>
            <a:r>
              <a:rPr lang="en-US" dirty="0"/>
              <a:t>Local Normalization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D1415-7640-2642-9542-F5DB104320A4}"/>
              </a:ext>
            </a:extLst>
          </p:cNvPr>
          <p:cNvSpPr txBox="1"/>
          <p:nvPr/>
        </p:nvSpPr>
        <p:spPr>
          <a:xfrm>
            <a:off x="189184" y="5644110"/>
            <a:ext cx="250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that time but shallow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1D604-ACCE-9935-29D6-3A174F358C81}"/>
              </a:ext>
            </a:extLst>
          </p:cNvPr>
          <p:cNvSpPr txBox="1"/>
          <p:nvPr/>
        </p:nvSpPr>
        <p:spPr>
          <a:xfrm>
            <a:off x="9417269" y="936891"/>
            <a:ext cx="27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(solid line)</a:t>
            </a:r>
          </a:p>
          <a:p>
            <a:r>
              <a:rPr lang="en-US" dirty="0"/>
              <a:t>tanh (dot line)</a:t>
            </a:r>
          </a:p>
        </p:txBody>
      </p:sp>
    </p:spTree>
    <p:extLst>
      <p:ext uri="{BB962C8B-B14F-4D97-AF65-F5344CB8AC3E}">
        <p14:creationId xmlns:p14="http://schemas.microsoft.com/office/powerpoint/2010/main" val="391805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C3975D2-835B-D095-5108-DF9CE04671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BEC9-3CB4-4A81-AF70-4087D2AEDC02}"/>
              </a:ext>
            </a:extLst>
          </p:cNvPr>
          <p:cNvSpPr txBox="1"/>
          <p:nvPr/>
        </p:nvSpPr>
        <p:spPr>
          <a:xfrm>
            <a:off x="0" y="567559"/>
            <a:ext cx="253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Vgg</a:t>
            </a:r>
            <a:r>
              <a:rPr lang="en-US" sz="2400" b="1" dirty="0"/>
              <a:t> [2014]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17853-0B74-C1B3-CC66-E9CEEFE1C7A0}"/>
              </a:ext>
            </a:extLst>
          </p:cNvPr>
          <p:cNvSpPr txBox="1"/>
          <p:nvPr/>
        </p:nvSpPr>
        <p:spPr>
          <a:xfrm>
            <a:off x="0" y="94493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1. The VGG network introduced the concept of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grouping multiple convolution layers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with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smaller kernel sizes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instead of having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one Conv layer with a large kernel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size.</a:t>
            </a:r>
          </a:p>
          <a:p>
            <a:r>
              <a:rPr lang="en-US" b="0" i="0" dirty="0">
                <a:effectLst/>
                <a:latin typeface="__Inter_1fc7a2"/>
              </a:rPr>
              <a:t>2 .mini-batch gradient descent based on backpropagation.</a:t>
            </a:r>
            <a:endParaRPr lang="en-US" dirty="0"/>
          </a:p>
        </p:txBody>
      </p:sp>
      <p:sp>
        <p:nvSpPr>
          <p:cNvPr id="8" name="AutoShape 2" descr="Lightbox">
            <a:extLst>
              <a:ext uri="{FF2B5EF4-FFF2-40B4-BE49-F238E27FC236}">
                <a16:creationId xmlns:a16="http://schemas.microsoft.com/office/drawing/2014/main" id="{4F4EB77E-4729-1C10-6A5D-D611C99A6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477407" cy="447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0FE14-13D1-AF0D-691E-4717AF15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097" y="1541383"/>
            <a:ext cx="5619227" cy="4019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85665-7713-B8DF-C7B2-373A298AFE5B}"/>
              </a:ext>
            </a:extLst>
          </p:cNvPr>
          <p:cNvSpPr txBox="1"/>
          <p:nvPr/>
        </p:nvSpPr>
        <p:spPr>
          <a:xfrm>
            <a:off x="7714593" y="5614265"/>
            <a:ext cx="270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x 5 equal to two 3 x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066C47-7B8A-691F-95D2-5D65600C8504}"/>
              </a:ext>
            </a:extLst>
          </p:cNvPr>
          <p:cNvSpPr txBox="1"/>
          <p:nvPr/>
        </p:nvSpPr>
        <p:spPr>
          <a:xfrm>
            <a:off x="0" y="2306694"/>
            <a:ext cx="64132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__Inter_1fc7a2"/>
              </a:rPr>
              <a:t>Different configurations (universal pattern, differ only in depth):</a:t>
            </a:r>
          </a:p>
          <a:p>
            <a:r>
              <a:rPr lang="en-US" b="0" i="0" dirty="0">
                <a:effectLst/>
                <a:latin typeface="__Inter_1fc7a2"/>
              </a:rPr>
              <a:t>  </a:t>
            </a:r>
          </a:p>
          <a:p>
            <a:r>
              <a:rPr lang="en-US" b="0" i="0" dirty="0">
                <a:effectLst/>
                <a:latin typeface="__Inter_1fc7a2"/>
              </a:rPr>
              <a:t>11 weight layers in network (8 conv and 3 fc) to 19 weight layers in network (16 conv and 3 fc). </a:t>
            </a:r>
          </a:p>
          <a:p>
            <a:endParaRPr lang="en-US" dirty="0">
              <a:latin typeface="__Inter_1fc7a2"/>
            </a:endParaRPr>
          </a:p>
          <a:p>
            <a:r>
              <a:rPr lang="en-US" b="0" i="0" dirty="0">
                <a:effectLst/>
                <a:latin typeface="__Inter_1fc7a2"/>
              </a:rPr>
              <a:t>The number of channels of convolutional layers is rather small, starting from 64 in the first layer and then increasing by a factor of 2 after each max-pooling layer, until reaching 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F30892-D63A-2599-830B-2EB8C63F6AED}"/>
              </a:ext>
            </a:extLst>
          </p:cNvPr>
          <p:cNvSpPr txBox="1"/>
          <p:nvPr/>
        </p:nvSpPr>
        <p:spPr>
          <a:xfrm>
            <a:off x="0" y="1075585"/>
            <a:ext cx="110516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One major disadvantage that I found was that this model experiences the vanishing gradient problem.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more times (slow train)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ar(--artdeco-reset-typography-font-family-sans)"/>
              </a:rPr>
              <a:t>Overfitting </a:t>
            </a:r>
            <a:r>
              <a:rPr lang="en-US" b="0" i="0" dirty="0">
                <a:effectLst/>
                <a:latin typeface="var(--artdeco-reset-typography-font-family-sans)"/>
              </a:rPr>
              <a:t>is possible, especially when dealing with small datasets</a:t>
            </a:r>
            <a:r>
              <a:rPr lang="en-US" b="1" i="0" dirty="0">
                <a:effectLst/>
                <a:latin typeface="var(--artdeco-reset-typography-font-family-sans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138 million parameters lead to exploding gradients problem.</a:t>
            </a:r>
            <a:endParaRPr lang="en-US" b="0" i="0" dirty="0">
              <a:effectLst/>
              <a:latin typeface="var(--artdeco-reset-typography-font-family-sans)"/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5C835E-FCE9-797F-D256-C03C138F411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A1424-69B1-018D-B57E-D1DD188DAFE2}"/>
              </a:ext>
            </a:extLst>
          </p:cNvPr>
          <p:cNvSpPr txBox="1"/>
          <p:nvPr/>
        </p:nvSpPr>
        <p:spPr>
          <a:xfrm>
            <a:off x="0" y="567559"/>
            <a:ext cx="253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Vgg</a:t>
            </a:r>
            <a:r>
              <a:rPr lang="en-US" sz="2400" b="1" dirty="0"/>
              <a:t> [2014]</a:t>
            </a:r>
          </a:p>
        </p:txBody>
      </p:sp>
    </p:spTree>
    <p:extLst>
      <p:ext uri="{BB962C8B-B14F-4D97-AF65-F5344CB8AC3E}">
        <p14:creationId xmlns:p14="http://schemas.microsoft.com/office/powerpoint/2010/main" val="358997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0837A5C-A0A6-568B-6A51-F76BE5455F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3F0E4-A4BC-82B3-BC83-42933DFD8321}"/>
              </a:ext>
            </a:extLst>
          </p:cNvPr>
          <p:cNvSpPr txBox="1"/>
          <p:nvPr/>
        </p:nvSpPr>
        <p:spPr>
          <a:xfrm>
            <a:off x="0" y="567559"/>
            <a:ext cx="253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Resnet [2015]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9F1E2C-D56D-9186-CCDC-340D9561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223"/>
            <a:ext cx="12004267" cy="33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D3707-8926-3B39-2B28-8EA4AE13F35E}"/>
              </a:ext>
            </a:extLst>
          </p:cNvPr>
          <p:cNvSpPr txBox="1"/>
          <p:nvPr/>
        </p:nvSpPr>
        <p:spPr>
          <a:xfrm>
            <a:off x="0" y="1029224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approximation theorem : go deeper</a:t>
            </a:r>
          </a:p>
        </p:txBody>
      </p:sp>
    </p:spTree>
    <p:extLst>
      <p:ext uri="{BB962C8B-B14F-4D97-AF65-F5344CB8AC3E}">
        <p14:creationId xmlns:p14="http://schemas.microsoft.com/office/powerpoint/2010/main" val="29159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8744338-E846-F410-8DCE-97722356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66" y="1398369"/>
            <a:ext cx="48577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815D38D-BAB3-85E8-FA1C-D2892D29CC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7C764-D1FA-B85F-3EB1-53DBA145E387}"/>
              </a:ext>
            </a:extLst>
          </p:cNvPr>
          <p:cNvSpPr txBox="1"/>
          <p:nvPr/>
        </p:nvSpPr>
        <p:spPr>
          <a:xfrm>
            <a:off x="0" y="567559"/>
            <a:ext cx="253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Resnet [2015]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C1D55-97FF-91D0-B391-7BFC00B6C9E0}"/>
              </a:ext>
            </a:extLst>
          </p:cNvPr>
          <p:cNvSpPr txBox="1"/>
          <p:nvPr/>
        </p:nvSpPr>
        <p:spPr>
          <a:xfrm>
            <a:off x="8350469" y="4063039"/>
            <a:ext cx="253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Skip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23741-3834-302D-2E5C-E050034754BC}"/>
              </a:ext>
            </a:extLst>
          </p:cNvPr>
          <p:cNvSpPr txBox="1"/>
          <p:nvPr/>
        </p:nvSpPr>
        <p:spPr>
          <a:xfrm>
            <a:off x="-1" y="1277007"/>
            <a:ext cx="7299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cut by pass, introduce to reduce vanishing gradient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Won’t harm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 (internal covariate shifting, model faster)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</a:t>
            </a:r>
            <a:r>
              <a:rPr lang="en-US" dirty="0" err="1"/>
              <a:t>resnet</a:t>
            </a:r>
            <a:r>
              <a:rPr lang="en-US" dirty="0"/>
              <a:t> at least as good as shallower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network with by pass has no extra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deep neural network with high LR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dependency on random initial weight</a:t>
            </a:r>
          </a:p>
        </p:txBody>
      </p:sp>
    </p:spTree>
    <p:extLst>
      <p:ext uri="{BB962C8B-B14F-4D97-AF65-F5344CB8AC3E}">
        <p14:creationId xmlns:p14="http://schemas.microsoft.com/office/powerpoint/2010/main" val="416815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561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__Inter_1fc7a2</vt:lpstr>
      <vt:lpstr>-apple-system</vt:lpstr>
      <vt:lpstr>Aptos</vt:lpstr>
      <vt:lpstr>Aptos Display</vt:lpstr>
      <vt:lpstr>Arial</vt:lpstr>
      <vt:lpstr>Noto Serif</vt:lpstr>
      <vt:lpstr>source-serif-pro</vt:lpstr>
      <vt:lpstr>var(--artdeco-reset-typography-font-family-sans)</vt:lpstr>
      <vt:lpstr>Office Theme</vt:lpstr>
      <vt:lpstr>Evolution of Convolutional neural network</vt:lpstr>
      <vt:lpstr>PowerPoint Presentation</vt:lpstr>
      <vt:lpstr>ImageNet Large Scale Visual Recognition Challenge competition start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nadim mahamud</dc:creator>
  <cp:lastModifiedBy>nadim mahamud</cp:lastModifiedBy>
  <cp:revision>8</cp:revision>
  <dcterms:created xsi:type="dcterms:W3CDTF">2024-11-21T09:37:12Z</dcterms:created>
  <dcterms:modified xsi:type="dcterms:W3CDTF">2024-11-30T10:20:00Z</dcterms:modified>
</cp:coreProperties>
</file>