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EE48-2F06-101A-E5E1-142BBF01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8A5F9-9325-E18A-170C-F6D2E34F7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B635-57F1-35BE-DB99-EFD4E421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1F7F-0A1F-A676-35A4-1661BF90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6B44-05AF-858B-48E4-7BF214D7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F802-B420-D664-0A5D-C3651FFD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765DB-2CC5-25CC-FA50-E1EE897C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FDFF-610C-FB8D-7C21-6DA19271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60A1-0020-7B68-4A7E-34D63D0C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64E1-6B79-931A-16EA-02AD1852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7A2F1-D06A-492C-2A40-5097E7BD1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09B1D-B57D-DCAE-DA20-8270F89C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D9F0-30B0-EABB-4C18-C67059CA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607D-ACC3-67BD-844D-F0A17162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E0C1-F97A-1C27-3ED4-35F04385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B14D-298A-9B86-80F3-AB04C650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1A58-4A33-9D60-CA63-992A88C3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37D8-BD20-C0CE-3821-6E3A1A07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A7F9-7803-93D8-1964-2D528FF8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CDC5-8CCD-1297-76F6-70F92CF4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523B-191C-6696-F40B-8FCAF96D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5DB2-4CAE-99E0-F7B9-C498DB8B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8CE5-A5AF-2BCB-6D06-7589EB0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14DD-383C-FEA9-F29E-009FFEBF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4451-B808-714F-44CF-D192AE8B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5997-213B-24F0-CF35-28FC11F9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CE68-54DA-449A-E0FB-663948E4C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AE1D-5ECC-9DC9-4502-1CD45B8C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60A-214F-34BB-084B-F4D12345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39671-39C1-960A-6923-7BE8DA0D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7725-528A-8557-CC35-80643884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134C-4146-A5C9-EC14-13D6C183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BC416-1936-968E-5F79-124E2820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BF2A6-AEDD-C175-8EC7-C6426098E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1A2D7-DEDA-86E1-77CB-E3A481CC9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37934-92D1-5CC3-4259-CFE3CBB5F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C1EE9-9853-4502-73D5-71C625EE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BDB3C-EE1D-5B33-1DCE-C633E91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75039-FE56-BC46-0F9F-37AFE887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0ACF-FC8B-EA2B-1B9A-2C6B2E16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56F02-84C0-7B78-E787-F588D401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DFA32-AB93-634C-7DDB-76FBBC1A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8730-F984-0120-3C30-EBC1AF70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F33DF-33A2-C6F6-B46A-254FC830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D7209-1D0F-4E8F-D8EE-957563DF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F70EB-B0C9-BE93-FB74-B6B8E819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E8E1-4B10-0093-1922-8B04E2B0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AB64-2625-F668-2589-CA9CC03D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A55EE-6C65-86D9-FE69-E899CDB9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416E-D841-2CC5-CF3C-49A70496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9B5A-5701-03FD-E561-1615909E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50CAB-0D61-F351-5A8F-E887B2C7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EB12-F349-8E23-F548-93AFB31E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0C599-E918-DF80-5652-AEBF52D39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89227-028D-EE48-6914-702E5E33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9418F-2DF4-9CE8-7246-B696B95C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C5D7-5D46-90C7-E0C7-24153F28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4EF8-4EAE-DCD6-C6F1-5D1562FE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7B0AB-C1B4-2664-4168-86E8B382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C6CD-06F9-83D3-1931-6D094D28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9041F-06CE-DDB5-180A-08E3705DC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048F4-0893-4ACE-8E9A-01C3993FD77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41AC-DEA8-4DEC-52A4-4C857A7F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58-1DB8-9564-93E5-064F90B63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9BC6F-33BF-4AAB-B2AA-3BA40DF7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05AFC3-091B-038D-5A79-A9BAAA2A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489" y="3022846"/>
            <a:ext cx="6879021" cy="812307"/>
          </a:xfrm>
        </p:spPr>
        <p:txBody>
          <a:bodyPr>
            <a:normAutofit/>
          </a:bodyPr>
          <a:lstStyle/>
          <a:p>
            <a:r>
              <a:rPr lang="en-US" sz="3600" dirty="0"/>
              <a:t>Independent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32575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D3928-062A-1634-3EA0-FEEFDCCB9D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471076-C957-4490-6CB5-52044AF3BD19}"/>
                  </a:ext>
                </a:extLst>
              </p:cNvPr>
              <p:cNvSpPr txBox="1"/>
              <p:nvPr/>
            </p:nvSpPr>
            <p:spPr>
              <a:xfrm>
                <a:off x="0" y="504497"/>
                <a:ext cx="121920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According to the Center Limit Theorem (CLT), the signal </a:t>
                </a:r>
                <a:r>
                  <a:rPr lang="en-US" sz="2000" b="1" i="1" dirty="0"/>
                  <a:t>X</a:t>
                </a:r>
                <a:r>
                  <a:rPr lang="en-US" sz="2000" dirty="0"/>
                  <a:t> is more Gaussian than the sources s since it is a linear combination of them, and becomes the least Gaussian when it is equal to one of the sources </a:t>
                </a:r>
                <a:r>
                  <a:rPr lang="en-US" sz="2000" b="1" i="1" dirty="0"/>
                  <a:t>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Therefore, the optimal </a:t>
                </a:r>
                <a:r>
                  <a:rPr lang="en-US" sz="2000" b="1" i="1" dirty="0"/>
                  <a:t>W (Let) </a:t>
                </a:r>
                <a:r>
                  <a:rPr lang="en-US" sz="2000" dirty="0"/>
                  <a:t>is the vector that maximizes the non-</a:t>
                </a:r>
                <a:r>
                  <a:rPr lang="en-US" sz="2000" dirty="0" err="1"/>
                  <a:t>Gaussianity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dirty="0"/>
                  <a:t>, since this will make </a:t>
                </a:r>
                <a:r>
                  <a:rPr lang="en-US" sz="2000" b="1" i="1" dirty="0"/>
                  <a:t>X</a:t>
                </a:r>
                <a:r>
                  <a:rPr lang="en-US" sz="2000" dirty="0"/>
                  <a:t> equal to one of the sources </a:t>
                </a:r>
                <a:r>
                  <a:rPr lang="en-US" sz="2000" b="1" i="1" dirty="0"/>
                  <a:t>S</a:t>
                </a:r>
                <a:r>
                  <a:rPr lang="en-US" sz="2000" dirty="0"/>
                  <a:t> The trick is now how to measure “</a:t>
                </a:r>
                <a:r>
                  <a:rPr lang="en-US" sz="2000" dirty="0" err="1"/>
                  <a:t>nonGaussianity</a:t>
                </a:r>
                <a:r>
                  <a:rPr lang="en-US" sz="2000" dirty="0"/>
                  <a:t>”…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471076-C957-4490-6CB5-52044AF3B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4497"/>
                <a:ext cx="12192000" cy="1631216"/>
              </a:xfrm>
              <a:prstGeom prst="rect">
                <a:avLst/>
              </a:prstGeom>
              <a:blipFill>
                <a:blip r:embed="rId2"/>
                <a:stretch>
                  <a:fillRect l="-450" t="-2247" r="-700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5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A6FCC412-3E9C-C3A6-0F48-3B639447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12" y="643466"/>
            <a:ext cx="7119575" cy="55710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3C9FFD-C81C-D75E-34ED-F7C0DF1067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23FAA-3662-3F84-62A7-9B897241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775554"/>
            <a:ext cx="7142610" cy="53068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94ACE0-EDED-B9CC-7F51-A1E8750938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3FA2D-A0DB-FF8B-7073-7B3C387E3118}"/>
              </a:ext>
            </a:extLst>
          </p:cNvPr>
          <p:cNvSpPr txBox="1"/>
          <p:nvPr/>
        </p:nvSpPr>
        <p:spPr>
          <a:xfrm>
            <a:off x="520263" y="1576552"/>
            <a:ext cx="313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K1 and K2</a:t>
            </a:r>
          </a:p>
        </p:txBody>
      </p:sp>
    </p:spTree>
    <p:extLst>
      <p:ext uri="{BB962C8B-B14F-4D97-AF65-F5344CB8AC3E}">
        <p14:creationId xmlns:p14="http://schemas.microsoft.com/office/powerpoint/2010/main" val="259021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076700-8A7A-D091-DDF4-73ED430BD66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F92C6-1B2C-F314-49FC-EC2FF4EA346D}"/>
              </a:ext>
            </a:extLst>
          </p:cNvPr>
          <p:cNvSpPr txBox="1"/>
          <p:nvPr/>
        </p:nvSpPr>
        <p:spPr>
          <a:xfrm>
            <a:off x="0" y="657455"/>
            <a:ext cx="408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must be non-gaussian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AB1C89D-E982-55F3-E2EE-075CD50C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25" y="1026787"/>
            <a:ext cx="8785220" cy="53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0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8561-4FB1-30D4-F7AB-29E66ABCFD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Independent component analysis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9090E-4459-7372-93E7-BABC546341DD}"/>
              </a:ext>
            </a:extLst>
          </p:cNvPr>
          <p:cNvSpPr txBox="1"/>
          <p:nvPr/>
        </p:nvSpPr>
        <p:spPr>
          <a:xfrm>
            <a:off x="141890" y="709449"/>
            <a:ext cx="58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Ordering problem: </a:t>
            </a:r>
            <a:r>
              <a:rPr lang="en-US" dirty="0"/>
              <a:t>Don’t know the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2568C-2534-F8F1-CE09-40ACCC7E6F44}"/>
              </a:ext>
            </a:extLst>
          </p:cNvPr>
          <p:cNvSpPr txBox="1"/>
          <p:nvPr/>
        </p:nvSpPr>
        <p:spPr>
          <a:xfrm>
            <a:off x="141890" y="3059668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Scaling problem</a:t>
            </a:r>
            <a:r>
              <a:rPr lang="en-US" dirty="0"/>
              <a:t>: Don’t know the actual scale for which make variance one by whitening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C85B6-D18E-354C-0A12-58D5E05E5F5C}"/>
                  </a:ext>
                </a:extLst>
              </p:cNvPr>
              <p:cNvSpPr txBox="1"/>
              <p:nvPr/>
            </p:nvSpPr>
            <p:spPr>
              <a:xfrm>
                <a:off x="4260600" y="1122703"/>
                <a:ext cx="1239378" cy="512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C85B6-D18E-354C-0A12-58D5E05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00" y="1122703"/>
                <a:ext cx="1239378" cy="512384"/>
              </a:xfrm>
              <a:prstGeom prst="rect">
                <a:avLst/>
              </a:prstGeom>
              <a:blipFill>
                <a:blip r:embed="rId2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3E1877-48EB-81EA-CE9E-EB2E5177494F}"/>
                  </a:ext>
                </a:extLst>
              </p:cNvPr>
              <p:cNvSpPr txBox="1"/>
              <p:nvPr/>
            </p:nvSpPr>
            <p:spPr>
              <a:xfrm>
                <a:off x="5499978" y="1122703"/>
                <a:ext cx="586090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3E1877-48EB-81EA-CE9E-EB2E51774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78" y="1122703"/>
                <a:ext cx="58609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C22E50-9643-B070-251A-7AB6B0699A55}"/>
                  </a:ext>
                </a:extLst>
              </p:cNvPr>
              <p:cNvSpPr txBox="1"/>
              <p:nvPr/>
            </p:nvSpPr>
            <p:spPr>
              <a:xfrm>
                <a:off x="6430986" y="1158992"/>
                <a:ext cx="1239378" cy="512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C22E50-9643-B070-251A-7AB6B069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86" y="1158992"/>
                <a:ext cx="1239378" cy="512384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11ECB6-98D7-4225-CAF6-2EE5C69FF217}"/>
                  </a:ext>
                </a:extLst>
              </p:cNvPr>
              <p:cNvSpPr txBox="1"/>
              <p:nvPr/>
            </p:nvSpPr>
            <p:spPr>
              <a:xfrm>
                <a:off x="7670364" y="1158992"/>
                <a:ext cx="586090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11ECB6-98D7-4225-CAF6-2EE5C69FF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64" y="1158992"/>
                <a:ext cx="586090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0AEA7E-9430-502F-E7D1-A51F8CFD7EAC}"/>
              </a:ext>
            </a:extLst>
          </p:cNvPr>
          <p:cNvSpPr txBox="1"/>
          <p:nvPr/>
        </p:nvSpPr>
        <p:spPr>
          <a:xfrm>
            <a:off x="6048797" y="1240362"/>
            <a:ext cx="57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9245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8561-4FB1-30D4-F7AB-29E66ABCFD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p:pic>
        <p:nvPicPr>
          <p:cNvPr id="7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id="{18971833-FB68-6AF3-F000-958FA73D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6666" y="817507"/>
            <a:ext cx="7855416" cy="37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44F5B-765C-6283-0920-7C25A8847095}"/>
              </a:ext>
            </a:extLst>
          </p:cNvPr>
          <p:cNvSpPr txBox="1"/>
          <p:nvPr/>
        </p:nvSpPr>
        <p:spPr>
          <a:xfrm>
            <a:off x="346841" y="850926"/>
            <a:ext cx="22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CC9D8D-AB67-4784-8358-6154024E10F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4A99B-B0E3-1E19-BEEF-5C900F46B81C}"/>
              </a:ext>
            </a:extLst>
          </p:cNvPr>
          <p:cNvSpPr txBox="1"/>
          <p:nvPr/>
        </p:nvSpPr>
        <p:spPr>
          <a:xfrm>
            <a:off x="-5256" y="551795"/>
            <a:ext cx="7777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Principle component: </a:t>
            </a:r>
            <a:r>
              <a:rPr lang="en-US" sz="2000" dirty="0"/>
              <a:t>Correlation between random variables </a:t>
            </a:r>
          </a:p>
          <a:p>
            <a:r>
              <a:rPr lang="en-US" sz="2400" dirty="0"/>
              <a:t>Independent : </a:t>
            </a:r>
            <a:r>
              <a:rPr lang="en-US" sz="2000" dirty="0"/>
              <a:t>Independent that means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P(XY)=P(X).P(Y)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96B61-2163-A5B4-BAA5-798ACDF76ACA}"/>
              </a:ext>
            </a:extLst>
          </p:cNvPr>
          <p:cNvSpPr txBox="1"/>
          <p:nvPr/>
        </p:nvSpPr>
        <p:spPr>
          <a:xfrm>
            <a:off x="1355831" y="1623793"/>
            <a:ext cx="8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FD309-4D6F-B3F9-AE24-98544826F36E}"/>
              </a:ext>
            </a:extLst>
          </p:cNvPr>
          <p:cNvSpPr txBox="1"/>
          <p:nvPr/>
        </p:nvSpPr>
        <p:spPr>
          <a:xfrm>
            <a:off x="2690648" y="1655325"/>
            <a:ext cx="85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B7E6F-5854-008F-4AEC-DFF13A91A3B5}"/>
              </a:ext>
            </a:extLst>
          </p:cNvPr>
          <p:cNvSpPr txBox="1"/>
          <p:nvPr/>
        </p:nvSpPr>
        <p:spPr>
          <a:xfrm>
            <a:off x="3883570" y="1655325"/>
            <a:ext cx="352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Pressure on air, other </a:t>
            </a:r>
            <a:r>
              <a:rPr lang="en-US" dirty="0" err="1"/>
              <a:t>subsatance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65FD1E-51D7-502D-BFBB-7242F7B701CC}"/>
              </a:ext>
            </a:extLst>
          </p:cNvPr>
          <p:cNvCxnSpPr/>
          <p:nvPr/>
        </p:nvCxnSpPr>
        <p:spPr>
          <a:xfrm>
            <a:off x="2233448" y="18051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0D6B17-2694-474B-339E-C6B2B933A16F}"/>
              </a:ext>
            </a:extLst>
          </p:cNvPr>
          <p:cNvCxnSpPr/>
          <p:nvPr/>
        </p:nvCxnSpPr>
        <p:spPr>
          <a:xfrm>
            <a:off x="3426370" y="182091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D9E85-9715-4FCC-DC7A-1CA6D58B46A9}"/>
              </a:ext>
            </a:extLst>
          </p:cNvPr>
          <p:cNvCxnSpPr/>
          <p:nvPr/>
        </p:nvCxnSpPr>
        <p:spPr>
          <a:xfrm>
            <a:off x="7315199" y="1823548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815F2F-9472-3ED4-3B81-969082CF6B71}"/>
              </a:ext>
            </a:extLst>
          </p:cNvPr>
          <p:cNvSpPr txBox="1"/>
          <p:nvPr/>
        </p:nvSpPr>
        <p:spPr>
          <a:xfrm>
            <a:off x="9238592" y="1662008"/>
            <a:ext cx="1087822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840B1-36C2-A2E6-0722-E0CEE4BC5D79}"/>
              </a:ext>
            </a:extLst>
          </p:cNvPr>
          <p:cNvSpPr txBox="1"/>
          <p:nvPr/>
        </p:nvSpPr>
        <p:spPr>
          <a:xfrm>
            <a:off x="7530398" y="1476204"/>
            <a:ext cx="148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pressure</a:t>
            </a:r>
          </a:p>
          <a:p>
            <a:pPr algn="ctr"/>
            <a:r>
              <a:rPr lang="en-US" dirty="0"/>
              <a:t>overlap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74A9EC-85F3-1D6E-3D10-0428F2EA3746}"/>
              </a:ext>
            </a:extLst>
          </p:cNvPr>
          <p:cNvGrpSpPr/>
          <p:nvPr/>
        </p:nvGrpSpPr>
        <p:grpSpPr>
          <a:xfrm>
            <a:off x="168164" y="2892732"/>
            <a:ext cx="4587768" cy="1135277"/>
            <a:chOff x="110354" y="2656009"/>
            <a:chExt cx="4587768" cy="11352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F85B8B-CF3D-F3DF-CDE1-EA08B28F94B2}"/>
                </a:ext>
              </a:extLst>
            </p:cNvPr>
            <p:cNvSpPr txBox="1"/>
            <p:nvPr/>
          </p:nvSpPr>
          <p:spPr>
            <a:xfrm>
              <a:off x="110354" y="2949309"/>
              <a:ext cx="1734210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Corelation</a:t>
              </a:r>
              <a:r>
                <a:rPr lang="en-US" dirty="0"/>
                <a:t> zero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173F1B-8BB2-D5AC-3D07-FA5BD2534175}"/>
                </a:ext>
              </a:extLst>
            </p:cNvPr>
            <p:cNvSpPr txBox="1"/>
            <p:nvPr/>
          </p:nvSpPr>
          <p:spPr>
            <a:xfrm>
              <a:off x="2154618" y="2656009"/>
              <a:ext cx="1676401" cy="36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Independent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5A0C2-1739-806F-19CE-027D550B3E7B}"/>
                </a:ext>
              </a:extLst>
            </p:cNvPr>
            <p:cNvSpPr txBox="1"/>
            <p:nvPr/>
          </p:nvSpPr>
          <p:spPr>
            <a:xfrm>
              <a:off x="2154618" y="3421954"/>
              <a:ext cx="2543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Dependent (Non-linear)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700AE3BF-5215-4652-BA68-EE924B50BA35}"/>
                </a:ext>
              </a:extLst>
            </p:cNvPr>
            <p:cNvSpPr/>
            <p:nvPr/>
          </p:nvSpPr>
          <p:spPr>
            <a:xfrm>
              <a:off x="1723693" y="2786520"/>
              <a:ext cx="483476" cy="794898"/>
            </a:xfrm>
            <a:prstGeom prst="leftBrace">
              <a:avLst>
                <a:gd name="adj1" fmla="val 0"/>
                <a:gd name="adj2" fmla="val 4441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EEE066-5135-867B-5298-1FE4004F5848}"/>
              </a:ext>
            </a:extLst>
          </p:cNvPr>
          <p:cNvGrpSpPr/>
          <p:nvPr/>
        </p:nvGrpSpPr>
        <p:grpSpPr>
          <a:xfrm>
            <a:off x="231228" y="4626369"/>
            <a:ext cx="4293475" cy="1087207"/>
            <a:chOff x="173418" y="3791286"/>
            <a:chExt cx="4293475" cy="10872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DFD508-8126-3D7A-B13B-C2F5D81F81E4}"/>
                </a:ext>
              </a:extLst>
            </p:cNvPr>
            <p:cNvSpPr txBox="1"/>
            <p:nvPr/>
          </p:nvSpPr>
          <p:spPr>
            <a:xfrm>
              <a:off x="173418" y="4092534"/>
              <a:ext cx="1734210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Independent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E3F35CF-AFB9-05FB-0945-B04AA80B39D5}"/>
                </a:ext>
              </a:extLst>
            </p:cNvPr>
            <p:cNvSpPr/>
            <p:nvPr/>
          </p:nvSpPr>
          <p:spPr>
            <a:xfrm>
              <a:off x="1665883" y="3921037"/>
              <a:ext cx="483476" cy="794898"/>
            </a:xfrm>
            <a:prstGeom prst="leftBrace">
              <a:avLst>
                <a:gd name="adj1" fmla="val 0"/>
                <a:gd name="adj2" fmla="val 4441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7FE995-70F0-6DEE-BB03-4E44F74037F3}"/>
                </a:ext>
              </a:extLst>
            </p:cNvPr>
            <p:cNvSpPr txBox="1"/>
            <p:nvPr/>
          </p:nvSpPr>
          <p:spPr>
            <a:xfrm>
              <a:off x="2207169" y="3791286"/>
              <a:ext cx="225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Zero (</a:t>
              </a:r>
              <a:r>
                <a:rPr lang="en-US" dirty="0" err="1"/>
                <a:t>corelation</a:t>
              </a:r>
              <a:r>
                <a:rPr lang="en-US" dirty="0"/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F7858B-4BF9-EC35-FF23-BF04188B4CDF}"/>
                </a:ext>
              </a:extLst>
            </p:cNvPr>
            <p:cNvSpPr txBox="1"/>
            <p:nvPr/>
          </p:nvSpPr>
          <p:spPr>
            <a:xfrm>
              <a:off x="2233445" y="4509161"/>
              <a:ext cx="140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Non-zero</a:t>
              </a:r>
            </a:p>
          </p:txBody>
        </p:sp>
      </p:grpSp>
      <p:pic>
        <p:nvPicPr>
          <p:cNvPr id="3074" name="Picture 2" descr="What Is The Correlation Formula?">
            <a:extLst>
              <a:ext uri="{FF2B5EF4-FFF2-40B4-BE49-F238E27FC236}">
                <a16:creationId xmlns:a16="http://schemas.microsoft.com/office/drawing/2014/main" id="{F6DA281F-0E6A-CDE5-5CDC-7CE2005F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86" y="2071996"/>
            <a:ext cx="7257385" cy="44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4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DDD8C1-621F-4A6B-3270-6DA969A00CBA}"/>
              </a:ext>
            </a:extLst>
          </p:cNvPr>
          <p:cNvCxnSpPr>
            <a:cxnSpLocks/>
          </p:cNvCxnSpPr>
          <p:nvPr/>
        </p:nvCxnSpPr>
        <p:spPr>
          <a:xfrm>
            <a:off x="3410016" y="1367493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AF75-229E-72E0-C81D-3B72B0CD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04497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Independent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6C37A-95F3-97D4-6091-AA6DA798DB3B}"/>
                  </a:ext>
                </a:extLst>
              </p:cNvPr>
              <p:cNvSpPr txBox="1"/>
              <p:nvPr/>
            </p:nvSpPr>
            <p:spPr>
              <a:xfrm>
                <a:off x="2732099" y="2496289"/>
                <a:ext cx="677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6C37A-95F3-97D4-6091-AA6DA798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99" y="2496289"/>
                <a:ext cx="67791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7F3381-7653-A58C-E103-1A92461853F8}"/>
                  </a:ext>
                </a:extLst>
              </p:cNvPr>
              <p:cNvSpPr txBox="1"/>
              <p:nvPr/>
            </p:nvSpPr>
            <p:spPr>
              <a:xfrm>
                <a:off x="2732099" y="1167438"/>
                <a:ext cx="677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7F3381-7653-A58C-E103-1A924618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99" y="1167438"/>
                <a:ext cx="67791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0B0FB3-4318-1A43-1320-9938F18FDB9F}"/>
                  </a:ext>
                </a:extLst>
              </p:cNvPr>
              <p:cNvSpPr txBox="1"/>
              <p:nvPr/>
            </p:nvSpPr>
            <p:spPr>
              <a:xfrm>
                <a:off x="4492582" y="1135906"/>
                <a:ext cx="67791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0B0FB3-4318-1A43-1320-9938F18FD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82" y="1135906"/>
                <a:ext cx="677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74E811-15E8-5A81-9626-148A8D5E222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57464" y="2693706"/>
            <a:ext cx="2483069" cy="24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ED5954-D393-DA5E-6184-02DA25D62134}"/>
                  </a:ext>
                </a:extLst>
              </p:cNvPr>
              <p:cNvSpPr txBox="1"/>
              <p:nvPr/>
            </p:nvSpPr>
            <p:spPr>
              <a:xfrm>
                <a:off x="4492582" y="2496289"/>
                <a:ext cx="67791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ED5954-D393-DA5E-6184-02DA25D6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82" y="2496289"/>
                <a:ext cx="67791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8169CA-2321-50F9-5320-B2ADE0CDBB83}"/>
                  </a:ext>
                </a:extLst>
              </p:cNvPr>
              <p:cNvSpPr txBox="1"/>
              <p:nvPr/>
            </p:nvSpPr>
            <p:spPr>
              <a:xfrm>
                <a:off x="5925930" y="1164453"/>
                <a:ext cx="677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8169CA-2321-50F9-5320-B2ADE0CDB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30" y="1164453"/>
                <a:ext cx="67791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7D346A-7484-593A-B4EF-6975ABB32AFB}"/>
                  </a:ext>
                </a:extLst>
              </p:cNvPr>
              <p:cNvSpPr txBox="1"/>
              <p:nvPr/>
            </p:nvSpPr>
            <p:spPr>
              <a:xfrm>
                <a:off x="5840533" y="2493651"/>
                <a:ext cx="677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7D346A-7484-593A-B4EF-6975ABB3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533" y="2493651"/>
                <a:ext cx="6779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C00066-4CE9-B127-47DA-02BBF6551021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4831541" y="1564563"/>
            <a:ext cx="1433348" cy="93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F948BC-DAFA-CEBF-23CD-7CA4B68C9FE3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831541" y="1536016"/>
            <a:ext cx="1347951" cy="9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E209A2-CFAC-EB1F-090E-6575BA7A90A2}"/>
                  </a:ext>
                </a:extLst>
              </p:cNvPr>
              <p:cNvSpPr txBox="1"/>
              <p:nvPr/>
            </p:nvSpPr>
            <p:spPr>
              <a:xfrm>
                <a:off x="5650035" y="1722223"/>
                <a:ext cx="36576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E209A2-CFAC-EB1F-090E-6575BA7A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35" y="1722223"/>
                <a:ext cx="365760" cy="338554"/>
              </a:xfrm>
              <a:prstGeom prst="rect">
                <a:avLst/>
              </a:prstGeom>
              <a:blipFill>
                <a:blip r:embed="rId8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3E45CE-7551-B763-D9E7-61E8859C05C3}"/>
                  </a:ext>
                </a:extLst>
              </p:cNvPr>
              <p:cNvSpPr txBox="1"/>
              <p:nvPr/>
            </p:nvSpPr>
            <p:spPr>
              <a:xfrm>
                <a:off x="5673551" y="2122333"/>
                <a:ext cx="36576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3E45CE-7551-B763-D9E7-61E8859C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551" y="2122333"/>
                <a:ext cx="365760" cy="338554"/>
              </a:xfrm>
              <a:prstGeom prst="rect">
                <a:avLst/>
              </a:prstGeom>
              <a:blipFill>
                <a:blip r:embed="rId9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Down 31">
            <a:extLst>
              <a:ext uri="{FF2B5EF4-FFF2-40B4-BE49-F238E27FC236}">
                <a16:creationId xmlns:a16="http://schemas.microsoft.com/office/drawing/2014/main" id="{091B0484-0E57-B055-17A6-FF40A5AA6863}"/>
              </a:ext>
            </a:extLst>
          </p:cNvPr>
          <p:cNvSpPr/>
          <p:nvPr/>
        </p:nvSpPr>
        <p:spPr>
          <a:xfrm>
            <a:off x="4340182" y="3012002"/>
            <a:ext cx="491359" cy="863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A00362-CCA0-451C-6783-6AF9D604CF22}"/>
                  </a:ext>
                </a:extLst>
              </p:cNvPr>
              <p:cNvSpPr txBox="1"/>
              <p:nvPr/>
            </p:nvSpPr>
            <p:spPr>
              <a:xfrm>
                <a:off x="3948672" y="3938859"/>
                <a:ext cx="1319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A00362-CCA0-451C-6783-6AF9D604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672" y="3938859"/>
                <a:ext cx="131904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1E8781B-6FD5-6631-2C87-AADF94342F5A}"/>
              </a:ext>
            </a:extLst>
          </p:cNvPr>
          <p:cNvSpPr txBox="1"/>
          <p:nvPr/>
        </p:nvSpPr>
        <p:spPr>
          <a:xfrm>
            <a:off x="0" y="5158983"/>
            <a:ext cx="498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first interest is to separate the source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E7C9F-C4D2-12FE-514E-F9310E033BC2}"/>
                  </a:ext>
                </a:extLst>
              </p:cNvPr>
              <p:cNvSpPr txBox="1"/>
              <p:nvPr/>
            </p:nvSpPr>
            <p:spPr>
              <a:xfrm>
                <a:off x="3664695" y="4423077"/>
                <a:ext cx="20404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E7C9F-C4D2-12FE-514E-F9310E03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95" y="4423077"/>
                <a:ext cx="204045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8E7C2B-37F2-9695-9FE9-6E3E5D178E13}"/>
                  </a:ext>
                </a:extLst>
              </p:cNvPr>
              <p:cNvSpPr txBox="1"/>
              <p:nvPr/>
            </p:nvSpPr>
            <p:spPr>
              <a:xfrm>
                <a:off x="3811314" y="5621658"/>
                <a:ext cx="3787665" cy="77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8E7C2B-37F2-9695-9FE9-6E3E5D17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14" y="5621658"/>
                <a:ext cx="3787665" cy="7763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4B08F0-B6C5-B7AB-0739-1B2D72D3150D}"/>
                  </a:ext>
                </a:extLst>
              </p:cNvPr>
              <p:cNvSpPr txBox="1"/>
              <p:nvPr/>
            </p:nvSpPr>
            <p:spPr>
              <a:xfrm>
                <a:off x="7391861" y="1135544"/>
                <a:ext cx="3957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4B08F0-B6C5-B7AB-0739-1B2D72D3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861" y="1135544"/>
                <a:ext cx="395714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A0F640-675F-8FB4-2288-00492ED3C554}"/>
                  </a:ext>
                </a:extLst>
              </p:cNvPr>
              <p:cNvSpPr txBox="1"/>
              <p:nvPr/>
            </p:nvSpPr>
            <p:spPr>
              <a:xfrm>
                <a:off x="7391861" y="2257421"/>
                <a:ext cx="39571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….,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A0F640-675F-8FB4-2288-00492ED3C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861" y="2257421"/>
                <a:ext cx="3957145" cy="400110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073BAF-9834-3759-59DC-6D5CF2ECA890}"/>
                  </a:ext>
                </a:extLst>
              </p:cNvPr>
              <p:cNvSpPr txBox="1"/>
              <p:nvPr/>
            </p:nvSpPr>
            <p:spPr>
              <a:xfrm>
                <a:off x="5741932" y="4271427"/>
                <a:ext cx="54586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should be square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!!But A not always square.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073BAF-9834-3759-59DC-6D5CF2ECA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32" y="4271427"/>
                <a:ext cx="5458677" cy="830997"/>
              </a:xfrm>
              <a:prstGeom prst="rect">
                <a:avLst/>
              </a:prstGeom>
              <a:blipFill>
                <a:blip r:embed="rId15"/>
                <a:stretch>
                  <a:fillRect l="-178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6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4C271F-817E-15C4-CC22-EABEAC97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04497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Independent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698B0C-0D97-FE06-D6DB-11AB30C378C2}"/>
                  </a:ext>
                </a:extLst>
              </p:cNvPr>
              <p:cNvSpPr txBox="1"/>
              <p:nvPr/>
            </p:nvSpPr>
            <p:spPr>
              <a:xfrm>
                <a:off x="4043265" y="721823"/>
                <a:ext cx="1319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698B0C-0D97-FE06-D6DB-11AB30C3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265" y="721823"/>
                <a:ext cx="13190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3CFD3E-E942-4FC6-FB13-CC5C35478A32}"/>
              </a:ext>
            </a:extLst>
          </p:cNvPr>
          <p:cNvSpPr txBox="1">
            <a:spLocks/>
          </p:cNvSpPr>
          <p:nvPr/>
        </p:nvSpPr>
        <p:spPr>
          <a:xfrm>
            <a:off x="0" y="1413839"/>
            <a:ext cx="3184636" cy="504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But we know From SVD,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52963E-8D00-EFB0-D0C4-971A8FCA0654}"/>
              </a:ext>
            </a:extLst>
          </p:cNvPr>
          <p:cNvGrpSpPr/>
          <p:nvPr/>
        </p:nvGrpSpPr>
        <p:grpSpPr>
          <a:xfrm>
            <a:off x="1158052" y="1985214"/>
            <a:ext cx="11033948" cy="2315870"/>
            <a:chOff x="1056452" y="1543779"/>
            <a:chExt cx="11033948" cy="2315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D01436-3965-7AA6-C68B-C86003F4DD69}"/>
                    </a:ext>
                  </a:extLst>
                </p:cNvPr>
                <p:cNvSpPr txBox="1"/>
                <p:nvPr/>
              </p:nvSpPr>
              <p:spPr>
                <a:xfrm>
                  <a:off x="1056452" y="1543779"/>
                  <a:ext cx="2020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D01436-3965-7AA6-C68B-C86003F4D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52" y="1543779"/>
                  <a:ext cx="202057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06" t="-132000" r="-12085" b="-19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D259E037-201A-027F-28D1-32F88CF13953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412124" y="2005444"/>
              <a:ext cx="4240333" cy="611632"/>
            </a:xfrm>
            <a:prstGeom prst="bentConnector3">
              <a:avLst>
                <a:gd name="adj1" fmla="val -56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8BEC68E-9B5F-2B9D-46DE-22AB588FF9F3}"/>
                    </a:ext>
                  </a:extLst>
                </p:cNvPr>
                <p:cNvSpPr txBox="1"/>
                <p:nvPr/>
              </p:nvSpPr>
              <p:spPr>
                <a:xfrm>
                  <a:off x="6652457" y="2386243"/>
                  <a:ext cx="39419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Eigen vector of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8BEC68E-9B5F-2B9D-46DE-22AB588FF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457" y="2386243"/>
                  <a:ext cx="394197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473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614FEC-A2B4-4200-77A9-561865D83AFE}"/>
                    </a:ext>
                  </a:extLst>
                </p:cNvPr>
                <p:cNvSpPr txBox="1"/>
                <p:nvPr/>
              </p:nvSpPr>
              <p:spPr>
                <a:xfrm>
                  <a:off x="6652457" y="2983496"/>
                  <a:ext cx="39419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Eigen vector of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614FEC-A2B4-4200-77A9-561865D83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457" y="2983496"/>
                  <a:ext cx="394197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473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2894A4F-C6BB-FC42-CD5A-B67158CB356D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005444"/>
              <a:ext cx="4907741" cy="1223263"/>
            </a:xfrm>
            <a:prstGeom prst="bentConnector3">
              <a:avLst>
                <a:gd name="adj1" fmla="val -11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CC20A8AE-9C1B-E8CD-8C19-627C9DA5F7B6}"/>
                </a:ext>
              </a:extLst>
            </p:cNvPr>
            <p:cNvCxnSpPr>
              <a:cxnSpLocks/>
            </p:cNvCxnSpPr>
            <p:nvPr/>
          </p:nvCxnSpPr>
          <p:spPr>
            <a:xfrm>
              <a:off x="2078420" y="1983182"/>
              <a:ext cx="4574037" cy="1707190"/>
            </a:xfrm>
            <a:prstGeom prst="bentConnector3">
              <a:avLst>
                <a:gd name="adj1" fmla="val -35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BAC256-116D-7323-1F0F-952626B16756}"/>
                </a:ext>
              </a:extLst>
            </p:cNvPr>
            <p:cNvSpPr txBox="1"/>
            <p:nvPr/>
          </p:nvSpPr>
          <p:spPr>
            <a:xfrm>
              <a:off x="6652456" y="3459539"/>
              <a:ext cx="5437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Diagonal matrix, (square-root of eigen value)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15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F97F66-DAC6-F0F4-53A0-2798096D4E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p:pic>
        <p:nvPicPr>
          <p:cNvPr id="1026" name="Picture 2" descr="Geometric interpretation of the singular value decomposition (SVD) as the product of a rotation/reflection, followed by a scaling, followed by another rotation/reflection.">
            <a:extLst>
              <a:ext uri="{FF2B5EF4-FFF2-40B4-BE49-F238E27FC236}">
                <a16:creationId xmlns:a16="http://schemas.microsoft.com/office/drawing/2014/main" id="{C6F12D76-0F2B-D039-05BD-E06DAA74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99" y="663349"/>
            <a:ext cx="61245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BBC921-9362-CB2E-9475-49F84572EFC3}"/>
                  </a:ext>
                </a:extLst>
              </p:cNvPr>
              <p:cNvSpPr txBox="1"/>
              <p:nvPr/>
            </p:nvSpPr>
            <p:spPr>
              <a:xfrm>
                <a:off x="8083931" y="3580042"/>
                <a:ext cx="9688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BBC921-9362-CB2E-9475-49F84572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931" y="3580042"/>
                <a:ext cx="96882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7331A2-B0C6-89EA-84F2-3CD9509035A4}"/>
                  </a:ext>
                </a:extLst>
              </p:cNvPr>
              <p:cNvSpPr txBox="1"/>
              <p:nvPr/>
            </p:nvSpPr>
            <p:spPr>
              <a:xfrm>
                <a:off x="9635499" y="3669189"/>
                <a:ext cx="9688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7331A2-B0C6-89EA-84F2-3CD95090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499" y="3669189"/>
                <a:ext cx="96882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244BB23A-D0EF-08AB-DA1E-C4A7D8E414F0}"/>
              </a:ext>
            </a:extLst>
          </p:cNvPr>
          <p:cNvSpPr/>
          <p:nvPr/>
        </p:nvSpPr>
        <p:spPr>
          <a:xfrm rot="5400000">
            <a:off x="9741127" y="2716841"/>
            <a:ext cx="518434" cy="1207967"/>
          </a:xfrm>
          <a:prstGeom prst="curvedLeftArrow">
            <a:avLst>
              <a:gd name="adj1" fmla="val 17091"/>
              <a:gd name="adj2" fmla="val 50771"/>
              <a:gd name="adj3" fmla="val 164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D4648C1-394A-DF9C-009B-AD1D025B7F14}"/>
              </a:ext>
            </a:extLst>
          </p:cNvPr>
          <p:cNvSpPr/>
          <p:nvPr/>
        </p:nvSpPr>
        <p:spPr>
          <a:xfrm rot="5400000">
            <a:off x="6614578" y="2396642"/>
            <a:ext cx="518434" cy="1207967"/>
          </a:xfrm>
          <a:prstGeom prst="curvedLeftArrow">
            <a:avLst>
              <a:gd name="adj1" fmla="val 17091"/>
              <a:gd name="adj2" fmla="val 50771"/>
              <a:gd name="adj3" fmla="val 164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9A0D344A-C654-219C-1088-474D418F5621}"/>
              </a:ext>
            </a:extLst>
          </p:cNvPr>
          <p:cNvSpPr/>
          <p:nvPr/>
        </p:nvSpPr>
        <p:spPr>
          <a:xfrm rot="5400000">
            <a:off x="7929173" y="2492372"/>
            <a:ext cx="518434" cy="1207967"/>
          </a:xfrm>
          <a:prstGeom prst="curvedLeftArrow">
            <a:avLst>
              <a:gd name="adj1" fmla="val 17091"/>
              <a:gd name="adj2" fmla="val 50771"/>
              <a:gd name="adj3" fmla="val 164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ECE7D-EE85-B841-CF59-259F9424091C}"/>
              </a:ext>
            </a:extLst>
          </p:cNvPr>
          <p:cNvSpPr txBox="1"/>
          <p:nvPr/>
        </p:nvSpPr>
        <p:spPr>
          <a:xfrm>
            <a:off x="8890001" y="466059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5DEC5-F1FF-DD01-98B0-A652ABAEA57D}"/>
              </a:ext>
            </a:extLst>
          </p:cNvPr>
          <p:cNvSpPr txBox="1"/>
          <p:nvPr/>
        </p:nvSpPr>
        <p:spPr>
          <a:xfrm>
            <a:off x="7976767" y="403890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CECFD6-5E16-0B65-85C3-57305C0425D5}"/>
                  </a:ext>
                </a:extLst>
              </p:cNvPr>
              <p:cNvSpPr txBox="1"/>
              <p:nvPr/>
            </p:nvSpPr>
            <p:spPr>
              <a:xfrm>
                <a:off x="6532364" y="3583947"/>
                <a:ext cx="968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CECFD6-5E16-0B65-85C3-57305C04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64" y="3583947"/>
                <a:ext cx="9688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ECE700-B9FD-4677-EC0D-E1FD9538E341}"/>
                  </a:ext>
                </a:extLst>
              </p:cNvPr>
              <p:cNvSpPr txBox="1"/>
              <p:nvPr/>
            </p:nvSpPr>
            <p:spPr>
              <a:xfrm>
                <a:off x="174172" y="996280"/>
                <a:ext cx="4992914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𝑟𝑜𝑡𝑎𝑡𝑖𝑜𝑛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𝑠𝑡𝑟𝑒𝑐h𝑖𝑛𝑔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𝑟𝑜𝑡𝑎𝑡𝑖𝑜𝑛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ECE700-B9FD-4677-EC0D-E1FD9538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2" y="996280"/>
                <a:ext cx="4992914" cy="1138773"/>
              </a:xfrm>
              <a:prstGeom prst="rect">
                <a:avLst/>
              </a:prstGeom>
              <a:blipFill>
                <a:blip r:embed="rId6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EDFA17-9EC6-743A-D9EA-9F19F0BC071E}"/>
                  </a:ext>
                </a:extLst>
              </p:cNvPr>
              <p:cNvSpPr txBox="1"/>
              <p:nvPr/>
            </p:nvSpPr>
            <p:spPr>
              <a:xfrm>
                <a:off x="1112212" y="1895330"/>
                <a:ext cx="444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 rotation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eigen value is unknown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EDFA17-9EC6-743A-D9EA-9F19F0BC0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12" y="1895330"/>
                <a:ext cx="4446987" cy="369332"/>
              </a:xfrm>
              <a:prstGeom prst="rect">
                <a:avLst/>
              </a:prstGeom>
              <a:blipFill>
                <a:blip r:embed="rId7"/>
                <a:stretch>
                  <a:fillRect l="-109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68425C-0A77-ECC9-021C-BC935AE3BC1C}"/>
                  </a:ext>
                </a:extLst>
              </p:cNvPr>
              <p:cNvSpPr txBox="1"/>
              <p:nvPr/>
            </p:nvSpPr>
            <p:spPr>
              <a:xfrm>
                <a:off x="296111" y="3259843"/>
                <a:ext cx="2371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68425C-0A77-ECC9-021C-BC935AE3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1" y="3259843"/>
                <a:ext cx="2371688" cy="461665"/>
              </a:xfrm>
              <a:prstGeom prst="rect">
                <a:avLst/>
              </a:prstGeom>
              <a:blipFill>
                <a:blip r:embed="rId8"/>
                <a:stretch>
                  <a:fillRect l="-771" t="-132000" r="-2571" b="-19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1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BED305-CB55-8A41-1E4B-0EAE4531A1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69C13D-BA72-AD6E-27C0-F0AC553C6CFA}"/>
              </a:ext>
            </a:extLst>
          </p:cNvPr>
          <p:cNvGrpSpPr/>
          <p:nvPr/>
        </p:nvGrpSpPr>
        <p:grpSpPr>
          <a:xfrm>
            <a:off x="235233" y="869349"/>
            <a:ext cx="2020579" cy="959323"/>
            <a:chOff x="501440" y="629601"/>
            <a:chExt cx="2020579" cy="959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CD1B75-887D-3F4E-6965-25EEAA5FBF86}"/>
                    </a:ext>
                  </a:extLst>
                </p:cNvPr>
                <p:cNvSpPr txBox="1"/>
                <p:nvPr/>
              </p:nvSpPr>
              <p:spPr>
                <a:xfrm>
                  <a:off x="537815" y="629601"/>
                  <a:ext cx="1319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CD1B75-887D-3F4E-6965-25EEAA5FB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15" y="629601"/>
                  <a:ext cx="131904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D14D1A-276B-79E6-3537-C4CB158BEB36}"/>
                    </a:ext>
                  </a:extLst>
                </p:cNvPr>
                <p:cNvSpPr txBox="1"/>
                <p:nvPr/>
              </p:nvSpPr>
              <p:spPr>
                <a:xfrm>
                  <a:off x="501440" y="1127259"/>
                  <a:ext cx="2020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D14D1A-276B-79E6-3537-C4CB158BE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40" y="1127259"/>
                  <a:ext cx="202057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6" t="-130263" r="-12085" b="-19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7E83A0-6136-A3FB-F3E5-3B785A70D36B}"/>
                  </a:ext>
                </a:extLst>
              </p:cNvPr>
              <p:cNvSpPr txBox="1"/>
              <p:nvPr/>
            </p:nvSpPr>
            <p:spPr>
              <a:xfrm>
                <a:off x="3382124" y="869349"/>
                <a:ext cx="374468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𝐴𝑆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l-GR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l-G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r>
                  <a:rPr lang="en-US" sz="2400" b="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l-G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7E83A0-6136-A3FB-F3E5-3B785A70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24" y="869349"/>
                <a:ext cx="3744686" cy="2677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7A51FE-F386-32FF-ABFA-2C851E23448F}"/>
                  </a:ext>
                </a:extLst>
              </p:cNvPr>
              <p:cNvSpPr txBox="1"/>
              <p:nvPr/>
            </p:nvSpPr>
            <p:spPr>
              <a:xfrm>
                <a:off x="6657802" y="3547005"/>
                <a:ext cx="3744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know,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7A51FE-F386-32FF-ABFA-2C851E234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02" y="3547005"/>
                <a:ext cx="3744686" cy="369332"/>
              </a:xfrm>
              <a:prstGeom prst="rect">
                <a:avLst/>
              </a:prstGeom>
              <a:blipFill>
                <a:blip r:embed="rId5"/>
                <a:stretch>
                  <a:fillRect l="-1303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D1D6304-2FAA-FE2B-D5B8-D29639B4FCA0}"/>
              </a:ext>
            </a:extLst>
          </p:cNvPr>
          <p:cNvSpPr txBox="1"/>
          <p:nvPr/>
        </p:nvSpPr>
        <p:spPr>
          <a:xfrm>
            <a:off x="7587967" y="1226422"/>
            <a:ext cx="43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the source data is whitening data (</a:t>
            </a:r>
            <a:r>
              <a:rPr lang="en-US" i="1" dirty="0"/>
              <a:t>S</a:t>
            </a:r>
            <a:r>
              <a:rPr lang="en-US" dirty="0"/>
              <a:t>). That means, variance is 1, diagonal and correlation 0.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824FC-8078-11D5-C673-BC2E7CE6FBA4}"/>
              </a:ext>
            </a:extLst>
          </p:cNvPr>
          <p:cNvSpPr txBox="1"/>
          <p:nvPr/>
        </p:nvSpPr>
        <p:spPr>
          <a:xfrm>
            <a:off x="2919799" y="524780"/>
            <a:ext cx="13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SVD</a:t>
            </a:r>
          </a:p>
        </p:txBody>
      </p:sp>
    </p:spTree>
    <p:extLst>
      <p:ext uri="{BB962C8B-B14F-4D97-AF65-F5344CB8AC3E}">
        <p14:creationId xmlns:p14="http://schemas.microsoft.com/office/powerpoint/2010/main" val="99470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715DAC-E904-4156-0C89-A33546E06848}"/>
              </a:ext>
            </a:extLst>
          </p:cNvPr>
          <p:cNvSpPr txBox="1">
            <a:spLocks/>
          </p:cNvSpPr>
          <p:nvPr/>
        </p:nvSpPr>
        <p:spPr>
          <a:xfrm>
            <a:off x="117945" y="645977"/>
            <a:ext cx="1884276" cy="3197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23EF6B-552F-487C-9871-2621ED2DFF1D}"/>
                  </a:ext>
                </a:extLst>
              </p:cNvPr>
              <p:cNvSpPr txBox="1"/>
              <p:nvPr/>
            </p:nvSpPr>
            <p:spPr>
              <a:xfrm>
                <a:off x="6195244" y="604219"/>
                <a:ext cx="20205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𝐸𝐷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23EF6B-552F-487C-9871-2621ED2D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44" y="604219"/>
                <a:ext cx="202057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748538-99BB-7B65-8DBF-0406A0C14BF2}"/>
                  </a:ext>
                </a:extLst>
              </p:cNvPr>
              <p:cNvSpPr txBox="1"/>
              <p:nvPr/>
            </p:nvSpPr>
            <p:spPr>
              <a:xfrm>
                <a:off x="6331905" y="965717"/>
                <a:ext cx="2020579" cy="627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748538-99BB-7B65-8DBF-0406A0C14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05" y="965717"/>
                <a:ext cx="2020579" cy="627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3A1EC7-0F10-D8EE-3251-A139167F437E}"/>
                  </a:ext>
                </a:extLst>
              </p:cNvPr>
              <p:cNvSpPr txBox="1"/>
              <p:nvPr/>
            </p:nvSpPr>
            <p:spPr>
              <a:xfrm>
                <a:off x="430826" y="892490"/>
                <a:ext cx="4890789" cy="2718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r>
                  <a:rPr lang="en-US" sz="2000" dirty="0"/>
                  <a:t>	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3A1EC7-0F10-D8EE-3251-A139167F4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26" y="892490"/>
                <a:ext cx="4890789" cy="2718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8CE6DF7-9B6F-F054-2CD3-0D22AC816B12}"/>
              </a:ext>
            </a:extLst>
          </p:cNvPr>
          <p:cNvSpPr txBox="1"/>
          <p:nvPr/>
        </p:nvSpPr>
        <p:spPr>
          <a:xfrm>
            <a:off x="6373463" y="1635543"/>
            <a:ext cx="5818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whitening. </a:t>
            </a:r>
          </a:p>
          <a:p>
            <a:r>
              <a:rPr lang="en-US" dirty="0"/>
              <a:t>Transfer into new space and then variance down to 1  and</a:t>
            </a:r>
          </a:p>
          <a:p>
            <a:r>
              <a:rPr lang="en-US" dirty="0"/>
              <a:t> make </a:t>
            </a:r>
            <a:r>
              <a:rPr lang="en-US" dirty="0" err="1"/>
              <a:t>uncorrelate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AF0E74-86C0-2D1F-98EF-3FB538D089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77179B-4DAE-DC25-A0AB-0A07F350FC5A}"/>
              </a:ext>
            </a:extLst>
          </p:cNvPr>
          <p:cNvGrpSpPr/>
          <p:nvPr/>
        </p:nvGrpSpPr>
        <p:grpSpPr>
          <a:xfrm>
            <a:off x="516632" y="4089004"/>
            <a:ext cx="2862817" cy="2165155"/>
            <a:chOff x="7421555" y="3433411"/>
            <a:chExt cx="2862817" cy="2165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4152189-B4A5-D0AA-DA39-D2AEC1F35779}"/>
                </a:ext>
              </a:extLst>
            </p:cNvPr>
            <p:cNvCxnSpPr/>
            <p:nvPr/>
          </p:nvCxnSpPr>
          <p:spPr>
            <a:xfrm>
              <a:off x="7740869" y="5229234"/>
              <a:ext cx="2238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458ED3-D87D-90FC-84C7-F16D62808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0871" y="3552710"/>
              <a:ext cx="0" cy="167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8096FF-6C02-21EB-7001-4CB09E380DFE}"/>
                </a:ext>
              </a:extLst>
            </p:cNvPr>
            <p:cNvSpPr txBox="1"/>
            <p:nvPr/>
          </p:nvSpPr>
          <p:spPr>
            <a:xfrm>
              <a:off x="9979572" y="52292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1EC1C0-3CF9-57AC-D534-B4AF15B955AD}"/>
                </a:ext>
              </a:extLst>
            </p:cNvPr>
            <p:cNvSpPr txBox="1"/>
            <p:nvPr/>
          </p:nvSpPr>
          <p:spPr>
            <a:xfrm>
              <a:off x="7421555" y="343341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09D8B8-731F-A169-CAF4-721AC1FCB2FC}"/>
                </a:ext>
              </a:extLst>
            </p:cNvPr>
            <p:cNvSpPr/>
            <p:nvPr/>
          </p:nvSpPr>
          <p:spPr>
            <a:xfrm rot="20161416">
              <a:off x="7720729" y="4779439"/>
              <a:ext cx="1370631" cy="263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1F4B90-4F34-E6E4-0B59-87FBFC2D96A3}"/>
              </a:ext>
            </a:extLst>
          </p:cNvPr>
          <p:cNvGrpSpPr/>
          <p:nvPr/>
        </p:nvGrpSpPr>
        <p:grpSpPr>
          <a:xfrm>
            <a:off x="4176280" y="3794013"/>
            <a:ext cx="3579777" cy="2460146"/>
            <a:chOff x="3711272" y="3794013"/>
            <a:chExt cx="3579777" cy="246014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B893C2A-C0DD-D1BB-51FE-AFBE26D94C4B}"/>
                </a:ext>
              </a:extLst>
            </p:cNvPr>
            <p:cNvGrpSpPr/>
            <p:nvPr/>
          </p:nvGrpSpPr>
          <p:grpSpPr>
            <a:xfrm rot="19962546">
              <a:off x="4226535" y="3794013"/>
              <a:ext cx="2238703" cy="1676524"/>
              <a:chOff x="4747546" y="4208303"/>
              <a:chExt cx="2238703" cy="167652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35BD92F-F6DB-E981-3FE5-FAEBD0FC8922}"/>
                  </a:ext>
                </a:extLst>
              </p:cNvPr>
              <p:cNvCxnSpPr/>
              <p:nvPr/>
            </p:nvCxnSpPr>
            <p:spPr>
              <a:xfrm>
                <a:off x="4747546" y="5884827"/>
                <a:ext cx="223870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2EA593B-1C0D-7EC3-24CE-8E4CA4CB9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548" y="4208303"/>
                <a:ext cx="0" cy="167652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316490-52DE-40DB-CBC0-2EFEDE70F156}"/>
                </a:ext>
              </a:extLst>
            </p:cNvPr>
            <p:cNvGrpSpPr/>
            <p:nvPr/>
          </p:nvGrpSpPr>
          <p:grpSpPr>
            <a:xfrm>
              <a:off x="3711272" y="4089004"/>
              <a:ext cx="3579777" cy="2165155"/>
              <a:chOff x="3711272" y="4089004"/>
              <a:chExt cx="3579777" cy="216515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D927846-F699-B4E1-B7AA-7A8553E76E0F}"/>
                  </a:ext>
                </a:extLst>
              </p:cNvPr>
              <p:cNvGrpSpPr/>
              <p:nvPr/>
            </p:nvGrpSpPr>
            <p:grpSpPr>
              <a:xfrm>
                <a:off x="4747546" y="4208303"/>
                <a:ext cx="2238703" cy="1676524"/>
                <a:chOff x="4747546" y="4208303"/>
                <a:chExt cx="2238703" cy="1676524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9A70F9B-ABE7-C160-3ADD-57C15919B1BF}"/>
                    </a:ext>
                  </a:extLst>
                </p:cNvPr>
                <p:cNvCxnSpPr/>
                <p:nvPr/>
              </p:nvCxnSpPr>
              <p:spPr>
                <a:xfrm>
                  <a:off x="4747546" y="5884827"/>
                  <a:ext cx="223870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F580394-A72A-F15B-CF2B-771035485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548" y="4208303"/>
                  <a:ext cx="0" cy="16765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83DAA0-BF4D-68EB-87B4-09D2DC71BE59}"/>
                  </a:ext>
                </a:extLst>
              </p:cNvPr>
              <p:cNvSpPr txBox="1"/>
              <p:nvPr/>
            </p:nvSpPr>
            <p:spPr>
              <a:xfrm>
                <a:off x="4428232" y="408900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C104B1-2D92-5113-2735-763054D7CE76}"/>
                  </a:ext>
                </a:extLst>
              </p:cNvPr>
              <p:cNvSpPr/>
              <p:nvPr/>
            </p:nvSpPr>
            <p:spPr>
              <a:xfrm rot="20161416">
                <a:off x="4727406" y="5435032"/>
                <a:ext cx="1370631" cy="263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1F8578-E63C-16F9-95FE-2F7BFC8CC17C}"/>
                  </a:ext>
                </a:extLst>
              </p:cNvPr>
              <p:cNvSpPr txBox="1"/>
              <p:nvPr/>
            </p:nvSpPr>
            <p:spPr>
              <a:xfrm>
                <a:off x="6986249" y="588482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E202E2-B09A-E000-987A-B3E81463AEF5}"/>
                  </a:ext>
                </a:extLst>
              </p:cNvPr>
              <p:cNvSpPr txBox="1"/>
              <p:nvPr/>
            </p:nvSpPr>
            <p:spPr>
              <a:xfrm>
                <a:off x="6642784" y="4689228"/>
                <a:ext cx="541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CFB69B-3E7B-0ED9-23AC-9EBF19A6C078}"/>
                  </a:ext>
                </a:extLst>
              </p:cNvPr>
              <p:cNvSpPr txBox="1"/>
              <p:nvPr/>
            </p:nvSpPr>
            <p:spPr>
              <a:xfrm>
                <a:off x="3711272" y="4136869"/>
                <a:ext cx="541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Y1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98CD27-B68A-E427-91BE-CC132AF5A364}"/>
              </a:ext>
            </a:extLst>
          </p:cNvPr>
          <p:cNvGrpSpPr/>
          <p:nvPr/>
        </p:nvGrpSpPr>
        <p:grpSpPr>
          <a:xfrm>
            <a:off x="8564283" y="3680410"/>
            <a:ext cx="3535021" cy="2204417"/>
            <a:chOff x="7569115" y="3680991"/>
            <a:chExt cx="3535021" cy="22044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0FF2B5-1832-7F32-C025-0AD4F24ADF38}"/>
                </a:ext>
              </a:extLst>
            </p:cNvPr>
            <p:cNvGrpSpPr/>
            <p:nvPr/>
          </p:nvGrpSpPr>
          <p:grpSpPr>
            <a:xfrm rot="19962546">
              <a:off x="8057932" y="3680991"/>
              <a:ext cx="2238703" cy="1676524"/>
              <a:chOff x="4747546" y="4208303"/>
              <a:chExt cx="2238703" cy="167652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F32E339-0629-6DB7-1188-575C5864D83F}"/>
                  </a:ext>
                </a:extLst>
              </p:cNvPr>
              <p:cNvCxnSpPr/>
              <p:nvPr/>
            </p:nvCxnSpPr>
            <p:spPr>
              <a:xfrm>
                <a:off x="4747546" y="5884827"/>
                <a:ext cx="223870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7BAA6E8-ABC4-F2A3-DAD2-5C01CFC13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548" y="4208303"/>
                <a:ext cx="0" cy="167652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0240A2-5AD2-B7FA-6F60-4C2B5F3FEE57}"/>
                </a:ext>
              </a:extLst>
            </p:cNvPr>
            <p:cNvSpPr/>
            <p:nvPr/>
          </p:nvSpPr>
          <p:spPr>
            <a:xfrm rot="20161416">
              <a:off x="8383368" y="5311510"/>
              <a:ext cx="539175" cy="5738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849628-1D62-4E2B-3EFE-A9BC0F04C53D}"/>
                </a:ext>
              </a:extLst>
            </p:cNvPr>
            <p:cNvSpPr txBox="1"/>
            <p:nvPr/>
          </p:nvSpPr>
          <p:spPr>
            <a:xfrm>
              <a:off x="10562348" y="4394950"/>
              <a:ext cx="541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8ED5E-26B3-156A-00B4-9D37914C9F84}"/>
                </a:ext>
              </a:extLst>
            </p:cNvPr>
            <p:cNvSpPr txBox="1"/>
            <p:nvPr/>
          </p:nvSpPr>
          <p:spPr>
            <a:xfrm>
              <a:off x="7569115" y="3994650"/>
              <a:ext cx="541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ECCF8B-F574-158A-DA27-F0E1394EC060}"/>
                  </a:ext>
                </a:extLst>
              </p:cNvPr>
              <p:cNvSpPr txBox="1"/>
              <p:nvPr/>
            </p:nvSpPr>
            <p:spPr>
              <a:xfrm>
                <a:off x="4311326" y="6148508"/>
                <a:ext cx="20205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ECCF8B-F574-158A-DA27-F0E1394E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26" y="6148508"/>
                <a:ext cx="202057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EC8FA5-70C3-FE2C-C94A-38B15263294F}"/>
                  </a:ext>
                </a:extLst>
              </p:cNvPr>
              <p:cNvSpPr txBox="1"/>
              <p:nvPr/>
            </p:nvSpPr>
            <p:spPr>
              <a:xfrm>
                <a:off x="9000764" y="6069493"/>
                <a:ext cx="2020579" cy="554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EC8FA5-70C3-FE2C-C94A-38B152632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4" y="6069493"/>
                <a:ext cx="2020579" cy="554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17FA94-0470-3AF0-82D5-EF4FFF38CCE6}"/>
                  </a:ext>
                </a:extLst>
              </p:cNvPr>
              <p:cNvSpPr txBox="1"/>
              <p:nvPr/>
            </p:nvSpPr>
            <p:spPr>
              <a:xfrm>
                <a:off x="937752" y="6120379"/>
                <a:ext cx="20205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17FA94-0470-3AF0-82D5-EF4FFF38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52" y="6120379"/>
                <a:ext cx="202057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BCFF79D-7B7C-F4C7-DC43-86CB3E1FFD5B}"/>
              </a:ext>
            </a:extLst>
          </p:cNvPr>
          <p:cNvSpPr txBox="1">
            <a:spLocks/>
          </p:cNvSpPr>
          <p:nvPr/>
        </p:nvSpPr>
        <p:spPr>
          <a:xfrm>
            <a:off x="8163933" y="659408"/>
            <a:ext cx="1884276" cy="3197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From PCA</a:t>
            </a:r>
          </a:p>
        </p:txBody>
      </p:sp>
    </p:spTree>
    <p:extLst>
      <p:ext uri="{BB962C8B-B14F-4D97-AF65-F5344CB8AC3E}">
        <p14:creationId xmlns:p14="http://schemas.microsoft.com/office/powerpoint/2010/main" val="157759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D40EE9-F267-860D-285A-B9B6BCDA1D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B0529A-EEFE-2BCC-EC2E-78F5DBAA7AC4}"/>
                  </a:ext>
                </a:extLst>
              </p:cNvPr>
              <p:cNvSpPr txBox="1"/>
              <p:nvPr/>
            </p:nvSpPr>
            <p:spPr>
              <a:xfrm>
                <a:off x="827689" y="988986"/>
                <a:ext cx="20205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𝐸𝐷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B0529A-EEFE-2BCC-EC2E-78F5DBAA7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9" y="988986"/>
                <a:ext cx="20205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B8ED9B-8E96-BA53-EE17-420B13923E4A}"/>
                  </a:ext>
                </a:extLst>
              </p:cNvPr>
              <p:cNvSpPr txBox="1"/>
              <p:nvPr/>
            </p:nvSpPr>
            <p:spPr>
              <a:xfrm>
                <a:off x="1019846" y="635602"/>
                <a:ext cx="18563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l-G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B8ED9B-8E96-BA53-EE17-420B1392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46" y="635602"/>
                <a:ext cx="185639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7BA8A1-BE82-8B60-07C2-7B2587A55B4C}"/>
                  </a:ext>
                </a:extLst>
              </p:cNvPr>
              <p:cNvSpPr txBox="1"/>
              <p:nvPr/>
            </p:nvSpPr>
            <p:spPr>
              <a:xfrm>
                <a:off x="732800" y="1505371"/>
                <a:ext cx="20205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7BA8A1-BE82-8B60-07C2-7B2587A55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00" y="1505371"/>
                <a:ext cx="202057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6D7112-9F86-AFF9-A6A5-F59C2B223F9D}"/>
                  </a:ext>
                </a:extLst>
              </p:cNvPr>
              <p:cNvSpPr txBox="1"/>
              <p:nvPr/>
            </p:nvSpPr>
            <p:spPr>
              <a:xfrm>
                <a:off x="732799" y="1853661"/>
                <a:ext cx="2020579" cy="538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6D7112-9F86-AFF9-A6A5-F59C2B223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9" y="1853661"/>
                <a:ext cx="2020579" cy="538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86844F3-F72C-7CC2-BEA7-0A2E02EA69C8}"/>
              </a:ext>
            </a:extLst>
          </p:cNvPr>
          <p:cNvSpPr txBox="1"/>
          <p:nvPr/>
        </p:nvSpPr>
        <p:spPr>
          <a:xfrm>
            <a:off x="362607" y="3216166"/>
            <a:ext cx="93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BDB0B-46C6-947A-A242-7FF52937FB54}"/>
                  </a:ext>
                </a:extLst>
              </p:cNvPr>
              <p:cNvSpPr txBox="1"/>
              <p:nvPr/>
            </p:nvSpPr>
            <p:spPr>
              <a:xfrm>
                <a:off x="1019845" y="3354665"/>
                <a:ext cx="4750333" cy="277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BDB0B-46C6-947A-A242-7FF52937F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45" y="3354665"/>
                <a:ext cx="4750333" cy="27748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D5D80-E4FC-C147-636F-8EAC33649896}"/>
                  </a:ext>
                </a:extLst>
              </p:cNvPr>
              <p:cNvSpPr txBox="1"/>
              <p:nvPr/>
            </p:nvSpPr>
            <p:spPr>
              <a:xfrm>
                <a:off x="7315543" y="3354665"/>
                <a:ext cx="475033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0" dirty="0"/>
                  <a:t> 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pPr algn="just"/>
                <a:r>
                  <a:rPr lang="en-US" sz="2400" dirty="0"/>
                  <a:t>		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algn="just"/>
                <a:r>
                  <a:rPr lang="en-US" sz="2400" dirty="0"/>
                  <a:t>		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D5D80-E4FC-C147-636F-8EAC33649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543" y="3354665"/>
                <a:ext cx="4750333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3B402C8-9167-FBA4-1A7A-109DBED3DFF6}"/>
              </a:ext>
            </a:extLst>
          </p:cNvPr>
          <p:cNvSpPr txBox="1"/>
          <p:nvPr/>
        </p:nvSpPr>
        <p:spPr>
          <a:xfrm>
            <a:off x="8773339" y="5306163"/>
            <a:ext cx="336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data need to whitening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964A5B-5CD3-A26D-AC14-75E09BBBBCAE}"/>
              </a:ext>
            </a:extLst>
          </p:cNvPr>
          <p:cNvCxnSpPr>
            <a:cxnSpLocks/>
          </p:cNvCxnSpPr>
          <p:nvPr/>
        </p:nvCxnSpPr>
        <p:spPr>
          <a:xfrm>
            <a:off x="3700325" y="5694355"/>
            <a:ext cx="1705475" cy="369332"/>
          </a:xfrm>
          <a:prstGeom prst="bentConnector3">
            <a:avLst>
              <a:gd name="adj1" fmla="val 10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882E08-D921-D0B6-278B-90A3EEFF8CAE}"/>
              </a:ext>
            </a:extLst>
          </p:cNvPr>
          <p:cNvSpPr txBox="1"/>
          <p:nvPr/>
        </p:nvSpPr>
        <p:spPr>
          <a:xfrm>
            <a:off x="5644428" y="5879021"/>
            <a:ext cx="203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Rotational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D5621-3AE5-847C-9DDF-A45F2E68F55D}"/>
              </a:ext>
            </a:extLst>
          </p:cNvPr>
          <p:cNvSpPr txBox="1"/>
          <p:nvPr/>
        </p:nvSpPr>
        <p:spPr>
          <a:xfrm>
            <a:off x="5531926" y="6326699"/>
            <a:ext cx="203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unknown</a:t>
            </a:r>
          </a:p>
        </p:txBody>
      </p:sp>
    </p:spTree>
    <p:extLst>
      <p:ext uri="{BB962C8B-B14F-4D97-AF65-F5344CB8AC3E}">
        <p14:creationId xmlns:p14="http://schemas.microsoft.com/office/powerpoint/2010/main" val="423140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2FFD43-D877-4949-B29A-1AD7EE7396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4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Independent component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88CBC2-471B-424D-5BBF-D04899288612}"/>
                  </a:ext>
                </a:extLst>
              </p:cNvPr>
              <p:cNvSpPr txBox="1"/>
              <p:nvPr/>
            </p:nvSpPr>
            <p:spPr>
              <a:xfrm>
                <a:off x="890751" y="1041269"/>
                <a:ext cx="4084131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88CBC2-471B-424D-5BBF-D04899288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51" y="1041269"/>
                <a:ext cx="4084131" cy="899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7FB4D-EB60-FB69-C94D-98C812C44568}"/>
                  </a:ext>
                </a:extLst>
              </p:cNvPr>
              <p:cNvSpPr txBox="1"/>
              <p:nvPr/>
            </p:nvSpPr>
            <p:spPr>
              <a:xfrm>
                <a:off x="890750" y="2297256"/>
                <a:ext cx="4758034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7FB4D-EB60-FB69-C94D-98C812C4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50" y="2297256"/>
                <a:ext cx="4758034" cy="899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F5249-6230-6D1E-3F11-3B88CBB1D29D}"/>
                  </a:ext>
                </a:extLst>
              </p:cNvPr>
              <p:cNvSpPr txBox="1"/>
              <p:nvPr/>
            </p:nvSpPr>
            <p:spPr>
              <a:xfrm>
                <a:off x="890750" y="4010151"/>
                <a:ext cx="4908716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F5249-6230-6D1E-3F11-3B88CBB1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50" y="4010151"/>
                <a:ext cx="4908716" cy="899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65851F2-8D1B-A8ED-C2CA-D68ADF618958}"/>
              </a:ext>
            </a:extLst>
          </p:cNvPr>
          <p:cNvSpPr txBox="1"/>
          <p:nvPr/>
        </p:nvSpPr>
        <p:spPr>
          <a:xfrm>
            <a:off x="6558455" y="2297256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clock 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935EF-775D-9A74-A555-4D18A57A9EDF}"/>
              </a:ext>
            </a:extLst>
          </p:cNvPr>
          <p:cNvSpPr txBox="1"/>
          <p:nvPr/>
        </p:nvSpPr>
        <p:spPr>
          <a:xfrm>
            <a:off x="6392536" y="4156842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wise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1E6F3-9B54-B0E3-5C15-A6B01A78A87F}"/>
              </a:ext>
            </a:extLst>
          </p:cNvPr>
          <p:cNvSpPr txBox="1"/>
          <p:nvPr/>
        </p:nvSpPr>
        <p:spPr>
          <a:xfrm>
            <a:off x="175667" y="588962"/>
            <a:ext cx="25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as matrix</a:t>
            </a:r>
          </a:p>
        </p:txBody>
      </p:sp>
    </p:spTree>
    <p:extLst>
      <p:ext uri="{BB962C8B-B14F-4D97-AF65-F5344CB8AC3E}">
        <p14:creationId xmlns:p14="http://schemas.microsoft.com/office/powerpoint/2010/main" val="29214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623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nadim mahamud</dc:creator>
  <cp:lastModifiedBy>nadim mahamud</cp:lastModifiedBy>
  <cp:revision>8</cp:revision>
  <dcterms:created xsi:type="dcterms:W3CDTF">2024-07-14T07:12:36Z</dcterms:created>
  <dcterms:modified xsi:type="dcterms:W3CDTF">2024-11-30T10:56:18Z</dcterms:modified>
</cp:coreProperties>
</file>