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80" r:id="rId21"/>
    <p:sldId id="281" r:id="rId22"/>
    <p:sldId id="282" r:id="rId23"/>
    <p:sldId id="283" r:id="rId24"/>
    <p:sldId id="287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as, Chaim" initials="HC" lastIdx="1" clrIdx="0">
    <p:extLst>
      <p:ext uri="{19B8F6BF-5375-455C-9EA6-DF929625EA0E}">
        <p15:presenceInfo xmlns:p15="http://schemas.microsoft.com/office/powerpoint/2012/main" userId="Haas, Cha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2EC8ED-F284-4033-BFE9-473EA9295DD1}">
  <a:tblStyle styleId="{662EC8ED-F284-4033-BFE9-473EA9295D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3"/>
    <p:restoredTop sz="94604"/>
  </p:normalViewPr>
  <p:slideViewPr>
    <p:cSldViewPr snapToGrid="0">
      <p:cViewPr>
        <p:scale>
          <a:sx n="150" d="100"/>
          <a:sy n="150" d="100"/>
        </p:scale>
        <p:origin x="144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4651fa28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g124651fa2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4651fa282_1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4651fa282_1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651fa282_1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4651fa282_1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4651fa282_1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4651fa282_1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4651fa282_1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4651fa282_1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4651fa282_1_1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4651fa282_1_1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651fa282_1_1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4651fa282_1_1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4651fa282_1_1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4651fa282_1_1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4651fa282_1_1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4651fa282_1_1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4651fa282_1_1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24651fa282_1_1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4651fa282_1_1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24651fa282_1_1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4651fa282_1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4651fa282_1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4651fa282_1_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4651fa282_1_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4651fa282_1_1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24651fa282_1_1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24651fa282_1_1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24651fa282_1_1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24651fa282_1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24651fa282_1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4651fa282_1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4651fa282_1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4651fa282_1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4651fa282_1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4651fa282_1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4651fa282_1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4651fa282_1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4651fa282_1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4651fa282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4651fa282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4651fa282_1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4651fa282_1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4651fa282_1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4651fa282_1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298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tabs.github.i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tabs.github.i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516750" y="813300"/>
            <a:ext cx="8535300" cy="1217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Right for the Right Reason:</a:t>
            </a:r>
            <a:br>
              <a:rPr lang="en-GB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GB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 Extraction for Trustworthy Tabular Inference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1800" dirty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https://tabevidence.github.io/</a:t>
            </a:r>
            <a:endParaRPr sz="1800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1406400" y="2571750"/>
            <a:ext cx="6331200" cy="21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Calibri"/>
              <a:buNone/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Vivek Gupta</a:t>
            </a:r>
            <a:r>
              <a:rPr lang="en-GB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1*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Shuo Zhang</a:t>
            </a:r>
            <a:r>
              <a:rPr lang="en-GB" sz="18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Alakananda Vempala</a:t>
            </a:r>
            <a:r>
              <a:rPr lang="en-GB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Yujie He</a:t>
            </a:r>
            <a:r>
              <a:rPr lang="en-GB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Temma Choji</a:t>
            </a:r>
            <a:r>
              <a:rPr lang="en-GB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Vivek Srikumar</a:t>
            </a:r>
            <a:r>
              <a:rPr lang="en-GB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Calibri"/>
              <a:buNone/>
            </a:pPr>
            <a:endParaRPr sz="1800" baseline="30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Calibri"/>
              <a:buNone/>
            </a:pPr>
            <a:r>
              <a:rPr lang="en-GB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University of Utah;  </a:t>
            </a:r>
            <a:r>
              <a:rPr lang="en-GB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Bloomberg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Calibri"/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*Bloomberg Ph.D. Fellow (2021-2022)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Calibri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Calibri"/>
              <a:buNone/>
            </a:pPr>
            <a:r>
              <a:rPr lang="en-GB" sz="18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*on academic job market</a:t>
            </a:r>
            <a:endParaRPr sz="1800" i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-25266"/>
          <a:stretch/>
        </p:blipFill>
        <p:spPr>
          <a:xfrm>
            <a:off x="643300" y="3320775"/>
            <a:ext cx="1550798" cy="8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FA3260-2DE2-4162-B90A-003647297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360" y="3414114"/>
            <a:ext cx="1554480" cy="6286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431EE-899C-45A4-9B8D-73E1A56CF0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C55C5F-93C6-4E37-A13E-B2DBF104C147}"/>
              </a:ext>
            </a:extLst>
          </p:cNvPr>
          <p:cNvSpPr txBox="1"/>
          <p:nvPr/>
        </p:nvSpPr>
        <p:spPr>
          <a:xfrm>
            <a:off x="123245" y="4866681"/>
            <a:ext cx="4572000" cy="14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© 2022 Bloomberg Finance LP. 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/>
          <p:nvPr/>
        </p:nvSpPr>
        <p:spPr>
          <a:xfrm>
            <a:off x="3620125" y="3017775"/>
            <a:ext cx="1653000" cy="319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/>
              <a:t>H</a:t>
            </a:r>
            <a:r>
              <a:rPr lang="en-GB" sz="1700" dirty="0"/>
              <a:t>YPOTHESIS</a:t>
            </a:r>
            <a:endParaRPr sz="1700" dirty="0"/>
          </a:p>
        </p:txBody>
      </p:sp>
      <p:sp>
        <p:nvSpPr>
          <p:cNvPr id="200" name="Google Shape;200;p35"/>
          <p:cNvSpPr/>
          <p:nvPr/>
        </p:nvSpPr>
        <p:spPr>
          <a:xfrm>
            <a:off x="6322125" y="3984800"/>
            <a:ext cx="1775400" cy="319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NLI L</a:t>
            </a:r>
            <a:r>
              <a:rPr lang="en-GB" sz="1800" dirty="0"/>
              <a:t>ABEL</a:t>
            </a:r>
            <a:endParaRPr sz="1800" dirty="0"/>
          </a:p>
        </p:txBody>
      </p:sp>
      <p:sp>
        <p:nvSpPr>
          <p:cNvPr id="205" name="Google Shape;205;p35"/>
          <p:cNvSpPr/>
          <p:nvPr/>
        </p:nvSpPr>
        <p:spPr>
          <a:xfrm>
            <a:off x="679650" y="2923425"/>
            <a:ext cx="2206500" cy="3198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35"/>
          <p:cNvSpPr/>
          <p:nvPr/>
        </p:nvSpPr>
        <p:spPr>
          <a:xfrm>
            <a:off x="966500" y="1025099"/>
            <a:ext cx="1653000" cy="3198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35"/>
          <p:cNvSpPr/>
          <p:nvPr/>
        </p:nvSpPr>
        <p:spPr>
          <a:xfrm>
            <a:off x="6422200" y="972649"/>
            <a:ext cx="1653000" cy="3198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p35"/>
          <p:cNvSpPr/>
          <p:nvPr/>
        </p:nvSpPr>
        <p:spPr>
          <a:xfrm>
            <a:off x="689750" y="1474350"/>
            <a:ext cx="2206500" cy="3198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35"/>
          <p:cNvSpPr/>
          <p:nvPr/>
        </p:nvSpPr>
        <p:spPr>
          <a:xfrm>
            <a:off x="6018725" y="1474350"/>
            <a:ext cx="2206500" cy="3198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p35"/>
          <p:cNvSpPr/>
          <p:nvPr/>
        </p:nvSpPr>
        <p:spPr>
          <a:xfrm>
            <a:off x="6018725" y="1976275"/>
            <a:ext cx="2206500" cy="3198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92" name="Google Shape;192;p35"/>
          <p:cNvGraphicFramePr/>
          <p:nvPr/>
        </p:nvGraphicFramePr>
        <p:xfrm>
          <a:off x="583650" y="910408"/>
          <a:ext cx="2439325" cy="2864950"/>
        </p:xfrm>
        <a:graphic>
          <a:graphicData uri="http://schemas.openxmlformats.org/drawingml/2006/table">
            <a:tbl>
              <a:tblPr>
                <a:noFill/>
                <a:tableStyleId>{662EC8ED-F284-4033-BFE9-473EA9295DD1}</a:tableStyleId>
              </a:tblPr>
              <a:tblGrid>
                <a:gridCol w="100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dirty="0"/>
                        <a:t>T</a:t>
                      </a:r>
                      <a:r>
                        <a:rPr lang="en-GB" sz="1700" dirty="0"/>
                        <a:t>ABLE </a:t>
                      </a:r>
                      <a:r>
                        <a:rPr lang="en-GB" sz="2100" dirty="0"/>
                        <a:t>T</a:t>
                      </a:r>
                      <a:r>
                        <a:rPr lang="en-GB" sz="1700" dirty="0"/>
                        <a:t>ITLE</a:t>
                      </a:r>
                      <a:endParaRPr sz="1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dirty="0"/>
                        <a:t>K</a:t>
                      </a:r>
                      <a:r>
                        <a:rPr lang="en-GB" sz="1700" dirty="0"/>
                        <a:t>EY</a:t>
                      </a:r>
                      <a:r>
                        <a:rPr lang="en-GB" sz="1900" dirty="0"/>
                        <a:t> A</a:t>
                      </a:r>
                      <a:endParaRPr sz="19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dirty="0"/>
                        <a:t>V</a:t>
                      </a:r>
                      <a:r>
                        <a:rPr lang="en-GB" sz="1700" dirty="0"/>
                        <a:t>ALUE</a:t>
                      </a:r>
                      <a:r>
                        <a:rPr lang="en-GB" sz="1900" dirty="0"/>
                        <a:t> A</a:t>
                      </a:r>
                      <a:endParaRPr sz="1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dirty="0"/>
                        <a:t>K</a:t>
                      </a:r>
                      <a:r>
                        <a:rPr lang="en-GB" sz="1700" dirty="0"/>
                        <a:t>EY</a:t>
                      </a:r>
                      <a:r>
                        <a:rPr lang="en-GB" sz="1900" dirty="0"/>
                        <a:t> B</a:t>
                      </a:r>
                      <a:endParaRPr sz="19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dirty="0"/>
                        <a:t>V</a:t>
                      </a:r>
                      <a:r>
                        <a:rPr lang="en-GB" sz="1700" dirty="0"/>
                        <a:t>ALUE</a:t>
                      </a:r>
                      <a:r>
                        <a:rPr lang="en-GB" sz="1900" dirty="0"/>
                        <a:t> B</a:t>
                      </a:r>
                      <a:endParaRPr sz="1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dirty="0"/>
                        <a:t>K</a:t>
                      </a:r>
                      <a:r>
                        <a:rPr lang="en-GB" sz="1700" dirty="0"/>
                        <a:t>EY</a:t>
                      </a:r>
                      <a:r>
                        <a:rPr lang="en-GB" sz="1900" dirty="0"/>
                        <a:t> C</a:t>
                      </a:r>
                      <a:endParaRPr sz="19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dirty="0"/>
                        <a:t>V</a:t>
                      </a:r>
                      <a:r>
                        <a:rPr lang="en-GB" sz="1700" dirty="0"/>
                        <a:t>ALUE </a:t>
                      </a:r>
                      <a:r>
                        <a:rPr lang="en-GB" sz="1900" dirty="0"/>
                        <a:t>C</a:t>
                      </a:r>
                      <a:endParaRPr sz="1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dirty="0"/>
                        <a:t>K</a:t>
                      </a:r>
                      <a:r>
                        <a:rPr lang="en-GB" sz="1700" dirty="0"/>
                        <a:t>EY</a:t>
                      </a:r>
                      <a:r>
                        <a:rPr lang="en-GB" sz="1900" dirty="0"/>
                        <a:t> D</a:t>
                      </a:r>
                      <a:endParaRPr sz="19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dirty="0"/>
                        <a:t>V</a:t>
                      </a:r>
                      <a:r>
                        <a:rPr lang="en-GB" sz="1700" dirty="0"/>
                        <a:t>ALUE</a:t>
                      </a:r>
                      <a:r>
                        <a:rPr lang="en-GB" sz="1900" dirty="0"/>
                        <a:t> D</a:t>
                      </a:r>
                      <a:endParaRPr sz="1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dirty="0"/>
                        <a:t>K</a:t>
                      </a:r>
                      <a:r>
                        <a:rPr lang="en-GB" sz="1700" dirty="0"/>
                        <a:t>EY</a:t>
                      </a:r>
                      <a:r>
                        <a:rPr lang="en-GB" sz="1900" dirty="0"/>
                        <a:t> E</a:t>
                      </a:r>
                      <a:endParaRPr sz="19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dirty="0"/>
                        <a:t>V</a:t>
                      </a:r>
                      <a:r>
                        <a:rPr lang="en-GB" sz="1700" dirty="0"/>
                        <a:t>ALUE</a:t>
                      </a:r>
                      <a:r>
                        <a:rPr lang="en-GB" sz="1900" dirty="0"/>
                        <a:t> E</a:t>
                      </a:r>
                      <a:endParaRPr sz="1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4" name="Google Shape;194;p35"/>
          <p:cNvSpPr/>
          <p:nvPr/>
        </p:nvSpPr>
        <p:spPr>
          <a:xfrm>
            <a:off x="4412988" y="2162585"/>
            <a:ext cx="158100" cy="803400"/>
          </a:xfrm>
          <a:prstGeom prst="upArrow">
            <a:avLst>
              <a:gd name="adj1" fmla="val 50000"/>
              <a:gd name="adj2" fmla="val 76942"/>
            </a:avLst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35"/>
          <p:cNvSpPr/>
          <p:nvPr/>
        </p:nvSpPr>
        <p:spPr>
          <a:xfrm>
            <a:off x="3694350" y="1157688"/>
            <a:ext cx="1653000" cy="953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Evidence Extraction</a:t>
            </a:r>
            <a:endParaRPr sz="1800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6" name="Google Shape;196;p35"/>
          <p:cNvSpPr/>
          <p:nvPr/>
        </p:nvSpPr>
        <p:spPr>
          <a:xfrm>
            <a:off x="6560600" y="2923425"/>
            <a:ext cx="1408800" cy="4926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NLI (h)</a:t>
            </a:r>
            <a:endParaRPr sz="2000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7" name="Google Shape;197;p35"/>
          <p:cNvSpPr/>
          <p:nvPr/>
        </p:nvSpPr>
        <p:spPr>
          <a:xfrm>
            <a:off x="7101708" y="2478188"/>
            <a:ext cx="158100" cy="319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35"/>
          <p:cNvSpPr/>
          <p:nvPr/>
        </p:nvSpPr>
        <p:spPr>
          <a:xfrm>
            <a:off x="3127950" y="1553688"/>
            <a:ext cx="461400" cy="161100"/>
          </a:xfrm>
          <a:prstGeom prst="rightArrow">
            <a:avLst>
              <a:gd name="adj1" fmla="val 55196"/>
              <a:gd name="adj2" fmla="val 50000"/>
            </a:avLst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35"/>
          <p:cNvSpPr txBox="1"/>
          <p:nvPr/>
        </p:nvSpPr>
        <p:spPr>
          <a:xfrm>
            <a:off x="1609488" y="4416438"/>
            <a:ext cx="3498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i="1" dirty="0"/>
              <a:t>Evidence Extraction</a:t>
            </a:r>
            <a:endParaRPr sz="2100" i="1" dirty="0"/>
          </a:p>
        </p:txBody>
      </p:sp>
      <p:sp>
        <p:nvSpPr>
          <p:cNvPr id="201" name="Google Shape;201;p35"/>
          <p:cNvSpPr txBox="1"/>
          <p:nvPr/>
        </p:nvSpPr>
        <p:spPr>
          <a:xfrm>
            <a:off x="6170775" y="4416552"/>
            <a:ext cx="2732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/>
              <a:t>Inference Prediction</a:t>
            </a:r>
            <a:endParaRPr sz="2000" i="1" dirty="0"/>
          </a:p>
        </p:txBody>
      </p:sp>
      <p:sp>
        <p:nvSpPr>
          <p:cNvPr id="202" name="Google Shape;202;p35"/>
          <p:cNvSpPr/>
          <p:nvPr/>
        </p:nvSpPr>
        <p:spPr>
          <a:xfrm>
            <a:off x="347675" y="657900"/>
            <a:ext cx="5204400" cy="4208781"/>
          </a:xfrm>
          <a:prstGeom prst="rect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35"/>
          <p:cNvSpPr/>
          <p:nvPr/>
        </p:nvSpPr>
        <p:spPr>
          <a:xfrm>
            <a:off x="5870263" y="657900"/>
            <a:ext cx="2732400" cy="4208781"/>
          </a:xfrm>
          <a:prstGeom prst="rect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35"/>
          <p:cNvSpPr txBox="1"/>
          <p:nvPr/>
        </p:nvSpPr>
        <p:spPr>
          <a:xfrm>
            <a:off x="679650" y="3898400"/>
            <a:ext cx="2206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latin typeface="Calibri"/>
                <a:ea typeface="Calibri"/>
                <a:cs typeface="Calibri"/>
                <a:sym typeface="Calibri"/>
              </a:rPr>
              <a:t>Tabular Premise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5"/>
          <p:cNvSpPr/>
          <p:nvPr/>
        </p:nvSpPr>
        <p:spPr>
          <a:xfrm>
            <a:off x="5423513" y="1553700"/>
            <a:ext cx="461400" cy="161100"/>
          </a:xfrm>
          <a:prstGeom prst="rightArrow">
            <a:avLst>
              <a:gd name="adj1" fmla="val 55196"/>
              <a:gd name="adj2" fmla="val 50000"/>
            </a:avLst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35"/>
          <p:cNvSpPr/>
          <p:nvPr/>
        </p:nvSpPr>
        <p:spPr>
          <a:xfrm>
            <a:off x="5443913" y="3090900"/>
            <a:ext cx="945900" cy="161100"/>
          </a:xfrm>
          <a:prstGeom prst="rightArrow">
            <a:avLst>
              <a:gd name="adj1" fmla="val 55196"/>
              <a:gd name="adj2" fmla="val 50000"/>
            </a:avLst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09" name="Google Shape;209;p35"/>
          <p:cNvGraphicFramePr/>
          <p:nvPr/>
        </p:nvGraphicFramePr>
        <p:xfrm>
          <a:off x="5961100" y="910378"/>
          <a:ext cx="2439325" cy="1447710"/>
        </p:xfrm>
        <a:graphic>
          <a:graphicData uri="http://schemas.openxmlformats.org/drawingml/2006/table">
            <a:tbl>
              <a:tblPr>
                <a:noFill/>
                <a:tableStyleId>{662EC8ED-F284-4033-BFE9-473EA9295DD1}</a:tableStyleId>
              </a:tblPr>
              <a:tblGrid>
                <a:gridCol w="100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0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dirty="0"/>
                        <a:t>T</a:t>
                      </a:r>
                      <a:r>
                        <a:rPr lang="en-GB" sz="1700" dirty="0"/>
                        <a:t>ABLE </a:t>
                      </a:r>
                      <a:r>
                        <a:rPr lang="en-GB" sz="2100" dirty="0"/>
                        <a:t>T</a:t>
                      </a:r>
                      <a:r>
                        <a:rPr lang="en-GB" sz="1700" dirty="0"/>
                        <a:t>ITLE</a:t>
                      </a:r>
                      <a:endParaRPr sz="1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dirty="0"/>
                        <a:t>K</a:t>
                      </a:r>
                      <a:r>
                        <a:rPr lang="en-GB" sz="1700" dirty="0"/>
                        <a:t>EY</a:t>
                      </a:r>
                      <a:r>
                        <a:rPr lang="en-GB" sz="1900" dirty="0"/>
                        <a:t> A</a:t>
                      </a:r>
                      <a:endParaRPr sz="19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dirty="0"/>
                        <a:t>V</a:t>
                      </a:r>
                      <a:r>
                        <a:rPr lang="en-GB" sz="1700" dirty="0"/>
                        <a:t>ALUE</a:t>
                      </a:r>
                      <a:r>
                        <a:rPr lang="en-GB" sz="1900" dirty="0"/>
                        <a:t> A</a:t>
                      </a:r>
                      <a:endParaRPr sz="1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dirty="0"/>
                        <a:t>K</a:t>
                      </a:r>
                      <a:r>
                        <a:rPr lang="en-GB" sz="1700" dirty="0"/>
                        <a:t>EY</a:t>
                      </a:r>
                      <a:r>
                        <a:rPr lang="en-GB" sz="1900" dirty="0"/>
                        <a:t> D</a:t>
                      </a:r>
                      <a:endParaRPr sz="19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dirty="0"/>
                        <a:t>V</a:t>
                      </a:r>
                      <a:r>
                        <a:rPr lang="en-GB" sz="1700" dirty="0"/>
                        <a:t>ALUE</a:t>
                      </a:r>
                      <a:r>
                        <a:rPr lang="en-GB" sz="1900" dirty="0"/>
                        <a:t> D</a:t>
                      </a:r>
                      <a:endParaRPr sz="1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0" name="Google Shape;210;p35"/>
          <p:cNvSpPr/>
          <p:nvPr/>
        </p:nvSpPr>
        <p:spPr>
          <a:xfrm>
            <a:off x="7101708" y="3540500"/>
            <a:ext cx="158100" cy="319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35"/>
          <p:cNvSpPr txBox="1"/>
          <p:nvPr/>
        </p:nvSpPr>
        <p:spPr>
          <a:xfrm>
            <a:off x="277650" y="69900"/>
            <a:ext cx="8325000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20" b="1" dirty="0">
                <a:solidFill>
                  <a:schemeClr val="dk1"/>
                </a:solidFill>
              </a:rPr>
              <a:t> O</a:t>
            </a:r>
            <a:r>
              <a:rPr lang="en-GB" sz="2000" b="1" dirty="0">
                <a:solidFill>
                  <a:schemeClr val="dk1"/>
                </a:solidFill>
              </a:rPr>
              <a:t>UR</a:t>
            </a:r>
            <a:r>
              <a:rPr lang="en-GB" sz="2620" b="1" dirty="0">
                <a:solidFill>
                  <a:schemeClr val="dk1"/>
                </a:solidFill>
              </a:rPr>
              <a:t> A</a:t>
            </a:r>
            <a:r>
              <a:rPr lang="en-GB" sz="2000" b="1" dirty="0">
                <a:solidFill>
                  <a:schemeClr val="dk1"/>
                </a:solidFill>
              </a:rPr>
              <a:t>PPROACH </a:t>
            </a:r>
            <a:r>
              <a:rPr lang="en-GB" sz="2500" b="1" dirty="0">
                <a:solidFill>
                  <a:schemeClr val="dk1"/>
                </a:solidFill>
              </a:rPr>
              <a:t>(T</a:t>
            </a:r>
            <a:r>
              <a:rPr lang="en-GB" sz="2000" b="1" dirty="0">
                <a:solidFill>
                  <a:schemeClr val="dk1"/>
                </a:solidFill>
              </a:rPr>
              <a:t>RUSTWORTHY </a:t>
            </a:r>
            <a:r>
              <a:rPr lang="en-GB" sz="2500" b="1" dirty="0">
                <a:solidFill>
                  <a:schemeClr val="dk1"/>
                </a:solidFill>
              </a:rPr>
              <a:t>T</a:t>
            </a:r>
            <a:r>
              <a:rPr lang="en-GB" sz="2000" b="1" dirty="0">
                <a:solidFill>
                  <a:schemeClr val="dk1"/>
                </a:solidFill>
              </a:rPr>
              <a:t>ABULAR </a:t>
            </a:r>
            <a:r>
              <a:rPr lang="en-GB" sz="2500" b="1" dirty="0">
                <a:solidFill>
                  <a:schemeClr val="dk1"/>
                </a:solidFill>
              </a:rPr>
              <a:t>I</a:t>
            </a:r>
            <a:r>
              <a:rPr lang="en-GB" sz="2000" b="1" dirty="0">
                <a:solidFill>
                  <a:schemeClr val="dk1"/>
                </a:solidFill>
              </a:rPr>
              <a:t>NFERENCE</a:t>
            </a:r>
            <a:r>
              <a:rPr lang="en-GB" sz="2500" b="1" dirty="0">
                <a:solidFill>
                  <a:schemeClr val="dk1"/>
                </a:solidFill>
              </a:rPr>
              <a:t>)</a:t>
            </a:r>
            <a:endParaRPr sz="2500" b="1" dirty="0">
              <a:solidFill>
                <a:schemeClr val="dk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2CE80B-FC74-45F7-B99B-DDA6707C234A}"/>
              </a:ext>
            </a:extLst>
          </p:cNvPr>
          <p:cNvSpPr txBox="1"/>
          <p:nvPr/>
        </p:nvSpPr>
        <p:spPr>
          <a:xfrm>
            <a:off x="123245" y="4866681"/>
            <a:ext cx="4572000" cy="14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© 2022 Bloomberg Finance LP.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>
            <a:spLocks noGrp="1"/>
          </p:cNvSpPr>
          <p:nvPr>
            <p:ph type="body" idx="1"/>
          </p:nvPr>
        </p:nvSpPr>
        <p:spPr>
          <a:xfrm>
            <a:off x="311700" y="867225"/>
            <a:ext cx="8520600" cy="37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dk1"/>
                </a:solidFill>
              </a:rPr>
              <a:t> Two-stage sequential prediction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GB" sz="2000" dirty="0">
                <a:solidFill>
                  <a:schemeClr val="dk1"/>
                </a:solidFill>
              </a:rPr>
              <a:t>Evidence extraction</a:t>
            </a:r>
            <a:endParaRPr sz="2000" dirty="0">
              <a:solidFill>
                <a:schemeClr val="dk1"/>
              </a:solidFill>
            </a:endParaRPr>
          </a:p>
          <a:p>
            <a:pPr marL="9144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b="1" dirty="0">
                <a:solidFill>
                  <a:schemeClr val="dk1"/>
                </a:solidFill>
              </a:rPr>
              <a:t>Unsupervised</a:t>
            </a:r>
            <a:r>
              <a:rPr lang="en-GB" dirty="0">
                <a:solidFill>
                  <a:schemeClr val="dk1"/>
                </a:solidFill>
              </a:rPr>
              <a:t> : DRR (Neeraja et al., 2021)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GB" dirty="0">
                <a:solidFill>
                  <a:schemeClr val="dk1"/>
                </a:solidFill>
              </a:rPr>
              <a:t> WMD (Gupta et al., 2020), SimAlign (Sabet et al., 2020), SimCSE (Gao et al., 2021)</a:t>
            </a:r>
          </a:p>
          <a:p>
            <a:pPr marL="9144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9144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b="1" dirty="0">
                <a:solidFill>
                  <a:schemeClr val="dk1"/>
                </a:solidFill>
              </a:rPr>
              <a:t>Supervised</a:t>
            </a:r>
            <a:r>
              <a:rPr lang="en-GB" dirty="0">
                <a:solidFill>
                  <a:schemeClr val="dk1"/>
                </a:solidFill>
              </a:rPr>
              <a:t> : Binary classification (for each row in table)</a:t>
            </a:r>
            <a:endParaRPr dirty="0">
              <a:solidFill>
                <a:schemeClr val="dk1"/>
              </a:solidFill>
            </a:endParaRPr>
          </a:p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>
                <a:solidFill>
                  <a:schemeClr val="dk1"/>
                </a:solidFill>
              </a:rPr>
              <a:t>→ f</a:t>
            </a:r>
            <a:r>
              <a:rPr lang="en-GB" i="1" dirty="0">
                <a:solidFill>
                  <a:schemeClr val="dk1"/>
                </a:solidFill>
              </a:rPr>
              <a:t>(</a:t>
            </a:r>
            <a:r>
              <a:rPr lang="en-GB" sz="1700" i="1" dirty="0">
                <a:solidFill>
                  <a:schemeClr val="dk1"/>
                </a:solidFill>
              </a:rPr>
              <a:t>row,hypothesis)</a:t>
            </a:r>
            <a:r>
              <a:rPr lang="en-GB" dirty="0">
                <a:solidFill>
                  <a:schemeClr val="dk1"/>
                </a:solidFill>
              </a:rPr>
              <a:t> → {relevant, non-relevant}</a:t>
            </a:r>
            <a:endParaRPr dirty="0">
              <a:solidFill>
                <a:schemeClr val="dk1"/>
              </a:solidFill>
            </a:endParaRPr>
          </a:p>
          <a:p>
            <a:pPr marL="182880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→ </a:t>
            </a:r>
            <a:r>
              <a:rPr lang="en-GB" i="1" dirty="0">
                <a:solidFill>
                  <a:schemeClr val="dk1"/>
                </a:solidFill>
              </a:rPr>
              <a:t>Hard negative</a:t>
            </a:r>
            <a:r>
              <a:rPr lang="en-GB" dirty="0">
                <a:solidFill>
                  <a:schemeClr val="dk1"/>
                </a:solidFill>
              </a:rPr>
              <a:t> via </a:t>
            </a:r>
            <a:r>
              <a:rPr lang="en-GB" i="1" dirty="0">
                <a:solidFill>
                  <a:schemeClr val="dk1"/>
                </a:solidFill>
              </a:rPr>
              <a:t>unsupervised methods</a:t>
            </a:r>
            <a:endParaRPr i="1" dirty="0">
              <a:solidFill>
                <a:schemeClr val="dk1"/>
              </a:solidFill>
            </a:endParaRPr>
          </a:p>
          <a:p>
            <a:pPr marL="55245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2100"/>
              <a:buFont typeface="+mj-lt"/>
              <a:buAutoNum type="arabicPeriod" startAt="2"/>
            </a:pPr>
            <a:r>
              <a:rPr lang="en-GB" sz="2100" dirty="0">
                <a:solidFill>
                  <a:schemeClr val="dk1"/>
                </a:solidFill>
              </a:rPr>
              <a:t>Inference prediction</a:t>
            </a:r>
            <a:endParaRPr sz="2100" dirty="0">
              <a:solidFill>
                <a:schemeClr val="dk1"/>
              </a:solidFill>
            </a:endParaRPr>
          </a:p>
        </p:txBody>
      </p:sp>
      <p:sp>
        <p:nvSpPr>
          <p:cNvPr id="221" name="Google Shape;221;p36"/>
          <p:cNvSpPr txBox="1"/>
          <p:nvPr/>
        </p:nvSpPr>
        <p:spPr>
          <a:xfrm>
            <a:off x="2616300" y="4439100"/>
            <a:ext cx="39114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1" algn="ctr"/>
            <a:r>
              <a:rPr lang="en-GB" sz="1600" i="1" dirty="0">
                <a:solidFill>
                  <a:schemeClr val="tx1"/>
                </a:solidFill>
              </a:rPr>
              <a:t>for more details refer the paper</a:t>
            </a:r>
            <a:endParaRPr i="1" dirty="0">
              <a:solidFill>
                <a:schemeClr val="tx1"/>
              </a:solidFill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311700" y="270525"/>
            <a:ext cx="6400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20" b="1" dirty="0">
                <a:solidFill>
                  <a:schemeClr val="dk1"/>
                </a:solidFill>
              </a:rPr>
              <a:t> </a:t>
            </a:r>
            <a:r>
              <a:rPr lang="en-GB" sz="2800" b="1" dirty="0">
                <a:solidFill>
                  <a:schemeClr val="dk1"/>
                </a:solidFill>
              </a:rPr>
              <a:t>R</a:t>
            </a:r>
            <a:r>
              <a:rPr lang="en-GB" sz="2400" b="1" dirty="0">
                <a:solidFill>
                  <a:schemeClr val="dk1"/>
                </a:solidFill>
              </a:rPr>
              <a:t>ESULTS </a:t>
            </a:r>
            <a:r>
              <a:rPr lang="en-GB" sz="2800" b="1" dirty="0">
                <a:solidFill>
                  <a:schemeClr val="dk1"/>
                </a:solidFill>
              </a:rPr>
              <a:t>A</a:t>
            </a:r>
            <a:r>
              <a:rPr lang="en-GB" sz="2400" b="1" dirty="0">
                <a:solidFill>
                  <a:schemeClr val="dk1"/>
                </a:solidFill>
              </a:rPr>
              <a:t>ND </a:t>
            </a:r>
            <a:r>
              <a:rPr lang="en-GB" sz="2800" b="1" dirty="0">
                <a:solidFill>
                  <a:schemeClr val="dk1"/>
                </a:solidFill>
              </a:rPr>
              <a:t>A</a:t>
            </a:r>
            <a:r>
              <a:rPr lang="en-GB" sz="2400" b="1" dirty="0">
                <a:solidFill>
                  <a:schemeClr val="dk1"/>
                </a:solidFill>
              </a:rPr>
              <a:t>NALYSIS</a:t>
            </a:r>
            <a:endParaRPr sz="2400" b="1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22D7-54A1-4D08-BC8E-3A2CA8B1087A}"/>
              </a:ext>
            </a:extLst>
          </p:cNvPr>
          <p:cNvSpPr txBox="1"/>
          <p:nvPr/>
        </p:nvSpPr>
        <p:spPr>
          <a:xfrm>
            <a:off x="123245" y="4866681"/>
            <a:ext cx="4572000" cy="14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© 2022 Bloomberg Finance LP. All rights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R</a:t>
            </a:r>
            <a:r>
              <a:rPr lang="en-GB" sz="2400" b="1" dirty="0"/>
              <a:t>ESULTS </a:t>
            </a:r>
            <a:r>
              <a:rPr lang="en-GB" b="1" dirty="0"/>
              <a:t>A</a:t>
            </a:r>
            <a:r>
              <a:rPr lang="en-GB" sz="2400" b="1" dirty="0"/>
              <a:t>ND </a:t>
            </a:r>
            <a:r>
              <a:rPr lang="en-GB" b="1" dirty="0"/>
              <a:t>A</a:t>
            </a:r>
            <a:r>
              <a:rPr lang="en-GB" sz="2400" b="1" dirty="0"/>
              <a:t>NALYSIS</a:t>
            </a:r>
            <a:endParaRPr sz="2400" b="1" dirty="0"/>
          </a:p>
        </p:txBody>
      </p:sp>
      <p:sp>
        <p:nvSpPr>
          <p:cNvPr id="228" name="Google Shape;228;p37"/>
          <p:cNvSpPr txBox="1">
            <a:spLocks noGrp="1"/>
          </p:cNvSpPr>
          <p:nvPr>
            <p:ph type="body" idx="1"/>
          </p:nvPr>
        </p:nvSpPr>
        <p:spPr>
          <a:xfrm>
            <a:off x="311700" y="1370425"/>
            <a:ext cx="83961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</a:rPr>
              <a:t>InfoTabS </a:t>
            </a:r>
            <a:r>
              <a:rPr lang="en-GB" sz="1600" dirty="0">
                <a:solidFill>
                  <a:schemeClr val="dk1"/>
                </a:solidFill>
              </a:rPr>
              <a:t>dataset splits: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u="sng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 b="1" dirty="0">
                <a:solidFill>
                  <a:schemeClr val="dk1"/>
                </a:solidFill>
              </a:rPr>
              <a:t>α1</a:t>
            </a:r>
            <a:r>
              <a:rPr lang="en-GB" sz="1600" dirty="0">
                <a:solidFill>
                  <a:schemeClr val="dk1"/>
                </a:solidFill>
              </a:rPr>
              <a:t> contains table from same domain (similar to dev &amp; train set)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 b="1" dirty="0">
                <a:solidFill>
                  <a:schemeClr val="dk1"/>
                </a:solidFill>
              </a:rPr>
              <a:t>α2</a:t>
            </a:r>
            <a:r>
              <a:rPr lang="en-GB" sz="1600" dirty="0">
                <a:solidFill>
                  <a:schemeClr val="dk1"/>
                </a:solidFill>
              </a:rPr>
              <a:t> has examples from same domain but entail-contradict label (e.g., ‘over’ to ‘under’) flipped by minimal change (i.e., </a:t>
            </a:r>
            <a:r>
              <a:rPr lang="en-GB" sz="1600" b="1" dirty="0">
                <a:solidFill>
                  <a:schemeClr val="dk1"/>
                </a:solidFill>
              </a:rPr>
              <a:t>adversarial</a:t>
            </a:r>
            <a:r>
              <a:rPr lang="en-GB" sz="1600" dirty="0">
                <a:solidFill>
                  <a:schemeClr val="dk1"/>
                </a:solidFill>
              </a:rPr>
              <a:t>).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 b="1" dirty="0">
                <a:solidFill>
                  <a:schemeClr val="dk1"/>
                </a:solidFill>
              </a:rPr>
              <a:t>α3</a:t>
            </a:r>
            <a:r>
              <a:rPr lang="en-GB" sz="1600" dirty="0">
                <a:solidFill>
                  <a:schemeClr val="dk1"/>
                </a:solidFill>
              </a:rPr>
              <a:t> is </a:t>
            </a:r>
            <a:r>
              <a:rPr lang="en-GB" sz="1600" b="1" dirty="0">
                <a:solidFill>
                  <a:schemeClr val="dk1"/>
                </a:solidFill>
              </a:rPr>
              <a:t>zero-shot </a:t>
            </a:r>
            <a:r>
              <a:rPr lang="en-GB" sz="1600" dirty="0">
                <a:solidFill>
                  <a:schemeClr val="dk1"/>
                </a:solidFill>
              </a:rPr>
              <a:t>cross domain tables (exclusive from train set domains)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2239500" y="4415975"/>
            <a:ext cx="4665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Check out InfoTabS: </a:t>
            </a:r>
            <a:r>
              <a:rPr lang="en-GB" sz="1600" u="sng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https://infotabs.github.io</a:t>
            </a:r>
            <a:r>
              <a:rPr lang="en-GB" sz="1600" dirty="0">
                <a:solidFill>
                  <a:schemeClr val="accent1"/>
                </a:solidFill>
              </a:rPr>
              <a:t> 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1D6E-C646-4E8C-B5AD-9D9948E86524}"/>
              </a:ext>
            </a:extLst>
          </p:cNvPr>
          <p:cNvSpPr txBox="1"/>
          <p:nvPr/>
        </p:nvSpPr>
        <p:spPr>
          <a:xfrm>
            <a:off x="123245" y="4866681"/>
            <a:ext cx="4572000" cy="14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© 2022 Bloomberg Finance LP. All rights 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r="8533"/>
          <a:stretch/>
        </p:blipFill>
        <p:spPr>
          <a:xfrm>
            <a:off x="300725" y="515525"/>
            <a:ext cx="6114925" cy="428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8"/>
          <p:cNvPicPr preferRelativeResize="0"/>
          <p:nvPr/>
        </p:nvPicPr>
        <p:blipFill rotWithShape="1">
          <a:blip r:embed="rId4">
            <a:alphaModFix/>
          </a:blip>
          <a:srcRect r="90537"/>
          <a:stretch/>
        </p:blipFill>
        <p:spPr>
          <a:xfrm>
            <a:off x="551825" y="515525"/>
            <a:ext cx="632599" cy="42836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8"/>
          <p:cNvSpPr txBox="1"/>
          <p:nvPr/>
        </p:nvSpPr>
        <p:spPr>
          <a:xfrm>
            <a:off x="416725" y="116950"/>
            <a:ext cx="5143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20" b="1" dirty="0">
                <a:solidFill>
                  <a:schemeClr val="dk1"/>
                </a:solidFill>
              </a:rPr>
              <a:t>U</a:t>
            </a:r>
            <a:r>
              <a:rPr lang="en-GB" sz="2250" b="1" dirty="0">
                <a:solidFill>
                  <a:schemeClr val="dk1"/>
                </a:solidFill>
              </a:rPr>
              <a:t>NSUPERVISED </a:t>
            </a:r>
            <a:r>
              <a:rPr lang="en-GB" sz="2700" b="1" dirty="0">
                <a:solidFill>
                  <a:schemeClr val="dk1"/>
                </a:solidFill>
              </a:rPr>
              <a:t>E</a:t>
            </a:r>
            <a:r>
              <a:rPr lang="en-GB" sz="2250" b="1" dirty="0">
                <a:solidFill>
                  <a:schemeClr val="dk1"/>
                </a:solidFill>
              </a:rPr>
              <a:t>XTRACTION</a:t>
            </a:r>
            <a:endParaRPr sz="2260" b="1" dirty="0">
              <a:solidFill>
                <a:schemeClr val="dk1"/>
              </a:solidFill>
            </a:endParaRPr>
          </a:p>
        </p:txBody>
      </p:sp>
      <p:pic>
        <p:nvPicPr>
          <p:cNvPr id="238" name="Google Shape;238;p38"/>
          <p:cNvPicPr preferRelativeResize="0"/>
          <p:nvPr/>
        </p:nvPicPr>
        <p:blipFill rotWithShape="1">
          <a:blip r:embed="rId4">
            <a:alphaModFix/>
          </a:blip>
          <a:srcRect l="34052" t="9730" r="57580" b="14489"/>
          <a:stretch/>
        </p:blipFill>
        <p:spPr>
          <a:xfrm>
            <a:off x="1952100" y="932200"/>
            <a:ext cx="632599" cy="324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8"/>
          <p:cNvPicPr preferRelativeResize="0"/>
          <p:nvPr/>
        </p:nvPicPr>
        <p:blipFill rotWithShape="1">
          <a:blip r:embed="rId4">
            <a:alphaModFix/>
          </a:blip>
          <a:srcRect l="34052" t="14333" r="57580" b="14497"/>
          <a:stretch/>
        </p:blipFill>
        <p:spPr>
          <a:xfrm>
            <a:off x="3739725" y="1129600"/>
            <a:ext cx="745750" cy="30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8"/>
          <p:cNvPicPr preferRelativeResize="0"/>
          <p:nvPr/>
        </p:nvPicPr>
        <p:blipFill rotWithShape="1">
          <a:blip r:embed="rId4">
            <a:alphaModFix/>
          </a:blip>
          <a:srcRect l="34052" t="14333" r="57580" b="14497"/>
          <a:stretch/>
        </p:blipFill>
        <p:spPr>
          <a:xfrm>
            <a:off x="5560225" y="1129600"/>
            <a:ext cx="745750" cy="30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8"/>
          <p:cNvSpPr txBox="1"/>
          <p:nvPr/>
        </p:nvSpPr>
        <p:spPr>
          <a:xfrm>
            <a:off x="6591125" y="778650"/>
            <a:ext cx="2500500" cy="236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1">
              <a:lnSpc>
                <a:spcPct val="115000"/>
              </a:lnSpc>
            </a:pPr>
            <a:r>
              <a:rPr lang="en-GB" sz="1800" b="1" dirty="0">
                <a:solidFill>
                  <a:schemeClr val="tx1"/>
                </a:solidFill>
              </a:rPr>
              <a:t>Baseline Models</a:t>
            </a:r>
            <a:endParaRPr sz="18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Bad precision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Good recall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→  </a:t>
            </a:r>
            <a:r>
              <a:rPr lang="en-GB" sz="1800" i="1" dirty="0">
                <a:solidFill>
                  <a:schemeClr val="dk1"/>
                </a:solidFill>
              </a:rPr>
              <a:t>Poor F1-score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242" name="Google Shape;242;p38"/>
          <p:cNvSpPr/>
          <p:nvPr/>
        </p:nvSpPr>
        <p:spPr>
          <a:xfrm>
            <a:off x="1294100" y="3633025"/>
            <a:ext cx="351000" cy="600300"/>
          </a:xfrm>
          <a:prstGeom prst="roundRect">
            <a:avLst>
              <a:gd name="adj" fmla="val 16667"/>
            </a:avLst>
          </a:prstGeom>
          <a:solidFill>
            <a:srgbClr val="FF0000">
              <a:alpha val="195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p38"/>
          <p:cNvSpPr/>
          <p:nvPr/>
        </p:nvSpPr>
        <p:spPr>
          <a:xfrm>
            <a:off x="3069625" y="3522225"/>
            <a:ext cx="351000" cy="711000"/>
          </a:xfrm>
          <a:prstGeom prst="roundRect">
            <a:avLst>
              <a:gd name="adj" fmla="val 16667"/>
            </a:avLst>
          </a:prstGeom>
          <a:solidFill>
            <a:srgbClr val="FF0000">
              <a:alpha val="195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" name="Google Shape;244;p38"/>
          <p:cNvSpPr/>
          <p:nvPr/>
        </p:nvSpPr>
        <p:spPr>
          <a:xfrm>
            <a:off x="4899950" y="3632925"/>
            <a:ext cx="351000" cy="600300"/>
          </a:xfrm>
          <a:prstGeom prst="roundRect">
            <a:avLst>
              <a:gd name="adj" fmla="val 16667"/>
            </a:avLst>
          </a:prstGeom>
          <a:solidFill>
            <a:srgbClr val="FF0000">
              <a:alpha val="195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A47B12-A5DD-44DB-A90A-D810B89E40CC}"/>
              </a:ext>
            </a:extLst>
          </p:cNvPr>
          <p:cNvSpPr txBox="1"/>
          <p:nvPr/>
        </p:nvSpPr>
        <p:spPr>
          <a:xfrm>
            <a:off x="123245" y="4866681"/>
            <a:ext cx="4572000" cy="14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© 2022 Bloomberg Finance LP. All rights 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>
            <a:spLocks noGrp="1"/>
          </p:cNvSpPr>
          <p:nvPr>
            <p:ph type="body" idx="1"/>
          </p:nvPr>
        </p:nvSpPr>
        <p:spPr>
          <a:xfrm>
            <a:off x="6558225" y="186450"/>
            <a:ext cx="2368800" cy="44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tx1"/>
                </a:solidFill>
              </a:rPr>
              <a:t>DRR and Alignment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</a:rPr>
              <a:t>Re-Rank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1"/>
                </a:solidFill>
              </a:rPr>
              <a:t>→ </a:t>
            </a:r>
            <a:r>
              <a:rPr lang="en-GB" sz="1500" i="1" dirty="0">
                <a:solidFill>
                  <a:schemeClr val="dk1"/>
                </a:solidFill>
              </a:rPr>
              <a:t>exact matching</a:t>
            </a:r>
            <a:r>
              <a:rPr lang="en-GB" sz="1500" dirty="0">
                <a:solidFill>
                  <a:schemeClr val="dk1"/>
                </a:solidFill>
              </a:rPr>
              <a:t> (</a:t>
            </a:r>
            <a:r>
              <a:rPr lang="en-GB" sz="1500" i="1" dirty="0">
                <a:solidFill>
                  <a:schemeClr val="dk1"/>
                </a:solidFill>
              </a:rPr>
              <a:t>key and hypothesis)</a:t>
            </a:r>
            <a:endParaRPr sz="15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i="1" dirty="0">
                <a:solidFill>
                  <a:schemeClr val="dk1"/>
                </a:solidFill>
              </a:rPr>
              <a:t>Dynamic Top-K </a:t>
            </a:r>
            <a:endParaRPr sz="16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i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Overall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</a:rPr>
              <a:t>Precision   → F1-Score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dk1"/>
                </a:solidFill>
              </a:rPr>
              <a:t>Zero-shot (</a:t>
            </a:r>
            <a:r>
              <a:rPr lang="en-GB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α</a:t>
            </a:r>
            <a:r>
              <a:rPr lang="en-GB" sz="1000" dirty="0">
                <a:solidFill>
                  <a:schemeClr val="dk1"/>
                </a:solidFill>
              </a:rPr>
              <a:t>3</a:t>
            </a:r>
            <a:r>
              <a:rPr lang="en-GB" sz="1600" dirty="0">
                <a:solidFill>
                  <a:schemeClr val="dk1"/>
                </a:solidFill>
              </a:rPr>
              <a:t>) is hard</a:t>
            </a:r>
            <a:endParaRPr sz="1600" dirty="0"/>
          </a:p>
        </p:txBody>
      </p:sp>
      <p:pic>
        <p:nvPicPr>
          <p:cNvPr id="251" name="Google Shape;251;p39"/>
          <p:cNvPicPr preferRelativeResize="0"/>
          <p:nvPr/>
        </p:nvPicPr>
        <p:blipFill rotWithShape="1">
          <a:blip r:embed="rId3">
            <a:alphaModFix/>
          </a:blip>
          <a:srcRect r="8533"/>
          <a:stretch/>
        </p:blipFill>
        <p:spPr>
          <a:xfrm>
            <a:off x="324675" y="515524"/>
            <a:ext cx="6114925" cy="428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9"/>
          <p:cNvPicPr preferRelativeResize="0"/>
          <p:nvPr/>
        </p:nvPicPr>
        <p:blipFill rotWithShape="1">
          <a:blip r:embed="rId3">
            <a:alphaModFix/>
          </a:blip>
          <a:srcRect r="90537"/>
          <a:stretch/>
        </p:blipFill>
        <p:spPr>
          <a:xfrm>
            <a:off x="551825" y="515525"/>
            <a:ext cx="632599" cy="428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9"/>
          <p:cNvPicPr preferRelativeResize="0"/>
          <p:nvPr/>
        </p:nvPicPr>
        <p:blipFill rotWithShape="1">
          <a:blip r:embed="rId3">
            <a:alphaModFix/>
          </a:blip>
          <a:srcRect l="34052" t="9730" r="57580" b="14489"/>
          <a:stretch/>
        </p:blipFill>
        <p:spPr>
          <a:xfrm>
            <a:off x="2135538" y="926725"/>
            <a:ext cx="498399" cy="324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9"/>
          <p:cNvPicPr preferRelativeResize="0"/>
          <p:nvPr/>
        </p:nvPicPr>
        <p:blipFill rotWithShape="1">
          <a:blip r:embed="rId3">
            <a:alphaModFix/>
          </a:blip>
          <a:srcRect l="34052" t="9730" r="57580" b="14489"/>
          <a:stretch/>
        </p:blipFill>
        <p:spPr>
          <a:xfrm>
            <a:off x="3939400" y="926725"/>
            <a:ext cx="632599" cy="324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9"/>
          <p:cNvPicPr preferRelativeResize="0"/>
          <p:nvPr/>
        </p:nvPicPr>
        <p:blipFill rotWithShape="1">
          <a:blip r:embed="rId3">
            <a:alphaModFix/>
          </a:blip>
          <a:srcRect l="34052" t="9733" r="57580" b="11773"/>
          <a:stretch/>
        </p:blipFill>
        <p:spPr>
          <a:xfrm>
            <a:off x="5751225" y="948650"/>
            <a:ext cx="632599" cy="324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39"/>
          <p:cNvCxnSpPr/>
          <p:nvPr/>
        </p:nvCxnSpPr>
        <p:spPr>
          <a:xfrm rot="10800000" flipH="1">
            <a:off x="7563050" y="3235225"/>
            <a:ext cx="11100" cy="1755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39"/>
          <p:cNvCxnSpPr/>
          <p:nvPr/>
        </p:nvCxnSpPr>
        <p:spPr>
          <a:xfrm rot="10800000" flipH="1">
            <a:off x="8808225" y="3235225"/>
            <a:ext cx="11100" cy="1755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39"/>
          <p:cNvCxnSpPr/>
          <p:nvPr/>
        </p:nvCxnSpPr>
        <p:spPr>
          <a:xfrm rot="10800000" flipH="1">
            <a:off x="1776650" y="1524250"/>
            <a:ext cx="318300" cy="28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0" name="Google Shape;260;p39"/>
          <p:cNvCxnSpPr/>
          <p:nvPr/>
        </p:nvCxnSpPr>
        <p:spPr>
          <a:xfrm rot="10800000" flipH="1">
            <a:off x="3585050" y="1370800"/>
            <a:ext cx="330300" cy="30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" name="Google Shape;237;p38">
            <a:extLst>
              <a:ext uri="{FF2B5EF4-FFF2-40B4-BE49-F238E27FC236}">
                <a16:creationId xmlns:a16="http://schemas.microsoft.com/office/drawing/2014/main" id="{7361BA43-15AC-442E-8AE1-B01279E58FE3}"/>
              </a:ext>
            </a:extLst>
          </p:cNvPr>
          <p:cNvSpPr txBox="1"/>
          <p:nvPr/>
        </p:nvSpPr>
        <p:spPr>
          <a:xfrm>
            <a:off x="416725" y="116950"/>
            <a:ext cx="5143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20" b="1" dirty="0">
                <a:solidFill>
                  <a:schemeClr val="dk1"/>
                </a:solidFill>
              </a:rPr>
              <a:t>U</a:t>
            </a:r>
            <a:r>
              <a:rPr lang="en-GB" sz="2250" b="1" dirty="0">
                <a:solidFill>
                  <a:schemeClr val="dk1"/>
                </a:solidFill>
              </a:rPr>
              <a:t>NSUPERVISED </a:t>
            </a:r>
            <a:r>
              <a:rPr lang="en-GB" sz="2700" b="1" dirty="0">
                <a:solidFill>
                  <a:schemeClr val="dk1"/>
                </a:solidFill>
              </a:rPr>
              <a:t>E</a:t>
            </a:r>
            <a:r>
              <a:rPr lang="en-GB" sz="2250" b="1" dirty="0">
                <a:solidFill>
                  <a:schemeClr val="dk1"/>
                </a:solidFill>
              </a:rPr>
              <a:t>XTRACTION</a:t>
            </a:r>
            <a:endParaRPr sz="2260" b="1" dirty="0">
              <a:solidFill>
                <a:schemeClr val="dk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BA7A94-D89C-48B2-BD58-78EE039EB301}"/>
              </a:ext>
            </a:extLst>
          </p:cNvPr>
          <p:cNvSpPr txBox="1"/>
          <p:nvPr/>
        </p:nvSpPr>
        <p:spPr>
          <a:xfrm>
            <a:off x="123245" y="4866681"/>
            <a:ext cx="4572000" cy="14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© 2022 Bloomberg Finance LP. All rights 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body" idx="1"/>
          </p:nvPr>
        </p:nvSpPr>
        <p:spPr>
          <a:xfrm>
            <a:off x="6624025" y="219350"/>
            <a:ext cx="2303100" cy="4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 dirty="0">
                <a:solidFill>
                  <a:schemeClr val="tx1"/>
                </a:solidFill>
              </a:rPr>
              <a:t>Transformer Models</a:t>
            </a:r>
            <a:endParaRPr sz="20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Better performance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Hypo-Title Swap: confounding of &lt;TITLE&gt; similarity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Re-Rank and Dynamic Top-K</a:t>
            </a:r>
            <a:r>
              <a:rPr lang="en-GB" sz="1900" dirty="0">
                <a:solidFill>
                  <a:schemeClr val="dk1"/>
                </a:solidFill>
              </a:rPr>
              <a:t> </a:t>
            </a:r>
            <a:endParaRPr sz="1900" i="1" dirty="0">
              <a:solidFill>
                <a:srgbClr val="FF0000"/>
              </a:solidFill>
            </a:endParaRPr>
          </a:p>
        </p:txBody>
      </p:sp>
      <p:pic>
        <p:nvPicPr>
          <p:cNvPr id="266" name="Google Shape;266;p40"/>
          <p:cNvPicPr preferRelativeResize="0"/>
          <p:nvPr/>
        </p:nvPicPr>
        <p:blipFill rotWithShape="1">
          <a:blip r:embed="rId3">
            <a:alphaModFix/>
          </a:blip>
          <a:srcRect r="8533"/>
          <a:stretch/>
        </p:blipFill>
        <p:spPr>
          <a:xfrm>
            <a:off x="300725" y="515525"/>
            <a:ext cx="6114925" cy="428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0"/>
          <p:cNvPicPr preferRelativeResize="0"/>
          <p:nvPr/>
        </p:nvPicPr>
        <p:blipFill rotWithShape="1">
          <a:blip r:embed="rId3">
            <a:alphaModFix/>
          </a:blip>
          <a:srcRect r="90537"/>
          <a:stretch/>
        </p:blipFill>
        <p:spPr>
          <a:xfrm>
            <a:off x="551825" y="515525"/>
            <a:ext cx="632599" cy="4283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0"/>
          <p:cNvSpPr txBox="1"/>
          <p:nvPr/>
        </p:nvSpPr>
        <p:spPr>
          <a:xfrm>
            <a:off x="416725" y="116950"/>
            <a:ext cx="5143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20" b="1" dirty="0">
                <a:solidFill>
                  <a:schemeClr val="dk1"/>
                </a:solidFill>
              </a:rPr>
              <a:t>U</a:t>
            </a:r>
            <a:r>
              <a:rPr lang="en-GB" sz="2250" b="1" dirty="0">
                <a:solidFill>
                  <a:schemeClr val="dk1"/>
                </a:solidFill>
              </a:rPr>
              <a:t>NSUPERVISED </a:t>
            </a:r>
            <a:r>
              <a:rPr lang="en-GB" sz="2700" b="1" dirty="0">
                <a:solidFill>
                  <a:schemeClr val="dk1"/>
                </a:solidFill>
              </a:rPr>
              <a:t>E</a:t>
            </a:r>
            <a:r>
              <a:rPr lang="en-GB" sz="2250" b="1" dirty="0">
                <a:solidFill>
                  <a:schemeClr val="dk1"/>
                </a:solidFill>
              </a:rPr>
              <a:t>XTRACTION</a:t>
            </a:r>
            <a:endParaRPr sz="2260" b="1" dirty="0">
              <a:solidFill>
                <a:schemeClr val="dk1"/>
              </a:solidFill>
            </a:endParaRPr>
          </a:p>
        </p:txBody>
      </p:sp>
      <p:pic>
        <p:nvPicPr>
          <p:cNvPr id="269" name="Google Shape;269;p40"/>
          <p:cNvPicPr preferRelativeResize="0"/>
          <p:nvPr/>
        </p:nvPicPr>
        <p:blipFill rotWithShape="1">
          <a:blip r:embed="rId3">
            <a:alphaModFix/>
          </a:blip>
          <a:srcRect l="34052" t="9730" r="57580" b="14489"/>
          <a:stretch/>
        </p:blipFill>
        <p:spPr>
          <a:xfrm>
            <a:off x="2344313" y="948650"/>
            <a:ext cx="632599" cy="324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0"/>
          <p:cNvPicPr preferRelativeResize="0"/>
          <p:nvPr/>
        </p:nvPicPr>
        <p:blipFill rotWithShape="1">
          <a:blip r:embed="rId3">
            <a:alphaModFix/>
          </a:blip>
          <a:srcRect l="34052" t="9730" r="57580" b="14489"/>
          <a:stretch/>
        </p:blipFill>
        <p:spPr>
          <a:xfrm>
            <a:off x="4136800" y="948650"/>
            <a:ext cx="632599" cy="324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0"/>
          <p:cNvPicPr preferRelativeResize="0"/>
          <p:nvPr/>
        </p:nvPicPr>
        <p:blipFill rotWithShape="1">
          <a:blip r:embed="rId3">
            <a:alphaModFix/>
          </a:blip>
          <a:srcRect l="34052" t="9733" r="57580" b="11773"/>
          <a:stretch/>
        </p:blipFill>
        <p:spPr>
          <a:xfrm>
            <a:off x="5915725" y="948650"/>
            <a:ext cx="632599" cy="324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40"/>
          <p:cNvCxnSpPr/>
          <p:nvPr/>
        </p:nvCxnSpPr>
        <p:spPr>
          <a:xfrm rot="10800000" flipH="1">
            <a:off x="1919250" y="1381700"/>
            <a:ext cx="318300" cy="28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CE900D-BE2F-469B-AAE3-67EBF9306E98}"/>
              </a:ext>
            </a:extLst>
          </p:cNvPr>
          <p:cNvSpPr txBox="1"/>
          <p:nvPr/>
        </p:nvSpPr>
        <p:spPr>
          <a:xfrm>
            <a:off x="123245" y="4866681"/>
            <a:ext cx="4572000" cy="14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© 2022 Bloomberg Finance LP. All rights 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/>
          <p:nvPr/>
        </p:nvSpPr>
        <p:spPr>
          <a:xfrm>
            <a:off x="6612750" y="656200"/>
            <a:ext cx="2144700" cy="681900"/>
          </a:xfrm>
          <a:prstGeom prst="roundRect">
            <a:avLst>
              <a:gd name="adj" fmla="val 16667"/>
            </a:avLst>
          </a:prstGeom>
          <a:solidFill>
            <a:srgbClr val="4285F4">
              <a:alpha val="4101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77" name="Google Shape;277;p41"/>
          <p:cNvPicPr preferRelativeResize="0"/>
          <p:nvPr/>
        </p:nvPicPr>
        <p:blipFill rotWithShape="1">
          <a:blip r:embed="rId3">
            <a:alphaModFix/>
          </a:blip>
          <a:srcRect r="8533"/>
          <a:stretch/>
        </p:blipFill>
        <p:spPr>
          <a:xfrm>
            <a:off x="300725" y="515525"/>
            <a:ext cx="6114925" cy="428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1"/>
          <p:cNvPicPr preferRelativeResize="0"/>
          <p:nvPr/>
        </p:nvPicPr>
        <p:blipFill rotWithShape="1">
          <a:blip r:embed="rId3">
            <a:alphaModFix/>
          </a:blip>
          <a:srcRect r="90537"/>
          <a:stretch/>
        </p:blipFill>
        <p:spPr>
          <a:xfrm>
            <a:off x="551825" y="515525"/>
            <a:ext cx="632599" cy="42836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1"/>
          <p:cNvSpPr txBox="1">
            <a:spLocks noGrp="1"/>
          </p:cNvSpPr>
          <p:nvPr>
            <p:ph type="body" idx="1"/>
          </p:nvPr>
        </p:nvSpPr>
        <p:spPr>
          <a:xfrm>
            <a:off x="6567425" y="589450"/>
            <a:ext cx="2388900" cy="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845" i="1" dirty="0">
                <a:solidFill>
                  <a:schemeClr val="dk1"/>
                </a:solidFill>
              </a:rPr>
              <a:t>Distant supervision</a:t>
            </a:r>
            <a:r>
              <a:rPr lang="en-GB" sz="1845" dirty="0">
                <a:solidFill>
                  <a:schemeClr val="dk1"/>
                </a:solidFill>
              </a:rPr>
              <a:t> via MNLI help</a:t>
            </a:r>
            <a:endParaRPr sz="1900" dirty="0">
              <a:solidFill>
                <a:schemeClr val="dk1"/>
              </a:solidFill>
            </a:endParaRPr>
          </a:p>
        </p:txBody>
      </p:sp>
      <p:cxnSp>
        <p:nvCxnSpPr>
          <p:cNvPr id="281" name="Google Shape;281;p41"/>
          <p:cNvCxnSpPr/>
          <p:nvPr/>
        </p:nvCxnSpPr>
        <p:spPr>
          <a:xfrm rot="10800000" flipH="1">
            <a:off x="2182425" y="1261325"/>
            <a:ext cx="318300" cy="28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2" name="Google Shape;282;p41"/>
          <p:cNvCxnSpPr/>
          <p:nvPr/>
        </p:nvCxnSpPr>
        <p:spPr>
          <a:xfrm rot="10800000" flipH="1">
            <a:off x="3990850" y="1261325"/>
            <a:ext cx="318300" cy="28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3" name="Google Shape;283;p41"/>
          <p:cNvCxnSpPr/>
          <p:nvPr/>
        </p:nvCxnSpPr>
        <p:spPr>
          <a:xfrm rot="10800000" flipH="1">
            <a:off x="5799250" y="1599025"/>
            <a:ext cx="318300" cy="28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84" name="Google Shape;284;p41"/>
          <p:cNvSpPr txBox="1"/>
          <p:nvPr/>
        </p:nvSpPr>
        <p:spPr>
          <a:xfrm>
            <a:off x="416725" y="116950"/>
            <a:ext cx="5143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20" b="1" dirty="0">
                <a:solidFill>
                  <a:schemeClr val="dk1"/>
                </a:solidFill>
              </a:rPr>
              <a:t>U</a:t>
            </a:r>
            <a:r>
              <a:rPr lang="en-GB" sz="2250" b="1" dirty="0">
                <a:solidFill>
                  <a:schemeClr val="dk1"/>
                </a:solidFill>
              </a:rPr>
              <a:t>NSUPERVISED </a:t>
            </a:r>
            <a:r>
              <a:rPr lang="en-GB" sz="2700" b="1" dirty="0">
                <a:solidFill>
                  <a:schemeClr val="dk1"/>
                </a:solidFill>
              </a:rPr>
              <a:t>E</a:t>
            </a:r>
            <a:r>
              <a:rPr lang="en-GB" sz="2250" b="1" dirty="0">
                <a:solidFill>
                  <a:schemeClr val="dk1"/>
                </a:solidFill>
              </a:rPr>
              <a:t>XTRACTION</a:t>
            </a:r>
            <a:endParaRPr sz="2260" b="1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191358-6E70-46E9-AC84-D18AA240D786}"/>
              </a:ext>
            </a:extLst>
          </p:cNvPr>
          <p:cNvSpPr txBox="1"/>
          <p:nvPr/>
        </p:nvSpPr>
        <p:spPr>
          <a:xfrm>
            <a:off x="123245" y="4866681"/>
            <a:ext cx="4572000" cy="14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© 2022 Bloomberg Finance LP. All rights 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/>
          <p:nvPr/>
        </p:nvSpPr>
        <p:spPr>
          <a:xfrm>
            <a:off x="6578375" y="1632250"/>
            <a:ext cx="2212200" cy="319800"/>
          </a:xfrm>
          <a:prstGeom prst="roundRect">
            <a:avLst>
              <a:gd name="adj" fmla="val 16667"/>
            </a:avLst>
          </a:prstGeom>
          <a:solidFill>
            <a:srgbClr val="4285F4">
              <a:alpha val="4101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89" name="Google Shape;289;p42"/>
          <p:cNvPicPr preferRelativeResize="0"/>
          <p:nvPr/>
        </p:nvPicPr>
        <p:blipFill rotWithShape="1">
          <a:blip r:embed="rId3">
            <a:alphaModFix/>
          </a:blip>
          <a:srcRect r="8533"/>
          <a:stretch/>
        </p:blipFill>
        <p:spPr>
          <a:xfrm>
            <a:off x="300725" y="515525"/>
            <a:ext cx="6114925" cy="4283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42"/>
          <p:cNvCxnSpPr/>
          <p:nvPr/>
        </p:nvCxnSpPr>
        <p:spPr>
          <a:xfrm rot="10800000" flipH="1">
            <a:off x="1294100" y="1031775"/>
            <a:ext cx="1191900" cy="2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42"/>
          <p:cNvCxnSpPr/>
          <p:nvPr/>
        </p:nvCxnSpPr>
        <p:spPr>
          <a:xfrm>
            <a:off x="3114600" y="941050"/>
            <a:ext cx="12174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42"/>
          <p:cNvCxnSpPr/>
          <p:nvPr/>
        </p:nvCxnSpPr>
        <p:spPr>
          <a:xfrm>
            <a:off x="4902225" y="1017825"/>
            <a:ext cx="1387200" cy="195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93" name="Google Shape;293;p42"/>
          <p:cNvPicPr preferRelativeResize="0"/>
          <p:nvPr/>
        </p:nvPicPr>
        <p:blipFill rotWithShape="1">
          <a:blip r:embed="rId3">
            <a:alphaModFix/>
          </a:blip>
          <a:srcRect r="90537"/>
          <a:stretch/>
        </p:blipFill>
        <p:spPr>
          <a:xfrm>
            <a:off x="551825" y="515525"/>
            <a:ext cx="632599" cy="4283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" name="Google Shape;294;p42"/>
          <p:cNvGrpSpPr/>
          <p:nvPr/>
        </p:nvGrpSpPr>
        <p:grpSpPr>
          <a:xfrm>
            <a:off x="1615657" y="61250"/>
            <a:ext cx="3991935" cy="914752"/>
            <a:chOff x="1563329" y="1311484"/>
            <a:chExt cx="2756100" cy="1001700"/>
          </a:xfrm>
        </p:grpSpPr>
        <p:sp>
          <p:nvSpPr>
            <p:cNvPr id="295" name="Google Shape;295;p42"/>
            <p:cNvSpPr txBox="1"/>
            <p:nvPr/>
          </p:nvSpPr>
          <p:spPr>
            <a:xfrm>
              <a:off x="2164229" y="1311484"/>
              <a:ext cx="13728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dirty="0"/>
                <a:t>Human performance</a:t>
              </a:r>
              <a:endParaRPr sz="1200" b="1" dirty="0"/>
            </a:p>
          </p:txBody>
        </p:sp>
        <p:cxnSp>
          <p:nvCxnSpPr>
            <p:cNvPr id="296" name="Google Shape;296;p42"/>
            <p:cNvCxnSpPr>
              <a:stCxn id="295" idx="2"/>
            </p:cNvCxnSpPr>
            <p:nvPr/>
          </p:nvCxnSpPr>
          <p:spPr>
            <a:xfrm flipH="1">
              <a:off x="1563329" y="1715884"/>
              <a:ext cx="1287300" cy="573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7" name="Google Shape;297;p42"/>
            <p:cNvCxnSpPr>
              <a:stCxn id="295" idx="2"/>
            </p:cNvCxnSpPr>
            <p:nvPr/>
          </p:nvCxnSpPr>
          <p:spPr>
            <a:xfrm>
              <a:off x="2850629" y="1715884"/>
              <a:ext cx="143700" cy="561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8" name="Google Shape;298;p42"/>
            <p:cNvCxnSpPr>
              <a:stCxn id="295" idx="2"/>
            </p:cNvCxnSpPr>
            <p:nvPr/>
          </p:nvCxnSpPr>
          <p:spPr>
            <a:xfrm>
              <a:off x="2850629" y="1715884"/>
              <a:ext cx="1468800" cy="597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99" name="Google Shape;299;p42"/>
          <p:cNvSpPr txBox="1">
            <a:spLocks noGrp="1"/>
          </p:cNvSpPr>
          <p:nvPr>
            <p:ph type="body" idx="1"/>
          </p:nvPr>
        </p:nvSpPr>
        <p:spPr>
          <a:xfrm>
            <a:off x="6578375" y="1565500"/>
            <a:ext cx="2388900" cy="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Human Outperforms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1" name="Google Shape;301;p42"/>
          <p:cNvSpPr txBox="1"/>
          <p:nvPr/>
        </p:nvSpPr>
        <p:spPr>
          <a:xfrm>
            <a:off x="6218250" y="263200"/>
            <a:ext cx="27966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20" b="1" dirty="0">
                <a:solidFill>
                  <a:schemeClr val="dk1"/>
                </a:solidFill>
              </a:rPr>
              <a:t>U</a:t>
            </a:r>
            <a:r>
              <a:rPr lang="en-GB" sz="2250" b="1" dirty="0">
                <a:solidFill>
                  <a:schemeClr val="dk1"/>
                </a:solidFill>
              </a:rPr>
              <a:t>NSUPERVISED </a:t>
            </a:r>
            <a:endParaRPr sz="225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 dirty="0">
                <a:solidFill>
                  <a:schemeClr val="dk1"/>
                </a:solidFill>
              </a:rPr>
              <a:t>E</a:t>
            </a:r>
            <a:r>
              <a:rPr lang="en-GB" sz="2250" b="1" dirty="0">
                <a:solidFill>
                  <a:schemeClr val="dk1"/>
                </a:solidFill>
              </a:rPr>
              <a:t>XTRACTION</a:t>
            </a:r>
            <a:endParaRPr sz="2260" b="1" dirty="0">
              <a:solidFill>
                <a:schemeClr val="dk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224F65-7B09-4B46-B0DC-8B029094BE6B}"/>
              </a:ext>
            </a:extLst>
          </p:cNvPr>
          <p:cNvSpPr txBox="1"/>
          <p:nvPr/>
        </p:nvSpPr>
        <p:spPr>
          <a:xfrm>
            <a:off x="123245" y="4866681"/>
            <a:ext cx="4572000" cy="14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© 2022 Bloomberg Finance LP. All rights 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>
            <a:spLocks noGrp="1"/>
          </p:cNvSpPr>
          <p:nvPr>
            <p:ph type="body" idx="1"/>
          </p:nvPr>
        </p:nvSpPr>
        <p:spPr>
          <a:xfrm>
            <a:off x="5746675" y="1034700"/>
            <a:ext cx="299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No sampling &gt; Random sampling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Adding hard negative benefits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Humans outperform models especially on zero-shot </a:t>
            </a:r>
            <a:r>
              <a:rPr lang="en-GB" sz="1600" dirty="0">
                <a:solidFill>
                  <a:schemeClr val="dk1"/>
                </a:solidFill>
              </a:rPr>
              <a:t>(</a:t>
            </a:r>
            <a:r>
              <a:rPr lang="en-GB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α</a:t>
            </a:r>
            <a:r>
              <a:rPr lang="en-GB" sz="1000" dirty="0">
                <a:solidFill>
                  <a:schemeClr val="dk1"/>
                </a:solidFill>
              </a:rPr>
              <a:t>3</a:t>
            </a:r>
            <a:r>
              <a:rPr lang="en-GB" sz="1600" dirty="0">
                <a:solidFill>
                  <a:schemeClr val="dk1"/>
                </a:solidFill>
              </a:rPr>
              <a:t>)</a:t>
            </a:r>
            <a:endParaRPr dirty="0"/>
          </a:p>
        </p:txBody>
      </p:sp>
      <p:sp>
        <p:nvSpPr>
          <p:cNvPr id="335" name="Google Shape;335;p46"/>
          <p:cNvSpPr txBox="1"/>
          <p:nvPr/>
        </p:nvSpPr>
        <p:spPr>
          <a:xfrm>
            <a:off x="5113525" y="226625"/>
            <a:ext cx="4260300" cy="100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20" b="1" dirty="0">
                <a:solidFill>
                  <a:schemeClr val="dk1"/>
                </a:solidFill>
              </a:rPr>
              <a:t>S</a:t>
            </a:r>
            <a:r>
              <a:rPr lang="en-GB" sz="2250" b="1" dirty="0">
                <a:solidFill>
                  <a:schemeClr val="dk1"/>
                </a:solidFill>
              </a:rPr>
              <a:t>UPERVISED</a:t>
            </a:r>
          </a:p>
          <a:p>
            <a:pPr lvl="0" algn="ctr"/>
            <a:r>
              <a:rPr lang="en-GB" sz="2700" b="1" dirty="0">
                <a:solidFill>
                  <a:schemeClr val="dk1"/>
                </a:solidFill>
              </a:rPr>
              <a:t>E</a:t>
            </a:r>
            <a:r>
              <a:rPr lang="en-GB" sz="2250" b="1" dirty="0">
                <a:solidFill>
                  <a:schemeClr val="dk1"/>
                </a:solidFill>
              </a:rPr>
              <a:t>XTRACTION</a:t>
            </a:r>
            <a:endParaRPr lang="en-GB" sz="2260" b="1" dirty="0">
              <a:solidFill>
                <a:schemeClr val="dk1"/>
              </a:solidFill>
            </a:endParaRPr>
          </a:p>
        </p:txBody>
      </p:sp>
      <p:pic>
        <p:nvPicPr>
          <p:cNvPr id="336" name="Google Shape;336;p46"/>
          <p:cNvPicPr preferRelativeResize="0"/>
          <p:nvPr/>
        </p:nvPicPr>
        <p:blipFill rotWithShape="1">
          <a:blip r:embed="rId3">
            <a:alphaModFix/>
          </a:blip>
          <a:srcRect l="3387" r="6032"/>
          <a:stretch/>
        </p:blipFill>
        <p:spPr>
          <a:xfrm>
            <a:off x="329025" y="976000"/>
            <a:ext cx="5176400" cy="3533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46"/>
          <p:cNvGrpSpPr/>
          <p:nvPr/>
        </p:nvGrpSpPr>
        <p:grpSpPr>
          <a:xfrm>
            <a:off x="1144057" y="333975"/>
            <a:ext cx="3991935" cy="914752"/>
            <a:chOff x="1237729" y="1610132"/>
            <a:chExt cx="2756100" cy="1001700"/>
          </a:xfrm>
        </p:grpSpPr>
        <p:sp>
          <p:nvSpPr>
            <p:cNvPr id="338" name="Google Shape;338;p46"/>
            <p:cNvSpPr txBox="1"/>
            <p:nvPr/>
          </p:nvSpPr>
          <p:spPr>
            <a:xfrm>
              <a:off x="1838629" y="1610132"/>
              <a:ext cx="13728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dirty="0"/>
                <a:t>Human performance</a:t>
              </a:r>
              <a:endParaRPr sz="1200" b="1" dirty="0"/>
            </a:p>
          </p:txBody>
        </p:sp>
        <p:cxnSp>
          <p:nvCxnSpPr>
            <p:cNvPr id="339" name="Google Shape;339;p46"/>
            <p:cNvCxnSpPr>
              <a:stCxn id="338" idx="2"/>
            </p:cNvCxnSpPr>
            <p:nvPr/>
          </p:nvCxnSpPr>
          <p:spPr>
            <a:xfrm flipH="1">
              <a:off x="1237729" y="2014532"/>
              <a:ext cx="1287300" cy="573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0" name="Google Shape;340;p46"/>
            <p:cNvCxnSpPr>
              <a:stCxn id="338" idx="2"/>
            </p:cNvCxnSpPr>
            <p:nvPr/>
          </p:nvCxnSpPr>
          <p:spPr>
            <a:xfrm>
              <a:off x="2525029" y="2014532"/>
              <a:ext cx="143700" cy="561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1" name="Google Shape;341;p46"/>
            <p:cNvCxnSpPr>
              <a:stCxn id="338" idx="2"/>
            </p:cNvCxnSpPr>
            <p:nvPr/>
          </p:nvCxnSpPr>
          <p:spPr>
            <a:xfrm>
              <a:off x="2525029" y="2014532"/>
              <a:ext cx="1468800" cy="597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342" name="Google Shape;342;p46"/>
          <p:cNvCxnSpPr/>
          <p:nvPr/>
        </p:nvCxnSpPr>
        <p:spPr>
          <a:xfrm rot="10800000" flipH="1">
            <a:off x="1144050" y="1349825"/>
            <a:ext cx="1191900" cy="2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46"/>
          <p:cNvCxnSpPr/>
          <p:nvPr/>
        </p:nvCxnSpPr>
        <p:spPr>
          <a:xfrm rot="10800000" flipH="1">
            <a:off x="2641900" y="1293850"/>
            <a:ext cx="1191900" cy="2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46"/>
          <p:cNvCxnSpPr/>
          <p:nvPr/>
        </p:nvCxnSpPr>
        <p:spPr>
          <a:xfrm rot="10800000" flipH="1">
            <a:off x="4313525" y="1293850"/>
            <a:ext cx="1191900" cy="2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57AF16-34BE-4246-A997-9081C8743AAE}"/>
              </a:ext>
            </a:extLst>
          </p:cNvPr>
          <p:cNvSpPr txBox="1"/>
          <p:nvPr/>
        </p:nvSpPr>
        <p:spPr>
          <a:xfrm>
            <a:off x="123245" y="4866681"/>
            <a:ext cx="4572000" cy="14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© 2022 Bloomberg Finance LP. All rights 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>
            <a:spLocks noGrp="1"/>
          </p:cNvSpPr>
          <p:nvPr>
            <p:ph type="body" idx="1"/>
          </p:nvPr>
        </p:nvSpPr>
        <p:spPr>
          <a:xfrm>
            <a:off x="6796269" y="613025"/>
            <a:ext cx="2153400" cy="39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Re-Ranking &amp; Dynamic Top 1,2 effect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no effect on</a:t>
            </a:r>
            <a:br>
              <a:rPr lang="en-GB" dirty="0">
                <a:solidFill>
                  <a:schemeClr val="dk1"/>
                </a:solidFill>
              </a:rPr>
            </a:br>
            <a:r>
              <a:rPr lang="en-GB" dirty="0">
                <a:solidFill>
                  <a:schemeClr val="dk1"/>
                </a:solidFill>
              </a:rPr>
              <a:t>in-domain set</a:t>
            </a:r>
            <a:br>
              <a:rPr lang="en-GB" dirty="0">
                <a:solidFill>
                  <a:schemeClr val="dk1"/>
                </a:solidFill>
              </a:rPr>
            </a:br>
            <a:r>
              <a:rPr lang="en-GB" dirty="0">
                <a:solidFill>
                  <a:schemeClr val="dk1"/>
                </a:solidFill>
              </a:rPr>
              <a:t>(i.e., </a:t>
            </a:r>
            <a:r>
              <a:rPr lang="en-GB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α</a:t>
            </a:r>
            <a:r>
              <a:rPr lang="en-GB" sz="1000" dirty="0">
                <a:solidFill>
                  <a:schemeClr val="dk1"/>
                </a:solidFill>
              </a:rPr>
              <a:t>1</a:t>
            </a:r>
            <a:r>
              <a:rPr lang="en-GB" dirty="0">
                <a:solidFill>
                  <a:schemeClr val="dk1"/>
                </a:solidFill>
              </a:rPr>
              <a:t> and </a:t>
            </a:r>
            <a:r>
              <a:rPr lang="en-GB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α</a:t>
            </a:r>
            <a:r>
              <a:rPr lang="en-GB" sz="1000" dirty="0">
                <a:solidFill>
                  <a:schemeClr val="dk1"/>
                </a:solidFill>
              </a:rPr>
              <a:t>2</a:t>
            </a:r>
            <a:r>
              <a:rPr lang="en-GB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benefit zero-shot (i.e., </a:t>
            </a:r>
            <a:r>
              <a:rPr lang="en-GB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α</a:t>
            </a:r>
            <a:r>
              <a:rPr lang="en-GB" sz="1000" dirty="0">
                <a:solidFill>
                  <a:schemeClr val="dk1"/>
                </a:solidFill>
              </a:rPr>
              <a:t>3</a:t>
            </a:r>
            <a:r>
              <a:rPr lang="en-GB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9333C-23E5-4C24-93E3-EE84F0089999}"/>
              </a:ext>
            </a:extLst>
          </p:cNvPr>
          <p:cNvSpPr txBox="1"/>
          <p:nvPr/>
        </p:nvSpPr>
        <p:spPr>
          <a:xfrm>
            <a:off x="123245" y="4870657"/>
            <a:ext cx="4572000" cy="14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© 2022 Bloomberg Finance LP. All rights reserved.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199E9-BC02-43C8-88B0-CDA4CE04B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3" y="565075"/>
            <a:ext cx="6244026" cy="3965400"/>
          </a:xfrm>
          <a:prstGeom prst="rect">
            <a:avLst/>
          </a:prstGeom>
        </p:spPr>
      </p:pic>
      <p:sp>
        <p:nvSpPr>
          <p:cNvPr id="5" name="Google Shape;335;p46">
            <a:extLst>
              <a:ext uri="{FF2B5EF4-FFF2-40B4-BE49-F238E27FC236}">
                <a16:creationId xmlns:a16="http://schemas.microsoft.com/office/drawing/2014/main" id="{BBA507A8-2079-6960-DC87-1DB4C406B328}"/>
              </a:ext>
            </a:extLst>
          </p:cNvPr>
          <p:cNvSpPr txBox="1"/>
          <p:nvPr/>
        </p:nvSpPr>
        <p:spPr>
          <a:xfrm>
            <a:off x="312579" y="92760"/>
            <a:ext cx="3039527" cy="58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20" b="1" dirty="0">
                <a:solidFill>
                  <a:schemeClr val="dk1"/>
                </a:solidFill>
              </a:rPr>
              <a:t>I</a:t>
            </a:r>
            <a:r>
              <a:rPr lang="en-GB" sz="2250" b="1" dirty="0">
                <a:solidFill>
                  <a:schemeClr val="dk1"/>
                </a:solidFill>
              </a:rPr>
              <a:t>NFERENCE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763050" y="285750"/>
            <a:ext cx="380895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T</a:t>
            </a:r>
            <a:r>
              <a:rPr lang="en-GB" sz="2400" b="1" dirty="0"/>
              <a:t>ABULAR</a:t>
            </a:r>
            <a:r>
              <a:rPr lang="en-GB" b="1" dirty="0"/>
              <a:t> I</a:t>
            </a:r>
            <a:r>
              <a:rPr lang="en-GB" sz="2400" b="1" dirty="0"/>
              <a:t>NFERENCE</a:t>
            </a:r>
            <a:r>
              <a:rPr lang="en-GB" b="1" dirty="0"/>
              <a:t> </a:t>
            </a:r>
            <a:endParaRPr sz="2400" b="1" dirty="0"/>
          </a:p>
        </p:txBody>
      </p:sp>
      <p:sp>
        <p:nvSpPr>
          <p:cNvPr id="108" name="Google Shape;108;p26"/>
          <p:cNvSpPr txBox="1"/>
          <p:nvPr/>
        </p:nvSpPr>
        <p:spPr>
          <a:xfrm>
            <a:off x="122250" y="892600"/>
            <a:ext cx="4639200" cy="253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/>
              <a:t>The </a:t>
            </a:r>
            <a:r>
              <a:rPr lang="en-GB" sz="1700" b="1" dirty="0"/>
              <a:t>tabular natural language inference </a:t>
            </a:r>
            <a:r>
              <a:rPr lang="en-GB" sz="1700" dirty="0"/>
              <a:t>problem is similar to standard NLI</a:t>
            </a: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/>
              <a:t>But here, the </a:t>
            </a:r>
            <a:r>
              <a:rPr lang="en-GB" sz="1700" b="1" dirty="0"/>
              <a:t>premises are tabular data</a:t>
            </a:r>
            <a:endParaRPr sz="1700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/>
              <a:t>Task: to decide whether a given hypothesis is </a:t>
            </a:r>
            <a:r>
              <a:rPr lang="en-GB" sz="1700" b="1" dirty="0"/>
              <a:t>true</a:t>
            </a:r>
            <a:r>
              <a:rPr lang="en-GB" sz="1700" dirty="0"/>
              <a:t> (</a:t>
            </a:r>
            <a:r>
              <a:rPr lang="en-GB" sz="1700" i="1" dirty="0">
                <a:solidFill>
                  <a:schemeClr val="tx1"/>
                </a:solidFill>
              </a:rPr>
              <a:t>entailment</a:t>
            </a:r>
            <a:r>
              <a:rPr lang="en-GB" sz="1700" b="1" dirty="0"/>
              <a:t>),</a:t>
            </a:r>
            <a:r>
              <a:rPr lang="en-GB" sz="1700" dirty="0"/>
              <a:t> </a:t>
            </a:r>
            <a:r>
              <a:rPr lang="en-GB" sz="1700" b="1" dirty="0"/>
              <a:t>false</a:t>
            </a:r>
            <a:r>
              <a:rPr lang="en-GB" sz="1700" dirty="0"/>
              <a:t> (</a:t>
            </a:r>
            <a:r>
              <a:rPr lang="en-GB" sz="1700" i="1" dirty="0">
                <a:solidFill>
                  <a:schemeClr val="tx1"/>
                </a:solidFill>
              </a:rPr>
              <a:t>contradiction</a:t>
            </a:r>
            <a:r>
              <a:rPr lang="en-GB" sz="1700" dirty="0"/>
              <a:t>), or </a:t>
            </a:r>
            <a:r>
              <a:rPr lang="en-GB" sz="1700" b="1" dirty="0"/>
              <a:t>undetermined</a:t>
            </a:r>
            <a:r>
              <a:rPr lang="en-GB" sz="1700" dirty="0"/>
              <a:t> (</a:t>
            </a:r>
            <a:r>
              <a:rPr lang="en-GB" sz="1700" i="1" dirty="0">
                <a:solidFill>
                  <a:schemeClr val="tx1"/>
                </a:solidFill>
              </a:rPr>
              <a:t>neutral</a:t>
            </a:r>
            <a:r>
              <a:rPr lang="en-GB" sz="1700" b="1" dirty="0"/>
              <a:t>)</a:t>
            </a:r>
            <a:r>
              <a:rPr lang="en-GB" sz="1700" dirty="0"/>
              <a:t> given a premise table</a:t>
            </a:r>
            <a:endParaRPr sz="1700" dirty="0"/>
          </a:p>
        </p:txBody>
      </p:sp>
      <p:sp>
        <p:nvSpPr>
          <p:cNvPr id="110" name="Google Shape;110;p26"/>
          <p:cNvSpPr txBox="1"/>
          <p:nvPr/>
        </p:nvSpPr>
        <p:spPr>
          <a:xfrm>
            <a:off x="763050" y="4296650"/>
            <a:ext cx="3357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Check out InfoTabS (</a:t>
            </a:r>
            <a:r>
              <a:rPr lang="en-GB" dirty="0">
                <a:solidFill>
                  <a:srgbClr val="000080"/>
                </a:solidFill>
              </a:rPr>
              <a:t>Gupta et al.</a:t>
            </a:r>
            <a:r>
              <a:rPr lang="en-GB" dirty="0">
                <a:solidFill>
                  <a:schemeClr val="dk1"/>
                </a:solidFill>
              </a:rPr>
              <a:t>, </a:t>
            </a:r>
            <a:r>
              <a:rPr lang="en-GB" dirty="0">
                <a:solidFill>
                  <a:srgbClr val="000080"/>
                </a:solidFill>
              </a:rPr>
              <a:t>2020) </a:t>
            </a:r>
            <a:r>
              <a:rPr lang="en-GB" u="sng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https://infotabs.github.io</a:t>
            </a:r>
            <a:endParaRPr sz="1200" dirty="0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300" y="442200"/>
            <a:ext cx="3611151" cy="370219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/>
          <p:nvPr/>
        </p:nvSpPr>
        <p:spPr>
          <a:xfrm>
            <a:off x="4843325" y="4144400"/>
            <a:ext cx="364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H1: Both men and women can complete in the contactless sport of Dressage → </a:t>
            </a:r>
            <a:endParaRPr dirty="0"/>
          </a:p>
        </p:txBody>
      </p:sp>
      <p:sp>
        <p:nvSpPr>
          <p:cNvPr id="113" name="Google Shape;113;p26"/>
          <p:cNvSpPr txBox="1"/>
          <p:nvPr/>
        </p:nvSpPr>
        <p:spPr>
          <a:xfrm>
            <a:off x="7726875" y="4339700"/>
            <a:ext cx="7455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chemeClr val="tx1"/>
                </a:solidFill>
              </a:rPr>
              <a:t>Entail</a:t>
            </a:r>
            <a:endParaRPr i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8E6BC-403B-4FA3-9260-DA111A451ED6}"/>
              </a:ext>
            </a:extLst>
          </p:cNvPr>
          <p:cNvSpPr txBox="1"/>
          <p:nvPr/>
        </p:nvSpPr>
        <p:spPr>
          <a:xfrm>
            <a:off x="123245" y="4866681"/>
            <a:ext cx="4572000" cy="14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© 2022 Bloomberg Finance LP. All rights reserved.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 txBox="1">
            <a:spLocks noGrp="1"/>
          </p:cNvSpPr>
          <p:nvPr>
            <p:ph type="body" idx="1"/>
          </p:nvPr>
        </p:nvSpPr>
        <p:spPr>
          <a:xfrm>
            <a:off x="6678655" y="777156"/>
            <a:ext cx="2342100" cy="41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With and without extraction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Supervision Help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In-domain (</a:t>
            </a:r>
            <a:r>
              <a:rPr lang="en-GB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α</a:t>
            </a:r>
            <a:r>
              <a:rPr lang="en-GB" sz="1000" dirty="0">
                <a:solidFill>
                  <a:schemeClr val="dk1"/>
                </a:solidFill>
              </a:rPr>
              <a:t>1</a:t>
            </a:r>
            <a:r>
              <a:rPr lang="en-GB" dirty="0">
                <a:solidFill>
                  <a:schemeClr val="dk1"/>
                </a:solidFill>
              </a:rPr>
              <a:t>)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adversarial (</a:t>
            </a:r>
            <a:r>
              <a:rPr lang="en-GB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α</a:t>
            </a:r>
            <a:r>
              <a:rPr lang="en-GB" sz="1000" dirty="0">
                <a:solidFill>
                  <a:schemeClr val="dk1"/>
                </a:solidFill>
              </a:rPr>
              <a:t>2</a:t>
            </a:r>
            <a:r>
              <a:rPr lang="en-GB" dirty="0">
                <a:solidFill>
                  <a:schemeClr val="dk1"/>
                </a:solidFill>
              </a:rPr>
              <a:t>)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 zero-shot (</a:t>
            </a:r>
            <a:r>
              <a:rPr lang="en-GB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α</a:t>
            </a:r>
            <a:r>
              <a:rPr lang="en-GB" sz="1000" dirty="0">
                <a:solidFill>
                  <a:schemeClr val="dk1"/>
                </a:solidFill>
              </a:rPr>
              <a:t>3</a:t>
            </a:r>
            <a:r>
              <a:rPr lang="en-GB" dirty="0">
                <a:solidFill>
                  <a:schemeClr val="dk1"/>
                </a:solidFill>
              </a:rPr>
              <a:t>) 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377" name="Google Shape;377;p50"/>
          <p:cNvCxnSpPr/>
          <p:nvPr/>
        </p:nvCxnSpPr>
        <p:spPr>
          <a:xfrm rot="10800000">
            <a:off x="8489784" y="2499643"/>
            <a:ext cx="36900" cy="11625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F545C4-DD47-4ADB-9AFF-D875CDF2924F}"/>
              </a:ext>
            </a:extLst>
          </p:cNvPr>
          <p:cNvSpPr txBox="1"/>
          <p:nvPr/>
        </p:nvSpPr>
        <p:spPr>
          <a:xfrm>
            <a:off x="123245" y="4866681"/>
            <a:ext cx="4572000" cy="14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© 2022 Bloomberg Finance LP. All rights reserved.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5FFDDE-FCA9-4AD6-AB48-CEB2F26BC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10" y="561942"/>
            <a:ext cx="6179410" cy="4019616"/>
          </a:xfrm>
          <a:prstGeom prst="rect">
            <a:avLst/>
          </a:prstGeom>
        </p:spPr>
      </p:pic>
      <p:sp>
        <p:nvSpPr>
          <p:cNvPr id="6" name="Google Shape;335;p46">
            <a:extLst>
              <a:ext uri="{FF2B5EF4-FFF2-40B4-BE49-F238E27FC236}">
                <a16:creationId xmlns:a16="http://schemas.microsoft.com/office/drawing/2014/main" id="{D95C4D11-432E-026A-1470-26721C7F6361}"/>
              </a:ext>
            </a:extLst>
          </p:cNvPr>
          <p:cNvSpPr txBox="1"/>
          <p:nvPr/>
        </p:nvSpPr>
        <p:spPr>
          <a:xfrm>
            <a:off x="194124" y="125469"/>
            <a:ext cx="3039527" cy="58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20" b="1" dirty="0">
                <a:solidFill>
                  <a:schemeClr val="dk1"/>
                </a:solidFill>
              </a:rPr>
              <a:t>I</a:t>
            </a:r>
            <a:r>
              <a:rPr lang="en-GB" sz="2250" b="1" dirty="0">
                <a:solidFill>
                  <a:schemeClr val="dk1"/>
                </a:solidFill>
              </a:rPr>
              <a:t>NFERENCE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1"/>
          <p:cNvSpPr txBox="1">
            <a:spLocks noGrp="1"/>
          </p:cNvSpPr>
          <p:nvPr>
            <p:ph type="body" idx="1"/>
          </p:nvPr>
        </p:nvSpPr>
        <p:spPr>
          <a:xfrm>
            <a:off x="6678875" y="603175"/>
            <a:ext cx="2153400" cy="39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tx1"/>
                </a:solidFill>
              </a:rPr>
              <a:t>Human vs. Model</a:t>
            </a:r>
            <a:r>
              <a:rPr lang="en-GB" sz="1400" b="1" dirty="0">
                <a:solidFill>
                  <a:schemeClr val="tx1"/>
                </a:solidFill>
              </a:rPr>
              <a:t> </a:t>
            </a:r>
            <a:endParaRPr sz="14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Human extraction better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Especially for zero-shot (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α</a:t>
            </a:r>
            <a:r>
              <a:rPr lang="en-GB" sz="1200" dirty="0">
                <a:solidFill>
                  <a:schemeClr val="dk1"/>
                </a:solidFill>
              </a:rPr>
              <a:t>3</a:t>
            </a:r>
            <a:r>
              <a:rPr lang="en-GB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AE00B-845B-48A0-8E9C-C6C063DD28DE}"/>
              </a:ext>
            </a:extLst>
          </p:cNvPr>
          <p:cNvSpPr txBox="1"/>
          <p:nvPr/>
        </p:nvSpPr>
        <p:spPr>
          <a:xfrm>
            <a:off x="123245" y="4866681"/>
            <a:ext cx="4572000" cy="14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© 2022 Bloomberg Finance LP.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3A11E-99F6-40B9-A0D1-1B62B250C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3" y="558725"/>
            <a:ext cx="6519967" cy="4172779"/>
          </a:xfrm>
          <a:prstGeom prst="rect">
            <a:avLst/>
          </a:prstGeom>
        </p:spPr>
      </p:pic>
      <p:sp>
        <p:nvSpPr>
          <p:cNvPr id="6" name="Google Shape;335;p46">
            <a:extLst>
              <a:ext uri="{FF2B5EF4-FFF2-40B4-BE49-F238E27FC236}">
                <a16:creationId xmlns:a16="http://schemas.microsoft.com/office/drawing/2014/main" id="{3BBD576A-E142-6B04-4219-C5CDB053B862}"/>
              </a:ext>
            </a:extLst>
          </p:cNvPr>
          <p:cNvSpPr txBox="1"/>
          <p:nvPr/>
        </p:nvSpPr>
        <p:spPr>
          <a:xfrm>
            <a:off x="194124" y="125469"/>
            <a:ext cx="3039527" cy="58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20" b="1" dirty="0">
                <a:solidFill>
                  <a:schemeClr val="dk1"/>
                </a:solidFill>
              </a:rPr>
              <a:t>I</a:t>
            </a:r>
            <a:r>
              <a:rPr lang="en-GB" sz="2250" b="1" dirty="0">
                <a:solidFill>
                  <a:schemeClr val="dk1"/>
                </a:solidFill>
              </a:rPr>
              <a:t>NFERENCE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6D34D3A-D4DE-49BC-B5F1-145817B52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" y="6271"/>
            <a:ext cx="6836049" cy="4775279"/>
          </a:xfrm>
          <a:prstGeom prst="rect">
            <a:avLst/>
          </a:prstGeom>
        </p:spPr>
      </p:pic>
      <p:sp>
        <p:nvSpPr>
          <p:cNvPr id="395" name="Google Shape;395;p52"/>
          <p:cNvSpPr txBox="1">
            <a:spLocks noGrp="1"/>
          </p:cNvSpPr>
          <p:nvPr>
            <p:ph type="body" idx="1"/>
          </p:nvPr>
        </p:nvSpPr>
        <p:spPr>
          <a:xfrm>
            <a:off x="6678875" y="872835"/>
            <a:ext cx="2153400" cy="3695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tx1"/>
                </a:solidFill>
              </a:rPr>
              <a:t>Human</a:t>
            </a:r>
            <a:r>
              <a:rPr lang="en-GB" sz="2000" b="1" dirty="0">
                <a:solidFill>
                  <a:srgbClr val="FF0000"/>
                </a:solidFill>
              </a:rPr>
              <a:t> </a:t>
            </a:r>
            <a:endParaRPr sz="2000" b="1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</a:rPr>
              <a:t>Extraction vs. Direct NLI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40F71-4264-4D06-B353-68F55CCE2833}"/>
              </a:ext>
            </a:extLst>
          </p:cNvPr>
          <p:cNvSpPr txBox="1"/>
          <p:nvPr/>
        </p:nvSpPr>
        <p:spPr>
          <a:xfrm>
            <a:off x="123245" y="4866681"/>
            <a:ext cx="4572000" cy="14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© 2022 Bloomberg Finance LP. All rights reserved.</a:t>
            </a:r>
          </a:p>
        </p:txBody>
      </p:sp>
      <p:sp>
        <p:nvSpPr>
          <p:cNvPr id="5" name="Google Shape;335;p46">
            <a:extLst>
              <a:ext uri="{FF2B5EF4-FFF2-40B4-BE49-F238E27FC236}">
                <a16:creationId xmlns:a16="http://schemas.microsoft.com/office/drawing/2014/main" id="{BEA5FBA9-5FC7-C5B0-A2F8-CE77FE55E823}"/>
              </a:ext>
            </a:extLst>
          </p:cNvPr>
          <p:cNvSpPr txBox="1"/>
          <p:nvPr/>
        </p:nvSpPr>
        <p:spPr>
          <a:xfrm>
            <a:off x="6001882" y="96288"/>
            <a:ext cx="3039527" cy="58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20" b="1" dirty="0">
                <a:solidFill>
                  <a:schemeClr val="dk1"/>
                </a:solidFill>
              </a:rPr>
              <a:t>I</a:t>
            </a:r>
            <a:r>
              <a:rPr lang="en-GB" sz="2250" b="1" dirty="0">
                <a:solidFill>
                  <a:schemeClr val="dk1"/>
                </a:solidFill>
              </a:rPr>
              <a:t>NFERENCE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6"/>
          <p:cNvSpPr txBox="1">
            <a:spLocks noGrp="1"/>
          </p:cNvSpPr>
          <p:nvPr>
            <p:ph type="body" idx="1"/>
          </p:nvPr>
        </p:nvSpPr>
        <p:spPr>
          <a:xfrm>
            <a:off x="311700" y="895675"/>
            <a:ext cx="8616260" cy="3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GB" sz="2000" dirty="0">
                <a:solidFill>
                  <a:schemeClr val="dk1"/>
                </a:solidFill>
              </a:rPr>
              <a:t>Tabular reasoning models ignore the evidence table rows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GB" sz="2000" dirty="0">
                <a:solidFill>
                  <a:schemeClr val="dk1"/>
                </a:solidFill>
              </a:rPr>
              <a:t>Model should not be</a:t>
            </a:r>
            <a:r>
              <a:rPr lang="en-GB" sz="2000" b="1" dirty="0">
                <a:solidFill>
                  <a:schemeClr val="dk1"/>
                </a:solidFill>
              </a:rPr>
              <a:t> just </a:t>
            </a:r>
            <a:r>
              <a:rPr lang="en-GB" sz="2000" b="1" i="1" dirty="0">
                <a:solidFill>
                  <a:schemeClr val="dk1"/>
                </a:solidFill>
              </a:rPr>
              <a:t>right</a:t>
            </a:r>
            <a:r>
              <a:rPr lang="en-GB" sz="2000" dirty="0">
                <a:solidFill>
                  <a:schemeClr val="dk1"/>
                </a:solidFill>
              </a:rPr>
              <a:t>, but </a:t>
            </a:r>
            <a:r>
              <a:rPr lang="en-GB" sz="2000" b="1" i="1" dirty="0">
                <a:solidFill>
                  <a:schemeClr val="dk1"/>
                </a:solidFill>
              </a:rPr>
              <a:t>right for the right reasons</a:t>
            </a:r>
            <a:endParaRPr sz="2000" b="1" i="1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GB" sz="2000" dirty="0">
                <a:solidFill>
                  <a:schemeClr val="dk1"/>
                </a:solidFill>
              </a:rPr>
              <a:t>Case study on InfoTabS</a:t>
            </a:r>
            <a:endParaRPr sz="20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</a:rPr>
              <a:t>Tabular Reasoning	 	→ 	Trustworthy Tabular Reasoning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</a:rPr>
              <a:t>        Inference Task		→ 	Evidence Extraction + Inference Task</a:t>
            </a:r>
            <a:endParaRPr sz="2000" b="1" dirty="0">
              <a:solidFill>
                <a:schemeClr val="dk1"/>
              </a:solidFill>
            </a:endParaRPr>
          </a:p>
          <a:p>
            <a:pPr lvl="0" indent="-341313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 startAt="4"/>
            </a:pPr>
            <a:r>
              <a:rPr lang="en-GB" sz="2000" dirty="0">
                <a:solidFill>
                  <a:schemeClr val="dk1"/>
                </a:solidFill>
              </a:rPr>
              <a:t>Two benefits of the trustworthy tabular reasoning</a:t>
            </a:r>
            <a:endParaRPr sz="20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>
                <a:solidFill>
                  <a:schemeClr val="dk1"/>
                </a:solidFill>
              </a:rPr>
              <a:t>make the </a:t>
            </a:r>
            <a:r>
              <a:rPr lang="en-GB" sz="2000" b="1" dirty="0">
                <a:solidFill>
                  <a:schemeClr val="dk1"/>
                </a:solidFill>
              </a:rPr>
              <a:t>model trustworthy </a:t>
            </a:r>
            <a:r>
              <a:rPr lang="en-GB" sz="2000" dirty="0">
                <a:solidFill>
                  <a:schemeClr val="dk1"/>
                </a:solidFill>
              </a:rPr>
              <a:t>and </a:t>
            </a:r>
            <a:r>
              <a:rPr lang="en-GB" sz="2000" b="1" dirty="0">
                <a:solidFill>
                  <a:schemeClr val="dk1"/>
                </a:solidFill>
              </a:rPr>
              <a:t>benefit the reasoning task</a:t>
            </a:r>
            <a:endParaRPr sz="2000" b="1" dirty="0">
              <a:solidFill>
                <a:schemeClr val="dk1"/>
              </a:solidFill>
            </a:endParaRPr>
          </a:p>
        </p:txBody>
      </p:sp>
      <p:sp>
        <p:nvSpPr>
          <p:cNvPr id="434" name="Google Shape;434;p56"/>
          <p:cNvSpPr txBox="1">
            <a:spLocks noGrp="1"/>
          </p:cNvSpPr>
          <p:nvPr>
            <p:ph type="title"/>
          </p:nvPr>
        </p:nvSpPr>
        <p:spPr>
          <a:xfrm>
            <a:off x="311700" y="322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20" b="1" dirty="0"/>
              <a:t>T</a:t>
            </a:r>
            <a:r>
              <a:rPr lang="en-GB" sz="2260" b="1" dirty="0"/>
              <a:t>AKE</a:t>
            </a:r>
            <a:r>
              <a:rPr lang="en-GB" sz="2620" b="1" dirty="0"/>
              <a:t> A</a:t>
            </a:r>
            <a:r>
              <a:rPr lang="en-GB" sz="2260" b="1" dirty="0"/>
              <a:t>WAYS</a:t>
            </a:r>
            <a:endParaRPr sz="226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8EC94-FBED-4DFA-B42D-D9B0CE5C236E}"/>
              </a:ext>
            </a:extLst>
          </p:cNvPr>
          <p:cNvSpPr txBox="1"/>
          <p:nvPr/>
        </p:nvSpPr>
        <p:spPr>
          <a:xfrm>
            <a:off x="123245" y="4866681"/>
            <a:ext cx="4572000" cy="14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© 2022 Bloomberg Finance LP. All rights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/>
          <p:nvPr/>
        </p:nvSpPr>
        <p:spPr>
          <a:xfrm>
            <a:off x="2819675" y="4143225"/>
            <a:ext cx="1216800" cy="276600"/>
          </a:xfrm>
          <a:prstGeom prst="roundRect">
            <a:avLst>
              <a:gd name="adj" fmla="val 16667"/>
            </a:avLst>
          </a:prstGeom>
          <a:solidFill>
            <a:srgbClr val="4472C4">
              <a:alpha val="27350"/>
            </a:srgbClr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27"/>
          <p:cNvSpPr txBox="1">
            <a:spLocks noGrp="1"/>
          </p:cNvSpPr>
          <p:nvPr>
            <p:ph type="body" idx="4294967295"/>
          </p:nvPr>
        </p:nvSpPr>
        <p:spPr>
          <a:xfrm>
            <a:off x="0" y="1051200"/>
            <a:ext cx="4427700" cy="386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700" b="1" dirty="0">
                <a:solidFill>
                  <a:srgbClr val="000000"/>
                </a:solidFill>
              </a:rPr>
              <a:t>Both men and women</a:t>
            </a:r>
            <a:r>
              <a:rPr lang="en-GB" sz="1700" dirty="0">
                <a:solidFill>
                  <a:srgbClr val="000000"/>
                </a:solidFill>
              </a:rPr>
              <a:t> 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700" dirty="0">
                <a:solidFill>
                  <a:srgbClr val="000000"/>
                </a:solidFill>
              </a:rPr>
              <a:t>can compete in the </a:t>
            </a:r>
            <a:r>
              <a:rPr lang="en-GB" sz="1700" b="1" dirty="0">
                <a:solidFill>
                  <a:srgbClr val="000000"/>
                </a:solidFill>
              </a:rPr>
              <a:t>contactless 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700" dirty="0">
                <a:solidFill>
                  <a:srgbClr val="000000"/>
                </a:solidFill>
              </a:rPr>
              <a:t>sport of Dressage (</a:t>
            </a:r>
            <a:r>
              <a:rPr lang="en-GB" sz="1700" b="1" dirty="0">
                <a:solidFill>
                  <a:srgbClr val="274E13"/>
                </a:solidFill>
                <a:highlight>
                  <a:schemeClr val="lt1"/>
                </a:highlight>
              </a:rPr>
              <a:t>entail</a:t>
            </a:r>
            <a:r>
              <a:rPr lang="en-GB" sz="1700" dirty="0">
                <a:solidFill>
                  <a:srgbClr val="000000"/>
                </a:solidFill>
              </a:rPr>
              <a:t>)</a:t>
            </a:r>
            <a:endParaRPr sz="17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But why </a:t>
            </a:r>
            <a:r>
              <a:rPr lang="en-GB" i="1" dirty="0">
                <a:solidFill>
                  <a:schemeClr val="tx1"/>
                </a:solidFill>
              </a:rPr>
              <a:t>entail</a:t>
            </a:r>
            <a:r>
              <a:rPr lang="en-GB" dirty="0">
                <a:solidFill>
                  <a:schemeClr val="dk1"/>
                </a:solidFill>
              </a:rPr>
              <a:t>? assume the model is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dirty="0">
                <a:solidFill>
                  <a:schemeClr val="dk1"/>
                </a:solidFill>
                <a:highlight>
                  <a:srgbClr val="CCCCCC"/>
                </a:highlight>
              </a:rPr>
              <a:t>→ attention at </a:t>
            </a:r>
            <a:r>
              <a:rPr lang="en-GB" b="1" dirty="0">
                <a:solidFill>
                  <a:schemeClr val="dk1"/>
                </a:solidFill>
                <a:highlight>
                  <a:srgbClr val="CCCCCC"/>
                </a:highlight>
              </a:rPr>
              <a:t>evidence</a:t>
            </a:r>
            <a:r>
              <a:rPr lang="en-GB" dirty="0">
                <a:solidFill>
                  <a:schemeClr val="dk1"/>
                </a:solidFill>
                <a:highlight>
                  <a:srgbClr val="CCCCCC"/>
                </a:highlight>
              </a:rPr>
              <a:t> (relevant  rows)</a:t>
            </a:r>
            <a:endParaRPr dirty="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→ correct </a:t>
            </a:r>
            <a:r>
              <a:rPr lang="en-GB" b="1" dirty="0">
                <a:solidFill>
                  <a:schemeClr val="dk1"/>
                </a:solidFill>
              </a:rPr>
              <a:t>reasoning </a:t>
            </a:r>
            <a:r>
              <a:rPr lang="en-GB" dirty="0">
                <a:solidFill>
                  <a:schemeClr val="dk1"/>
                </a:solidFill>
              </a:rPr>
              <a:t>(logical inference)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700" b="1" i="1" u="sng" dirty="0">
                <a:solidFill>
                  <a:schemeClr val="dk1"/>
                </a:solidFill>
              </a:rPr>
              <a:t>black box problem</a:t>
            </a:r>
            <a:endParaRPr sz="1700" b="1" i="1" u="sng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endParaRPr sz="1700" b="1" i="1" u="sng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700" i="1" dirty="0">
                <a:solidFill>
                  <a:schemeClr val="dk1"/>
                </a:solidFill>
              </a:rPr>
              <a:t>“model </a:t>
            </a:r>
            <a:r>
              <a:rPr lang="en-GB" sz="1700" b="1" i="1" dirty="0">
                <a:solidFill>
                  <a:schemeClr val="dk1"/>
                </a:solidFill>
              </a:rPr>
              <a:t>doesn’t provide</a:t>
            </a:r>
            <a:r>
              <a:rPr lang="en-GB" sz="1700" i="1" dirty="0">
                <a:solidFill>
                  <a:schemeClr val="dk1"/>
                </a:solidFill>
              </a:rPr>
              <a:t> the </a:t>
            </a:r>
            <a:r>
              <a:rPr lang="en-GB" sz="1700" b="1" i="1" dirty="0">
                <a:solidFill>
                  <a:schemeClr val="dk1"/>
                </a:solidFill>
              </a:rPr>
              <a:t>highlighted evidence</a:t>
            </a:r>
            <a:r>
              <a:rPr lang="en-GB" sz="1700" i="1" dirty="0">
                <a:solidFill>
                  <a:schemeClr val="dk1"/>
                </a:solidFill>
              </a:rPr>
              <a:t> and the </a:t>
            </a:r>
            <a:r>
              <a:rPr lang="en-GB" sz="1700" b="1" i="1" dirty="0">
                <a:solidFill>
                  <a:schemeClr val="tx1"/>
                </a:solidFill>
              </a:rPr>
              <a:t>reasoning steps</a:t>
            </a:r>
            <a:r>
              <a:rPr lang="en-GB" sz="1700" i="1" dirty="0">
                <a:solidFill>
                  <a:schemeClr val="tx1"/>
                </a:solidFill>
              </a:rPr>
              <a:t>”</a:t>
            </a:r>
            <a:r>
              <a:rPr lang="en-GB" sz="1700" i="1" dirty="0">
                <a:solidFill>
                  <a:srgbClr val="FF0000"/>
                </a:solidFill>
              </a:rPr>
              <a:t> </a:t>
            </a:r>
            <a:endParaRPr sz="21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000" y="111063"/>
            <a:ext cx="4683101" cy="480117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/>
          <p:nvPr/>
        </p:nvSpPr>
        <p:spPr>
          <a:xfrm>
            <a:off x="4455400" y="2368050"/>
            <a:ext cx="4610700" cy="407400"/>
          </a:xfrm>
          <a:prstGeom prst="roundRect">
            <a:avLst>
              <a:gd name="adj" fmla="val 16667"/>
            </a:avLst>
          </a:prstGeom>
          <a:solidFill>
            <a:srgbClr val="4472C4">
              <a:alpha val="27350"/>
            </a:srgbClr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27"/>
          <p:cNvSpPr/>
          <p:nvPr/>
        </p:nvSpPr>
        <p:spPr>
          <a:xfrm>
            <a:off x="4382900" y="1469625"/>
            <a:ext cx="4610700" cy="407400"/>
          </a:xfrm>
          <a:prstGeom prst="roundRect">
            <a:avLst>
              <a:gd name="adj" fmla="val 16667"/>
            </a:avLst>
          </a:prstGeom>
          <a:solidFill>
            <a:srgbClr val="4472C4">
              <a:alpha val="27350"/>
            </a:srgbClr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27"/>
          <p:cNvSpPr/>
          <p:nvPr/>
        </p:nvSpPr>
        <p:spPr>
          <a:xfrm>
            <a:off x="83485" y="1123999"/>
            <a:ext cx="2233800" cy="276600"/>
          </a:xfrm>
          <a:prstGeom prst="roundRect">
            <a:avLst>
              <a:gd name="adj" fmla="val 16667"/>
            </a:avLst>
          </a:prstGeom>
          <a:solidFill>
            <a:srgbClr val="4472C4">
              <a:alpha val="27350"/>
            </a:srgbClr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27"/>
          <p:cNvSpPr/>
          <p:nvPr/>
        </p:nvSpPr>
        <p:spPr>
          <a:xfrm>
            <a:off x="1959174" y="1428579"/>
            <a:ext cx="1216800" cy="276600"/>
          </a:xfrm>
          <a:prstGeom prst="roundRect">
            <a:avLst>
              <a:gd name="adj" fmla="val 16667"/>
            </a:avLst>
          </a:prstGeom>
          <a:solidFill>
            <a:srgbClr val="4472C4">
              <a:alpha val="27350"/>
            </a:srgbClr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4" name="Google Shape;124;p27"/>
          <p:cNvCxnSpPr>
            <a:stCxn id="123" idx="3"/>
            <a:endCxn id="121" idx="1"/>
          </p:cNvCxnSpPr>
          <p:nvPr/>
        </p:nvCxnSpPr>
        <p:spPr>
          <a:xfrm>
            <a:off x="3175974" y="1566879"/>
            <a:ext cx="1206926" cy="106446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7"/>
          <p:cNvCxnSpPr>
            <a:stCxn id="122" idx="3"/>
            <a:endCxn id="120" idx="1"/>
          </p:cNvCxnSpPr>
          <p:nvPr/>
        </p:nvCxnSpPr>
        <p:spPr>
          <a:xfrm>
            <a:off x="2317285" y="1262299"/>
            <a:ext cx="2138115" cy="1309451"/>
          </a:xfrm>
          <a:prstGeom prst="curvedConnector3">
            <a:avLst>
              <a:gd name="adj1" fmla="val 71569"/>
            </a:avLst>
          </a:prstGeom>
          <a:noFill/>
          <a:ln w="2857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6" name="Google Shape;126;p27"/>
          <p:cNvSpPr/>
          <p:nvPr/>
        </p:nvSpPr>
        <p:spPr>
          <a:xfrm>
            <a:off x="78674" y="4419825"/>
            <a:ext cx="961329" cy="276600"/>
          </a:xfrm>
          <a:prstGeom prst="roundRect">
            <a:avLst>
              <a:gd name="adj" fmla="val 16667"/>
            </a:avLst>
          </a:prstGeom>
          <a:solidFill>
            <a:srgbClr val="4472C4">
              <a:alpha val="27350"/>
            </a:srgbClr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27"/>
          <p:cNvSpPr txBox="1">
            <a:spLocks noGrp="1"/>
          </p:cNvSpPr>
          <p:nvPr>
            <p:ph type="title" idx="4294967295"/>
          </p:nvPr>
        </p:nvSpPr>
        <p:spPr>
          <a:xfrm>
            <a:off x="758952" y="285750"/>
            <a:ext cx="2536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T</a:t>
            </a:r>
            <a:r>
              <a:rPr lang="en-GB" sz="2400" b="1" dirty="0"/>
              <a:t>HE </a:t>
            </a:r>
            <a:r>
              <a:rPr lang="en-GB" b="1" dirty="0"/>
              <a:t>P</a:t>
            </a:r>
            <a:r>
              <a:rPr lang="en-GB" sz="2400" b="1" dirty="0"/>
              <a:t>ROBLEM</a:t>
            </a:r>
            <a:r>
              <a:rPr lang="en-GB" b="1" dirty="0"/>
              <a:t> </a:t>
            </a:r>
            <a:endParaRPr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2E2408-FC39-45A7-BABE-E13EF32375B7}"/>
              </a:ext>
            </a:extLst>
          </p:cNvPr>
          <p:cNvSpPr txBox="1"/>
          <p:nvPr/>
        </p:nvSpPr>
        <p:spPr>
          <a:xfrm>
            <a:off x="123245" y="4866681"/>
            <a:ext cx="4572000" cy="14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© 2022 Bloomberg Finance LP.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311700" y="698736"/>
            <a:ext cx="4785000" cy="39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 dirty="0">
                <a:solidFill>
                  <a:srgbClr val="000000"/>
                </a:solidFill>
              </a:rPr>
              <a:t>remove the key</a:t>
            </a:r>
            <a:r>
              <a:rPr lang="en-GB" sz="1600" b="1" u="sng" dirty="0">
                <a:solidFill>
                  <a:srgbClr val="000000"/>
                </a:solidFill>
              </a:rPr>
              <a:t> “</a:t>
            </a:r>
            <a:r>
              <a:rPr lang="en-GB" sz="1600" b="1" i="1" u="sng" dirty="0">
                <a:solidFill>
                  <a:srgbClr val="000000"/>
                </a:solidFill>
              </a:rPr>
              <a:t>contact”</a:t>
            </a:r>
            <a:r>
              <a:rPr lang="en-GB" sz="1600" u="sng" dirty="0">
                <a:solidFill>
                  <a:srgbClr val="000000"/>
                </a:solidFill>
              </a:rPr>
              <a:t> from the table</a:t>
            </a:r>
            <a:endParaRPr sz="1600" u="sng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</a:rPr>
              <a:t>Both men and women</a:t>
            </a:r>
            <a:r>
              <a:rPr lang="en-GB" sz="1600" dirty="0">
                <a:solidFill>
                  <a:schemeClr val="dk1"/>
                </a:solidFill>
              </a:rPr>
              <a:t> can compete in the </a:t>
            </a:r>
            <a:r>
              <a:rPr lang="en-GB" sz="1600" i="1" dirty="0">
                <a:solidFill>
                  <a:schemeClr val="tx1"/>
                </a:solidFill>
              </a:rPr>
              <a:t>contactless</a:t>
            </a:r>
            <a:r>
              <a:rPr lang="en-GB" sz="1600" b="1" dirty="0">
                <a:solidFill>
                  <a:schemeClr val="dk1"/>
                </a:solidFill>
              </a:rPr>
              <a:t> </a:t>
            </a:r>
            <a:r>
              <a:rPr lang="en-GB" sz="1600" dirty="0">
                <a:solidFill>
                  <a:schemeClr val="dk1"/>
                </a:solidFill>
              </a:rPr>
              <a:t>sport of Dressage (</a:t>
            </a:r>
            <a:r>
              <a:rPr lang="en-GB" sz="1600" i="1" dirty="0">
                <a:solidFill>
                  <a:schemeClr val="tx1"/>
                </a:solidFill>
                <a:highlight>
                  <a:schemeClr val="lt1"/>
                </a:highlight>
              </a:rPr>
              <a:t>entail</a:t>
            </a:r>
            <a:r>
              <a:rPr lang="en-GB" sz="1600" dirty="0">
                <a:solidFill>
                  <a:schemeClr val="dk1"/>
                </a:solidFill>
              </a:rPr>
              <a:t>)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</a:rPr>
              <a:t>ideally prediction: (</a:t>
            </a:r>
            <a:r>
              <a:rPr lang="en-GB" sz="1600" i="1" dirty="0">
                <a:solidFill>
                  <a:schemeClr val="tx1"/>
                </a:solidFill>
                <a:highlight>
                  <a:schemeClr val="lt1"/>
                </a:highlight>
              </a:rPr>
              <a:t>entail</a:t>
            </a:r>
            <a:r>
              <a:rPr lang="en-GB" sz="1600" dirty="0">
                <a:solidFill>
                  <a:schemeClr val="dk1"/>
                </a:solidFill>
              </a:rPr>
              <a:t>) → (</a:t>
            </a:r>
            <a:r>
              <a:rPr lang="en-GB" sz="1600" i="1" dirty="0">
                <a:solidFill>
                  <a:schemeClr val="tx1"/>
                </a:solidFill>
              </a:rPr>
              <a:t>neutral</a:t>
            </a:r>
            <a:r>
              <a:rPr lang="en-GB" sz="1600" dirty="0">
                <a:solidFill>
                  <a:schemeClr val="dk1"/>
                </a:solidFill>
              </a:rPr>
              <a:t>)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pic>
        <p:nvPicPr>
          <p:cNvPr id="135" name="Google Shape;135;p28"/>
          <p:cNvPicPr preferRelativeResize="0"/>
          <p:nvPr/>
        </p:nvPicPr>
        <p:blipFill rotWithShape="1">
          <a:blip r:embed="rId3">
            <a:alphaModFix/>
          </a:blip>
          <a:srcRect b="7749"/>
          <a:stretch/>
        </p:blipFill>
        <p:spPr>
          <a:xfrm>
            <a:off x="4338050" y="400899"/>
            <a:ext cx="4683101" cy="44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8"/>
          <p:cNvPicPr preferRelativeResize="0"/>
          <p:nvPr/>
        </p:nvPicPr>
        <p:blipFill rotWithShape="1">
          <a:blip r:embed="rId3">
            <a:alphaModFix/>
          </a:blip>
          <a:srcRect t="35321"/>
          <a:stretch/>
        </p:blipFill>
        <p:spPr>
          <a:xfrm>
            <a:off x="4338050" y="1806671"/>
            <a:ext cx="4683101" cy="310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500" y="2267238"/>
            <a:ext cx="2536800" cy="202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8"/>
          <p:cNvSpPr/>
          <p:nvPr/>
        </p:nvSpPr>
        <p:spPr>
          <a:xfrm>
            <a:off x="4338100" y="2368050"/>
            <a:ext cx="4683000" cy="407400"/>
          </a:xfrm>
          <a:prstGeom prst="roundRect">
            <a:avLst>
              <a:gd name="adj" fmla="val 16667"/>
            </a:avLst>
          </a:prstGeom>
          <a:solidFill>
            <a:srgbClr val="4472C4">
              <a:alpha val="27350"/>
            </a:srgbClr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28"/>
          <p:cNvSpPr/>
          <p:nvPr/>
        </p:nvSpPr>
        <p:spPr>
          <a:xfrm>
            <a:off x="341844" y="1222229"/>
            <a:ext cx="2195400" cy="263400"/>
          </a:xfrm>
          <a:prstGeom prst="roundRect">
            <a:avLst>
              <a:gd name="adj" fmla="val 16667"/>
            </a:avLst>
          </a:prstGeom>
          <a:solidFill>
            <a:srgbClr val="4472C4">
              <a:alpha val="27350"/>
            </a:srgbClr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40" name="Google Shape;140;p28"/>
          <p:cNvCxnSpPr>
            <a:stCxn id="139" idx="3"/>
          </p:cNvCxnSpPr>
          <p:nvPr/>
        </p:nvCxnSpPr>
        <p:spPr>
          <a:xfrm>
            <a:off x="2537244" y="1353929"/>
            <a:ext cx="1803600" cy="1191600"/>
          </a:xfrm>
          <a:prstGeom prst="curvedConnector3">
            <a:avLst>
              <a:gd name="adj1" fmla="val 93268"/>
            </a:avLst>
          </a:pr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758952" y="283464"/>
            <a:ext cx="2536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T</a:t>
            </a:r>
            <a:r>
              <a:rPr lang="en-GB" sz="2400" b="1" dirty="0"/>
              <a:t>HE </a:t>
            </a:r>
            <a:r>
              <a:rPr lang="en-GB" b="1" dirty="0"/>
              <a:t>P</a:t>
            </a:r>
            <a:r>
              <a:rPr lang="en-GB" sz="2400" b="1" dirty="0"/>
              <a:t>ROBLEM</a:t>
            </a:r>
            <a:r>
              <a:rPr lang="en-GB" b="1" dirty="0"/>
              <a:t> </a:t>
            </a:r>
            <a:endParaRPr sz="2400" b="1" dirty="0"/>
          </a:p>
        </p:txBody>
      </p:sp>
      <p:sp>
        <p:nvSpPr>
          <p:cNvPr id="142" name="Google Shape;142;p28"/>
          <p:cNvSpPr txBox="1"/>
          <p:nvPr/>
        </p:nvSpPr>
        <p:spPr>
          <a:xfrm>
            <a:off x="298200" y="4296650"/>
            <a:ext cx="39114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i="1" dirty="0">
                <a:solidFill>
                  <a:schemeClr val="tx1"/>
                </a:solidFill>
              </a:rPr>
              <a:t>Check out Systematic </a:t>
            </a:r>
            <a:endParaRPr sz="1050" i="1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i="1" dirty="0">
                <a:solidFill>
                  <a:schemeClr val="tx1"/>
                </a:solidFill>
              </a:rPr>
              <a:t>Tabular Probing (Gupta et al., 2022, TACL) </a:t>
            </a:r>
            <a:endParaRPr sz="1000" i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5DBAF-32D3-49F0-831B-F33D869362A3}"/>
              </a:ext>
            </a:extLst>
          </p:cNvPr>
          <p:cNvSpPr txBox="1"/>
          <p:nvPr/>
        </p:nvSpPr>
        <p:spPr>
          <a:xfrm>
            <a:off x="123245" y="4866681"/>
            <a:ext cx="4572000" cy="14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© 2022 Bloomberg Finance LP.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/>
          <p:nvPr/>
        </p:nvSpPr>
        <p:spPr>
          <a:xfrm>
            <a:off x="829650" y="1386125"/>
            <a:ext cx="7484700" cy="2081400"/>
          </a:xfrm>
          <a:prstGeom prst="roundRect">
            <a:avLst>
              <a:gd name="adj" fmla="val 14783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100"/>
            </a:pPr>
            <a:r>
              <a:rPr lang="en-GB" sz="2000" dirty="0">
                <a:solidFill>
                  <a:schemeClr val="tx1"/>
                </a:solidFill>
              </a:rPr>
              <a:t>It is </a:t>
            </a:r>
            <a:r>
              <a:rPr lang="en-GB" sz="2000" i="1" dirty="0">
                <a:solidFill>
                  <a:schemeClr val="tx1"/>
                </a:solidFill>
              </a:rPr>
              <a:t>not enough</a:t>
            </a:r>
            <a:r>
              <a:rPr lang="en-GB" sz="2000" dirty="0">
                <a:solidFill>
                  <a:schemeClr val="tx1"/>
                </a:solidFill>
              </a:rPr>
              <a:t> for a model to be </a:t>
            </a:r>
            <a:r>
              <a:rPr lang="en-GB" sz="2000" i="1" u="sng" dirty="0">
                <a:solidFill>
                  <a:schemeClr val="tx1"/>
                </a:solidFill>
              </a:rPr>
              <a:t>merely right</a:t>
            </a:r>
            <a:r>
              <a:rPr lang="en-GB" sz="2000" i="1" dirty="0">
                <a:solidFill>
                  <a:schemeClr val="tx1"/>
                </a:solidFill>
              </a:rPr>
              <a:t>,</a:t>
            </a:r>
            <a:r>
              <a:rPr lang="en-GB" sz="2000" dirty="0">
                <a:solidFill>
                  <a:schemeClr val="tx1"/>
                </a:solidFill>
              </a:rPr>
              <a:t> but also it must be </a:t>
            </a:r>
            <a:r>
              <a:rPr lang="en-GB" sz="2000" i="1" u="sng" dirty="0">
                <a:solidFill>
                  <a:schemeClr val="tx1"/>
                </a:solidFill>
              </a:rPr>
              <a:t>right for the right reasons.</a:t>
            </a:r>
            <a:endParaRPr sz="2000" i="1" u="sng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i="1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 i="1" dirty="0">
                <a:solidFill>
                  <a:schemeClr val="tx1"/>
                </a:solidFill>
              </a:rPr>
              <a:t>Identifying</a:t>
            </a:r>
            <a:r>
              <a:rPr lang="en-GB" sz="2000" dirty="0">
                <a:solidFill>
                  <a:schemeClr val="tx1"/>
                </a:solidFill>
              </a:rPr>
              <a:t> the relevant elements of input as the 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 i="1" u="sng" dirty="0">
                <a:solidFill>
                  <a:schemeClr val="tx1"/>
                </a:solidFill>
              </a:rPr>
              <a:t>right reasons</a:t>
            </a:r>
            <a:r>
              <a:rPr lang="en-GB" sz="2000" i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is essential for </a:t>
            </a:r>
            <a:r>
              <a:rPr lang="en-GB" sz="2000" i="1" dirty="0">
                <a:solidFill>
                  <a:schemeClr val="tx1"/>
                </a:solidFill>
              </a:rPr>
              <a:t>tabular reasoning.</a:t>
            </a:r>
            <a:endParaRPr sz="1800" i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3683A-F195-432B-AB0B-99A127A361CE}"/>
              </a:ext>
            </a:extLst>
          </p:cNvPr>
          <p:cNvSpPr txBox="1"/>
          <p:nvPr/>
        </p:nvSpPr>
        <p:spPr>
          <a:xfrm>
            <a:off x="123245" y="4866681"/>
            <a:ext cx="4572000" cy="14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© 2022 Bloomberg Finance LP. All rights 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311700" y="200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O</a:t>
            </a:r>
            <a:r>
              <a:rPr lang="en-GB" sz="2200" b="1" dirty="0"/>
              <a:t>UR</a:t>
            </a:r>
            <a:r>
              <a:rPr lang="en-GB" b="1" dirty="0"/>
              <a:t> C</a:t>
            </a:r>
            <a:r>
              <a:rPr lang="en-GB" sz="2200" b="1" dirty="0"/>
              <a:t>ONTRIBUTIONS</a:t>
            </a:r>
            <a:endParaRPr sz="2200" b="1"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311699" y="895675"/>
            <a:ext cx="8691623" cy="3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GB" dirty="0">
                <a:solidFill>
                  <a:schemeClr val="dk1"/>
                </a:solidFill>
              </a:rPr>
              <a:t>Tabular reasoning models ignore the evidence table rows</a:t>
            </a:r>
            <a:endParaRPr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GB" dirty="0">
                <a:solidFill>
                  <a:schemeClr val="dk1"/>
                </a:solidFill>
              </a:rPr>
              <a:t>Model should not be</a:t>
            </a:r>
            <a:r>
              <a:rPr lang="en-GB" b="1" dirty="0">
                <a:solidFill>
                  <a:schemeClr val="dk1"/>
                </a:solidFill>
              </a:rPr>
              <a:t> just </a:t>
            </a:r>
            <a:r>
              <a:rPr lang="en-GB" b="1" i="1" dirty="0">
                <a:solidFill>
                  <a:schemeClr val="dk1"/>
                </a:solidFill>
              </a:rPr>
              <a:t>right</a:t>
            </a:r>
            <a:r>
              <a:rPr lang="en-GB" dirty="0">
                <a:solidFill>
                  <a:schemeClr val="dk1"/>
                </a:solidFill>
              </a:rPr>
              <a:t>, but </a:t>
            </a:r>
            <a:r>
              <a:rPr lang="en-GB" b="1" i="1" dirty="0">
                <a:solidFill>
                  <a:schemeClr val="dk1"/>
                </a:solidFill>
              </a:rPr>
              <a:t>right for the right reasons</a:t>
            </a:r>
            <a:endParaRPr b="1" i="1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GB" dirty="0">
                <a:solidFill>
                  <a:schemeClr val="dk1"/>
                </a:solidFill>
              </a:rPr>
              <a:t>Case study on </a:t>
            </a:r>
            <a:r>
              <a:rPr lang="en-GB" dirty="0" err="1">
                <a:solidFill>
                  <a:schemeClr val="dk1"/>
                </a:solidFill>
              </a:rPr>
              <a:t>InfoTabS</a:t>
            </a:r>
            <a:endParaRPr lang="en-US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Tabular Reasoning	 → 	Trustworthy Tabular Reasoning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        Inference Task	 → 	Evidence Extraction + Inference Task</a:t>
            </a:r>
            <a:endParaRPr b="1" dirty="0">
              <a:solidFill>
                <a:schemeClr val="dk1"/>
              </a:solidFill>
            </a:endParaRPr>
          </a:p>
          <a:p>
            <a:pPr marL="558800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 startAt="4"/>
            </a:pPr>
            <a:r>
              <a:rPr lang="en-GB" dirty="0">
                <a:solidFill>
                  <a:schemeClr val="dk1"/>
                </a:solidFill>
              </a:rPr>
              <a:t>Two benefits of the trustworthy tabular reasoning:</a:t>
            </a:r>
          </a:p>
          <a:p>
            <a:pPr marL="10160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solidFill>
                  <a:schemeClr val="dk1"/>
                </a:solidFill>
              </a:rPr>
              <a:t>make the </a:t>
            </a:r>
            <a:r>
              <a:rPr lang="en-US" b="1" dirty="0">
                <a:solidFill>
                  <a:schemeClr val="dk1"/>
                </a:solidFill>
              </a:rPr>
              <a:t>model trustworthy </a:t>
            </a:r>
            <a:r>
              <a:rPr lang="en-US" dirty="0">
                <a:solidFill>
                  <a:schemeClr val="dk1"/>
                </a:solidFill>
              </a:rPr>
              <a:t>and </a:t>
            </a:r>
            <a:r>
              <a:rPr lang="en-US" b="1" dirty="0">
                <a:solidFill>
                  <a:schemeClr val="dk1"/>
                </a:solidFill>
              </a:rPr>
              <a:t>benefit the reasoning 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8D25A-FE3C-4D5E-862D-D02FCC469152}"/>
              </a:ext>
            </a:extLst>
          </p:cNvPr>
          <p:cNvSpPr txBox="1"/>
          <p:nvPr/>
        </p:nvSpPr>
        <p:spPr>
          <a:xfrm>
            <a:off x="123245" y="4866681"/>
            <a:ext cx="4572000" cy="14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© 2022 Bloomberg Finance LP. All rights 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body" idx="4294967295"/>
          </p:nvPr>
        </p:nvSpPr>
        <p:spPr>
          <a:xfrm>
            <a:off x="144250" y="608375"/>
            <a:ext cx="4238700" cy="430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000000"/>
                </a:solidFill>
              </a:rPr>
              <a:t>Both men and women</a:t>
            </a:r>
            <a:r>
              <a:rPr lang="en-GB" sz="1700" dirty="0">
                <a:solidFill>
                  <a:srgbClr val="000000"/>
                </a:solidFill>
              </a:rPr>
              <a:t> can compete in the </a:t>
            </a:r>
            <a:r>
              <a:rPr lang="en-GB" sz="1700" b="1" dirty="0">
                <a:solidFill>
                  <a:srgbClr val="000000"/>
                </a:solidFill>
              </a:rPr>
              <a:t>contactless </a:t>
            </a:r>
            <a:r>
              <a:rPr lang="en-GB" sz="1700" dirty="0">
                <a:solidFill>
                  <a:srgbClr val="000000"/>
                </a:solidFill>
              </a:rPr>
              <a:t>sport of Dressage</a:t>
            </a:r>
            <a:endParaRPr sz="17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0000"/>
                </a:solidFill>
              </a:rPr>
              <a:t>Model Predictions</a:t>
            </a:r>
            <a:endParaRPr b="1" dirty="0">
              <a:solidFill>
                <a:srgbClr val="000000"/>
              </a:solidFill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 i="1" dirty="0">
                <a:solidFill>
                  <a:srgbClr val="000000"/>
                </a:solidFill>
              </a:rPr>
              <a:t>label :</a:t>
            </a:r>
            <a:r>
              <a:rPr lang="en-GB" sz="1700" dirty="0">
                <a:solidFill>
                  <a:srgbClr val="000000"/>
                </a:solidFill>
              </a:rPr>
              <a:t> </a:t>
            </a:r>
            <a:r>
              <a:rPr lang="en-GB" sz="1700" b="1" dirty="0">
                <a:solidFill>
                  <a:schemeClr val="tx1"/>
                </a:solidFill>
                <a:highlight>
                  <a:schemeClr val="lt1"/>
                </a:highlight>
              </a:rPr>
              <a:t>entailment</a:t>
            </a:r>
            <a:endParaRPr sz="1700" b="1" dirty="0">
              <a:solidFill>
                <a:schemeClr val="tx1"/>
              </a:solidFill>
              <a:highlight>
                <a:schemeClr val="lt1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 i="1" dirty="0">
                <a:solidFill>
                  <a:schemeClr val="dk1"/>
                </a:solidFill>
                <a:highlight>
                  <a:schemeClr val="lt1"/>
                </a:highlight>
              </a:rPr>
              <a:t>evidence : </a:t>
            </a:r>
            <a:r>
              <a:rPr lang="en-GB" sz="1700" b="1" dirty="0">
                <a:solidFill>
                  <a:schemeClr val="dk1"/>
                </a:solidFill>
                <a:highlight>
                  <a:schemeClr val="lt1"/>
                </a:highlight>
              </a:rPr>
              <a:t>relevant rows</a:t>
            </a:r>
            <a:endParaRPr sz="17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  <a:highlight>
                  <a:schemeClr val="lt1"/>
                </a:highlight>
              </a:rPr>
              <a:t>→ </a:t>
            </a:r>
            <a:r>
              <a:rPr lang="en-GB" sz="1700" b="1" dirty="0">
                <a:solidFill>
                  <a:schemeClr val="dk1"/>
                </a:solidFill>
                <a:highlight>
                  <a:schemeClr val="lt1"/>
                </a:highlight>
              </a:rPr>
              <a:t>mixed gender </a:t>
            </a:r>
            <a:r>
              <a:rPr lang="en-GB" sz="1700" dirty="0">
                <a:solidFill>
                  <a:schemeClr val="dk1"/>
                </a:solidFill>
                <a:highlight>
                  <a:schemeClr val="lt1"/>
                </a:highlight>
              </a:rPr>
              <a:t>:: both men and women </a:t>
            </a:r>
            <a:endParaRPr sz="17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  <a:highlight>
                  <a:schemeClr val="lt1"/>
                </a:highlight>
              </a:rPr>
              <a:t>→ </a:t>
            </a:r>
            <a:r>
              <a:rPr lang="en-GB" sz="1700" b="1" dirty="0">
                <a:solidFill>
                  <a:schemeClr val="dk1"/>
                </a:solidFill>
                <a:highlight>
                  <a:schemeClr val="lt1"/>
                </a:highlight>
              </a:rPr>
              <a:t>contact </a:t>
            </a:r>
            <a:r>
              <a:rPr lang="en-GB" sz="1700" dirty="0">
                <a:solidFill>
                  <a:schemeClr val="dk1"/>
                </a:solidFill>
                <a:highlight>
                  <a:schemeClr val="lt1"/>
                </a:highlight>
              </a:rPr>
              <a:t>:: contactless</a:t>
            </a:r>
            <a:endParaRPr sz="17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endParaRPr sz="21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159" name="Google Shape;1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000" y="111063"/>
            <a:ext cx="4683101" cy="480117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/>
          <p:nvPr/>
        </p:nvSpPr>
        <p:spPr>
          <a:xfrm>
            <a:off x="4310600" y="2368050"/>
            <a:ext cx="4827900" cy="407400"/>
          </a:xfrm>
          <a:prstGeom prst="roundRect">
            <a:avLst>
              <a:gd name="adj" fmla="val 16667"/>
            </a:avLst>
          </a:prstGeom>
          <a:solidFill>
            <a:srgbClr val="4472C4">
              <a:alpha val="27350"/>
            </a:srgbClr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61" name="Google Shape;161;p31"/>
          <p:cNvSpPr/>
          <p:nvPr/>
        </p:nvSpPr>
        <p:spPr>
          <a:xfrm>
            <a:off x="4310600" y="1469625"/>
            <a:ext cx="4827900" cy="407400"/>
          </a:xfrm>
          <a:prstGeom prst="roundRect">
            <a:avLst>
              <a:gd name="adj" fmla="val 16667"/>
            </a:avLst>
          </a:prstGeom>
          <a:solidFill>
            <a:srgbClr val="4472C4">
              <a:alpha val="27350"/>
            </a:srgbClr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31"/>
          <p:cNvSpPr/>
          <p:nvPr/>
        </p:nvSpPr>
        <p:spPr>
          <a:xfrm>
            <a:off x="234682" y="864938"/>
            <a:ext cx="2257200" cy="276600"/>
          </a:xfrm>
          <a:prstGeom prst="roundRect">
            <a:avLst>
              <a:gd name="adj" fmla="val 16667"/>
            </a:avLst>
          </a:prstGeom>
          <a:solidFill>
            <a:srgbClr val="4472C4">
              <a:alpha val="27350"/>
            </a:srgbClr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31"/>
          <p:cNvSpPr/>
          <p:nvPr/>
        </p:nvSpPr>
        <p:spPr>
          <a:xfrm>
            <a:off x="589925" y="1180575"/>
            <a:ext cx="1216800" cy="276600"/>
          </a:xfrm>
          <a:prstGeom prst="roundRect">
            <a:avLst>
              <a:gd name="adj" fmla="val 16667"/>
            </a:avLst>
          </a:prstGeom>
          <a:solidFill>
            <a:srgbClr val="4472C4">
              <a:alpha val="27350"/>
            </a:srgbClr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4" name="Google Shape;164;p31"/>
          <p:cNvCxnSpPr>
            <a:stCxn id="163" idx="3"/>
            <a:endCxn id="161" idx="1"/>
          </p:cNvCxnSpPr>
          <p:nvPr/>
        </p:nvCxnSpPr>
        <p:spPr>
          <a:xfrm>
            <a:off x="1806725" y="1318875"/>
            <a:ext cx="2503800" cy="3546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31"/>
          <p:cNvCxnSpPr>
            <a:stCxn id="162" idx="3"/>
            <a:endCxn id="160" idx="1"/>
          </p:cNvCxnSpPr>
          <p:nvPr/>
        </p:nvCxnSpPr>
        <p:spPr>
          <a:xfrm>
            <a:off x="2491882" y="1003238"/>
            <a:ext cx="1818718" cy="1568512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66" name="Google Shape;166;p31"/>
          <p:cNvSpPr/>
          <p:nvPr/>
        </p:nvSpPr>
        <p:spPr>
          <a:xfrm>
            <a:off x="1701456" y="2824372"/>
            <a:ext cx="1476600" cy="276600"/>
          </a:xfrm>
          <a:prstGeom prst="roundRect">
            <a:avLst>
              <a:gd name="adj" fmla="val 16667"/>
            </a:avLst>
          </a:prstGeom>
          <a:solidFill>
            <a:srgbClr val="4472C4">
              <a:alpha val="27350"/>
            </a:srgbClr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67" name="Google Shape;167;p31"/>
          <p:cNvSpPr txBox="1">
            <a:spLocks noGrp="1"/>
          </p:cNvSpPr>
          <p:nvPr>
            <p:ph type="title" idx="4294967295"/>
          </p:nvPr>
        </p:nvSpPr>
        <p:spPr>
          <a:xfrm>
            <a:off x="311700" y="114900"/>
            <a:ext cx="399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E</a:t>
            </a:r>
            <a:r>
              <a:rPr lang="en-GB" sz="2200" b="1" dirty="0"/>
              <a:t>VIDENCE </a:t>
            </a:r>
            <a:r>
              <a:rPr lang="en-GB" sz="2400" b="1" dirty="0"/>
              <a:t>E</a:t>
            </a:r>
            <a:r>
              <a:rPr lang="en-GB" sz="2200" b="1" dirty="0"/>
              <a:t>XTRACTION</a:t>
            </a:r>
            <a:endParaRPr sz="2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152E0E-2CBC-47B0-940F-91DBBAFB0FD9}"/>
              </a:ext>
            </a:extLst>
          </p:cNvPr>
          <p:cNvSpPr txBox="1"/>
          <p:nvPr/>
        </p:nvSpPr>
        <p:spPr>
          <a:xfrm>
            <a:off x="123245" y="4866681"/>
            <a:ext cx="4572000" cy="14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© 2022 Bloomberg Finance LP. All rights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311700" y="294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20" b="1" dirty="0"/>
              <a:t>H</a:t>
            </a:r>
            <a:r>
              <a:rPr lang="en-GB" sz="2260" b="1" dirty="0"/>
              <a:t>UMAN</a:t>
            </a:r>
            <a:r>
              <a:rPr lang="en-GB" sz="2620" b="1" dirty="0"/>
              <a:t> P</a:t>
            </a:r>
            <a:r>
              <a:rPr lang="en-GB" sz="2260" b="1" dirty="0"/>
              <a:t>ERFORMANCE</a:t>
            </a:r>
            <a:endParaRPr sz="2260" b="1" dirty="0"/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5245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E79A2-7993-4C32-9A09-B6E9CE72D17D}"/>
              </a:ext>
            </a:extLst>
          </p:cNvPr>
          <p:cNvSpPr txBox="1"/>
          <p:nvPr/>
        </p:nvSpPr>
        <p:spPr>
          <a:xfrm>
            <a:off x="123245" y="4866681"/>
            <a:ext cx="4572000" cy="14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© 2022 Bloomberg Finance LP. All rights 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C69B7B-08EC-4DAB-B3C1-0B4718B635E1}"/>
              </a:ext>
            </a:extLst>
          </p:cNvPr>
          <p:cNvSpPr txBox="1"/>
          <p:nvPr/>
        </p:nvSpPr>
        <p:spPr>
          <a:xfrm>
            <a:off x="123245" y="4866681"/>
            <a:ext cx="4572000" cy="14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© 2022 Bloomberg Finance LP. All rights reserved.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BAA1F5-B837-45F3-89B3-41BD1B03F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8909"/>
            <a:ext cx="3972426" cy="24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5B03036-E4A1-45E3-9468-DDC808FD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482" y="1832776"/>
            <a:ext cx="4732975" cy="293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6783E6-5237-4095-A703-FF8B6260A3D2}"/>
              </a:ext>
            </a:extLst>
          </p:cNvPr>
          <p:cNvSpPr txBox="1"/>
          <p:nvPr/>
        </p:nvSpPr>
        <p:spPr>
          <a:xfrm>
            <a:off x="767300" y="2835193"/>
            <a:ext cx="3283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Perfect 42% F1 Score: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&gt;= 80% F1 for 85.01%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&gt;= 85% F1 for 70.26%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&gt;= 90% F1 for 61.88%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>Perfect 59% precision, 60% recall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B60CE-92D6-34E1-6D15-A54A149BB2DC}"/>
              </a:ext>
            </a:extLst>
          </p:cNvPr>
          <p:cNvSpPr txBox="1"/>
          <p:nvPr/>
        </p:nvSpPr>
        <p:spPr>
          <a:xfrm>
            <a:off x="5092812" y="2207156"/>
            <a:ext cx="1121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Mean: 0.79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3F5608E-FEF2-7B8B-360E-BAE8DC6A8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236736"/>
              </p:ext>
            </p:extLst>
          </p:nvPr>
        </p:nvGraphicFramePr>
        <p:xfrm>
          <a:off x="4614600" y="517015"/>
          <a:ext cx="3748740" cy="1112520"/>
        </p:xfrm>
        <a:graphic>
          <a:graphicData uri="http://schemas.openxmlformats.org/drawingml/2006/table">
            <a:tbl>
              <a:tblPr firstRow="1" bandRow="1">
                <a:tableStyleId>{662EC8ED-F284-4033-BFE9-473EA9295DD1}</a:tableStyleId>
              </a:tblPr>
              <a:tblGrid>
                <a:gridCol w="1047834">
                  <a:extLst>
                    <a:ext uri="{9D8B030D-6E8A-4147-A177-3AD203B41FA5}">
                      <a16:colId xmlns:a16="http://schemas.microsoft.com/office/drawing/2014/main" val="2373771239"/>
                    </a:ext>
                  </a:extLst>
                </a:gridCol>
                <a:gridCol w="950033">
                  <a:extLst>
                    <a:ext uri="{9D8B030D-6E8A-4147-A177-3AD203B41FA5}">
                      <a16:colId xmlns:a16="http://schemas.microsoft.com/office/drawing/2014/main" val="989832701"/>
                    </a:ext>
                  </a:extLst>
                </a:gridCol>
                <a:gridCol w="848611">
                  <a:extLst>
                    <a:ext uri="{9D8B030D-6E8A-4147-A177-3AD203B41FA5}">
                      <a16:colId xmlns:a16="http://schemas.microsoft.com/office/drawing/2014/main" val="1623800616"/>
                    </a:ext>
                  </a:extLst>
                </a:gridCol>
                <a:gridCol w="902262">
                  <a:extLst>
                    <a:ext uri="{9D8B030D-6E8A-4147-A177-3AD203B41FA5}">
                      <a16:colId xmlns:a16="http://schemas.microsoft.com/office/drawing/2014/main" val="2029151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aseline="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aseline="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aseline="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5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aseline="0" dirty="0"/>
                        <a:t>Avg-Micro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aseline="0" dirty="0"/>
                        <a:t>89.88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aseline="0" dirty="0"/>
                        <a:t>91.57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aseline="0" dirty="0"/>
                        <a:t>90.06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8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aseline="0" dirty="0"/>
                        <a:t>Avg-Macro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aseline="0" dirty="0"/>
                        <a:t>89.24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aseline="0" dirty="0"/>
                        <a:t>89.75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aseline="0" dirty="0"/>
                        <a:t>89.48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346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378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1106</Words>
  <Application>Microsoft Macintosh PowerPoint</Application>
  <PresentationFormat>On-screen Show (16:9)</PresentationFormat>
  <Paragraphs>212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Comfortaa</vt:lpstr>
      <vt:lpstr>Roboto</vt:lpstr>
      <vt:lpstr>Trebuchet MS</vt:lpstr>
      <vt:lpstr>Wingdings</vt:lpstr>
      <vt:lpstr>Simple Light</vt:lpstr>
      <vt:lpstr>Simple Light</vt:lpstr>
      <vt:lpstr>PowerPoint Presentation</vt:lpstr>
      <vt:lpstr>TABULAR INFERENCE </vt:lpstr>
      <vt:lpstr>THE PROBLEM </vt:lpstr>
      <vt:lpstr>THE PROBLEM </vt:lpstr>
      <vt:lpstr>PowerPoint Presentation</vt:lpstr>
      <vt:lpstr>OUR CONTRIBUTIONS</vt:lpstr>
      <vt:lpstr>EVIDENCE EXTRACTION</vt:lpstr>
      <vt:lpstr>HUMAN PERFORMANCE</vt:lpstr>
      <vt:lpstr>PowerPoint Presentation</vt:lpstr>
      <vt:lpstr>PowerPoint Presentation</vt:lpstr>
      <vt:lpstr>PowerPoint Presentation</vt:lpstr>
      <vt:lpstr>RESULTS AND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 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Haas, Chaim</dc:creator>
  <cp:lastModifiedBy>VIVEK GUPTA</cp:lastModifiedBy>
  <cp:revision>7</cp:revision>
  <dcterms:modified xsi:type="dcterms:W3CDTF">2022-04-21T06:56:22Z</dcterms:modified>
</cp:coreProperties>
</file>