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12192000" cy="6858000"/>
  <p:embeddedFontLst>
    <p:embeddedFont>
      <p:font typeface="Montserrat SemiBold"/>
      <p:regular r:id="rId22"/>
      <p:bold r:id="rId23"/>
      <p:italic r:id="rId24"/>
      <p:boldItalic r:id="rId25"/>
    </p:embeddedFont>
    <p:embeddedFont>
      <p:font typeface="Montserrat"/>
      <p:regular r:id="rId26"/>
      <p:bold r:id="rId27"/>
      <p:italic r:id="rId28"/>
      <p:boldItalic r:id="rId29"/>
    </p:embeddedFont>
    <p:embeddedFont>
      <p:font typeface="Montserrat Medium"/>
      <p:regular r:id="rId30"/>
      <p:bold r:id="rId31"/>
      <p:italic r:id="rId32"/>
      <p:boldItalic r:id="rId33"/>
    </p:embeddedFont>
    <p:embeddedFont>
      <p:font typeface="Montserrat ExtraBold"/>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88">
          <p15:clr>
            <a:srgbClr val="000000"/>
          </p15:clr>
        </p15:guide>
        <p15:guide id="2" pos="3863">
          <p15:clr>
            <a:srgbClr val="000000"/>
          </p15:clr>
        </p15:guide>
        <p15:guide id="3" orient="horz" pos="1253">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9E355E-B798-4BB0-B4D9-13163604164F}">
  <a:tblStyle styleId="{E19E355E-B798-4BB0-B4D9-13163604164F}" styleName="Table_0">
    <a:wholeTbl>
      <a:tcTxStyle b="off" i="off">
        <a:font>
          <a:latin typeface="Montserrat"/>
          <a:ea typeface="Montserrat"/>
          <a:cs typeface="Montserrat"/>
        </a:font>
        <a:srgbClr val="352379"/>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C7ADEB"/>
              </a:solidFill>
              <a:prstDash val="solid"/>
              <a:round/>
              <a:headEnd len="sm" w="sm" type="none"/>
              <a:tailEnd len="sm" w="sm" type="none"/>
            </a:ln>
          </a:top>
          <a:bottom>
            <a:ln cap="flat" cmpd="sng" w="12700">
              <a:solidFill>
                <a:srgbClr val="C7ADEB"/>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rgbClr val="C7ADEB">
              <a:alpha val="20000"/>
            </a:srgbClr>
          </a:solidFill>
        </a:fill>
      </a:tcStyle>
    </a:band1H>
    <a:band2H>
      <a:tcTxStyle/>
    </a:band2H>
    <a:band1V>
      <a:tcTxStyle/>
      <a:tcStyle>
        <a:fill>
          <a:solidFill>
            <a:srgbClr val="C7ADEB">
              <a:alpha val="20000"/>
            </a:srgbClr>
          </a:solidFill>
        </a:fill>
      </a:tcStyle>
    </a:band1V>
    <a:band2V>
      <a:tcTxStyle/>
      <a:tcStyle>
        <a:fill>
          <a:solidFill>
            <a:srgbClr val="C7ADEB">
              <a:alpha val="20000"/>
            </a:srgbClr>
          </a:solidFill>
        </a:fill>
      </a:tcStyle>
    </a:band2V>
    <a:lastCol>
      <a:tcTxStyle/>
    </a:lastCol>
    <a:firstCol>
      <a:tcTxStyle/>
    </a:firstCol>
    <a:lastRow>
      <a:tcTxStyle/>
      <a:tcStyle>
        <a:tcBdr>
          <a:top>
            <a:ln cap="flat" cmpd="sng" w="12700">
              <a:solidFill>
                <a:srgbClr val="C7ADEB"/>
              </a:solidFill>
              <a:prstDash val="solid"/>
              <a:round/>
              <a:headEnd len="sm" w="sm" type="none"/>
              <a:tailEnd len="sm" w="sm" type="none"/>
            </a:ln>
          </a:top>
        </a:tcBdr>
        <a:fill>
          <a:solidFill>
            <a:srgbClr val="FFFFFF">
              <a:alpha val="0"/>
            </a:srgbClr>
          </a:solidFill>
        </a:fill>
      </a:tcStyle>
    </a:lastRow>
    <a:seCell>
      <a:tcTxStyle/>
    </a:seCell>
    <a:swCell>
      <a:tcTxStyle/>
    </a:swCell>
    <a:firstRow>
      <a:tcTxStyle/>
      <a:tcStyle>
        <a:tcBdr>
          <a:bottom>
            <a:ln cap="flat" cmpd="sng" w="12700">
              <a:solidFill>
                <a:srgbClr val="C7ADEB"/>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88" orient="horz"/>
        <p:guide pos="3863"/>
        <p:guide pos="125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SemiBold-regular.fntdata"/><Relationship Id="rId21" Type="http://schemas.openxmlformats.org/officeDocument/2006/relationships/slide" Target="slides/slide15.xml"/><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font" Target="fonts/MontserratSemiBold-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Medium-bold.fntdata"/><Relationship Id="rId30" Type="http://schemas.openxmlformats.org/officeDocument/2006/relationships/font" Target="fonts/MontserratMedium-regular.fntdata"/><Relationship Id="rId11" Type="http://schemas.openxmlformats.org/officeDocument/2006/relationships/slide" Target="slides/slide5.xml"/><Relationship Id="rId33" Type="http://schemas.openxmlformats.org/officeDocument/2006/relationships/font" Target="fonts/MontserratMedium-boldItalic.fntdata"/><Relationship Id="rId10" Type="http://schemas.openxmlformats.org/officeDocument/2006/relationships/slide" Target="slides/slide4.xml"/><Relationship Id="rId32" Type="http://schemas.openxmlformats.org/officeDocument/2006/relationships/font" Target="fonts/MontserratMedium-italic.fntdata"/><Relationship Id="rId13" Type="http://schemas.openxmlformats.org/officeDocument/2006/relationships/slide" Target="slides/slide7.xml"/><Relationship Id="rId35" Type="http://schemas.openxmlformats.org/officeDocument/2006/relationships/font" Target="fonts/MontserratExtraBold-boldItalic.fntdata"/><Relationship Id="rId12" Type="http://schemas.openxmlformats.org/officeDocument/2006/relationships/slide" Target="slides/slide6.xml"/><Relationship Id="rId34" Type="http://schemas.openxmlformats.org/officeDocument/2006/relationships/font" Target="fonts/MontserratExtraBol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e01447ad31_0_1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e01447ad31_0_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e01447ad31_0_2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e01447ad31_0_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e719fa72d2_0_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e719fa72d2_0_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719fa72d2_0_2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e719fa72d2_0_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e01447ad31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e01447ad31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bd4975fc0_0_3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bd4975fc0_0_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e1875dd00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de1875dd00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bd4975fc0_0_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cbd4975fc0_0_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e19991435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de19991435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e1875dd00_0_1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de1875dd00_0_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e19991435_0_1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e19991435_0_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2572" l="0" r="0" t="2573"/>
          <a:stretch/>
        </p:blipFill>
        <p:spPr>
          <a:xfrm>
            <a:off x="-35560" y="-31900"/>
            <a:ext cx="3650615" cy="6925460"/>
          </a:xfrm>
          <a:prstGeom prst="rect">
            <a:avLst/>
          </a:prstGeom>
          <a:noFill/>
          <a:ln>
            <a:noFill/>
          </a:ln>
        </p:spPr>
      </p:pic>
      <p:sp>
        <p:nvSpPr>
          <p:cNvPr id="16" name="Google Shape;16;p2"/>
          <p:cNvSpPr/>
          <p:nvPr/>
        </p:nvSpPr>
        <p:spPr>
          <a:xfrm>
            <a:off x="3615054" y="-31900"/>
            <a:ext cx="8576945" cy="68899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a:ea typeface="Montserrat"/>
              <a:cs typeface="Montserrat"/>
              <a:sym typeface="Montserrat"/>
            </a:endParaRPr>
          </a:p>
        </p:txBody>
      </p:sp>
      <p:sp>
        <p:nvSpPr>
          <p:cNvPr id="17" name="Google Shape;17;p2"/>
          <p:cNvSpPr txBox="1"/>
          <p:nvPr>
            <p:ph idx="1" type="body"/>
          </p:nvPr>
        </p:nvSpPr>
        <p:spPr>
          <a:xfrm>
            <a:off x="3800791" y="6024880"/>
            <a:ext cx="8056247" cy="74676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600"/>
              <a:buFont typeface="Montserrat"/>
              <a:buNone/>
              <a:defRPr sz="1600">
                <a:solidFill>
                  <a:schemeClr val="accent6"/>
                </a:solidFill>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2" type="body"/>
          </p:nvPr>
        </p:nvSpPr>
        <p:spPr>
          <a:xfrm>
            <a:off x="3800791" y="4003199"/>
            <a:ext cx="8050849" cy="165576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Montserrat"/>
              <a:buNone/>
              <a:defRPr sz="24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idx="3" type="body"/>
          </p:nvPr>
        </p:nvSpPr>
        <p:spPr>
          <a:xfrm>
            <a:off x="488435" y="6024880"/>
            <a:ext cx="2638182" cy="33528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Font typeface="Montserrat SemiBold"/>
              <a:buNone/>
              <a:defRPr b="0" sz="1600">
                <a:solidFill>
                  <a:schemeClr val="lt1"/>
                </a:solidFill>
                <a:latin typeface="Montserrat SemiBold"/>
                <a:ea typeface="Montserrat SemiBold"/>
                <a:cs typeface="Montserrat SemiBold"/>
                <a:sym typeface="Montserrat SemiBold"/>
              </a:defRPr>
            </a:lvl1pPr>
            <a:lvl2pPr indent="-228600" lvl="1" marL="914400" algn="ctr">
              <a:lnSpc>
                <a:spcPct val="90000"/>
              </a:lnSpc>
              <a:spcBef>
                <a:spcPts val="50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
          <p:cNvSpPr txBox="1"/>
          <p:nvPr>
            <p:ph type="title"/>
          </p:nvPr>
        </p:nvSpPr>
        <p:spPr>
          <a:xfrm>
            <a:off x="3806188" y="1396366"/>
            <a:ext cx="8045451" cy="203263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Montserrat SemiBold"/>
              <a:buNone/>
              <a:defRPr b="0" sz="4000">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 name="Google Shape;21;p2"/>
          <p:cNvPicPr preferRelativeResize="0"/>
          <p:nvPr/>
        </p:nvPicPr>
        <p:blipFill rotWithShape="1">
          <a:blip r:embed="rId3">
            <a:alphaModFix/>
          </a:blip>
          <a:srcRect b="0" l="0" r="0" t="0"/>
          <a:stretch/>
        </p:blipFill>
        <p:spPr>
          <a:xfrm>
            <a:off x="697047" y="404842"/>
            <a:ext cx="2185400" cy="673396"/>
          </a:xfrm>
          <a:prstGeom prst="rect">
            <a:avLst/>
          </a:prstGeom>
          <a:noFill/>
          <a:ln>
            <a:noFill/>
          </a:ln>
        </p:spPr>
      </p:pic>
      <p:sp>
        <p:nvSpPr>
          <p:cNvPr id="22" name="Google Shape;22;p2"/>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accent6"/>
                </a:solidFill>
              </a:defRPr>
            </a:lvl1pPr>
            <a:lvl2pPr lvl="1">
              <a:buNone/>
              <a:defRPr sz="1300">
                <a:solidFill>
                  <a:schemeClr val="accent6"/>
                </a:solidFill>
              </a:defRPr>
            </a:lvl2pPr>
            <a:lvl3pPr lvl="2">
              <a:buNone/>
              <a:defRPr sz="1300">
                <a:solidFill>
                  <a:schemeClr val="accent6"/>
                </a:solidFill>
              </a:defRPr>
            </a:lvl3pPr>
            <a:lvl4pPr lvl="3">
              <a:buNone/>
              <a:defRPr sz="1300">
                <a:solidFill>
                  <a:schemeClr val="accent6"/>
                </a:solidFill>
              </a:defRPr>
            </a:lvl4pPr>
            <a:lvl5pPr lvl="4">
              <a:buNone/>
              <a:defRPr sz="1300">
                <a:solidFill>
                  <a:schemeClr val="accent6"/>
                </a:solidFill>
              </a:defRPr>
            </a:lvl5pPr>
            <a:lvl6pPr lvl="5">
              <a:buNone/>
              <a:defRPr sz="1300">
                <a:solidFill>
                  <a:schemeClr val="accent6"/>
                </a:solidFill>
              </a:defRPr>
            </a:lvl6pPr>
            <a:lvl7pPr lvl="6">
              <a:buNone/>
              <a:defRPr sz="1300">
                <a:solidFill>
                  <a:schemeClr val="accent6"/>
                </a:solidFill>
              </a:defRPr>
            </a:lvl7pPr>
            <a:lvl8pPr lvl="7">
              <a:buNone/>
              <a:defRPr sz="1300">
                <a:solidFill>
                  <a:schemeClr val="accent6"/>
                </a:solidFill>
              </a:defRPr>
            </a:lvl8pPr>
            <a:lvl9pPr lvl="8">
              <a:buNone/>
              <a:defRPr sz="1300">
                <a:solidFill>
                  <a:schemeClr val="accent6"/>
                </a:solidFil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7">
  <p:cSld name="МТУСИ_Графическое изображение_вид7">
    <p:spTree>
      <p:nvGrpSpPr>
        <p:cNvPr id="100" name="Shape 100"/>
        <p:cNvGrpSpPr/>
        <p:nvPr/>
      </p:nvGrpSpPr>
      <p:grpSpPr>
        <a:xfrm>
          <a:off x="0" y="0"/>
          <a:ext cx="0" cy="0"/>
          <a:chOff x="0" y="0"/>
          <a:chExt cx="0" cy="0"/>
        </a:xfrm>
      </p:grpSpPr>
      <p:sp>
        <p:nvSpPr>
          <p:cNvPr id="101" name="Google Shape;101;p11"/>
          <p:cNvSpPr txBox="1"/>
          <p:nvPr>
            <p:ph type="title"/>
          </p:nvPr>
        </p:nvSpPr>
        <p:spPr>
          <a:xfrm>
            <a:off x="479425" y="597855"/>
            <a:ext cx="11229975" cy="108870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1"/>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1"/>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04" name="Google Shape;104;p11"/>
          <p:cNvSpPr/>
          <p:nvPr>
            <p:ph idx="2" type="pic"/>
          </p:nvPr>
        </p:nvSpPr>
        <p:spPr>
          <a:xfrm>
            <a:off x="479426" y="1686557"/>
            <a:ext cx="3544250" cy="2216786"/>
          </a:xfrm>
          <a:prstGeom prst="rect">
            <a:avLst/>
          </a:prstGeom>
          <a:solidFill>
            <a:srgbClr val="E7DEF7"/>
          </a:solidFill>
          <a:ln>
            <a:noFill/>
          </a:ln>
        </p:spPr>
      </p:sp>
      <p:sp>
        <p:nvSpPr>
          <p:cNvPr id="105" name="Google Shape;105;p11"/>
          <p:cNvSpPr/>
          <p:nvPr>
            <p:ph idx="3" type="pic"/>
          </p:nvPr>
        </p:nvSpPr>
        <p:spPr>
          <a:xfrm>
            <a:off x="479426" y="4021453"/>
            <a:ext cx="3544250" cy="2216786"/>
          </a:xfrm>
          <a:prstGeom prst="rect">
            <a:avLst/>
          </a:prstGeom>
          <a:solidFill>
            <a:srgbClr val="E7DEF7"/>
          </a:solidFill>
          <a:ln>
            <a:noFill/>
          </a:ln>
        </p:spPr>
      </p:sp>
      <p:sp>
        <p:nvSpPr>
          <p:cNvPr id="106" name="Google Shape;106;p11"/>
          <p:cNvSpPr/>
          <p:nvPr>
            <p:ph idx="4" type="pic"/>
          </p:nvPr>
        </p:nvSpPr>
        <p:spPr>
          <a:xfrm>
            <a:off x="4323875" y="1686557"/>
            <a:ext cx="3544250" cy="2216786"/>
          </a:xfrm>
          <a:prstGeom prst="rect">
            <a:avLst/>
          </a:prstGeom>
          <a:solidFill>
            <a:srgbClr val="E7DEF7"/>
          </a:solidFill>
          <a:ln>
            <a:noFill/>
          </a:ln>
        </p:spPr>
      </p:sp>
      <p:sp>
        <p:nvSpPr>
          <p:cNvPr id="107" name="Google Shape;107;p11"/>
          <p:cNvSpPr/>
          <p:nvPr>
            <p:ph idx="5" type="pic"/>
          </p:nvPr>
        </p:nvSpPr>
        <p:spPr>
          <a:xfrm>
            <a:off x="4323875" y="4021453"/>
            <a:ext cx="3544250" cy="2216786"/>
          </a:xfrm>
          <a:prstGeom prst="rect">
            <a:avLst/>
          </a:prstGeom>
          <a:solidFill>
            <a:srgbClr val="E7DEF7"/>
          </a:solidFill>
          <a:ln>
            <a:noFill/>
          </a:ln>
        </p:spPr>
      </p:sp>
      <p:sp>
        <p:nvSpPr>
          <p:cNvPr id="108" name="Google Shape;108;p11"/>
          <p:cNvSpPr/>
          <p:nvPr>
            <p:ph idx="6" type="pic"/>
          </p:nvPr>
        </p:nvSpPr>
        <p:spPr>
          <a:xfrm>
            <a:off x="8165150" y="1686557"/>
            <a:ext cx="3544250" cy="2216786"/>
          </a:xfrm>
          <a:prstGeom prst="rect">
            <a:avLst/>
          </a:prstGeom>
          <a:solidFill>
            <a:srgbClr val="E7DEF7"/>
          </a:solidFill>
          <a:ln>
            <a:noFill/>
          </a:ln>
        </p:spPr>
      </p:sp>
      <p:sp>
        <p:nvSpPr>
          <p:cNvPr id="109" name="Google Shape;109;p11"/>
          <p:cNvSpPr/>
          <p:nvPr>
            <p:ph idx="7" type="pic"/>
          </p:nvPr>
        </p:nvSpPr>
        <p:spPr>
          <a:xfrm>
            <a:off x="8165150" y="4021453"/>
            <a:ext cx="3544250" cy="2216786"/>
          </a:xfrm>
          <a:prstGeom prst="rect">
            <a:avLst/>
          </a:prstGeom>
          <a:solidFill>
            <a:srgbClr val="E7DEF7"/>
          </a:solidFill>
          <a:ln>
            <a:noFill/>
          </a:ln>
        </p:spPr>
      </p:sp>
      <p:sp>
        <p:nvSpPr>
          <p:cNvPr id="110" name="Google Shape;110;p11"/>
          <p:cNvSpPr txBox="1"/>
          <p:nvPr>
            <p:ph idx="1"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к_вид1">
  <p:cSld name="МТУСИ_График_вид1">
    <p:spTree>
      <p:nvGrpSpPr>
        <p:cNvPr id="111" name="Shape 111"/>
        <p:cNvGrpSpPr/>
        <p:nvPr/>
      </p:nvGrpSpPr>
      <p:grpSpPr>
        <a:xfrm>
          <a:off x="0" y="0"/>
          <a:ext cx="0" cy="0"/>
          <a:chOff x="0" y="0"/>
          <a:chExt cx="0" cy="0"/>
        </a:xfrm>
      </p:grpSpPr>
      <p:sp>
        <p:nvSpPr>
          <p:cNvPr id="112" name="Google Shape;112;p12"/>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2"/>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2"/>
          <p:cNvSpPr txBox="1"/>
          <p:nvPr>
            <p:ph idx="12" type="sldNum"/>
          </p:nvPr>
        </p:nvSpPr>
        <p:spPr>
          <a:xfrm>
            <a:off x="8966200" y="6352540"/>
            <a:ext cx="2746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15" name="Google Shape;115;p12"/>
          <p:cNvSpPr txBox="1"/>
          <p:nvPr>
            <p:ph idx="1" type="body"/>
          </p:nvPr>
        </p:nvSpPr>
        <p:spPr>
          <a:xfrm>
            <a:off x="479424" y="1922465"/>
            <a:ext cx="5616576" cy="72929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600"/>
              <a:buFont typeface="Montserrat SemiBold"/>
              <a:buNone/>
              <a:defRPr sz="1600">
                <a:solidFill>
                  <a:schemeClr val="dk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2"/>
          <p:cNvSpPr txBox="1"/>
          <p:nvPr>
            <p:ph idx="2" type="body"/>
          </p:nvPr>
        </p:nvSpPr>
        <p:spPr>
          <a:xfrm>
            <a:off x="479425" y="2763520"/>
            <a:ext cx="5616575" cy="27279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Font typeface="Montserrat"/>
              <a:buNone/>
              <a:defRPr sz="14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2"/>
          <p:cNvSpPr txBox="1"/>
          <p:nvPr>
            <p:ph idx="3" type="body"/>
          </p:nvPr>
        </p:nvSpPr>
        <p:spPr>
          <a:xfrm>
            <a:off x="479425" y="5603240"/>
            <a:ext cx="5616575" cy="5683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2"/>
          <p:cNvSpPr/>
          <p:nvPr>
            <p:ph idx="4" type="chart"/>
          </p:nvPr>
        </p:nvSpPr>
        <p:spPr>
          <a:xfrm>
            <a:off x="6356350" y="1923100"/>
            <a:ext cx="5353050" cy="42491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19" name="Google Shape;119;p12"/>
          <p:cNvSpPr txBox="1"/>
          <p:nvPr>
            <p:ph idx="5"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к_вид2">
  <p:cSld name="МТУСИ_График_вид2">
    <p:spTree>
      <p:nvGrpSpPr>
        <p:cNvPr id="120" name="Shape 120"/>
        <p:cNvGrpSpPr/>
        <p:nvPr/>
      </p:nvGrpSpPr>
      <p:grpSpPr>
        <a:xfrm>
          <a:off x="0" y="0"/>
          <a:ext cx="0" cy="0"/>
          <a:chOff x="0" y="0"/>
          <a:chExt cx="0" cy="0"/>
        </a:xfrm>
      </p:grpSpPr>
      <p:sp>
        <p:nvSpPr>
          <p:cNvPr id="121" name="Google Shape;121;p13"/>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3"/>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24" name="Google Shape;124;p13"/>
          <p:cNvSpPr txBox="1"/>
          <p:nvPr>
            <p:ph idx="1" type="body"/>
          </p:nvPr>
        </p:nvSpPr>
        <p:spPr>
          <a:xfrm>
            <a:off x="479425" y="4152900"/>
            <a:ext cx="5433695" cy="20853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Font typeface="Montserrat"/>
              <a:buNone/>
              <a:defRPr sz="14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3"/>
          <p:cNvSpPr txBox="1"/>
          <p:nvPr>
            <p:ph idx="2" type="body"/>
          </p:nvPr>
        </p:nvSpPr>
        <p:spPr>
          <a:xfrm>
            <a:off x="6280470" y="4152900"/>
            <a:ext cx="5433695" cy="20853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Font typeface="Montserrat"/>
              <a:buNone/>
              <a:defRPr sz="14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3"/>
          <p:cNvSpPr/>
          <p:nvPr>
            <p:ph idx="3" type="chart"/>
          </p:nvPr>
        </p:nvSpPr>
        <p:spPr>
          <a:xfrm>
            <a:off x="482600" y="1746941"/>
            <a:ext cx="5430519" cy="229076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7" name="Google Shape;127;p13"/>
          <p:cNvSpPr/>
          <p:nvPr>
            <p:ph idx="4" type="chart"/>
          </p:nvPr>
        </p:nvSpPr>
        <p:spPr>
          <a:xfrm>
            <a:off x="6275704" y="1746941"/>
            <a:ext cx="5433695" cy="229076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8" name="Google Shape;128;p13"/>
          <p:cNvSpPr txBox="1"/>
          <p:nvPr>
            <p:ph idx="5"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к_вид3">
  <p:cSld name="МТУСИ_График_вид3">
    <p:spTree>
      <p:nvGrpSpPr>
        <p:cNvPr id="129" name="Shape 129"/>
        <p:cNvGrpSpPr/>
        <p:nvPr/>
      </p:nvGrpSpPr>
      <p:grpSpPr>
        <a:xfrm>
          <a:off x="0" y="0"/>
          <a:ext cx="0" cy="0"/>
          <a:chOff x="0" y="0"/>
          <a:chExt cx="0" cy="0"/>
        </a:xfrm>
      </p:grpSpPr>
      <p:sp>
        <p:nvSpPr>
          <p:cNvPr id="130" name="Google Shape;130;p14"/>
          <p:cNvSpPr txBox="1"/>
          <p:nvPr>
            <p:ph type="title"/>
          </p:nvPr>
        </p:nvSpPr>
        <p:spPr>
          <a:xfrm>
            <a:off x="479425" y="597855"/>
            <a:ext cx="11229975" cy="108870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14"/>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4"/>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33" name="Google Shape;133;p14"/>
          <p:cNvSpPr txBox="1"/>
          <p:nvPr>
            <p:ph idx="1" type="body"/>
          </p:nvPr>
        </p:nvSpPr>
        <p:spPr>
          <a:xfrm>
            <a:off x="8153399" y="1705608"/>
            <a:ext cx="3544246" cy="45326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14"/>
          <p:cNvSpPr/>
          <p:nvPr>
            <p:ph idx="2" type="chart"/>
          </p:nvPr>
        </p:nvSpPr>
        <p:spPr>
          <a:xfrm>
            <a:off x="479425" y="1705607"/>
            <a:ext cx="3544247" cy="3475993"/>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35" name="Google Shape;135;p14"/>
          <p:cNvSpPr/>
          <p:nvPr>
            <p:ph idx="3" type="chart"/>
          </p:nvPr>
        </p:nvSpPr>
        <p:spPr>
          <a:xfrm>
            <a:off x="4316412" y="1705607"/>
            <a:ext cx="3544247" cy="3475993"/>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36" name="Google Shape;136;p14"/>
          <p:cNvSpPr txBox="1"/>
          <p:nvPr>
            <p:ph idx="4" type="body"/>
          </p:nvPr>
        </p:nvSpPr>
        <p:spPr>
          <a:xfrm>
            <a:off x="479425" y="5296534"/>
            <a:ext cx="3544245" cy="9512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4"/>
          <p:cNvSpPr txBox="1"/>
          <p:nvPr>
            <p:ph idx="5" type="body"/>
          </p:nvPr>
        </p:nvSpPr>
        <p:spPr>
          <a:xfrm>
            <a:off x="4316412" y="5290183"/>
            <a:ext cx="3544247" cy="9512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4"/>
          <p:cNvSpPr txBox="1"/>
          <p:nvPr>
            <p:ph idx="6"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к_вид4">
  <p:cSld name="МТУСИ_График_вид4">
    <p:spTree>
      <p:nvGrpSpPr>
        <p:cNvPr id="139" name="Shape 139"/>
        <p:cNvGrpSpPr/>
        <p:nvPr/>
      </p:nvGrpSpPr>
      <p:grpSpPr>
        <a:xfrm>
          <a:off x="0" y="0"/>
          <a:ext cx="0" cy="0"/>
          <a:chOff x="0" y="0"/>
          <a:chExt cx="0" cy="0"/>
        </a:xfrm>
      </p:grpSpPr>
      <p:sp>
        <p:nvSpPr>
          <p:cNvPr id="140" name="Google Shape;140;p15"/>
          <p:cNvSpPr txBox="1"/>
          <p:nvPr>
            <p:ph type="title"/>
          </p:nvPr>
        </p:nvSpPr>
        <p:spPr>
          <a:xfrm>
            <a:off x="479425" y="597855"/>
            <a:ext cx="11229975" cy="108870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15"/>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5"/>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43" name="Google Shape;143;p15"/>
          <p:cNvSpPr txBox="1"/>
          <p:nvPr>
            <p:ph idx="1" type="body"/>
          </p:nvPr>
        </p:nvSpPr>
        <p:spPr>
          <a:xfrm>
            <a:off x="479425" y="4495798"/>
            <a:ext cx="3544247" cy="174244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15"/>
          <p:cNvSpPr txBox="1"/>
          <p:nvPr>
            <p:ph idx="2" type="body"/>
          </p:nvPr>
        </p:nvSpPr>
        <p:spPr>
          <a:xfrm>
            <a:off x="4316412" y="4495798"/>
            <a:ext cx="3544249" cy="174244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5"/>
          <p:cNvSpPr txBox="1"/>
          <p:nvPr>
            <p:ph idx="3" type="body"/>
          </p:nvPr>
        </p:nvSpPr>
        <p:spPr>
          <a:xfrm>
            <a:off x="8153399" y="4495798"/>
            <a:ext cx="3556000" cy="174244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5"/>
          <p:cNvSpPr/>
          <p:nvPr>
            <p:ph idx="4" type="chart"/>
          </p:nvPr>
        </p:nvSpPr>
        <p:spPr>
          <a:xfrm>
            <a:off x="479425" y="1705607"/>
            <a:ext cx="3544247" cy="2718757"/>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47" name="Google Shape;147;p15"/>
          <p:cNvSpPr/>
          <p:nvPr>
            <p:ph idx="5" type="chart"/>
          </p:nvPr>
        </p:nvSpPr>
        <p:spPr>
          <a:xfrm>
            <a:off x="4316412" y="1705607"/>
            <a:ext cx="3544247" cy="2718757"/>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48" name="Google Shape;148;p15"/>
          <p:cNvSpPr/>
          <p:nvPr>
            <p:ph idx="6" type="chart"/>
          </p:nvPr>
        </p:nvSpPr>
        <p:spPr>
          <a:xfrm>
            <a:off x="8153399" y="1705607"/>
            <a:ext cx="3544247" cy="2718757"/>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49" name="Google Shape;149;p15"/>
          <p:cNvSpPr txBox="1"/>
          <p:nvPr>
            <p:ph idx="7"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Цифры для определения_вид1">
  <p:cSld name="МТУСИ_Цифры для определения_вид1">
    <p:spTree>
      <p:nvGrpSpPr>
        <p:cNvPr id="150" name="Shape 150"/>
        <p:cNvGrpSpPr/>
        <p:nvPr/>
      </p:nvGrpSpPr>
      <p:grpSpPr>
        <a:xfrm>
          <a:off x="0" y="0"/>
          <a:ext cx="0" cy="0"/>
          <a:chOff x="0" y="0"/>
          <a:chExt cx="0" cy="0"/>
        </a:xfrm>
      </p:grpSpPr>
      <p:sp>
        <p:nvSpPr>
          <p:cNvPr id="151" name="Google Shape;151;p16"/>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16"/>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6"/>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54" name="Google Shape;154;p16"/>
          <p:cNvSpPr txBox="1"/>
          <p:nvPr>
            <p:ph idx="1" type="body"/>
          </p:nvPr>
        </p:nvSpPr>
        <p:spPr>
          <a:xfrm>
            <a:off x="484506" y="2691130"/>
            <a:ext cx="3544247" cy="11404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6"/>
          <p:cNvSpPr txBox="1"/>
          <p:nvPr>
            <p:ph idx="2" type="body"/>
          </p:nvPr>
        </p:nvSpPr>
        <p:spPr>
          <a:xfrm>
            <a:off x="484505" y="2076449"/>
            <a:ext cx="3544247"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16"/>
          <p:cNvSpPr txBox="1"/>
          <p:nvPr>
            <p:ph idx="3" type="body"/>
          </p:nvPr>
        </p:nvSpPr>
        <p:spPr>
          <a:xfrm>
            <a:off x="4328957" y="2691130"/>
            <a:ext cx="3544247" cy="11404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6"/>
          <p:cNvSpPr txBox="1"/>
          <p:nvPr>
            <p:ph idx="4" type="body"/>
          </p:nvPr>
        </p:nvSpPr>
        <p:spPr>
          <a:xfrm>
            <a:off x="4328956" y="2076449"/>
            <a:ext cx="3544247"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6"/>
          <p:cNvSpPr txBox="1"/>
          <p:nvPr>
            <p:ph idx="5" type="body"/>
          </p:nvPr>
        </p:nvSpPr>
        <p:spPr>
          <a:xfrm>
            <a:off x="8170233" y="2691130"/>
            <a:ext cx="3544247" cy="11404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16"/>
          <p:cNvSpPr txBox="1"/>
          <p:nvPr>
            <p:ph idx="6" type="body"/>
          </p:nvPr>
        </p:nvSpPr>
        <p:spPr>
          <a:xfrm>
            <a:off x="8170232" y="2076449"/>
            <a:ext cx="3544247"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16"/>
          <p:cNvSpPr txBox="1"/>
          <p:nvPr>
            <p:ph idx="7" type="body"/>
          </p:nvPr>
        </p:nvSpPr>
        <p:spPr>
          <a:xfrm>
            <a:off x="482600" y="4765041"/>
            <a:ext cx="3544247" cy="11404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16"/>
          <p:cNvSpPr txBox="1"/>
          <p:nvPr>
            <p:ph idx="8" type="body"/>
          </p:nvPr>
        </p:nvSpPr>
        <p:spPr>
          <a:xfrm>
            <a:off x="482600" y="4150360"/>
            <a:ext cx="3544247"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16"/>
          <p:cNvSpPr txBox="1"/>
          <p:nvPr>
            <p:ph idx="9" type="body"/>
          </p:nvPr>
        </p:nvSpPr>
        <p:spPr>
          <a:xfrm>
            <a:off x="4327052" y="4765041"/>
            <a:ext cx="3544247" cy="11404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16"/>
          <p:cNvSpPr txBox="1"/>
          <p:nvPr>
            <p:ph idx="13" type="body"/>
          </p:nvPr>
        </p:nvSpPr>
        <p:spPr>
          <a:xfrm>
            <a:off x="4327051" y="4150360"/>
            <a:ext cx="3544247"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16"/>
          <p:cNvSpPr txBox="1"/>
          <p:nvPr>
            <p:ph idx="14" type="body"/>
          </p:nvPr>
        </p:nvSpPr>
        <p:spPr>
          <a:xfrm>
            <a:off x="8168328" y="4765041"/>
            <a:ext cx="3544247" cy="11404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6"/>
          <p:cNvSpPr txBox="1"/>
          <p:nvPr>
            <p:ph idx="15" type="body"/>
          </p:nvPr>
        </p:nvSpPr>
        <p:spPr>
          <a:xfrm>
            <a:off x="8168327" y="4150360"/>
            <a:ext cx="3544247"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6"/>
          <p:cNvSpPr txBox="1"/>
          <p:nvPr>
            <p:ph idx="16"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Цифры для определения_вид2">
  <p:cSld name="МТУСИ_Цифры для определения_вид2">
    <p:spTree>
      <p:nvGrpSpPr>
        <p:cNvPr id="167" name="Shape 167"/>
        <p:cNvGrpSpPr/>
        <p:nvPr/>
      </p:nvGrpSpPr>
      <p:grpSpPr>
        <a:xfrm>
          <a:off x="0" y="0"/>
          <a:ext cx="0" cy="0"/>
          <a:chOff x="0" y="0"/>
          <a:chExt cx="0" cy="0"/>
        </a:xfrm>
      </p:grpSpPr>
      <p:sp>
        <p:nvSpPr>
          <p:cNvPr id="168" name="Google Shape;168;p17"/>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17"/>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7"/>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71" name="Google Shape;171;p17"/>
          <p:cNvSpPr txBox="1"/>
          <p:nvPr>
            <p:ph idx="1" type="body"/>
          </p:nvPr>
        </p:nvSpPr>
        <p:spPr>
          <a:xfrm>
            <a:off x="484506" y="2691130"/>
            <a:ext cx="3544247" cy="340487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17"/>
          <p:cNvSpPr txBox="1"/>
          <p:nvPr>
            <p:ph idx="2" type="body"/>
          </p:nvPr>
        </p:nvSpPr>
        <p:spPr>
          <a:xfrm>
            <a:off x="484505" y="2076449"/>
            <a:ext cx="3544247"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17"/>
          <p:cNvSpPr txBox="1"/>
          <p:nvPr>
            <p:ph idx="3" type="body"/>
          </p:nvPr>
        </p:nvSpPr>
        <p:spPr>
          <a:xfrm>
            <a:off x="4328957" y="2691130"/>
            <a:ext cx="3544247" cy="340487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17"/>
          <p:cNvSpPr txBox="1"/>
          <p:nvPr>
            <p:ph idx="4" type="body"/>
          </p:nvPr>
        </p:nvSpPr>
        <p:spPr>
          <a:xfrm>
            <a:off x="4328956" y="2076449"/>
            <a:ext cx="3544247"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17"/>
          <p:cNvSpPr txBox="1"/>
          <p:nvPr>
            <p:ph idx="5" type="body"/>
          </p:nvPr>
        </p:nvSpPr>
        <p:spPr>
          <a:xfrm>
            <a:off x="8170233" y="2691130"/>
            <a:ext cx="3544247" cy="340487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17"/>
          <p:cNvSpPr txBox="1"/>
          <p:nvPr>
            <p:ph idx="6" type="body"/>
          </p:nvPr>
        </p:nvSpPr>
        <p:spPr>
          <a:xfrm>
            <a:off x="8170232" y="2076449"/>
            <a:ext cx="3544247"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17"/>
          <p:cNvSpPr txBox="1"/>
          <p:nvPr>
            <p:ph idx="7"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Текст_вид1">
  <p:cSld name="МТУСИ_Текст_вид1">
    <p:spTree>
      <p:nvGrpSpPr>
        <p:cNvPr id="178" name="Shape 178"/>
        <p:cNvGrpSpPr/>
        <p:nvPr/>
      </p:nvGrpSpPr>
      <p:grpSpPr>
        <a:xfrm>
          <a:off x="0" y="0"/>
          <a:ext cx="0" cy="0"/>
          <a:chOff x="0" y="0"/>
          <a:chExt cx="0" cy="0"/>
        </a:xfrm>
      </p:grpSpPr>
      <p:sp>
        <p:nvSpPr>
          <p:cNvPr id="179" name="Google Shape;179;p18"/>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8"/>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18"/>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82" name="Google Shape;182;p18"/>
          <p:cNvSpPr txBox="1"/>
          <p:nvPr>
            <p:ph idx="1" type="body"/>
          </p:nvPr>
        </p:nvSpPr>
        <p:spPr>
          <a:xfrm>
            <a:off x="479425" y="1828799"/>
            <a:ext cx="3544247" cy="44094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18"/>
          <p:cNvSpPr txBox="1"/>
          <p:nvPr>
            <p:ph idx="2" type="body"/>
          </p:nvPr>
        </p:nvSpPr>
        <p:spPr>
          <a:xfrm>
            <a:off x="4316412" y="1828637"/>
            <a:ext cx="3544249" cy="44045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8"/>
          <p:cNvSpPr txBox="1"/>
          <p:nvPr>
            <p:ph idx="3" type="body"/>
          </p:nvPr>
        </p:nvSpPr>
        <p:spPr>
          <a:xfrm>
            <a:off x="8153399" y="1828799"/>
            <a:ext cx="3556000" cy="44094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8"/>
          <p:cNvSpPr txBox="1"/>
          <p:nvPr>
            <p:ph idx="4"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Текст_вид2">
  <p:cSld name="МТУСИ_Текст_вид2">
    <p:spTree>
      <p:nvGrpSpPr>
        <p:cNvPr id="186" name="Shape 186"/>
        <p:cNvGrpSpPr/>
        <p:nvPr/>
      </p:nvGrpSpPr>
      <p:grpSpPr>
        <a:xfrm>
          <a:off x="0" y="0"/>
          <a:ext cx="0" cy="0"/>
          <a:chOff x="0" y="0"/>
          <a:chExt cx="0" cy="0"/>
        </a:xfrm>
      </p:grpSpPr>
      <p:sp>
        <p:nvSpPr>
          <p:cNvPr id="187" name="Google Shape;187;p19"/>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19"/>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9"/>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90" name="Google Shape;190;p19"/>
          <p:cNvSpPr txBox="1"/>
          <p:nvPr>
            <p:ph idx="1" type="body"/>
          </p:nvPr>
        </p:nvSpPr>
        <p:spPr>
          <a:xfrm>
            <a:off x="479425" y="1738315"/>
            <a:ext cx="11233150" cy="44999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19"/>
          <p:cNvSpPr txBox="1"/>
          <p:nvPr>
            <p:ph idx="2"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Таблица_вид1">
  <p:cSld name="МТУСИ_Таблица_вид1">
    <p:spTree>
      <p:nvGrpSpPr>
        <p:cNvPr id="192" name="Shape 192"/>
        <p:cNvGrpSpPr/>
        <p:nvPr/>
      </p:nvGrpSpPr>
      <p:grpSpPr>
        <a:xfrm>
          <a:off x="0" y="0"/>
          <a:ext cx="0" cy="0"/>
          <a:chOff x="0" y="0"/>
          <a:chExt cx="0" cy="0"/>
        </a:xfrm>
      </p:grpSpPr>
      <p:sp>
        <p:nvSpPr>
          <p:cNvPr id="193" name="Google Shape;193;p20"/>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0"/>
          <p:cNvSpPr txBox="1"/>
          <p:nvPr>
            <p:ph idx="12" type="sldNum"/>
          </p:nvPr>
        </p:nvSpPr>
        <p:spPr>
          <a:xfrm>
            <a:off x="8969375" y="6350687"/>
            <a:ext cx="28575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95" name="Google Shape;195;p20"/>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20"/>
          <p:cNvSpPr txBox="1"/>
          <p:nvPr>
            <p:ph idx="1" type="body"/>
          </p:nvPr>
        </p:nvSpPr>
        <p:spPr>
          <a:xfrm>
            <a:off x="477835" y="1819118"/>
            <a:ext cx="11229975" cy="53254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600"/>
              <a:buFont typeface="Montserrat SemiBold"/>
              <a:buNone/>
              <a:defRPr sz="1600">
                <a:solidFill>
                  <a:schemeClr val="dk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20"/>
          <p:cNvSpPr txBox="1"/>
          <p:nvPr>
            <p:ph idx="2" type="body"/>
          </p:nvPr>
        </p:nvSpPr>
        <p:spPr>
          <a:xfrm>
            <a:off x="8255479" y="2440089"/>
            <a:ext cx="3457096" cy="31239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b="0" sz="1200">
                <a:latin typeface="Montserrat"/>
                <a:ea typeface="Montserrat"/>
                <a:cs typeface="Montserrat"/>
                <a:sym typeface="Montserrat"/>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20"/>
          <p:cNvSpPr txBox="1"/>
          <p:nvPr>
            <p:ph idx="3" type="body"/>
          </p:nvPr>
        </p:nvSpPr>
        <p:spPr>
          <a:xfrm>
            <a:off x="479425" y="5670369"/>
            <a:ext cx="11233150" cy="568325"/>
          </a:xfrm>
          <a:prstGeom prst="rect">
            <a:avLst/>
          </a:prstGeom>
          <a:noFill/>
          <a:ln>
            <a:noFill/>
          </a:ln>
        </p:spPr>
        <p:txBody>
          <a:bodyPr anchorCtr="0" anchor="t" bIns="45700" lIns="91425" spcFirstLastPara="1" rIns="91425" wrap="square" tIns="45700">
            <a:normAutofit/>
          </a:bodyPr>
          <a:lstStyle>
            <a:lvl1pPr indent="-228600" lvl="0" marL="457200" marR="0" algn="just">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20"/>
          <p:cNvSpPr txBox="1"/>
          <p:nvPr>
            <p:ph idx="4"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Иллюстрация процесса">
  <p:cSld name="МТУСИ_Иллюстрация процесса">
    <p:spTree>
      <p:nvGrpSpPr>
        <p:cNvPr id="23" name="Shape 23"/>
        <p:cNvGrpSpPr/>
        <p:nvPr/>
      </p:nvGrpSpPr>
      <p:grpSpPr>
        <a:xfrm>
          <a:off x="0" y="0"/>
          <a:ext cx="0" cy="0"/>
          <a:chOff x="0" y="0"/>
          <a:chExt cx="0" cy="0"/>
        </a:xfrm>
      </p:grpSpPr>
      <p:sp>
        <p:nvSpPr>
          <p:cNvPr id="24" name="Google Shape;24;p3"/>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27" name="Google Shape;27;p3"/>
          <p:cNvSpPr/>
          <p:nvPr>
            <p:ph idx="2" type="pic"/>
          </p:nvPr>
        </p:nvSpPr>
        <p:spPr>
          <a:xfrm>
            <a:off x="479423" y="2735265"/>
            <a:ext cx="1296038" cy="853440"/>
          </a:xfrm>
          <a:prstGeom prst="rect">
            <a:avLst/>
          </a:prstGeom>
          <a:solidFill>
            <a:srgbClr val="E7DEF7"/>
          </a:solidFill>
          <a:ln>
            <a:noFill/>
          </a:ln>
        </p:spPr>
      </p:sp>
      <p:sp>
        <p:nvSpPr>
          <p:cNvPr id="28" name="Google Shape;28;p3"/>
          <p:cNvSpPr txBox="1"/>
          <p:nvPr>
            <p:ph idx="1" type="body"/>
          </p:nvPr>
        </p:nvSpPr>
        <p:spPr>
          <a:xfrm>
            <a:off x="479423" y="1798320"/>
            <a:ext cx="11233152" cy="8534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Font typeface="Montserrat SemiBold"/>
              <a:buNone/>
              <a:defRPr sz="2400">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
          <p:cNvSpPr txBox="1"/>
          <p:nvPr>
            <p:ph idx="3" type="body"/>
          </p:nvPr>
        </p:nvSpPr>
        <p:spPr>
          <a:xfrm>
            <a:off x="1971675" y="2735266"/>
            <a:ext cx="9726838" cy="8534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Font typeface="Montserrat"/>
              <a:buNone/>
              <a:defRPr sz="14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txBox="1"/>
          <p:nvPr>
            <p:ph idx="4" type="body"/>
          </p:nvPr>
        </p:nvSpPr>
        <p:spPr>
          <a:xfrm>
            <a:off x="479425" y="5603240"/>
            <a:ext cx="11229974" cy="5683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
          <p:cNvSpPr/>
          <p:nvPr>
            <p:ph idx="5" type="pic"/>
          </p:nvPr>
        </p:nvSpPr>
        <p:spPr>
          <a:xfrm>
            <a:off x="479423" y="3702060"/>
            <a:ext cx="1296038" cy="853440"/>
          </a:xfrm>
          <a:prstGeom prst="rect">
            <a:avLst/>
          </a:prstGeom>
          <a:solidFill>
            <a:srgbClr val="E7DEF7"/>
          </a:solidFill>
          <a:ln>
            <a:noFill/>
          </a:ln>
        </p:spPr>
      </p:sp>
      <p:sp>
        <p:nvSpPr>
          <p:cNvPr id="32" name="Google Shape;32;p3"/>
          <p:cNvSpPr/>
          <p:nvPr>
            <p:ph idx="6" type="pic"/>
          </p:nvPr>
        </p:nvSpPr>
        <p:spPr>
          <a:xfrm>
            <a:off x="479423" y="4638039"/>
            <a:ext cx="1296038" cy="853440"/>
          </a:xfrm>
          <a:prstGeom prst="rect">
            <a:avLst/>
          </a:prstGeom>
          <a:solidFill>
            <a:srgbClr val="E7DEF7"/>
          </a:solidFill>
          <a:ln>
            <a:noFill/>
          </a:ln>
        </p:spPr>
      </p:sp>
      <p:sp>
        <p:nvSpPr>
          <p:cNvPr id="33" name="Google Shape;33;p3"/>
          <p:cNvSpPr txBox="1"/>
          <p:nvPr>
            <p:ph idx="7" type="body"/>
          </p:nvPr>
        </p:nvSpPr>
        <p:spPr>
          <a:xfrm>
            <a:off x="1971674" y="3699500"/>
            <a:ext cx="9726838" cy="8534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Font typeface="Montserrat"/>
              <a:buNone/>
              <a:defRPr sz="14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8" type="body"/>
          </p:nvPr>
        </p:nvSpPr>
        <p:spPr>
          <a:xfrm>
            <a:off x="1971673" y="4636445"/>
            <a:ext cx="9726838" cy="8534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Font typeface="Montserrat"/>
              <a:buNone/>
              <a:defRPr sz="14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txBox="1"/>
          <p:nvPr>
            <p:ph idx="9"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Таблица_вид2">
  <p:cSld name="МТУСИ_Таблица_вид2">
    <p:spTree>
      <p:nvGrpSpPr>
        <p:cNvPr id="200" name="Shape 200"/>
        <p:cNvGrpSpPr/>
        <p:nvPr/>
      </p:nvGrpSpPr>
      <p:grpSpPr>
        <a:xfrm>
          <a:off x="0" y="0"/>
          <a:ext cx="0" cy="0"/>
          <a:chOff x="0" y="0"/>
          <a:chExt cx="0" cy="0"/>
        </a:xfrm>
      </p:grpSpPr>
      <p:sp>
        <p:nvSpPr>
          <p:cNvPr id="201" name="Google Shape;201;p21"/>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1"/>
          <p:cNvSpPr txBox="1"/>
          <p:nvPr>
            <p:ph idx="12" type="sldNum"/>
          </p:nvPr>
        </p:nvSpPr>
        <p:spPr>
          <a:xfrm>
            <a:off x="8969375" y="6350687"/>
            <a:ext cx="28575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203" name="Google Shape;203;p21"/>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21"/>
          <p:cNvSpPr txBox="1"/>
          <p:nvPr>
            <p:ph idx="1" type="body"/>
          </p:nvPr>
        </p:nvSpPr>
        <p:spPr>
          <a:xfrm>
            <a:off x="477835" y="1819118"/>
            <a:ext cx="11229975" cy="53254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600"/>
              <a:buFont typeface="Montserrat SemiBold"/>
              <a:buNone/>
              <a:defRPr sz="1600">
                <a:solidFill>
                  <a:schemeClr val="dk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21"/>
          <p:cNvSpPr txBox="1"/>
          <p:nvPr>
            <p:ph idx="2" type="body"/>
          </p:nvPr>
        </p:nvSpPr>
        <p:spPr>
          <a:xfrm>
            <a:off x="479425" y="5670369"/>
            <a:ext cx="11233150" cy="568325"/>
          </a:xfrm>
          <a:prstGeom prst="rect">
            <a:avLst/>
          </a:prstGeom>
          <a:noFill/>
          <a:ln>
            <a:noFill/>
          </a:ln>
        </p:spPr>
        <p:txBody>
          <a:bodyPr anchorCtr="0" anchor="t" bIns="45700" lIns="91425" spcFirstLastPara="1" rIns="91425" wrap="square" tIns="45700">
            <a:normAutofit/>
          </a:bodyPr>
          <a:lstStyle>
            <a:lvl1pPr indent="-228600" lvl="0" marL="457200" marR="0" algn="just">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21"/>
          <p:cNvSpPr txBox="1"/>
          <p:nvPr>
            <p:ph idx="3"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вид1">
  <p:cSld name="МТУСИ_вид1">
    <p:spTree>
      <p:nvGrpSpPr>
        <p:cNvPr id="36" name="Shape 36"/>
        <p:cNvGrpSpPr/>
        <p:nvPr/>
      </p:nvGrpSpPr>
      <p:grpSpPr>
        <a:xfrm>
          <a:off x="0" y="0"/>
          <a:ext cx="0" cy="0"/>
          <a:chOff x="0" y="0"/>
          <a:chExt cx="0" cy="0"/>
        </a:xfrm>
      </p:grpSpPr>
      <p:sp>
        <p:nvSpPr>
          <p:cNvPr id="37" name="Google Shape;37;p4"/>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8969375" y="6350687"/>
            <a:ext cx="28575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39" name="Google Shape;39;p4"/>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1"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1">
  <p:cSld name="МТУСИ_Графическое изображение_вид1">
    <p:spTree>
      <p:nvGrpSpPr>
        <p:cNvPr id="41" name="Shape 41"/>
        <p:cNvGrpSpPr/>
        <p:nvPr/>
      </p:nvGrpSpPr>
      <p:grpSpPr>
        <a:xfrm>
          <a:off x="0" y="0"/>
          <a:ext cx="0" cy="0"/>
          <a:chOff x="0" y="0"/>
          <a:chExt cx="0" cy="0"/>
        </a:xfrm>
      </p:grpSpPr>
      <p:sp>
        <p:nvSpPr>
          <p:cNvPr id="42" name="Google Shape;42;p5"/>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1" type="ftr"/>
          </p:nvPr>
        </p:nvSpPr>
        <p:spPr>
          <a:xfrm>
            <a:off x="479424" y="6356350"/>
            <a:ext cx="767397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45" name="Google Shape;45;p5"/>
          <p:cNvSpPr/>
          <p:nvPr>
            <p:ph idx="2" type="pic"/>
          </p:nvPr>
        </p:nvSpPr>
        <p:spPr>
          <a:xfrm>
            <a:off x="4524375" y="1798320"/>
            <a:ext cx="7185025" cy="4373245"/>
          </a:xfrm>
          <a:prstGeom prst="rect">
            <a:avLst/>
          </a:prstGeom>
          <a:solidFill>
            <a:srgbClr val="E7DEF7"/>
          </a:solidFill>
          <a:ln>
            <a:noFill/>
          </a:ln>
        </p:spPr>
      </p:sp>
      <p:sp>
        <p:nvSpPr>
          <p:cNvPr id="46" name="Google Shape;46;p5"/>
          <p:cNvSpPr txBox="1"/>
          <p:nvPr>
            <p:ph idx="1" type="body"/>
          </p:nvPr>
        </p:nvSpPr>
        <p:spPr>
          <a:xfrm>
            <a:off x="479424" y="1798320"/>
            <a:ext cx="3892551" cy="8534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Font typeface="Montserrat SemiBold"/>
              <a:buNone/>
              <a:defRPr sz="2400">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
          <p:cNvSpPr txBox="1"/>
          <p:nvPr>
            <p:ph idx="3" type="body"/>
          </p:nvPr>
        </p:nvSpPr>
        <p:spPr>
          <a:xfrm>
            <a:off x="479426" y="2763520"/>
            <a:ext cx="3892550" cy="27279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
          <p:cNvSpPr txBox="1"/>
          <p:nvPr>
            <p:ph idx="4" type="body"/>
          </p:nvPr>
        </p:nvSpPr>
        <p:spPr>
          <a:xfrm>
            <a:off x="479426" y="5603240"/>
            <a:ext cx="3892550" cy="5683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5"/>
          <p:cNvSpPr txBox="1"/>
          <p:nvPr>
            <p:ph idx="5"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2">
  <p:cSld name="МТУСИ_Графическое изображение_вид2">
    <p:spTree>
      <p:nvGrpSpPr>
        <p:cNvPr id="50" name="Shape 50"/>
        <p:cNvGrpSpPr/>
        <p:nvPr/>
      </p:nvGrpSpPr>
      <p:grpSpPr>
        <a:xfrm>
          <a:off x="0" y="0"/>
          <a:ext cx="0" cy="0"/>
          <a:chOff x="0" y="0"/>
          <a:chExt cx="0" cy="0"/>
        </a:xfrm>
      </p:grpSpPr>
      <p:sp>
        <p:nvSpPr>
          <p:cNvPr id="51" name="Google Shape;51;p6"/>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54" name="Google Shape;54;p6"/>
          <p:cNvSpPr/>
          <p:nvPr>
            <p:ph idx="2" type="pic"/>
          </p:nvPr>
        </p:nvSpPr>
        <p:spPr>
          <a:xfrm>
            <a:off x="6309042" y="1798320"/>
            <a:ext cx="5400358" cy="4373245"/>
          </a:xfrm>
          <a:prstGeom prst="rect">
            <a:avLst/>
          </a:prstGeom>
          <a:solidFill>
            <a:srgbClr val="E7DEF7"/>
          </a:solidFill>
          <a:ln>
            <a:noFill/>
          </a:ln>
        </p:spPr>
      </p:sp>
      <p:sp>
        <p:nvSpPr>
          <p:cNvPr id="55" name="Google Shape;55;p6"/>
          <p:cNvSpPr txBox="1"/>
          <p:nvPr>
            <p:ph idx="1" type="body"/>
          </p:nvPr>
        </p:nvSpPr>
        <p:spPr>
          <a:xfrm>
            <a:off x="479424" y="1798320"/>
            <a:ext cx="5616576" cy="8534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Font typeface="Montserrat SemiBold"/>
              <a:buNone/>
              <a:defRPr sz="2400">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
          <p:cNvSpPr txBox="1"/>
          <p:nvPr>
            <p:ph idx="3" type="body"/>
          </p:nvPr>
        </p:nvSpPr>
        <p:spPr>
          <a:xfrm>
            <a:off x="479425" y="2763520"/>
            <a:ext cx="5616575" cy="27279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Font typeface="Montserrat"/>
              <a:buNone/>
              <a:defRPr sz="14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6"/>
          <p:cNvSpPr txBox="1"/>
          <p:nvPr>
            <p:ph idx="4" type="body"/>
          </p:nvPr>
        </p:nvSpPr>
        <p:spPr>
          <a:xfrm>
            <a:off x="479425" y="5603240"/>
            <a:ext cx="5616575" cy="5683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6"/>
          <p:cNvSpPr txBox="1"/>
          <p:nvPr>
            <p:ph idx="5"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3">
  <p:cSld name="МТУСИ_Графическое изображение_вид3">
    <p:spTree>
      <p:nvGrpSpPr>
        <p:cNvPr id="59" name="Shape 59"/>
        <p:cNvGrpSpPr/>
        <p:nvPr/>
      </p:nvGrpSpPr>
      <p:grpSpPr>
        <a:xfrm>
          <a:off x="0" y="0"/>
          <a:ext cx="0" cy="0"/>
          <a:chOff x="0" y="0"/>
          <a:chExt cx="0" cy="0"/>
        </a:xfrm>
      </p:grpSpPr>
      <p:sp>
        <p:nvSpPr>
          <p:cNvPr id="60" name="Google Shape;60;p7"/>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7"/>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63" name="Google Shape;63;p7"/>
          <p:cNvSpPr/>
          <p:nvPr>
            <p:ph idx="2" type="pic"/>
          </p:nvPr>
        </p:nvSpPr>
        <p:spPr>
          <a:xfrm>
            <a:off x="7781926" y="1798320"/>
            <a:ext cx="3927474" cy="2114233"/>
          </a:xfrm>
          <a:prstGeom prst="rect">
            <a:avLst/>
          </a:prstGeom>
          <a:solidFill>
            <a:srgbClr val="E7DEF7"/>
          </a:solidFill>
          <a:ln>
            <a:noFill/>
          </a:ln>
        </p:spPr>
      </p:sp>
      <p:sp>
        <p:nvSpPr>
          <p:cNvPr id="64" name="Google Shape;64;p7"/>
          <p:cNvSpPr txBox="1"/>
          <p:nvPr>
            <p:ph idx="1" type="body"/>
          </p:nvPr>
        </p:nvSpPr>
        <p:spPr>
          <a:xfrm>
            <a:off x="479423" y="1798320"/>
            <a:ext cx="7054851" cy="8534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Font typeface="Montserrat SemiBold"/>
              <a:buNone/>
              <a:defRPr sz="2400">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7"/>
          <p:cNvSpPr txBox="1"/>
          <p:nvPr>
            <p:ph idx="3" type="body"/>
          </p:nvPr>
        </p:nvSpPr>
        <p:spPr>
          <a:xfrm>
            <a:off x="479425" y="2763520"/>
            <a:ext cx="7054850" cy="27279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Font typeface="Montserrat"/>
              <a:buNone/>
              <a:defRPr sz="14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7"/>
          <p:cNvSpPr txBox="1"/>
          <p:nvPr>
            <p:ph idx="4" type="body"/>
          </p:nvPr>
        </p:nvSpPr>
        <p:spPr>
          <a:xfrm>
            <a:off x="479425" y="5603240"/>
            <a:ext cx="7054849" cy="5683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7"/>
          <p:cNvSpPr/>
          <p:nvPr>
            <p:ph idx="5" type="pic"/>
          </p:nvPr>
        </p:nvSpPr>
        <p:spPr>
          <a:xfrm>
            <a:off x="7781926" y="4057332"/>
            <a:ext cx="3927474" cy="2114233"/>
          </a:xfrm>
          <a:prstGeom prst="rect">
            <a:avLst/>
          </a:prstGeom>
          <a:solidFill>
            <a:srgbClr val="E7DEF7"/>
          </a:solidFill>
          <a:ln>
            <a:noFill/>
          </a:ln>
        </p:spPr>
      </p:sp>
      <p:sp>
        <p:nvSpPr>
          <p:cNvPr id="68" name="Google Shape;68;p7"/>
          <p:cNvSpPr txBox="1"/>
          <p:nvPr>
            <p:ph idx="6"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4">
  <p:cSld name="МТУСИ_Графическое изображение_вид4">
    <p:spTree>
      <p:nvGrpSpPr>
        <p:cNvPr id="69" name="Shape 69"/>
        <p:cNvGrpSpPr/>
        <p:nvPr/>
      </p:nvGrpSpPr>
      <p:grpSpPr>
        <a:xfrm>
          <a:off x="0" y="0"/>
          <a:ext cx="0" cy="0"/>
          <a:chOff x="0" y="0"/>
          <a:chExt cx="0" cy="0"/>
        </a:xfrm>
      </p:grpSpPr>
      <p:sp>
        <p:nvSpPr>
          <p:cNvPr id="70" name="Google Shape;70;p8"/>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8"/>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73" name="Google Shape;73;p8"/>
          <p:cNvSpPr/>
          <p:nvPr>
            <p:ph idx="2" type="pic"/>
          </p:nvPr>
        </p:nvSpPr>
        <p:spPr>
          <a:xfrm>
            <a:off x="479425" y="1686558"/>
            <a:ext cx="5433695" cy="1742441"/>
          </a:xfrm>
          <a:prstGeom prst="rect">
            <a:avLst/>
          </a:prstGeom>
          <a:solidFill>
            <a:srgbClr val="D0BFEF"/>
          </a:solidFill>
          <a:ln>
            <a:noFill/>
          </a:ln>
        </p:spPr>
      </p:sp>
      <p:sp>
        <p:nvSpPr>
          <p:cNvPr id="74" name="Google Shape;74;p8"/>
          <p:cNvSpPr txBox="1"/>
          <p:nvPr>
            <p:ph idx="1" type="body"/>
          </p:nvPr>
        </p:nvSpPr>
        <p:spPr>
          <a:xfrm>
            <a:off x="479425" y="3510280"/>
            <a:ext cx="5433695" cy="27279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Font typeface="Montserrat"/>
              <a:buNone/>
              <a:defRPr sz="14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8"/>
          <p:cNvSpPr/>
          <p:nvPr>
            <p:ph idx="3" type="pic"/>
          </p:nvPr>
        </p:nvSpPr>
        <p:spPr>
          <a:xfrm>
            <a:off x="6280470" y="1686558"/>
            <a:ext cx="5433695" cy="1742441"/>
          </a:xfrm>
          <a:prstGeom prst="rect">
            <a:avLst/>
          </a:prstGeom>
          <a:solidFill>
            <a:srgbClr val="D0BFEF"/>
          </a:solidFill>
          <a:ln>
            <a:noFill/>
          </a:ln>
        </p:spPr>
      </p:sp>
      <p:sp>
        <p:nvSpPr>
          <p:cNvPr id="76" name="Google Shape;76;p8"/>
          <p:cNvSpPr txBox="1"/>
          <p:nvPr>
            <p:ph idx="4" type="body"/>
          </p:nvPr>
        </p:nvSpPr>
        <p:spPr>
          <a:xfrm>
            <a:off x="6280470" y="3510280"/>
            <a:ext cx="5433695" cy="27279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Font typeface="Montserrat"/>
              <a:buNone/>
              <a:defRPr sz="14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
          <p:cNvSpPr txBox="1"/>
          <p:nvPr>
            <p:ph idx="5"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5">
  <p:cSld name="МТУСИ_Графическое изображение_вид5">
    <p:spTree>
      <p:nvGrpSpPr>
        <p:cNvPr id="78" name="Shape 78"/>
        <p:cNvGrpSpPr/>
        <p:nvPr/>
      </p:nvGrpSpPr>
      <p:grpSpPr>
        <a:xfrm>
          <a:off x="0" y="0"/>
          <a:ext cx="0" cy="0"/>
          <a:chOff x="0" y="0"/>
          <a:chExt cx="0" cy="0"/>
        </a:xfrm>
      </p:grpSpPr>
      <p:sp>
        <p:nvSpPr>
          <p:cNvPr id="79" name="Google Shape;79;p9"/>
          <p:cNvSpPr txBox="1"/>
          <p:nvPr>
            <p:ph type="title"/>
          </p:nvPr>
        </p:nvSpPr>
        <p:spPr>
          <a:xfrm>
            <a:off x="479425" y="597855"/>
            <a:ext cx="11229975" cy="114045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9"/>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82" name="Google Shape;82;p9"/>
          <p:cNvSpPr/>
          <p:nvPr>
            <p:ph idx="2" type="pic"/>
          </p:nvPr>
        </p:nvSpPr>
        <p:spPr>
          <a:xfrm>
            <a:off x="479426" y="1686557"/>
            <a:ext cx="3544250" cy="1742441"/>
          </a:xfrm>
          <a:prstGeom prst="rect">
            <a:avLst/>
          </a:prstGeom>
          <a:solidFill>
            <a:srgbClr val="E7DEF7"/>
          </a:solidFill>
          <a:ln>
            <a:noFill/>
          </a:ln>
        </p:spPr>
      </p:sp>
      <p:sp>
        <p:nvSpPr>
          <p:cNvPr id="83" name="Google Shape;83;p9"/>
          <p:cNvSpPr txBox="1"/>
          <p:nvPr>
            <p:ph idx="1" type="body"/>
          </p:nvPr>
        </p:nvSpPr>
        <p:spPr>
          <a:xfrm>
            <a:off x="479425" y="3510280"/>
            <a:ext cx="3544247" cy="27279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9"/>
          <p:cNvSpPr/>
          <p:nvPr>
            <p:ph idx="3" type="pic"/>
          </p:nvPr>
        </p:nvSpPr>
        <p:spPr>
          <a:xfrm>
            <a:off x="4316413" y="1686557"/>
            <a:ext cx="3544250" cy="1742441"/>
          </a:xfrm>
          <a:prstGeom prst="rect">
            <a:avLst/>
          </a:prstGeom>
          <a:solidFill>
            <a:srgbClr val="E7DEF7"/>
          </a:solidFill>
          <a:ln>
            <a:noFill/>
          </a:ln>
        </p:spPr>
      </p:sp>
      <p:sp>
        <p:nvSpPr>
          <p:cNvPr id="85" name="Google Shape;85;p9"/>
          <p:cNvSpPr txBox="1"/>
          <p:nvPr>
            <p:ph idx="4" type="body"/>
          </p:nvPr>
        </p:nvSpPr>
        <p:spPr>
          <a:xfrm>
            <a:off x="4316412" y="3510280"/>
            <a:ext cx="3544249" cy="27279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9"/>
          <p:cNvSpPr/>
          <p:nvPr>
            <p:ph idx="5" type="pic"/>
          </p:nvPr>
        </p:nvSpPr>
        <p:spPr>
          <a:xfrm>
            <a:off x="8153399" y="1686557"/>
            <a:ext cx="3544250" cy="1742441"/>
          </a:xfrm>
          <a:prstGeom prst="rect">
            <a:avLst/>
          </a:prstGeom>
          <a:solidFill>
            <a:srgbClr val="E7DEF7"/>
          </a:solidFill>
          <a:ln>
            <a:noFill/>
          </a:ln>
        </p:spPr>
      </p:sp>
      <p:sp>
        <p:nvSpPr>
          <p:cNvPr id="87" name="Google Shape;87;p9"/>
          <p:cNvSpPr txBox="1"/>
          <p:nvPr>
            <p:ph idx="6" type="body"/>
          </p:nvPr>
        </p:nvSpPr>
        <p:spPr>
          <a:xfrm>
            <a:off x="8153399" y="3510280"/>
            <a:ext cx="3556000" cy="27279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9"/>
          <p:cNvSpPr txBox="1"/>
          <p:nvPr>
            <p:ph idx="7"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6">
  <p:cSld name="МТУСИ_Графическое изображение_вид6">
    <p:spTree>
      <p:nvGrpSpPr>
        <p:cNvPr id="89" name="Shape 89"/>
        <p:cNvGrpSpPr/>
        <p:nvPr/>
      </p:nvGrpSpPr>
      <p:grpSpPr>
        <a:xfrm>
          <a:off x="0" y="0"/>
          <a:ext cx="0" cy="0"/>
          <a:chOff x="0" y="0"/>
          <a:chExt cx="0" cy="0"/>
        </a:xfrm>
      </p:grpSpPr>
      <p:sp>
        <p:nvSpPr>
          <p:cNvPr id="90" name="Google Shape;90;p10"/>
          <p:cNvSpPr txBox="1"/>
          <p:nvPr>
            <p:ph type="title"/>
          </p:nvPr>
        </p:nvSpPr>
        <p:spPr>
          <a:xfrm>
            <a:off x="479425" y="597855"/>
            <a:ext cx="11229975" cy="108870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0"/>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8966200" y="63525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93" name="Google Shape;93;p10"/>
          <p:cNvSpPr/>
          <p:nvPr>
            <p:ph idx="2" type="pic"/>
          </p:nvPr>
        </p:nvSpPr>
        <p:spPr>
          <a:xfrm>
            <a:off x="479426" y="1686557"/>
            <a:ext cx="3544250" cy="2727959"/>
          </a:xfrm>
          <a:prstGeom prst="rect">
            <a:avLst/>
          </a:prstGeom>
          <a:solidFill>
            <a:srgbClr val="E7DEF7"/>
          </a:solidFill>
          <a:ln>
            <a:noFill/>
          </a:ln>
        </p:spPr>
      </p:sp>
      <p:sp>
        <p:nvSpPr>
          <p:cNvPr id="94" name="Google Shape;94;p10"/>
          <p:cNvSpPr txBox="1"/>
          <p:nvPr>
            <p:ph idx="1" type="body"/>
          </p:nvPr>
        </p:nvSpPr>
        <p:spPr>
          <a:xfrm>
            <a:off x="479425" y="4495798"/>
            <a:ext cx="3544247" cy="174244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0"/>
          <p:cNvSpPr/>
          <p:nvPr>
            <p:ph idx="3" type="pic"/>
          </p:nvPr>
        </p:nvSpPr>
        <p:spPr>
          <a:xfrm>
            <a:off x="4316413" y="1686557"/>
            <a:ext cx="3544250" cy="2727959"/>
          </a:xfrm>
          <a:prstGeom prst="rect">
            <a:avLst/>
          </a:prstGeom>
          <a:solidFill>
            <a:srgbClr val="E7DEF7"/>
          </a:solidFill>
          <a:ln>
            <a:noFill/>
          </a:ln>
        </p:spPr>
      </p:sp>
      <p:sp>
        <p:nvSpPr>
          <p:cNvPr id="96" name="Google Shape;96;p10"/>
          <p:cNvSpPr txBox="1"/>
          <p:nvPr>
            <p:ph idx="4" type="body"/>
          </p:nvPr>
        </p:nvSpPr>
        <p:spPr>
          <a:xfrm>
            <a:off x="4316412" y="4495798"/>
            <a:ext cx="3544249" cy="174244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0"/>
          <p:cNvSpPr/>
          <p:nvPr>
            <p:ph idx="5" type="pic"/>
          </p:nvPr>
        </p:nvSpPr>
        <p:spPr>
          <a:xfrm>
            <a:off x="8153399" y="1686558"/>
            <a:ext cx="3544250" cy="2718756"/>
          </a:xfrm>
          <a:prstGeom prst="rect">
            <a:avLst/>
          </a:prstGeom>
          <a:solidFill>
            <a:srgbClr val="E7DEF7"/>
          </a:solidFill>
          <a:ln>
            <a:noFill/>
          </a:ln>
        </p:spPr>
      </p:sp>
      <p:sp>
        <p:nvSpPr>
          <p:cNvPr id="98" name="Google Shape;98;p10"/>
          <p:cNvSpPr txBox="1"/>
          <p:nvPr>
            <p:ph idx="6" type="body"/>
          </p:nvPr>
        </p:nvSpPr>
        <p:spPr>
          <a:xfrm>
            <a:off x="8153399" y="4495798"/>
            <a:ext cx="3556000" cy="174244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200"/>
              <a:buFont typeface="Montserrat"/>
              <a:buNone/>
              <a:defRPr sz="1200"/>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0"/>
          <p:cNvSpPr txBox="1"/>
          <p:nvPr>
            <p:ph idx="7"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algn="just">
              <a:lnSpc>
                <a:spcPct val="90000"/>
              </a:lnSpc>
              <a:spcBef>
                <a:spcPts val="500"/>
              </a:spcBef>
              <a:spcAft>
                <a:spcPts val="0"/>
              </a:spcAft>
              <a:buClr>
                <a:schemeClr val="dk1"/>
              </a:buClr>
              <a:buSzPts val="1800"/>
              <a:buNone/>
              <a:defRPr/>
            </a:lvl2pPr>
            <a:lvl3pPr indent="-228600" lvl="2" marL="1371600" algn="just">
              <a:lnSpc>
                <a:spcPct val="90000"/>
              </a:lnSpc>
              <a:spcBef>
                <a:spcPts val="500"/>
              </a:spcBef>
              <a:spcAft>
                <a:spcPts val="0"/>
              </a:spcAft>
              <a:buClr>
                <a:schemeClr val="dk1"/>
              </a:buClr>
              <a:buSzPts val="1800"/>
              <a:buNone/>
              <a:defRPr/>
            </a:lvl3pPr>
            <a:lvl4pPr indent="-228600" lvl="3" marL="1828800" algn="just">
              <a:lnSpc>
                <a:spcPct val="90000"/>
              </a:lnSpc>
              <a:spcBef>
                <a:spcPts val="500"/>
              </a:spcBef>
              <a:spcAft>
                <a:spcPts val="0"/>
              </a:spcAft>
              <a:buClr>
                <a:schemeClr val="dk1"/>
              </a:buClr>
              <a:buSzPts val="1800"/>
              <a:buNone/>
              <a:defRPr/>
            </a:lvl4pPr>
            <a:lvl5pPr indent="-228600" lvl="4" marL="2286000" algn="just">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slideLayout" Target="../slideLayouts/slideLayout19.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24" Type="http://schemas.openxmlformats.org/officeDocument/2006/relationships/theme" Target="../theme/theme2.xml"/><Relationship Id="rId12" Type="http://schemas.openxmlformats.org/officeDocument/2006/relationships/slideLayout" Target="../slideLayouts/slideLayout9.xml"/><Relationship Id="rId23" Type="http://schemas.openxmlformats.org/officeDocument/2006/relationships/slideLayout" Target="../slideLayouts/slideLayout20.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96520" y="0"/>
            <a:ext cx="12038470" cy="6771640"/>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20571"/>
            <a:ext cx="12192000" cy="606711"/>
          </a:xfrm>
          <a:prstGeom prst="rect">
            <a:avLst/>
          </a:prstGeom>
          <a:noFill/>
          <a:ln>
            <a:noFill/>
          </a:ln>
        </p:spPr>
      </p:pic>
      <p:sp>
        <p:nvSpPr>
          <p:cNvPr id="8" name="Google Shape;8;p1"/>
          <p:cNvSpPr txBox="1"/>
          <p:nvPr>
            <p:ph type="title"/>
          </p:nvPr>
        </p:nvSpPr>
        <p:spPr>
          <a:xfrm>
            <a:off x="952500" y="2425748"/>
            <a:ext cx="10899140" cy="100325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3600"/>
              <a:buFont typeface="Montserrat SemiBold"/>
              <a:buNone/>
              <a:defRPr b="0" i="0" sz="3600" u="none" cap="none" strike="noStrike">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952500" y="3676650"/>
            <a:ext cx="10401300" cy="26797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4000"/>
              <a:buFont typeface="Montserrat"/>
              <a:buNone/>
              <a:defRPr b="0" i="0" sz="4000" u="none" cap="none" strike="noStrike">
                <a:solidFill>
                  <a:schemeClr val="dk1"/>
                </a:solidFill>
                <a:latin typeface="Montserrat"/>
                <a:ea typeface="Montserrat"/>
                <a:cs typeface="Montserrat"/>
                <a:sym typeface="Montserrat"/>
              </a:defRPr>
            </a:lvl1pPr>
            <a:lvl2pPr indent="-228600" lvl="1" marL="914400"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indent="-228600" lvl="3" marL="1828800"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indent="-228600" lvl="4" marL="2286000"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0" name="Google Shape;10;p1"/>
          <p:cNvSpPr txBox="1"/>
          <p:nvPr>
            <p:ph idx="10" type="dt"/>
          </p:nvPr>
        </p:nvSpPr>
        <p:spPr>
          <a:xfrm>
            <a:off x="479425" y="6352540"/>
            <a:ext cx="27432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D8AA7"/>
                </a:solidFill>
                <a:latin typeface="Montserrat"/>
                <a:ea typeface="Montserrat"/>
                <a:cs typeface="Montserrat"/>
                <a:sym typeface="Montserrat"/>
              </a:defRPr>
            </a:lvl1pPr>
            <a:lvl2pPr lvl="1"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2pPr>
            <a:lvl3pPr lvl="2"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3pPr>
            <a:lvl4pPr lvl="3"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4pPr>
            <a:lvl5pPr lvl="4"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5pPr>
            <a:lvl6pPr lvl="5"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6pPr>
            <a:lvl7pPr lvl="6"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7pPr>
            <a:lvl8pPr lvl="7"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8pPr>
            <a:lvl9pPr lvl="8"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9pPr>
          </a:lstStyle>
          <a:p/>
        </p:txBody>
      </p:sp>
      <p:sp>
        <p:nvSpPr>
          <p:cNvPr id="11" name="Google Shape;11;p1"/>
          <p:cNvSpPr txBox="1"/>
          <p:nvPr>
            <p:ph idx="11" type="ftr"/>
          </p:nvPr>
        </p:nvSpPr>
        <p:spPr>
          <a:xfrm>
            <a:off x="479425" y="6356350"/>
            <a:ext cx="767397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D8AA7"/>
                </a:solidFill>
                <a:latin typeface="Montserrat"/>
                <a:ea typeface="Montserrat"/>
                <a:cs typeface="Montserrat"/>
                <a:sym typeface="Montserrat"/>
              </a:defRPr>
            </a:lvl1pPr>
            <a:lvl2pPr lvl="1"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2pPr>
            <a:lvl3pPr lvl="2"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3pPr>
            <a:lvl4pPr lvl="3"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4pPr>
            <a:lvl5pPr lvl="4"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5pPr>
            <a:lvl6pPr lvl="5"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6pPr>
            <a:lvl7pPr lvl="6"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7pPr>
            <a:lvl8pPr lvl="7"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8pPr>
            <a:lvl9pPr lvl="8"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9pPr>
          </a:lstStyle>
          <a:p/>
        </p:txBody>
      </p:sp>
      <p:sp>
        <p:nvSpPr>
          <p:cNvPr id="12" name="Google Shape;12;p1"/>
          <p:cNvSpPr txBox="1"/>
          <p:nvPr>
            <p:ph idx="12" type="sldNum"/>
          </p:nvPr>
        </p:nvSpPr>
        <p:spPr>
          <a:xfrm>
            <a:off x="8969375" y="6350687"/>
            <a:ext cx="28575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600" u="none" cap="none" strike="noStrike">
                <a:solidFill>
                  <a:srgbClr val="8D8AA7"/>
                </a:solidFill>
                <a:latin typeface="Montserrat"/>
                <a:ea typeface="Montserrat"/>
                <a:cs typeface="Montserrat"/>
                <a:sym typeface="Montserrat"/>
              </a:defRPr>
            </a:lvl1pPr>
            <a:lvl2pPr indent="0" lvl="1" marL="0" marR="0" rtl="0" algn="r">
              <a:spcBef>
                <a:spcPts val="0"/>
              </a:spcBef>
              <a:buNone/>
              <a:defRPr b="1" i="0" sz="1600" u="none" cap="none" strike="noStrike">
                <a:solidFill>
                  <a:srgbClr val="8D8AA7"/>
                </a:solidFill>
                <a:latin typeface="Montserrat"/>
                <a:ea typeface="Montserrat"/>
                <a:cs typeface="Montserrat"/>
                <a:sym typeface="Montserrat"/>
              </a:defRPr>
            </a:lvl2pPr>
            <a:lvl3pPr indent="0" lvl="2" marL="0" marR="0" rtl="0" algn="r">
              <a:spcBef>
                <a:spcPts val="0"/>
              </a:spcBef>
              <a:buNone/>
              <a:defRPr b="1" i="0" sz="1600" u="none" cap="none" strike="noStrike">
                <a:solidFill>
                  <a:srgbClr val="8D8AA7"/>
                </a:solidFill>
                <a:latin typeface="Montserrat"/>
                <a:ea typeface="Montserrat"/>
                <a:cs typeface="Montserrat"/>
                <a:sym typeface="Montserrat"/>
              </a:defRPr>
            </a:lvl3pPr>
            <a:lvl4pPr indent="0" lvl="3" marL="0" marR="0" rtl="0" algn="r">
              <a:spcBef>
                <a:spcPts val="0"/>
              </a:spcBef>
              <a:buNone/>
              <a:defRPr b="1" i="0" sz="1600" u="none" cap="none" strike="noStrike">
                <a:solidFill>
                  <a:srgbClr val="8D8AA7"/>
                </a:solidFill>
                <a:latin typeface="Montserrat"/>
                <a:ea typeface="Montserrat"/>
                <a:cs typeface="Montserrat"/>
                <a:sym typeface="Montserrat"/>
              </a:defRPr>
            </a:lvl4pPr>
            <a:lvl5pPr indent="0" lvl="4" marL="0" marR="0" rtl="0" algn="r">
              <a:spcBef>
                <a:spcPts val="0"/>
              </a:spcBef>
              <a:buNone/>
              <a:defRPr b="1" i="0" sz="1600" u="none" cap="none" strike="noStrike">
                <a:solidFill>
                  <a:srgbClr val="8D8AA7"/>
                </a:solidFill>
                <a:latin typeface="Montserrat"/>
                <a:ea typeface="Montserrat"/>
                <a:cs typeface="Montserrat"/>
                <a:sym typeface="Montserrat"/>
              </a:defRPr>
            </a:lvl5pPr>
            <a:lvl6pPr indent="0" lvl="5" marL="0" marR="0" rtl="0" algn="r">
              <a:spcBef>
                <a:spcPts val="0"/>
              </a:spcBef>
              <a:buNone/>
              <a:defRPr b="1" i="0" sz="1600" u="none" cap="none" strike="noStrike">
                <a:solidFill>
                  <a:srgbClr val="8D8AA7"/>
                </a:solidFill>
                <a:latin typeface="Montserrat"/>
                <a:ea typeface="Montserrat"/>
                <a:cs typeface="Montserrat"/>
                <a:sym typeface="Montserrat"/>
              </a:defRPr>
            </a:lvl6pPr>
            <a:lvl7pPr indent="0" lvl="6" marL="0" marR="0" rtl="0" algn="r">
              <a:spcBef>
                <a:spcPts val="0"/>
              </a:spcBef>
              <a:buNone/>
              <a:defRPr b="1" i="0" sz="1600" u="none" cap="none" strike="noStrike">
                <a:solidFill>
                  <a:srgbClr val="8D8AA7"/>
                </a:solidFill>
                <a:latin typeface="Montserrat"/>
                <a:ea typeface="Montserrat"/>
                <a:cs typeface="Montserrat"/>
                <a:sym typeface="Montserrat"/>
              </a:defRPr>
            </a:lvl7pPr>
            <a:lvl8pPr indent="0" lvl="7" marL="0" marR="0" rtl="0" algn="r">
              <a:spcBef>
                <a:spcPts val="0"/>
              </a:spcBef>
              <a:buNone/>
              <a:defRPr b="1" i="0" sz="1600" u="none" cap="none" strike="noStrike">
                <a:solidFill>
                  <a:srgbClr val="8D8AA7"/>
                </a:solidFill>
                <a:latin typeface="Montserrat"/>
                <a:ea typeface="Montserrat"/>
                <a:cs typeface="Montserrat"/>
                <a:sym typeface="Montserrat"/>
              </a:defRPr>
            </a:lvl8pPr>
            <a:lvl9pPr indent="0" lvl="8" marL="0" marR="0" rtl="0" algn="r">
              <a:spcBef>
                <a:spcPts val="0"/>
              </a:spcBef>
              <a:buNone/>
              <a:defRPr b="1" i="0" sz="1600" u="none" cap="none" strike="noStrike">
                <a:solidFill>
                  <a:srgbClr val="8D8AA7"/>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ru-RU"/>
              <a:t>‹#›</a:t>
            </a:fld>
            <a:endParaRPr/>
          </a:p>
        </p:txBody>
      </p:sp>
      <p:pic>
        <p:nvPicPr>
          <p:cNvPr id="13" name="Google Shape;13;p1"/>
          <p:cNvPicPr preferRelativeResize="0"/>
          <p:nvPr/>
        </p:nvPicPr>
        <p:blipFill rotWithShape="1">
          <a:blip r:embed="rId3">
            <a:alphaModFix/>
          </a:blip>
          <a:srcRect b="0" l="0" r="0" t="0"/>
          <a:stretch/>
        </p:blipFill>
        <p:spPr>
          <a:xfrm>
            <a:off x="10760167" y="142188"/>
            <a:ext cx="952406" cy="29346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 id="2147483666" r:id="rId22"/>
    <p:sldLayoutId id="2147483667"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7.png"/><Relationship Id="rId5" Type="http://schemas.openxmlformats.org/officeDocument/2006/relationships/image" Target="../media/image21.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idx="1" type="body"/>
          </p:nvPr>
        </p:nvSpPr>
        <p:spPr>
          <a:xfrm>
            <a:off x="3855275" y="5385624"/>
            <a:ext cx="8056200" cy="929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accent6"/>
              </a:buClr>
              <a:buSzPts val="1600"/>
              <a:buFont typeface="Montserrat"/>
              <a:buNone/>
            </a:pPr>
            <a:r>
              <a:rPr b="1" lang="ru-RU"/>
              <a:t>Научный руководитель:</a:t>
            </a:r>
            <a:r>
              <a:rPr lang="ru-RU"/>
              <a:t> д.э.н., Соловьев В. И.</a:t>
            </a:r>
            <a:endParaRPr/>
          </a:p>
          <a:p>
            <a:pPr indent="0" lvl="0" marL="0" rtl="0" algn="r">
              <a:lnSpc>
                <a:spcPct val="100000"/>
              </a:lnSpc>
              <a:spcBef>
                <a:spcPts val="0"/>
              </a:spcBef>
              <a:spcAft>
                <a:spcPts val="0"/>
              </a:spcAft>
              <a:buClr>
                <a:schemeClr val="accent6"/>
              </a:buClr>
              <a:buSzPts val="1600"/>
              <a:buFont typeface="Montserrat"/>
              <a:buNone/>
            </a:pPr>
            <a:r>
              <a:rPr b="1" lang="ru-RU"/>
              <a:t>Студент:</a:t>
            </a:r>
            <a:r>
              <a:rPr lang="ru-RU"/>
              <a:t> Моисеева Н. А.</a:t>
            </a:r>
            <a:endParaRPr/>
          </a:p>
          <a:p>
            <a:pPr indent="0" lvl="0" marL="0" rtl="0" algn="r">
              <a:lnSpc>
                <a:spcPct val="100000"/>
              </a:lnSpc>
              <a:spcBef>
                <a:spcPts val="0"/>
              </a:spcBef>
              <a:spcAft>
                <a:spcPts val="0"/>
              </a:spcAft>
              <a:buClr>
                <a:schemeClr val="accent6"/>
              </a:buClr>
              <a:buSzPts val="1600"/>
              <a:buFont typeface="Montserrat"/>
              <a:buNone/>
            </a:pPr>
            <a:r>
              <a:rPr b="1" lang="ru-RU"/>
              <a:t>Группа: </a:t>
            </a:r>
            <a:r>
              <a:rPr lang="ru-RU"/>
              <a:t>	БВТ2003</a:t>
            </a:r>
            <a:endParaRPr/>
          </a:p>
        </p:txBody>
      </p:sp>
      <p:sp>
        <p:nvSpPr>
          <p:cNvPr id="212" name="Google Shape;212;p22"/>
          <p:cNvSpPr txBox="1"/>
          <p:nvPr>
            <p:ph idx="3" type="body"/>
          </p:nvPr>
        </p:nvSpPr>
        <p:spPr>
          <a:xfrm>
            <a:off x="524785" y="5979330"/>
            <a:ext cx="2638200" cy="335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1600"/>
              <a:buFont typeface="Montserrat SemiBold"/>
              <a:buNone/>
            </a:pPr>
            <a:r>
              <a:rPr lang="ru-RU"/>
              <a:t>24.06.2024</a:t>
            </a:r>
            <a:endParaRPr/>
          </a:p>
        </p:txBody>
      </p:sp>
      <p:sp>
        <p:nvSpPr>
          <p:cNvPr id="213" name="Google Shape;213;p22"/>
          <p:cNvSpPr txBox="1"/>
          <p:nvPr>
            <p:ph type="title"/>
          </p:nvPr>
        </p:nvSpPr>
        <p:spPr>
          <a:xfrm>
            <a:off x="3806200" y="1396377"/>
            <a:ext cx="8045400" cy="255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Montserrat SemiBold"/>
              <a:buNone/>
            </a:pPr>
            <a:r>
              <a:rPr lang="ru-RU"/>
              <a:t>Стандартизация навыков в резюме кандидата на основе больших языковых моделей.</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481050" y="814643"/>
            <a:ext cx="11229900" cy="2653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accent6"/>
              </a:buClr>
              <a:buSzPts val="1100"/>
              <a:buFont typeface="Arial"/>
              <a:buNone/>
            </a:pPr>
            <a:r>
              <a:rPr lang="ru-RU" sz="2000">
                <a:latin typeface="Montserrat"/>
                <a:ea typeface="Montserrat"/>
                <a:cs typeface="Montserrat"/>
                <a:sym typeface="Montserrat"/>
              </a:rPr>
              <a:t>Для сравнения эффективности в реализации задачи данного проекта мной были выбраны такие большие языковые модели, как </a:t>
            </a:r>
            <a:r>
              <a:rPr lang="ru-RU" sz="1800">
                <a:latin typeface="Montserrat"/>
                <a:ea typeface="Montserrat"/>
                <a:cs typeface="Montserrat"/>
                <a:sym typeface="Montserrat"/>
              </a:rPr>
              <a:t>BERT, T5, ViT и LLaMa 2</a:t>
            </a:r>
            <a:endParaRPr sz="1600">
              <a:latin typeface="Montserrat"/>
              <a:ea typeface="Montserrat"/>
              <a:cs typeface="Montserrat"/>
              <a:sym typeface="Montserrat"/>
            </a:endParaRPr>
          </a:p>
          <a:p>
            <a:pPr indent="0" lvl="0" marL="0" rtl="0" algn="l">
              <a:lnSpc>
                <a:spcPct val="115000"/>
              </a:lnSpc>
              <a:spcBef>
                <a:spcPts val="1200"/>
              </a:spcBef>
              <a:spcAft>
                <a:spcPts val="0"/>
              </a:spcAft>
              <a:buNone/>
            </a:pPr>
            <a:r>
              <a:rPr lang="ru-RU" sz="1600">
                <a:latin typeface="Montserrat Medium"/>
                <a:ea typeface="Montserrat Medium"/>
                <a:cs typeface="Montserrat Medium"/>
                <a:sym typeface="Montserrat Medium"/>
              </a:rPr>
              <a:t>В итоге, для решения поставленной задачи я выбрала LLaMa 2 7b по следующим причинам:</a:t>
            </a:r>
            <a:endParaRPr sz="1600">
              <a:latin typeface="Montserrat Medium"/>
              <a:ea typeface="Montserrat Medium"/>
              <a:cs typeface="Montserrat Medium"/>
              <a:sym typeface="Montserrat Medium"/>
            </a:endParaRPr>
          </a:p>
          <a:p>
            <a:pPr indent="-330200" lvl="0" marL="457200" marR="4574" rtl="0" algn="just">
              <a:lnSpc>
                <a:spcPct val="150000"/>
              </a:lnSpc>
              <a:spcBef>
                <a:spcPts val="1200"/>
              </a:spcBef>
              <a:spcAft>
                <a:spcPts val="0"/>
              </a:spcAft>
              <a:buSzPts val="1600"/>
              <a:buFont typeface="Montserrat Medium"/>
              <a:buAutoNum type="arabicPeriod"/>
            </a:pPr>
            <a:r>
              <a:rPr lang="ru-RU" sz="1600">
                <a:latin typeface="Montserrat Medium"/>
                <a:ea typeface="Montserrat Medium"/>
                <a:cs typeface="Montserrat Medium"/>
                <a:sym typeface="Montserrat Medium"/>
              </a:rPr>
              <a:t>Эта модель предлагает хороший баланс между производительностью и эффективностью. Она достаточно мощная для обработки естественного языка и в то же время доступна для использования на стандартном оборудовании.</a:t>
            </a:r>
            <a:endParaRPr sz="1600">
              <a:latin typeface="Montserrat Medium"/>
              <a:ea typeface="Montserrat Medium"/>
              <a:cs typeface="Montserrat Medium"/>
              <a:sym typeface="Montserrat Medium"/>
            </a:endParaRPr>
          </a:p>
          <a:p>
            <a:pPr indent="-330200" lvl="0" marL="457200" marR="4574" rtl="0" algn="just">
              <a:lnSpc>
                <a:spcPct val="150000"/>
              </a:lnSpc>
              <a:spcBef>
                <a:spcPts val="0"/>
              </a:spcBef>
              <a:spcAft>
                <a:spcPts val="0"/>
              </a:spcAft>
              <a:buSzPts val="1600"/>
              <a:buFont typeface="Montserrat Medium"/>
              <a:buAutoNum type="arabicPeriod"/>
            </a:pPr>
            <a:r>
              <a:rPr lang="ru-RU" sz="1600">
                <a:latin typeface="Montserrat Medium"/>
                <a:ea typeface="Montserrat Medium"/>
                <a:cs typeface="Montserrat Medium"/>
                <a:sym typeface="Montserrat Medium"/>
              </a:rPr>
              <a:t>LLaMa 2 является моделью с открытым исходным кодом, доступной для коммерческого использования. Это даёт мне больше свободы в использовании, модификации и интеграции модели в разрабатываемое приложение.</a:t>
            </a:r>
            <a:endParaRPr sz="1600">
              <a:latin typeface="Montserrat Medium"/>
              <a:ea typeface="Montserrat Medium"/>
              <a:cs typeface="Montserrat Medium"/>
              <a:sym typeface="Montserrat Medium"/>
            </a:endParaRPr>
          </a:p>
          <a:p>
            <a:pPr indent="-330200" lvl="0" marL="457200" marR="4574" rtl="0" algn="just">
              <a:lnSpc>
                <a:spcPct val="150000"/>
              </a:lnSpc>
              <a:spcBef>
                <a:spcPts val="0"/>
              </a:spcBef>
              <a:spcAft>
                <a:spcPts val="0"/>
              </a:spcAft>
              <a:buSzPts val="1600"/>
              <a:buFont typeface="Montserrat Medium"/>
              <a:buAutoNum type="arabicPeriod"/>
            </a:pPr>
            <a:r>
              <a:rPr lang="ru-RU" sz="1600">
                <a:latin typeface="Montserrat Medium"/>
                <a:ea typeface="Montserrat Medium"/>
                <a:cs typeface="Montserrat Medium"/>
                <a:sym typeface="Montserrat Medium"/>
              </a:rPr>
              <a:t>LLaMa 2 может быть легко дообучена на специализированном наборе данных резюме, что позволит улучшить её точность и релевантность результатов.</a:t>
            </a:r>
            <a:endParaRPr sz="2200">
              <a:latin typeface="Montserrat Medium"/>
              <a:ea typeface="Montserrat Medium"/>
              <a:cs typeface="Montserrat Medium"/>
              <a:sym typeface="Montserrat Medium"/>
            </a:endParaRPr>
          </a:p>
        </p:txBody>
      </p:sp>
      <p:sp>
        <p:nvSpPr>
          <p:cNvPr id="301" name="Google Shape;301;p31"/>
          <p:cNvSpPr txBox="1"/>
          <p:nvPr>
            <p:ph idx="6" type="body"/>
          </p:nvPr>
        </p:nvSpPr>
        <p:spPr>
          <a:xfrm>
            <a:off x="479424" y="149225"/>
            <a:ext cx="9940926" cy="276546"/>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1000"/>
              </a:spcAft>
              <a:buClr>
                <a:schemeClr val="accent6"/>
              </a:buClr>
              <a:buSzPts val="1100"/>
              <a:buFont typeface="Arial"/>
              <a:buNone/>
            </a:pPr>
            <a:r>
              <a:rPr b="1" lang="ru-RU">
                <a:latin typeface="Montserrat"/>
                <a:ea typeface="Montserrat"/>
                <a:cs typeface="Montserrat"/>
                <a:sym typeface="Montserrat"/>
              </a:rPr>
              <a:t>Большие языковые модели, их сравнение и выбор наиболее подходящей LLM.</a:t>
            </a:r>
            <a:endParaRPr/>
          </a:p>
        </p:txBody>
      </p:sp>
      <p:sp>
        <p:nvSpPr>
          <p:cNvPr id="302" name="Google Shape;302;p31"/>
          <p:cNvSpPr txBox="1"/>
          <p:nvPr>
            <p:ph idx="12" type="sldNum"/>
          </p:nvPr>
        </p:nvSpPr>
        <p:spPr>
          <a:xfrm>
            <a:off x="8966200" y="63525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2"/>
          <p:cNvSpPr txBox="1"/>
          <p:nvPr>
            <p:ph type="title"/>
          </p:nvPr>
        </p:nvSpPr>
        <p:spPr>
          <a:xfrm>
            <a:off x="3031475" y="848550"/>
            <a:ext cx="5964600" cy="1140600"/>
          </a:xfrm>
          <a:prstGeom prst="rect">
            <a:avLst/>
          </a:prstGeom>
        </p:spPr>
        <p:txBody>
          <a:bodyPr anchorCtr="0" anchor="t" bIns="45700" lIns="91425" spcFirstLastPara="1" rIns="91425" wrap="square" tIns="45700">
            <a:noAutofit/>
          </a:bodyPr>
          <a:lstStyle/>
          <a:p>
            <a:pPr indent="0" lvl="0" marL="0" rtl="0" algn="l">
              <a:lnSpc>
                <a:spcPct val="150000"/>
              </a:lnSpc>
              <a:spcBef>
                <a:spcPts val="1600"/>
              </a:spcBef>
              <a:spcAft>
                <a:spcPts val="400"/>
              </a:spcAft>
              <a:buClr>
                <a:schemeClr val="accent6"/>
              </a:buClr>
              <a:buSzPts val="1100"/>
              <a:buFont typeface="Arial"/>
              <a:buNone/>
            </a:pPr>
            <a:r>
              <a:rPr lang="ru-RU" sz="2000">
                <a:latin typeface="Montserrat ExtraBold"/>
                <a:ea typeface="Montserrat ExtraBold"/>
                <a:cs typeface="Montserrat ExtraBold"/>
                <a:sym typeface="Montserrat ExtraBold"/>
              </a:rPr>
              <a:t>Выбор кластера для обучения модели</a:t>
            </a:r>
            <a:endParaRPr sz="3800">
              <a:latin typeface="Montserrat ExtraBold"/>
              <a:ea typeface="Montserrat ExtraBold"/>
              <a:cs typeface="Montserrat ExtraBold"/>
              <a:sym typeface="Montserrat ExtraBold"/>
            </a:endParaRPr>
          </a:p>
        </p:txBody>
      </p:sp>
      <p:sp>
        <p:nvSpPr>
          <p:cNvPr id="308" name="Google Shape;308;p32"/>
          <p:cNvSpPr txBox="1"/>
          <p:nvPr>
            <p:ph idx="1" type="body"/>
          </p:nvPr>
        </p:nvSpPr>
        <p:spPr>
          <a:xfrm>
            <a:off x="6473725" y="1832750"/>
            <a:ext cx="5577000" cy="3570600"/>
          </a:xfrm>
          <a:prstGeom prst="rect">
            <a:avLst/>
          </a:prstGeom>
        </p:spPr>
        <p:txBody>
          <a:bodyPr anchorCtr="0" anchor="t" bIns="45700" lIns="91425" spcFirstLastPara="1" rIns="91425" wrap="square" tIns="45700">
            <a:noAutofit/>
          </a:bodyPr>
          <a:lstStyle/>
          <a:p>
            <a:pPr indent="447675" lvl="0" marL="0" rtl="0" algn="just">
              <a:lnSpc>
                <a:spcPct val="150000"/>
              </a:lnSpc>
              <a:spcBef>
                <a:spcPts val="0"/>
              </a:spcBef>
              <a:spcAft>
                <a:spcPts val="0"/>
              </a:spcAft>
              <a:buClr>
                <a:schemeClr val="accent6"/>
              </a:buClr>
              <a:buSzPts val="1100"/>
              <a:buFont typeface="Arial"/>
              <a:buNone/>
            </a:pPr>
            <a:r>
              <a:rPr lang="ru-RU" sz="1600"/>
              <a:t>Для исследования была арендована виртуальная машина на Yandex Cloud, память которой я расширила до 40 гб, так как было необходимо пространство для хранения языковых моделей, их токенизаторов, а так же датасета, подгружаемого с HuggingFace. Средой разработки в данном случае выступала Jupyter Lab с 1 GPU V100 8vCPUs от 48 до 96 гб RAM</a:t>
            </a:r>
            <a:endParaRPr sz="1600"/>
          </a:p>
        </p:txBody>
      </p:sp>
      <p:sp>
        <p:nvSpPr>
          <p:cNvPr id="309" name="Google Shape;309;p32"/>
          <p:cNvSpPr txBox="1"/>
          <p:nvPr>
            <p:ph idx="6" type="body"/>
          </p:nvPr>
        </p:nvSpPr>
        <p:spPr>
          <a:xfrm>
            <a:off x="479424" y="149225"/>
            <a:ext cx="9940800" cy="276600"/>
          </a:xfrm>
          <a:prstGeom prst="rect">
            <a:avLst/>
          </a:prstGeom>
        </p:spPr>
        <p:txBody>
          <a:bodyPr anchorCtr="0" anchor="t" bIns="45700" lIns="91425" spcFirstLastPara="1" rIns="91425" wrap="square" tIns="45700">
            <a:noAutofit/>
          </a:bodyPr>
          <a:lstStyle/>
          <a:p>
            <a:pPr indent="0" lvl="0" marL="0" rtl="0" algn="l">
              <a:lnSpc>
                <a:spcPct val="150000"/>
              </a:lnSpc>
              <a:spcBef>
                <a:spcPts val="1600"/>
              </a:spcBef>
              <a:spcAft>
                <a:spcPts val="400"/>
              </a:spcAft>
              <a:buClr>
                <a:schemeClr val="accent6"/>
              </a:buClr>
              <a:buSzPts val="1100"/>
              <a:buFont typeface="Arial"/>
              <a:buNone/>
            </a:pPr>
            <a:r>
              <a:rPr lang="ru-RU" sz="1400"/>
              <a:t>Выбор кластера для обучения модели</a:t>
            </a:r>
            <a:endParaRPr/>
          </a:p>
        </p:txBody>
      </p:sp>
      <p:pic>
        <p:nvPicPr>
          <p:cNvPr id="310" name="Google Shape;310;p32"/>
          <p:cNvPicPr preferRelativeResize="0"/>
          <p:nvPr/>
        </p:nvPicPr>
        <p:blipFill rotWithShape="1">
          <a:blip r:embed="rId3">
            <a:alphaModFix/>
          </a:blip>
          <a:srcRect b="19263" l="0" r="40550" t="0"/>
          <a:stretch/>
        </p:blipFill>
        <p:spPr>
          <a:xfrm>
            <a:off x="294900" y="1832750"/>
            <a:ext cx="6011601" cy="3300900"/>
          </a:xfrm>
          <a:prstGeom prst="rect">
            <a:avLst/>
          </a:prstGeom>
          <a:noFill/>
          <a:ln>
            <a:noFill/>
          </a:ln>
        </p:spPr>
      </p:pic>
      <p:sp>
        <p:nvSpPr>
          <p:cNvPr id="311" name="Google Shape;311;p32"/>
          <p:cNvSpPr txBox="1"/>
          <p:nvPr>
            <p:ph idx="12" type="sldNum"/>
          </p:nvPr>
        </p:nvSpPr>
        <p:spPr>
          <a:xfrm>
            <a:off x="8966200" y="63525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idx="1" type="body"/>
          </p:nvPr>
        </p:nvSpPr>
        <p:spPr>
          <a:xfrm>
            <a:off x="518850" y="842550"/>
            <a:ext cx="11275800" cy="970500"/>
          </a:xfrm>
          <a:prstGeom prst="rect">
            <a:avLst/>
          </a:prstGeom>
        </p:spPr>
        <p:txBody>
          <a:bodyPr anchorCtr="0" anchor="t" bIns="45700" lIns="91425" spcFirstLastPara="1" rIns="91425" wrap="square" tIns="45700">
            <a:noAutofit/>
          </a:bodyPr>
          <a:lstStyle/>
          <a:p>
            <a:pPr indent="450000" lvl="0" marL="0" rtl="0" algn="just">
              <a:lnSpc>
                <a:spcPct val="150000"/>
              </a:lnSpc>
              <a:spcBef>
                <a:spcPts val="0"/>
              </a:spcBef>
              <a:spcAft>
                <a:spcPts val="0"/>
              </a:spcAft>
              <a:buClr>
                <a:schemeClr val="accent6"/>
              </a:buClr>
              <a:buSzPts val="1100"/>
              <a:buFont typeface="Arial"/>
              <a:buNone/>
            </a:pPr>
            <a:r>
              <a:rPr lang="ru-RU" sz="1600"/>
              <a:t>Был написан скрипт для обучения языковой модели на основе архитектуры трансформера с использованием библиотек Hugging Face Transformers, Peft и Bitsandbytes</a:t>
            </a:r>
            <a:endParaRPr sz="2600"/>
          </a:p>
        </p:txBody>
      </p:sp>
      <p:sp>
        <p:nvSpPr>
          <p:cNvPr id="317" name="Google Shape;317;p33"/>
          <p:cNvSpPr txBox="1"/>
          <p:nvPr>
            <p:ph idx="6" type="body"/>
          </p:nvPr>
        </p:nvSpPr>
        <p:spPr>
          <a:xfrm>
            <a:off x="479424" y="149225"/>
            <a:ext cx="9940800" cy="27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ru-RU"/>
              <a:t>Дообучение модели</a:t>
            </a:r>
            <a:endParaRPr/>
          </a:p>
        </p:txBody>
      </p:sp>
      <p:pic>
        <p:nvPicPr>
          <p:cNvPr id="318" name="Google Shape;318;p33"/>
          <p:cNvPicPr preferRelativeResize="0"/>
          <p:nvPr/>
        </p:nvPicPr>
        <p:blipFill>
          <a:blip r:embed="rId3">
            <a:alphaModFix/>
          </a:blip>
          <a:stretch>
            <a:fillRect/>
          </a:stretch>
        </p:blipFill>
        <p:spPr>
          <a:xfrm>
            <a:off x="566250" y="1689610"/>
            <a:ext cx="7677150" cy="428625"/>
          </a:xfrm>
          <a:prstGeom prst="rect">
            <a:avLst/>
          </a:prstGeom>
          <a:noFill/>
          <a:ln>
            <a:noFill/>
          </a:ln>
        </p:spPr>
      </p:pic>
      <p:pic>
        <p:nvPicPr>
          <p:cNvPr id="319" name="Google Shape;319;p33"/>
          <p:cNvPicPr preferRelativeResize="0"/>
          <p:nvPr/>
        </p:nvPicPr>
        <p:blipFill>
          <a:blip r:embed="rId4">
            <a:alphaModFix/>
          </a:blip>
          <a:stretch>
            <a:fillRect/>
          </a:stretch>
        </p:blipFill>
        <p:spPr>
          <a:xfrm>
            <a:off x="566250" y="2328298"/>
            <a:ext cx="4352925" cy="2476500"/>
          </a:xfrm>
          <a:prstGeom prst="rect">
            <a:avLst/>
          </a:prstGeom>
          <a:noFill/>
          <a:ln>
            <a:noFill/>
          </a:ln>
        </p:spPr>
      </p:pic>
      <p:pic>
        <p:nvPicPr>
          <p:cNvPr id="320" name="Google Shape;320;p33"/>
          <p:cNvPicPr preferRelativeResize="0"/>
          <p:nvPr/>
        </p:nvPicPr>
        <p:blipFill>
          <a:blip r:embed="rId5">
            <a:alphaModFix/>
          </a:blip>
          <a:stretch>
            <a:fillRect/>
          </a:stretch>
        </p:blipFill>
        <p:spPr>
          <a:xfrm>
            <a:off x="5928825" y="2194435"/>
            <a:ext cx="5486400" cy="2133600"/>
          </a:xfrm>
          <a:prstGeom prst="rect">
            <a:avLst/>
          </a:prstGeom>
          <a:noFill/>
          <a:ln>
            <a:noFill/>
          </a:ln>
        </p:spPr>
      </p:pic>
      <p:pic>
        <p:nvPicPr>
          <p:cNvPr id="321" name="Google Shape;321;p33"/>
          <p:cNvPicPr preferRelativeResize="0"/>
          <p:nvPr/>
        </p:nvPicPr>
        <p:blipFill>
          <a:blip r:embed="rId6">
            <a:alphaModFix/>
          </a:blip>
          <a:stretch>
            <a:fillRect/>
          </a:stretch>
        </p:blipFill>
        <p:spPr>
          <a:xfrm>
            <a:off x="6220647" y="4454625"/>
            <a:ext cx="4622778" cy="2133600"/>
          </a:xfrm>
          <a:prstGeom prst="rect">
            <a:avLst/>
          </a:prstGeom>
          <a:noFill/>
          <a:ln>
            <a:noFill/>
          </a:ln>
        </p:spPr>
      </p:pic>
      <p:sp>
        <p:nvSpPr>
          <p:cNvPr id="322" name="Google Shape;322;p33"/>
          <p:cNvSpPr txBox="1"/>
          <p:nvPr>
            <p:ph idx="12" type="sldNum"/>
          </p:nvPr>
        </p:nvSpPr>
        <p:spPr>
          <a:xfrm>
            <a:off x="8966200" y="63525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type="title"/>
          </p:nvPr>
        </p:nvSpPr>
        <p:spPr>
          <a:xfrm>
            <a:off x="479425" y="597855"/>
            <a:ext cx="11229900" cy="1140600"/>
          </a:xfrm>
          <a:prstGeom prst="rect">
            <a:avLst/>
          </a:prstGeom>
        </p:spPr>
        <p:txBody>
          <a:bodyPr anchorCtr="0" anchor="t" bIns="45700" lIns="91425" spcFirstLastPara="1" rIns="91425" wrap="square" tIns="45700">
            <a:noAutofit/>
          </a:bodyPr>
          <a:lstStyle/>
          <a:p>
            <a:pPr indent="450000" lvl="0" marL="0" rtl="0" algn="just">
              <a:lnSpc>
                <a:spcPct val="150000"/>
              </a:lnSpc>
              <a:spcBef>
                <a:spcPts val="0"/>
              </a:spcBef>
              <a:spcAft>
                <a:spcPts val="0"/>
              </a:spcAft>
              <a:buClr>
                <a:schemeClr val="accent6"/>
              </a:buClr>
              <a:buSzPts val="1100"/>
              <a:buFont typeface="Arial"/>
              <a:buNone/>
            </a:pPr>
            <a:r>
              <a:rPr lang="ru-RU" sz="1600"/>
              <a:t>Модель и токенайзер загружаются в память GPU, и с помощью метода generate генерируется текст на основе входного текста</a:t>
            </a:r>
            <a:endParaRPr sz="3400"/>
          </a:p>
        </p:txBody>
      </p:sp>
      <p:sp>
        <p:nvSpPr>
          <p:cNvPr id="328" name="Google Shape;328;p34"/>
          <p:cNvSpPr txBox="1"/>
          <p:nvPr>
            <p:ph idx="6" type="body"/>
          </p:nvPr>
        </p:nvSpPr>
        <p:spPr>
          <a:xfrm>
            <a:off x="479424" y="149225"/>
            <a:ext cx="9940800" cy="27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ru-RU"/>
              <a:t>Результат</a:t>
            </a:r>
            <a:endParaRPr/>
          </a:p>
        </p:txBody>
      </p:sp>
      <p:pic>
        <p:nvPicPr>
          <p:cNvPr id="329" name="Google Shape;329;p34"/>
          <p:cNvPicPr preferRelativeResize="0"/>
          <p:nvPr/>
        </p:nvPicPr>
        <p:blipFill>
          <a:blip r:embed="rId3">
            <a:alphaModFix/>
          </a:blip>
          <a:stretch>
            <a:fillRect/>
          </a:stretch>
        </p:blipFill>
        <p:spPr>
          <a:xfrm>
            <a:off x="1324950" y="1379475"/>
            <a:ext cx="10069074" cy="2817561"/>
          </a:xfrm>
          <a:prstGeom prst="rect">
            <a:avLst/>
          </a:prstGeom>
          <a:noFill/>
          <a:ln>
            <a:noFill/>
          </a:ln>
        </p:spPr>
      </p:pic>
      <p:pic>
        <p:nvPicPr>
          <p:cNvPr id="330" name="Google Shape;330;p34"/>
          <p:cNvPicPr preferRelativeResize="0"/>
          <p:nvPr/>
        </p:nvPicPr>
        <p:blipFill rotWithShape="1">
          <a:blip r:embed="rId4">
            <a:alphaModFix/>
          </a:blip>
          <a:srcRect b="0" l="0" r="0" t="27028"/>
          <a:stretch/>
        </p:blipFill>
        <p:spPr>
          <a:xfrm>
            <a:off x="1389088" y="4197025"/>
            <a:ext cx="9940800" cy="776840"/>
          </a:xfrm>
          <a:prstGeom prst="rect">
            <a:avLst/>
          </a:prstGeom>
          <a:noFill/>
          <a:ln>
            <a:noFill/>
          </a:ln>
        </p:spPr>
      </p:pic>
      <p:sp>
        <p:nvSpPr>
          <p:cNvPr id="331" name="Google Shape;331;p34"/>
          <p:cNvSpPr txBox="1"/>
          <p:nvPr>
            <p:ph idx="12" type="sldNum"/>
          </p:nvPr>
        </p:nvSpPr>
        <p:spPr>
          <a:xfrm>
            <a:off x="8966200" y="63525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type="title"/>
          </p:nvPr>
        </p:nvSpPr>
        <p:spPr>
          <a:xfrm>
            <a:off x="1967275" y="905503"/>
            <a:ext cx="6674100" cy="525300"/>
          </a:xfrm>
          <a:prstGeom prst="rect">
            <a:avLst/>
          </a:prstGeom>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ru-RU" sz="2000">
                <a:latin typeface="Montserrat"/>
                <a:ea typeface="Montserrat"/>
                <a:cs typeface="Montserrat"/>
                <a:sym typeface="Montserrat"/>
              </a:rPr>
              <a:t>Итоговая оценка модели по метрикам:</a:t>
            </a:r>
            <a:endParaRPr b="1" sz="3800">
              <a:latin typeface="Montserrat"/>
              <a:ea typeface="Montserrat"/>
              <a:cs typeface="Montserrat"/>
              <a:sym typeface="Montserrat"/>
            </a:endParaRPr>
          </a:p>
        </p:txBody>
      </p:sp>
      <p:sp>
        <p:nvSpPr>
          <p:cNvPr id="337" name="Google Shape;337;p35"/>
          <p:cNvSpPr txBox="1"/>
          <p:nvPr>
            <p:ph idx="6" type="body"/>
          </p:nvPr>
        </p:nvSpPr>
        <p:spPr>
          <a:xfrm>
            <a:off x="479424" y="149225"/>
            <a:ext cx="9940800" cy="27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ru-RU"/>
              <a:t>Оценка по метрикам</a:t>
            </a:r>
            <a:endParaRPr/>
          </a:p>
        </p:txBody>
      </p:sp>
      <p:graphicFrame>
        <p:nvGraphicFramePr>
          <p:cNvPr id="338" name="Google Shape;338;p35"/>
          <p:cNvGraphicFramePr/>
          <p:nvPr/>
        </p:nvGraphicFramePr>
        <p:xfrm>
          <a:off x="1665225" y="1910475"/>
          <a:ext cx="3000000" cy="3000000"/>
        </p:xfrm>
        <a:graphic>
          <a:graphicData uri="http://schemas.openxmlformats.org/drawingml/2006/table">
            <a:tbl>
              <a:tblPr bandRow="1" firstRow="1">
                <a:noFill/>
                <a:tableStyleId>{E19E355E-B798-4BB0-B4D9-13163604164F}</a:tableStyleId>
              </a:tblPr>
              <a:tblGrid>
                <a:gridCol w="1789875"/>
                <a:gridCol w="1513700"/>
                <a:gridCol w="1768650"/>
                <a:gridCol w="1258725"/>
              </a:tblGrid>
              <a:tr h="571400">
                <a:tc>
                  <a:txBody>
                    <a:bodyPr/>
                    <a:lstStyle/>
                    <a:p>
                      <a:pPr indent="0" lvl="0" marL="0" rtl="0" algn="l">
                        <a:spcBef>
                          <a:spcPts val="0"/>
                        </a:spcBef>
                        <a:spcAft>
                          <a:spcPts val="0"/>
                        </a:spcAft>
                        <a:buNone/>
                      </a:pPr>
                      <a:r>
                        <a:t/>
                      </a:r>
                      <a:endParaRPr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ru-RU">
                          <a:latin typeface="Montserrat SemiBold"/>
                          <a:ea typeface="Montserrat SemiBold"/>
                          <a:cs typeface="Montserrat SemiBold"/>
                          <a:sym typeface="Montserrat SemiBold"/>
                        </a:rPr>
                        <a:t>ROUGE-1</a:t>
                      </a:r>
                      <a:endParaRPr>
                        <a:latin typeface="Montserrat SemiBold"/>
                        <a:ea typeface="Montserrat SemiBold"/>
                        <a:cs typeface="Montserrat SemiBold"/>
                        <a:sym typeface="Montserrat SemiBol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ru-RU">
                          <a:latin typeface="Montserrat SemiBold"/>
                          <a:ea typeface="Montserrat SemiBold"/>
                          <a:cs typeface="Montserrat SemiBold"/>
                          <a:sym typeface="Montserrat SemiBold"/>
                        </a:rPr>
                        <a:t>BLEU</a:t>
                      </a:r>
                      <a:r>
                        <a:rPr lang="ru-RU">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ru-RU">
                          <a:latin typeface="Montserrat SemiBold"/>
                          <a:ea typeface="Montserrat SemiBold"/>
                          <a:cs typeface="Montserrat SemiBold"/>
                          <a:sym typeface="Montserrat SemiBold"/>
                        </a:rPr>
                        <a:t>BERTScore</a:t>
                      </a:r>
                      <a:endParaRPr>
                        <a:latin typeface="Montserrat SemiBold"/>
                        <a:ea typeface="Montserrat SemiBold"/>
                        <a:cs typeface="Montserrat SemiBold"/>
                        <a:sym typeface="Montserrat SemiBol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9200">
                <a:tc>
                  <a:txBody>
                    <a:bodyPr/>
                    <a:lstStyle/>
                    <a:p>
                      <a:pPr indent="0" lvl="0" marL="0" rtl="0" algn="just">
                        <a:lnSpc>
                          <a:spcPct val="150000"/>
                        </a:lnSpc>
                        <a:spcBef>
                          <a:spcPts val="0"/>
                        </a:spcBef>
                        <a:spcAft>
                          <a:spcPts val="1200"/>
                        </a:spcAft>
                        <a:buNone/>
                      </a:pPr>
                      <a:r>
                        <a:rPr lang="ru-RU">
                          <a:latin typeface="Montserrat SemiBold"/>
                          <a:ea typeface="Montserrat SemiBold"/>
                          <a:cs typeface="Montserrat SemiBold"/>
                          <a:sym typeface="Montserrat SemiBold"/>
                        </a:rPr>
                        <a:t>LLaMA2 7b.</a:t>
                      </a:r>
                      <a:endParaRPr>
                        <a:latin typeface="Montserrat SemiBold"/>
                        <a:ea typeface="Montserrat SemiBold"/>
                        <a:cs typeface="Montserrat SemiBold"/>
                        <a:sym typeface="Montserrat SemiBol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ru-RU">
                          <a:latin typeface="Times New Roman"/>
                          <a:ea typeface="Times New Roman"/>
                          <a:cs typeface="Times New Roman"/>
                          <a:sym typeface="Times New Roman"/>
                        </a:rPr>
                        <a:t>0.56086119462</a:t>
                      </a:r>
                      <a:endParaRPr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RU">
                          <a:latin typeface="Times New Roman"/>
                          <a:ea typeface="Times New Roman"/>
                          <a:cs typeface="Times New Roman"/>
                          <a:sym typeface="Times New Roman"/>
                        </a:rPr>
                        <a:t>0.42419378673</a:t>
                      </a:r>
                      <a:endParaRPr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ru-RU">
                          <a:latin typeface="Times New Roman"/>
                          <a:ea typeface="Times New Roman"/>
                          <a:cs typeface="Times New Roman"/>
                          <a:sym typeface="Times New Roman"/>
                        </a:rPr>
                        <a:t>0.4848532874</a:t>
                      </a:r>
                      <a:endParaRPr sz="18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339" name="Google Shape;339;p35"/>
          <p:cNvPicPr preferRelativeResize="0"/>
          <p:nvPr/>
        </p:nvPicPr>
        <p:blipFill rotWithShape="1">
          <a:blip r:embed="rId3">
            <a:alphaModFix/>
          </a:blip>
          <a:srcRect b="0" l="0" r="0" t="0"/>
          <a:stretch/>
        </p:blipFill>
        <p:spPr>
          <a:xfrm>
            <a:off x="7417801" y="2291425"/>
            <a:ext cx="4074748" cy="4074748"/>
          </a:xfrm>
          <a:prstGeom prst="rect">
            <a:avLst/>
          </a:prstGeom>
          <a:noFill/>
          <a:ln>
            <a:noFill/>
          </a:ln>
        </p:spPr>
      </p:pic>
      <p:sp>
        <p:nvSpPr>
          <p:cNvPr id="340" name="Google Shape;340;p35"/>
          <p:cNvSpPr txBox="1"/>
          <p:nvPr/>
        </p:nvSpPr>
        <p:spPr>
          <a:xfrm>
            <a:off x="975500" y="3530750"/>
            <a:ext cx="6247200" cy="2795100"/>
          </a:xfrm>
          <a:prstGeom prst="rect">
            <a:avLst/>
          </a:prstGeom>
          <a:noFill/>
          <a:ln>
            <a:noFill/>
          </a:ln>
        </p:spPr>
        <p:txBody>
          <a:bodyPr anchorCtr="0" anchor="t" bIns="91425" lIns="91425" spcFirstLastPara="1" rIns="91425" wrap="square" tIns="91425">
            <a:noAutofit/>
          </a:bodyPr>
          <a:lstStyle/>
          <a:p>
            <a:pPr indent="450000" lvl="0" marL="0" rtl="0" algn="just">
              <a:lnSpc>
                <a:spcPct val="150000"/>
              </a:lnSpc>
              <a:spcBef>
                <a:spcPts val="0"/>
              </a:spcBef>
              <a:spcAft>
                <a:spcPts val="0"/>
              </a:spcAft>
              <a:buClr>
                <a:schemeClr val="accent6"/>
              </a:buClr>
              <a:buSzPts val="1100"/>
              <a:buFont typeface="Arial"/>
              <a:buNone/>
            </a:pPr>
            <a:r>
              <a:rPr lang="ru-RU" sz="1600">
                <a:solidFill>
                  <a:schemeClr val="dk1"/>
                </a:solidFill>
                <a:latin typeface="Montserrat Medium"/>
                <a:ea typeface="Montserrat Medium"/>
                <a:cs typeface="Montserrat Medium"/>
                <a:sym typeface="Montserrat Medium"/>
              </a:rPr>
              <a:t>По значению метрики ROUGE-1 видно, что модель имеет достаточно высокий уровень совпадения одиночных слов между сгенерированным и эталонным текстами, что говорит о том, что модель в целом хорошо справляется с воспроизведением отдельных ключевых слов, это безусловно важно для задачи стандартизации навыков в резюме.</a:t>
            </a:r>
            <a:endParaRPr sz="4200">
              <a:solidFill>
                <a:schemeClr val="dk1"/>
              </a:solidFill>
              <a:latin typeface="Montserrat Medium"/>
              <a:ea typeface="Montserrat Medium"/>
              <a:cs typeface="Montserrat Medium"/>
              <a:sym typeface="Montserrat Medium"/>
            </a:endParaRPr>
          </a:p>
        </p:txBody>
      </p:sp>
      <p:sp>
        <p:nvSpPr>
          <p:cNvPr id="341" name="Google Shape;341;p35"/>
          <p:cNvSpPr txBox="1"/>
          <p:nvPr>
            <p:ph idx="12" type="sldNum"/>
          </p:nvPr>
        </p:nvSpPr>
        <p:spPr>
          <a:xfrm>
            <a:off x="8966200" y="63525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6"/>
          <p:cNvSpPr txBox="1"/>
          <p:nvPr>
            <p:ph type="title"/>
          </p:nvPr>
        </p:nvSpPr>
        <p:spPr>
          <a:xfrm>
            <a:off x="3289300" y="3134600"/>
            <a:ext cx="6111000" cy="11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ru-RU"/>
              <a:t>Спасибо за внимание!</a:t>
            </a:r>
            <a:endParaRPr/>
          </a:p>
        </p:txBody>
      </p:sp>
      <p:sp>
        <p:nvSpPr>
          <p:cNvPr id="347" name="Google Shape;347;p36"/>
          <p:cNvSpPr txBox="1"/>
          <p:nvPr>
            <p:ph idx="6" type="body"/>
          </p:nvPr>
        </p:nvSpPr>
        <p:spPr>
          <a:xfrm>
            <a:off x="479424" y="149225"/>
            <a:ext cx="9940800" cy="27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48" name="Google Shape;348;p36"/>
          <p:cNvSpPr txBox="1"/>
          <p:nvPr>
            <p:ph idx="12" type="sldNum"/>
          </p:nvPr>
        </p:nvSpPr>
        <p:spPr>
          <a:xfrm>
            <a:off x="8966200" y="63525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481050" y="715930"/>
            <a:ext cx="11229900" cy="11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ru-RU"/>
              <a:t>Актуальность</a:t>
            </a:r>
            <a:endParaRPr/>
          </a:p>
        </p:txBody>
      </p:sp>
      <p:sp>
        <p:nvSpPr>
          <p:cNvPr id="219" name="Google Shape;219;p23"/>
          <p:cNvSpPr txBox="1"/>
          <p:nvPr>
            <p:ph idx="1" type="body"/>
          </p:nvPr>
        </p:nvSpPr>
        <p:spPr>
          <a:xfrm>
            <a:off x="524849" y="158325"/>
            <a:ext cx="9940800" cy="27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ru-RU"/>
              <a:t>Актуальность</a:t>
            </a:r>
            <a:endParaRPr/>
          </a:p>
        </p:txBody>
      </p:sp>
      <p:sp>
        <p:nvSpPr>
          <p:cNvPr id="220" name="Google Shape;220;p23"/>
          <p:cNvSpPr txBox="1"/>
          <p:nvPr/>
        </p:nvSpPr>
        <p:spPr>
          <a:xfrm>
            <a:off x="524850" y="1426100"/>
            <a:ext cx="7403100" cy="260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000"/>
              </a:spcAft>
              <a:buClr>
                <a:schemeClr val="accent6"/>
              </a:buClr>
              <a:buSzPts val="1100"/>
              <a:buFont typeface="Arial"/>
              <a:buNone/>
            </a:pPr>
            <a:r>
              <a:rPr lang="ru-RU" sz="1800">
                <a:solidFill>
                  <a:schemeClr val="dk1"/>
                </a:solidFill>
                <a:latin typeface="Montserrat"/>
                <a:ea typeface="Montserrat"/>
                <a:cs typeface="Montserrat"/>
                <a:sym typeface="Montserrat"/>
              </a:rPr>
              <a:t>Актуальность данной работы обусловлена растущей потребностью работодателей в инструментах, позволяющих более эффективно оценивать профессиональные компетенции соискателей. Применение больших языковых моделей в задачах анализа резюме может стать ключевым фактором повышения качества подбора персонала и сокращения временных и трудовых затрат.</a:t>
            </a:r>
            <a:endParaRPr sz="1800">
              <a:solidFill>
                <a:schemeClr val="dk1"/>
              </a:solidFill>
              <a:latin typeface="Montserrat"/>
              <a:ea typeface="Montserrat"/>
              <a:cs typeface="Montserrat"/>
              <a:sym typeface="Montserrat"/>
            </a:endParaRPr>
          </a:p>
        </p:txBody>
      </p:sp>
      <p:pic>
        <p:nvPicPr>
          <p:cNvPr id="221" name="Google Shape;221;p23"/>
          <p:cNvPicPr preferRelativeResize="0"/>
          <p:nvPr/>
        </p:nvPicPr>
        <p:blipFill>
          <a:blip r:embed="rId3">
            <a:alphaModFix/>
          </a:blip>
          <a:stretch>
            <a:fillRect/>
          </a:stretch>
        </p:blipFill>
        <p:spPr>
          <a:xfrm>
            <a:off x="7927950" y="2530455"/>
            <a:ext cx="3959250" cy="3959250"/>
          </a:xfrm>
          <a:prstGeom prst="rect">
            <a:avLst/>
          </a:prstGeom>
          <a:noFill/>
          <a:ln>
            <a:noFill/>
          </a:ln>
        </p:spPr>
      </p:pic>
      <p:sp>
        <p:nvSpPr>
          <p:cNvPr id="222" name="Google Shape;222;p23"/>
          <p:cNvSpPr txBox="1"/>
          <p:nvPr>
            <p:ph idx="12" type="sldNum"/>
          </p:nvPr>
        </p:nvSpPr>
        <p:spPr>
          <a:xfrm>
            <a:off x="8969375" y="6350687"/>
            <a:ext cx="2857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479425" y="597855"/>
            <a:ext cx="11229975" cy="8725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Цель проекта</a:t>
            </a:r>
            <a:r>
              <a:rPr lang="ru-RU"/>
              <a:t>:</a:t>
            </a:r>
            <a:endParaRPr/>
          </a:p>
        </p:txBody>
      </p:sp>
      <p:sp>
        <p:nvSpPr>
          <p:cNvPr id="228" name="Google Shape;228;p24"/>
          <p:cNvSpPr txBox="1"/>
          <p:nvPr/>
        </p:nvSpPr>
        <p:spPr>
          <a:xfrm>
            <a:off x="479425" y="1689269"/>
            <a:ext cx="5537803" cy="7761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Montserrat"/>
              <a:buNone/>
            </a:pPr>
            <a:r>
              <a:t/>
            </a:r>
            <a:endParaRPr b="0" i="0" sz="4000" u="none" cap="none" strike="noStrike">
              <a:solidFill>
                <a:schemeClr val="dk1"/>
              </a:solidFill>
              <a:latin typeface="Montserrat"/>
              <a:ea typeface="Montserrat"/>
              <a:cs typeface="Montserrat"/>
              <a:sym typeface="Montserrat"/>
            </a:endParaRPr>
          </a:p>
        </p:txBody>
      </p:sp>
      <p:sp>
        <p:nvSpPr>
          <p:cNvPr id="229" name="Google Shape;229;p24"/>
          <p:cNvSpPr txBox="1"/>
          <p:nvPr/>
        </p:nvSpPr>
        <p:spPr>
          <a:xfrm>
            <a:off x="479424" y="157527"/>
            <a:ext cx="9508638" cy="2635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600"/>
              <a:buFont typeface="Montserrat SemiBold"/>
              <a:buNone/>
            </a:pPr>
            <a:r>
              <a:rPr lang="ru-RU" sz="1600">
                <a:solidFill>
                  <a:schemeClr val="lt1"/>
                </a:solidFill>
                <a:latin typeface="Montserrat SemiBold"/>
                <a:ea typeface="Montserrat SemiBold"/>
                <a:cs typeface="Montserrat SemiBold"/>
                <a:sym typeface="Montserrat SemiBold"/>
              </a:rPr>
              <a:t>Цели и задачи</a:t>
            </a:r>
            <a:endParaRPr sz="1600">
              <a:solidFill>
                <a:schemeClr val="lt1"/>
              </a:solidFill>
              <a:latin typeface="Montserrat SemiBold"/>
              <a:ea typeface="Montserrat SemiBold"/>
              <a:cs typeface="Montserrat SemiBold"/>
              <a:sym typeface="Montserrat SemiBold"/>
            </a:endParaRPr>
          </a:p>
        </p:txBody>
      </p:sp>
      <p:sp>
        <p:nvSpPr>
          <p:cNvPr id="230" name="Google Shape;230;p24"/>
          <p:cNvSpPr txBox="1"/>
          <p:nvPr/>
        </p:nvSpPr>
        <p:spPr>
          <a:xfrm>
            <a:off x="479400" y="1225675"/>
            <a:ext cx="11233200" cy="2238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1000"/>
              </a:spcAft>
              <a:buNone/>
            </a:pPr>
            <a:r>
              <a:rPr lang="ru-RU" sz="2000">
                <a:solidFill>
                  <a:schemeClr val="dk1"/>
                </a:solidFill>
                <a:latin typeface="Montserrat"/>
                <a:ea typeface="Montserrat"/>
                <a:cs typeface="Montserrat"/>
                <a:sym typeface="Montserrat"/>
              </a:rPr>
              <a:t>П</a:t>
            </a:r>
            <a:r>
              <a:rPr lang="ru-RU" sz="2000">
                <a:solidFill>
                  <a:schemeClr val="dk1"/>
                </a:solidFill>
                <a:latin typeface="Montserrat"/>
                <a:ea typeface="Montserrat"/>
                <a:cs typeface="Montserrat"/>
                <a:sym typeface="Montserrat"/>
              </a:rPr>
              <a:t>овысить эффективность процесса анализа резюме, </a:t>
            </a:r>
            <a:r>
              <a:rPr lang="ru-RU" sz="2000">
                <a:solidFill>
                  <a:schemeClr val="dk1"/>
                </a:solidFill>
                <a:latin typeface="Montserrat"/>
                <a:ea typeface="Montserrat"/>
                <a:cs typeface="Montserrat"/>
                <a:sym typeface="Montserrat"/>
              </a:rPr>
              <a:t>путем</a:t>
            </a:r>
            <a:r>
              <a:rPr lang="ru-RU" sz="2000">
                <a:solidFill>
                  <a:schemeClr val="dk1"/>
                </a:solidFill>
                <a:latin typeface="Montserrat"/>
                <a:ea typeface="Montserrat"/>
                <a:cs typeface="Montserrat"/>
                <a:sym typeface="Montserrat"/>
              </a:rPr>
              <a:t> создания сервиса для стандартизации навыков, указанных в резюме кандидатов.</a:t>
            </a:r>
            <a:endParaRPr sz="2000">
              <a:solidFill>
                <a:schemeClr val="dk1"/>
              </a:solidFill>
              <a:latin typeface="Montserrat"/>
              <a:ea typeface="Montserrat"/>
              <a:cs typeface="Montserrat"/>
              <a:sym typeface="Montserrat"/>
            </a:endParaRPr>
          </a:p>
        </p:txBody>
      </p:sp>
      <p:pic>
        <p:nvPicPr>
          <p:cNvPr id="231" name="Google Shape;231;p24"/>
          <p:cNvPicPr preferRelativeResize="0"/>
          <p:nvPr/>
        </p:nvPicPr>
        <p:blipFill>
          <a:blip r:embed="rId3">
            <a:alphaModFix/>
          </a:blip>
          <a:stretch>
            <a:fillRect/>
          </a:stretch>
        </p:blipFill>
        <p:spPr>
          <a:xfrm>
            <a:off x="607450" y="2108950"/>
            <a:ext cx="4380749" cy="4380749"/>
          </a:xfrm>
          <a:prstGeom prst="rect">
            <a:avLst/>
          </a:prstGeom>
          <a:noFill/>
          <a:ln>
            <a:noFill/>
          </a:ln>
        </p:spPr>
      </p:pic>
      <p:pic>
        <p:nvPicPr>
          <p:cNvPr id="232" name="Google Shape;232;p24"/>
          <p:cNvPicPr preferRelativeResize="0"/>
          <p:nvPr/>
        </p:nvPicPr>
        <p:blipFill rotWithShape="1">
          <a:blip r:embed="rId4">
            <a:alphaModFix/>
          </a:blip>
          <a:srcRect b="0" l="0" r="0" t="0"/>
          <a:stretch/>
        </p:blipFill>
        <p:spPr>
          <a:xfrm>
            <a:off x="5682404" y="2108942"/>
            <a:ext cx="4703124" cy="4703124"/>
          </a:xfrm>
          <a:prstGeom prst="rect">
            <a:avLst/>
          </a:prstGeom>
          <a:noFill/>
          <a:ln>
            <a:noFill/>
          </a:ln>
        </p:spPr>
      </p:pic>
      <p:sp>
        <p:nvSpPr>
          <p:cNvPr id="233" name="Google Shape;233;p24"/>
          <p:cNvSpPr txBox="1"/>
          <p:nvPr>
            <p:ph idx="12" type="sldNum"/>
          </p:nvPr>
        </p:nvSpPr>
        <p:spPr>
          <a:xfrm>
            <a:off x="8969375" y="6350687"/>
            <a:ext cx="2857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479425" y="597855"/>
            <a:ext cx="11229900" cy="872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Ключевые задачи исследования:</a:t>
            </a:r>
            <a:endParaRPr/>
          </a:p>
        </p:txBody>
      </p:sp>
      <p:sp>
        <p:nvSpPr>
          <p:cNvPr id="239" name="Google Shape;239;p25"/>
          <p:cNvSpPr txBox="1"/>
          <p:nvPr/>
        </p:nvSpPr>
        <p:spPr>
          <a:xfrm>
            <a:off x="479425" y="1689269"/>
            <a:ext cx="5537700" cy="77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Montserrat"/>
              <a:buNone/>
            </a:pPr>
            <a:r>
              <a:t/>
            </a:r>
            <a:endParaRPr b="0" i="0" sz="4000" u="none" cap="none" strike="noStrike">
              <a:solidFill>
                <a:schemeClr val="dk1"/>
              </a:solidFill>
              <a:latin typeface="Montserrat"/>
              <a:ea typeface="Montserrat"/>
              <a:cs typeface="Montserrat"/>
              <a:sym typeface="Montserrat"/>
            </a:endParaRPr>
          </a:p>
        </p:txBody>
      </p:sp>
      <p:sp>
        <p:nvSpPr>
          <p:cNvPr id="240" name="Google Shape;240;p25"/>
          <p:cNvSpPr txBox="1"/>
          <p:nvPr/>
        </p:nvSpPr>
        <p:spPr>
          <a:xfrm>
            <a:off x="479424" y="157527"/>
            <a:ext cx="9508500" cy="263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600"/>
              <a:buFont typeface="Montserrat SemiBold"/>
              <a:buNone/>
            </a:pPr>
            <a:r>
              <a:rPr lang="ru-RU" sz="1600">
                <a:solidFill>
                  <a:schemeClr val="lt1"/>
                </a:solidFill>
                <a:latin typeface="Montserrat SemiBold"/>
                <a:ea typeface="Montserrat SemiBold"/>
                <a:cs typeface="Montserrat SemiBold"/>
                <a:sym typeface="Montserrat SemiBold"/>
              </a:rPr>
              <a:t>Цели и задачи</a:t>
            </a:r>
            <a:endParaRPr sz="1600">
              <a:solidFill>
                <a:schemeClr val="lt1"/>
              </a:solidFill>
              <a:latin typeface="Montserrat SemiBold"/>
              <a:ea typeface="Montserrat SemiBold"/>
              <a:cs typeface="Montserrat SemiBold"/>
              <a:sym typeface="Montserrat SemiBold"/>
            </a:endParaRPr>
          </a:p>
        </p:txBody>
      </p:sp>
      <p:sp>
        <p:nvSpPr>
          <p:cNvPr id="241" name="Google Shape;241;p25"/>
          <p:cNvSpPr txBox="1"/>
          <p:nvPr/>
        </p:nvSpPr>
        <p:spPr>
          <a:xfrm>
            <a:off x="479425" y="1412875"/>
            <a:ext cx="11233200" cy="22386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Clr>
                <a:schemeClr val="dk1"/>
              </a:buClr>
              <a:buSzPts val="1800"/>
              <a:buFont typeface="Montserrat"/>
              <a:buAutoNum type="arabicPeriod"/>
            </a:pPr>
            <a:r>
              <a:rPr lang="ru-RU" sz="1800">
                <a:solidFill>
                  <a:schemeClr val="dk1"/>
                </a:solidFill>
                <a:latin typeface="Montserrat"/>
                <a:ea typeface="Montserrat"/>
                <a:cs typeface="Montserrat"/>
                <a:sym typeface="Montserrat"/>
              </a:rPr>
              <a:t>Проанализировать существующие методы оценки навыков соискателей.</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AutoNum type="arabicPeriod"/>
            </a:pPr>
            <a:r>
              <a:rPr lang="ru-RU" sz="1800">
                <a:solidFill>
                  <a:schemeClr val="dk1"/>
                </a:solidFill>
                <a:latin typeface="Montserrat"/>
                <a:ea typeface="Montserrat"/>
                <a:cs typeface="Montserrat"/>
                <a:sym typeface="Montserrat"/>
              </a:rPr>
              <a:t>Провести обзор и сравнительный анализ ключевых характеристик популярных больших языковых моделей, таких как </a:t>
            </a:r>
            <a:r>
              <a:rPr lang="ru-RU" sz="1800">
                <a:solidFill>
                  <a:schemeClr val="dk1"/>
                </a:solidFill>
                <a:latin typeface="Montserrat"/>
                <a:ea typeface="Montserrat"/>
                <a:cs typeface="Montserrat"/>
                <a:sym typeface="Montserrat"/>
              </a:rPr>
              <a:t>BERT, T5, ViT и LLaMa 2</a:t>
            </a:r>
            <a:r>
              <a:rPr lang="ru-RU"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AutoNum type="arabicPeriod"/>
            </a:pPr>
            <a:r>
              <a:rPr lang="ru-RU" sz="1800">
                <a:solidFill>
                  <a:schemeClr val="dk1"/>
                </a:solidFill>
                <a:latin typeface="Montserrat"/>
                <a:ea typeface="Montserrat"/>
                <a:cs typeface="Montserrat"/>
                <a:sym typeface="Montserrat"/>
              </a:rPr>
              <a:t>Найти подходящий </a:t>
            </a:r>
            <a:r>
              <a:rPr lang="ru-RU" sz="1800">
                <a:solidFill>
                  <a:schemeClr val="dk1"/>
                </a:solidFill>
                <a:latin typeface="Montserrat"/>
                <a:ea typeface="Montserrat"/>
                <a:cs typeface="Montserrat"/>
                <a:sym typeface="Montserrat"/>
              </a:rPr>
              <a:t>датасет</a:t>
            </a:r>
            <a:r>
              <a:rPr lang="ru-RU" sz="1800">
                <a:solidFill>
                  <a:schemeClr val="dk1"/>
                </a:solidFill>
                <a:latin typeface="Montserrat"/>
                <a:ea typeface="Montserrat"/>
                <a:cs typeface="Montserrat"/>
                <a:sym typeface="Montserrat"/>
              </a:rPr>
              <a:t> и</a:t>
            </a:r>
            <a:r>
              <a:rPr lang="ru-RU" sz="1800">
                <a:solidFill>
                  <a:schemeClr val="dk1"/>
                </a:solidFill>
                <a:latin typeface="Montserrat"/>
                <a:ea typeface="Montserrat"/>
                <a:cs typeface="Montserrat"/>
                <a:sym typeface="Montserrat"/>
              </a:rPr>
              <a:t> подготовить</a:t>
            </a:r>
            <a:r>
              <a:rPr lang="ru-RU" sz="1800">
                <a:solidFill>
                  <a:schemeClr val="dk1"/>
                </a:solidFill>
                <a:latin typeface="Montserrat"/>
                <a:ea typeface="Montserrat"/>
                <a:cs typeface="Montserrat"/>
                <a:sym typeface="Montserrat"/>
              </a:rPr>
              <a:t> его к работе.</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AutoNum type="arabicPeriod"/>
            </a:pPr>
            <a:r>
              <a:rPr lang="ru-RU" sz="1800">
                <a:solidFill>
                  <a:schemeClr val="dk1"/>
                </a:solidFill>
                <a:latin typeface="Montserrat"/>
                <a:ea typeface="Montserrat"/>
                <a:cs typeface="Montserrat"/>
                <a:sym typeface="Montserrat"/>
              </a:rPr>
              <a:t>Переобучить выбранную модель для стандартизации навыков соискателей и протестировать её эффективность.</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AutoNum type="arabicPeriod"/>
            </a:pPr>
            <a:r>
              <a:rPr lang="ru-RU" sz="1800">
                <a:solidFill>
                  <a:schemeClr val="dk1"/>
                </a:solidFill>
                <a:latin typeface="Montserrat"/>
                <a:ea typeface="Montserrat"/>
                <a:cs typeface="Montserrat"/>
                <a:sym typeface="Montserrat"/>
              </a:rPr>
              <a:t>Оценить перспективы практического применения предлагаемого решения.</a:t>
            </a:r>
            <a:endParaRPr sz="1800">
              <a:solidFill>
                <a:schemeClr val="dk1"/>
              </a:solidFill>
              <a:latin typeface="Montserrat"/>
              <a:ea typeface="Montserrat"/>
              <a:cs typeface="Montserrat"/>
              <a:sym typeface="Montserrat"/>
            </a:endParaRPr>
          </a:p>
        </p:txBody>
      </p:sp>
      <p:pic>
        <p:nvPicPr>
          <p:cNvPr id="242" name="Google Shape;242;p25"/>
          <p:cNvPicPr preferRelativeResize="0"/>
          <p:nvPr/>
        </p:nvPicPr>
        <p:blipFill>
          <a:blip r:embed="rId3">
            <a:alphaModFix/>
          </a:blip>
          <a:stretch>
            <a:fillRect/>
          </a:stretch>
        </p:blipFill>
        <p:spPr>
          <a:xfrm>
            <a:off x="4019225" y="3342725"/>
            <a:ext cx="3233700" cy="3233700"/>
          </a:xfrm>
          <a:prstGeom prst="rect">
            <a:avLst/>
          </a:prstGeom>
          <a:noFill/>
          <a:ln>
            <a:noFill/>
          </a:ln>
        </p:spPr>
      </p:pic>
      <p:pic>
        <p:nvPicPr>
          <p:cNvPr id="243" name="Google Shape;243;p25"/>
          <p:cNvPicPr preferRelativeResize="0"/>
          <p:nvPr/>
        </p:nvPicPr>
        <p:blipFill>
          <a:blip r:embed="rId4">
            <a:alphaModFix/>
          </a:blip>
          <a:stretch>
            <a:fillRect/>
          </a:stretch>
        </p:blipFill>
        <p:spPr>
          <a:xfrm>
            <a:off x="8263300" y="3651475"/>
            <a:ext cx="2733155" cy="2979450"/>
          </a:xfrm>
          <a:prstGeom prst="rect">
            <a:avLst/>
          </a:prstGeom>
          <a:noFill/>
          <a:ln>
            <a:noFill/>
          </a:ln>
        </p:spPr>
      </p:pic>
      <p:pic>
        <p:nvPicPr>
          <p:cNvPr id="244" name="Google Shape;244;p25"/>
          <p:cNvPicPr preferRelativeResize="0"/>
          <p:nvPr/>
        </p:nvPicPr>
        <p:blipFill rotWithShape="1">
          <a:blip r:embed="rId5">
            <a:alphaModFix/>
          </a:blip>
          <a:srcRect b="0" l="0" r="0" t="0"/>
          <a:stretch/>
        </p:blipFill>
        <p:spPr>
          <a:xfrm>
            <a:off x="1568071" y="3954026"/>
            <a:ext cx="1588973" cy="2166800"/>
          </a:xfrm>
          <a:prstGeom prst="rect">
            <a:avLst/>
          </a:prstGeom>
          <a:noFill/>
          <a:ln>
            <a:noFill/>
          </a:ln>
        </p:spPr>
      </p:pic>
      <p:sp>
        <p:nvSpPr>
          <p:cNvPr id="245" name="Google Shape;245;p25"/>
          <p:cNvSpPr txBox="1"/>
          <p:nvPr>
            <p:ph idx="12" type="sldNum"/>
          </p:nvPr>
        </p:nvSpPr>
        <p:spPr>
          <a:xfrm>
            <a:off x="8969375" y="6350687"/>
            <a:ext cx="2857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479425" y="597855"/>
            <a:ext cx="11229900" cy="11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ru-RU"/>
              <a:t>Существующие методы оценки навыков соискателей:</a:t>
            </a:r>
            <a:endParaRPr/>
          </a:p>
        </p:txBody>
      </p:sp>
      <p:sp>
        <p:nvSpPr>
          <p:cNvPr id="251" name="Google Shape;251;p26"/>
          <p:cNvSpPr txBox="1"/>
          <p:nvPr>
            <p:ph idx="1" type="body"/>
          </p:nvPr>
        </p:nvSpPr>
        <p:spPr>
          <a:xfrm>
            <a:off x="479424" y="149225"/>
            <a:ext cx="9940800" cy="27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ru-RU"/>
              <a:t>Существующие методы оценки навыков соискателей.</a:t>
            </a:r>
            <a:endParaRPr/>
          </a:p>
        </p:txBody>
      </p:sp>
      <p:sp>
        <p:nvSpPr>
          <p:cNvPr id="252" name="Google Shape;252;p26"/>
          <p:cNvSpPr txBox="1"/>
          <p:nvPr/>
        </p:nvSpPr>
        <p:spPr>
          <a:xfrm>
            <a:off x="479425" y="1832725"/>
            <a:ext cx="7147200" cy="4503000"/>
          </a:xfrm>
          <a:prstGeom prst="rect">
            <a:avLst/>
          </a:prstGeom>
          <a:noFill/>
          <a:ln>
            <a:noFill/>
          </a:ln>
        </p:spPr>
        <p:txBody>
          <a:bodyPr anchorCtr="0" anchor="t" bIns="91425" lIns="91425" spcFirstLastPara="1" rIns="91425" wrap="square" tIns="91425">
            <a:noAutofit/>
          </a:bodyPr>
          <a:lstStyle/>
          <a:p>
            <a:pPr indent="-15875" lvl="0" marL="0" rtl="0" algn="l">
              <a:lnSpc>
                <a:spcPct val="115000"/>
              </a:lnSpc>
              <a:spcBef>
                <a:spcPts val="1000"/>
              </a:spcBef>
              <a:spcAft>
                <a:spcPts val="0"/>
              </a:spcAft>
              <a:buClr>
                <a:schemeClr val="dk1"/>
              </a:buClr>
              <a:buSzPts val="1600"/>
              <a:buFont typeface="Montserrat"/>
              <a:buAutoNum type="arabicPeriod"/>
            </a:pPr>
            <a:r>
              <a:rPr lang="ru-RU" sz="1600">
                <a:solidFill>
                  <a:schemeClr val="dk1"/>
                </a:solidFill>
                <a:latin typeface="Montserrat"/>
                <a:ea typeface="Montserrat"/>
                <a:cs typeface="Montserrat"/>
                <a:sym typeface="Montserrat"/>
              </a:rPr>
              <a:t>Анализ резюме. Основные ограничения данного подхода:</a:t>
            </a:r>
            <a:endParaRPr sz="1600">
              <a:solidFill>
                <a:schemeClr val="dk1"/>
              </a:solidFill>
              <a:latin typeface="Montserrat"/>
              <a:ea typeface="Montserrat"/>
              <a:cs typeface="Montserrat"/>
              <a:sym typeface="Montserrat"/>
            </a:endParaRPr>
          </a:p>
          <a:p>
            <a:pPr indent="-15875" lvl="0" marL="360000" rtl="0" algn="l">
              <a:lnSpc>
                <a:spcPct val="115000"/>
              </a:lnSpc>
              <a:spcBef>
                <a:spcPts val="0"/>
              </a:spcBef>
              <a:spcAft>
                <a:spcPts val="0"/>
              </a:spcAft>
              <a:buClr>
                <a:schemeClr val="dk1"/>
              </a:buClr>
              <a:buSzPts val="1600"/>
              <a:buFont typeface="Montserrat"/>
              <a:buChar char="●"/>
            </a:pPr>
            <a:r>
              <a:rPr lang="ru-RU" sz="1600">
                <a:solidFill>
                  <a:schemeClr val="dk1"/>
                </a:solidFill>
                <a:latin typeface="Montserrat"/>
                <a:ea typeface="Montserrat"/>
                <a:cs typeface="Montserrat"/>
                <a:sym typeface="Montserrat"/>
              </a:rPr>
              <a:t>Субъективность оценки.</a:t>
            </a:r>
            <a:endParaRPr sz="1600">
              <a:solidFill>
                <a:schemeClr val="dk1"/>
              </a:solidFill>
              <a:latin typeface="Montserrat"/>
              <a:ea typeface="Montserrat"/>
              <a:cs typeface="Montserrat"/>
              <a:sym typeface="Montserrat"/>
            </a:endParaRPr>
          </a:p>
          <a:p>
            <a:pPr indent="-15875" lvl="0" marL="360000" rtl="0" algn="l">
              <a:lnSpc>
                <a:spcPct val="115000"/>
              </a:lnSpc>
              <a:spcBef>
                <a:spcPts val="0"/>
              </a:spcBef>
              <a:spcAft>
                <a:spcPts val="0"/>
              </a:spcAft>
              <a:buClr>
                <a:schemeClr val="dk1"/>
              </a:buClr>
              <a:buSzPts val="1600"/>
              <a:buFont typeface="Montserrat"/>
              <a:buChar char="●"/>
            </a:pPr>
            <a:r>
              <a:rPr lang="ru-RU" sz="1600">
                <a:solidFill>
                  <a:schemeClr val="dk1"/>
                </a:solidFill>
                <a:latin typeface="Montserrat"/>
                <a:ea typeface="Montserrat"/>
                <a:cs typeface="Montserrat"/>
                <a:sym typeface="Montserrat"/>
              </a:rPr>
              <a:t>Неполнота информации.</a:t>
            </a:r>
            <a:endParaRPr sz="1600">
              <a:solidFill>
                <a:schemeClr val="dk1"/>
              </a:solidFill>
              <a:latin typeface="Montserrat"/>
              <a:ea typeface="Montserrat"/>
              <a:cs typeface="Montserrat"/>
              <a:sym typeface="Montserrat"/>
            </a:endParaRPr>
          </a:p>
          <a:p>
            <a:pPr indent="-15875" lvl="0" marL="360000" rtl="0" algn="l">
              <a:lnSpc>
                <a:spcPct val="115000"/>
              </a:lnSpc>
              <a:spcBef>
                <a:spcPts val="0"/>
              </a:spcBef>
              <a:spcAft>
                <a:spcPts val="0"/>
              </a:spcAft>
              <a:buClr>
                <a:schemeClr val="dk1"/>
              </a:buClr>
              <a:buSzPts val="1600"/>
              <a:buFont typeface="Montserrat"/>
              <a:buChar char="●"/>
            </a:pPr>
            <a:r>
              <a:rPr lang="ru-RU" sz="1600">
                <a:solidFill>
                  <a:schemeClr val="dk1"/>
                </a:solidFill>
                <a:latin typeface="Montserrat"/>
                <a:ea typeface="Montserrat"/>
                <a:cs typeface="Montserrat"/>
                <a:sym typeface="Montserrat"/>
              </a:rPr>
              <a:t>Отсутствие стандартизации.</a:t>
            </a:r>
            <a:endParaRPr sz="1600">
              <a:solidFill>
                <a:schemeClr val="dk1"/>
              </a:solidFill>
              <a:latin typeface="Montserrat"/>
              <a:ea typeface="Montserrat"/>
              <a:cs typeface="Montserrat"/>
              <a:sym typeface="Montserrat"/>
            </a:endParaRPr>
          </a:p>
          <a:p>
            <a:pPr indent="-15875" lvl="0" marL="0" rtl="0" algn="l">
              <a:lnSpc>
                <a:spcPct val="115000"/>
              </a:lnSpc>
              <a:spcBef>
                <a:spcPts val="0"/>
              </a:spcBef>
              <a:spcAft>
                <a:spcPts val="0"/>
              </a:spcAft>
              <a:buClr>
                <a:schemeClr val="dk1"/>
              </a:buClr>
              <a:buSzPts val="1600"/>
              <a:buFont typeface="Montserrat"/>
              <a:buAutoNum type="arabicPeriod" startAt="2"/>
            </a:pPr>
            <a:r>
              <a:rPr lang="ru-RU" sz="1600">
                <a:solidFill>
                  <a:schemeClr val="dk1"/>
                </a:solidFill>
                <a:latin typeface="Montserrat"/>
                <a:ea typeface="Montserrat"/>
                <a:cs typeface="Montserrat"/>
                <a:sym typeface="Montserrat"/>
              </a:rPr>
              <a:t>Собеседование. Основные ограничения данного подхода:</a:t>
            </a:r>
            <a:endParaRPr sz="1600">
              <a:solidFill>
                <a:schemeClr val="dk1"/>
              </a:solidFill>
              <a:latin typeface="Montserrat"/>
              <a:ea typeface="Montserrat"/>
              <a:cs typeface="Montserrat"/>
              <a:sym typeface="Montserrat"/>
            </a:endParaRPr>
          </a:p>
          <a:p>
            <a:pPr indent="-15875" lvl="0" marL="360000" rtl="0" algn="l">
              <a:lnSpc>
                <a:spcPct val="115000"/>
              </a:lnSpc>
              <a:spcBef>
                <a:spcPts val="0"/>
              </a:spcBef>
              <a:spcAft>
                <a:spcPts val="0"/>
              </a:spcAft>
              <a:buClr>
                <a:schemeClr val="dk1"/>
              </a:buClr>
              <a:buSzPts val="1600"/>
              <a:buFont typeface="Montserrat"/>
              <a:buChar char="●"/>
            </a:pPr>
            <a:r>
              <a:rPr lang="ru-RU" sz="1600">
                <a:solidFill>
                  <a:schemeClr val="dk1"/>
                </a:solidFill>
                <a:latin typeface="Montserrat"/>
                <a:ea typeface="Montserrat"/>
                <a:cs typeface="Montserrat"/>
                <a:sym typeface="Montserrat"/>
              </a:rPr>
              <a:t>Ограниченность времени.</a:t>
            </a:r>
            <a:endParaRPr sz="1600">
              <a:solidFill>
                <a:schemeClr val="dk1"/>
              </a:solidFill>
              <a:latin typeface="Montserrat"/>
              <a:ea typeface="Montserrat"/>
              <a:cs typeface="Montserrat"/>
              <a:sym typeface="Montserrat"/>
            </a:endParaRPr>
          </a:p>
          <a:p>
            <a:pPr indent="-15875" lvl="0" marL="360000" rtl="0" algn="l">
              <a:lnSpc>
                <a:spcPct val="115000"/>
              </a:lnSpc>
              <a:spcBef>
                <a:spcPts val="0"/>
              </a:spcBef>
              <a:spcAft>
                <a:spcPts val="0"/>
              </a:spcAft>
              <a:buClr>
                <a:schemeClr val="dk1"/>
              </a:buClr>
              <a:buSzPts val="1600"/>
              <a:buFont typeface="Montserrat"/>
              <a:buChar char="●"/>
            </a:pPr>
            <a:r>
              <a:rPr lang="ru-RU" sz="1600">
                <a:solidFill>
                  <a:schemeClr val="dk1"/>
                </a:solidFill>
                <a:latin typeface="Montserrat"/>
                <a:ea typeface="Montserrat"/>
                <a:cs typeface="Montserrat"/>
                <a:sym typeface="Montserrat"/>
              </a:rPr>
              <a:t>Субъективность оценки.</a:t>
            </a:r>
            <a:endParaRPr sz="1600">
              <a:solidFill>
                <a:schemeClr val="dk1"/>
              </a:solidFill>
              <a:latin typeface="Montserrat"/>
              <a:ea typeface="Montserrat"/>
              <a:cs typeface="Montserrat"/>
              <a:sym typeface="Montserrat"/>
            </a:endParaRPr>
          </a:p>
          <a:p>
            <a:pPr indent="-15875" lvl="0" marL="360000" rtl="0" algn="l">
              <a:lnSpc>
                <a:spcPct val="115000"/>
              </a:lnSpc>
              <a:spcBef>
                <a:spcPts val="0"/>
              </a:spcBef>
              <a:spcAft>
                <a:spcPts val="0"/>
              </a:spcAft>
              <a:buClr>
                <a:schemeClr val="dk1"/>
              </a:buClr>
              <a:buSzPts val="1600"/>
              <a:buFont typeface="Montserrat"/>
              <a:buChar char="●"/>
            </a:pPr>
            <a:r>
              <a:rPr lang="ru-RU" sz="1600">
                <a:solidFill>
                  <a:schemeClr val="dk1"/>
                </a:solidFill>
                <a:latin typeface="Montserrat"/>
                <a:ea typeface="Montserrat"/>
                <a:cs typeface="Montserrat"/>
                <a:sym typeface="Montserrat"/>
              </a:rPr>
              <a:t>Возможность подготовки кандидата.</a:t>
            </a:r>
            <a:endParaRPr sz="1600">
              <a:solidFill>
                <a:schemeClr val="dk1"/>
              </a:solidFill>
              <a:latin typeface="Montserrat"/>
              <a:ea typeface="Montserrat"/>
              <a:cs typeface="Montserrat"/>
              <a:sym typeface="Montserrat"/>
            </a:endParaRPr>
          </a:p>
          <a:p>
            <a:pPr indent="-15875" lvl="0" marL="0" rtl="0" algn="l">
              <a:lnSpc>
                <a:spcPct val="115000"/>
              </a:lnSpc>
              <a:spcBef>
                <a:spcPts val="0"/>
              </a:spcBef>
              <a:spcAft>
                <a:spcPts val="0"/>
              </a:spcAft>
              <a:buClr>
                <a:schemeClr val="dk1"/>
              </a:buClr>
              <a:buSzPts val="1600"/>
              <a:buFont typeface="Montserrat"/>
              <a:buAutoNum type="arabicPeriod" startAt="3"/>
            </a:pPr>
            <a:r>
              <a:rPr lang="ru-RU" sz="1600">
                <a:solidFill>
                  <a:schemeClr val="dk1"/>
                </a:solidFill>
                <a:latin typeface="Montserrat"/>
                <a:ea typeface="Montserrat"/>
                <a:cs typeface="Montserrat"/>
                <a:sym typeface="Montserrat"/>
              </a:rPr>
              <a:t>Тестирование. Преимущества тестирования:</a:t>
            </a:r>
            <a:endParaRPr sz="1600">
              <a:solidFill>
                <a:schemeClr val="dk1"/>
              </a:solidFill>
              <a:latin typeface="Montserrat"/>
              <a:ea typeface="Montserrat"/>
              <a:cs typeface="Montserrat"/>
              <a:sym typeface="Montserrat"/>
            </a:endParaRPr>
          </a:p>
          <a:p>
            <a:pPr indent="-15875" lvl="0" marL="360000" rtl="0" algn="l">
              <a:lnSpc>
                <a:spcPct val="115000"/>
              </a:lnSpc>
              <a:spcBef>
                <a:spcPts val="0"/>
              </a:spcBef>
              <a:spcAft>
                <a:spcPts val="0"/>
              </a:spcAft>
              <a:buClr>
                <a:schemeClr val="dk1"/>
              </a:buClr>
              <a:buSzPts val="1600"/>
              <a:buFont typeface="Montserrat"/>
              <a:buChar char="●"/>
            </a:pPr>
            <a:r>
              <a:rPr lang="ru-RU" sz="1600">
                <a:solidFill>
                  <a:schemeClr val="dk1"/>
                </a:solidFill>
                <a:latin typeface="Montserrat"/>
                <a:ea typeface="Montserrat"/>
                <a:cs typeface="Montserrat"/>
                <a:sym typeface="Montserrat"/>
              </a:rPr>
              <a:t>Объективность оценки.</a:t>
            </a:r>
            <a:endParaRPr sz="1600">
              <a:solidFill>
                <a:schemeClr val="dk1"/>
              </a:solidFill>
              <a:latin typeface="Montserrat"/>
              <a:ea typeface="Montserrat"/>
              <a:cs typeface="Montserrat"/>
              <a:sym typeface="Montserrat"/>
            </a:endParaRPr>
          </a:p>
          <a:p>
            <a:pPr indent="-15875" lvl="0" marL="360000" rtl="0" algn="l">
              <a:lnSpc>
                <a:spcPct val="115000"/>
              </a:lnSpc>
              <a:spcBef>
                <a:spcPts val="0"/>
              </a:spcBef>
              <a:spcAft>
                <a:spcPts val="0"/>
              </a:spcAft>
              <a:buClr>
                <a:schemeClr val="dk1"/>
              </a:buClr>
              <a:buSzPts val="1600"/>
              <a:buFont typeface="Montserrat"/>
              <a:buChar char="●"/>
            </a:pPr>
            <a:r>
              <a:rPr lang="ru-RU" sz="1600">
                <a:solidFill>
                  <a:schemeClr val="dk1"/>
                </a:solidFill>
                <a:latin typeface="Montserrat"/>
                <a:ea typeface="Montserrat"/>
                <a:cs typeface="Montserrat"/>
                <a:sym typeface="Montserrat"/>
              </a:rPr>
              <a:t>Возможность проверки конкретных навыков.</a:t>
            </a:r>
            <a:endParaRPr sz="1600">
              <a:solidFill>
                <a:schemeClr val="dk1"/>
              </a:solidFill>
              <a:latin typeface="Montserrat"/>
              <a:ea typeface="Montserrat"/>
              <a:cs typeface="Montserrat"/>
              <a:sym typeface="Montserrat"/>
            </a:endParaRPr>
          </a:p>
          <a:p>
            <a:pPr indent="0" lvl="0" marL="457200" rtl="0" algn="l">
              <a:lnSpc>
                <a:spcPct val="115000"/>
              </a:lnSpc>
              <a:spcBef>
                <a:spcPts val="1000"/>
              </a:spcBef>
              <a:spcAft>
                <a:spcPts val="0"/>
              </a:spcAft>
              <a:buNone/>
            </a:pPr>
            <a:r>
              <a:rPr lang="ru-RU" sz="1600">
                <a:solidFill>
                  <a:schemeClr val="dk1"/>
                </a:solidFill>
                <a:latin typeface="Montserrat"/>
                <a:ea typeface="Montserrat"/>
                <a:cs typeface="Montserrat"/>
                <a:sym typeface="Montserrat"/>
              </a:rPr>
              <a:t>Ограничения тестирования:</a:t>
            </a:r>
            <a:endParaRPr sz="1600">
              <a:solidFill>
                <a:schemeClr val="dk1"/>
              </a:solidFill>
              <a:latin typeface="Montserrat"/>
              <a:ea typeface="Montserrat"/>
              <a:cs typeface="Montserrat"/>
              <a:sym typeface="Montserrat"/>
            </a:endParaRPr>
          </a:p>
          <a:p>
            <a:pPr indent="-15875" lvl="0" marL="360000" rtl="0" algn="l">
              <a:lnSpc>
                <a:spcPct val="115000"/>
              </a:lnSpc>
              <a:spcBef>
                <a:spcPts val="1000"/>
              </a:spcBef>
              <a:spcAft>
                <a:spcPts val="0"/>
              </a:spcAft>
              <a:buClr>
                <a:schemeClr val="dk1"/>
              </a:buClr>
              <a:buSzPts val="1600"/>
              <a:buFont typeface="Montserrat"/>
              <a:buChar char="●"/>
            </a:pPr>
            <a:r>
              <a:rPr lang="ru-RU" sz="1600">
                <a:solidFill>
                  <a:schemeClr val="dk1"/>
                </a:solidFill>
                <a:latin typeface="Montserrat"/>
                <a:ea typeface="Montserrat"/>
                <a:cs typeface="Montserrat"/>
                <a:sym typeface="Montserrat"/>
              </a:rPr>
              <a:t>Ограниченность охвата.</a:t>
            </a:r>
            <a:endParaRPr sz="1600">
              <a:solidFill>
                <a:schemeClr val="dk1"/>
              </a:solidFill>
              <a:latin typeface="Montserrat"/>
              <a:ea typeface="Montserrat"/>
              <a:cs typeface="Montserrat"/>
              <a:sym typeface="Montserrat"/>
            </a:endParaRPr>
          </a:p>
          <a:p>
            <a:pPr indent="-15875" lvl="0" marL="360000" rtl="0" algn="l">
              <a:lnSpc>
                <a:spcPct val="115000"/>
              </a:lnSpc>
              <a:spcBef>
                <a:spcPts val="0"/>
              </a:spcBef>
              <a:spcAft>
                <a:spcPts val="0"/>
              </a:spcAft>
              <a:buClr>
                <a:schemeClr val="dk1"/>
              </a:buClr>
              <a:buSzPts val="1600"/>
              <a:buFont typeface="Montserrat"/>
              <a:buChar char="●"/>
            </a:pPr>
            <a:r>
              <a:rPr lang="ru-RU" sz="1600">
                <a:solidFill>
                  <a:schemeClr val="dk1"/>
                </a:solidFill>
                <a:latin typeface="Montserrat"/>
                <a:ea typeface="Montserrat"/>
                <a:cs typeface="Montserrat"/>
                <a:sym typeface="Montserrat"/>
              </a:rPr>
              <a:t>Сложность разработки.</a:t>
            </a:r>
            <a:endParaRPr sz="1600">
              <a:solidFill>
                <a:schemeClr val="dk1"/>
              </a:solidFill>
              <a:latin typeface="Montserrat"/>
              <a:ea typeface="Montserrat"/>
              <a:cs typeface="Montserrat"/>
              <a:sym typeface="Montserrat"/>
            </a:endParaRPr>
          </a:p>
        </p:txBody>
      </p:sp>
      <p:pic>
        <p:nvPicPr>
          <p:cNvPr id="253" name="Google Shape;253;p26"/>
          <p:cNvPicPr preferRelativeResize="0"/>
          <p:nvPr/>
        </p:nvPicPr>
        <p:blipFill>
          <a:blip r:embed="rId3">
            <a:alphaModFix/>
          </a:blip>
          <a:stretch>
            <a:fillRect/>
          </a:stretch>
        </p:blipFill>
        <p:spPr>
          <a:xfrm>
            <a:off x="7586550" y="2121150"/>
            <a:ext cx="4503000" cy="4503000"/>
          </a:xfrm>
          <a:prstGeom prst="rect">
            <a:avLst/>
          </a:prstGeom>
          <a:noFill/>
          <a:ln>
            <a:noFill/>
          </a:ln>
        </p:spPr>
      </p:pic>
      <p:sp>
        <p:nvSpPr>
          <p:cNvPr id="254" name="Google Shape;254;p26"/>
          <p:cNvSpPr txBox="1"/>
          <p:nvPr>
            <p:ph idx="12" type="sldNum"/>
          </p:nvPr>
        </p:nvSpPr>
        <p:spPr>
          <a:xfrm>
            <a:off x="8969375" y="6350687"/>
            <a:ext cx="2857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ph type="title"/>
          </p:nvPr>
        </p:nvSpPr>
        <p:spPr>
          <a:xfrm>
            <a:off x="479425" y="788575"/>
            <a:ext cx="4289400" cy="114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Трансформеры</a:t>
            </a:r>
            <a:endParaRPr/>
          </a:p>
        </p:txBody>
      </p:sp>
      <p:sp>
        <p:nvSpPr>
          <p:cNvPr id="260" name="Google Shape;260;p27"/>
          <p:cNvSpPr txBox="1"/>
          <p:nvPr>
            <p:ph idx="1" type="body"/>
          </p:nvPr>
        </p:nvSpPr>
        <p:spPr>
          <a:xfrm>
            <a:off x="479425" y="1535850"/>
            <a:ext cx="11492700" cy="906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accent6"/>
              </a:buClr>
              <a:buSzPts val="1100"/>
              <a:buFont typeface="Arial"/>
              <a:buNone/>
            </a:pPr>
            <a:r>
              <a:rPr lang="ru-RU" sz="1600">
                <a:latin typeface="Montserrat"/>
                <a:ea typeface="Montserrat"/>
                <a:cs typeface="Montserrat"/>
                <a:sym typeface="Montserrat"/>
              </a:rPr>
              <a:t>Transformers, это революционная архитектура нейронных сетей, которая была представлена в 2017 году с целью улучшения качества машинного перевода.</a:t>
            </a:r>
            <a:endParaRPr sz="1600"/>
          </a:p>
        </p:txBody>
      </p:sp>
      <p:sp>
        <p:nvSpPr>
          <p:cNvPr id="261" name="Google Shape;261;p27"/>
          <p:cNvSpPr txBox="1"/>
          <p:nvPr>
            <p:ph idx="5"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1000"/>
              </a:spcAft>
              <a:buClr>
                <a:schemeClr val="accent6"/>
              </a:buClr>
              <a:buSzPts val="1100"/>
              <a:buFont typeface="Arial"/>
              <a:buNone/>
            </a:pPr>
            <a:r>
              <a:rPr b="1" lang="ru-RU">
                <a:latin typeface="Montserrat"/>
                <a:ea typeface="Montserrat"/>
                <a:cs typeface="Montserrat"/>
                <a:sym typeface="Montserrat"/>
              </a:rPr>
              <a:t>Большие языковые модели, их сравнение и выбор наиболее подходящей LLM.</a:t>
            </a:r>
            <a:endParaRPr/>
          </a:p>
        </p:txBody>
      </p:sp>
      <p:pic>
        <p:nvPicPr>
          <p:cNvPr id="262" name="Google Shape;262;p27"/>
          <p:cNvPicPr preferRelativeResize="0"/>
          <p:nvPr/>
        </p:nvPicPr>
        <p:blipFill>
          <a:blip r:embed="rId3">
            <a:alphaModFix/>
          </a:blip>
          <a:stretch>
            <a:fillRect/>
          </a:stretch>
        </p:blipFill>
        <p:spPr>
          <a:xfrm>
            <a:off x="2920325" y="2509975"/>
            <a:ext cx="6169699" cy="1383575"/>
          </a:xfrm>
          <a:prstGeom prst="rect">
            <a:avLst/>
          </a:prstGeom>
          <a:noFill/>
          <a:ln>
            <a:noFill/>
          </a:ln>
        </p:spPr>
      </p:pic>
      <p:sp>
        <p:nvSpPr>
          <p:cNvPr id="263" name="Google Shape;263;p27"/>
          <p:cNvSpPr txBox="1"/>
          <p:nvPr/>
        </p:nvSpPr>
        <p:spPr>
          <a:xfrm>
            <a:off x="476850" y="4341875"/>
            <a:ext cx="11238300" cy="17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accent6"/>
              </a:buClr>
              <a:buSzPts val="1100"/>
              <a:buFont typeface="Arial"/>
              <a:buNone/>
            </a:pPr>
            <a:r>
              <a:rPr lang="ru-RU" sz="1600">
                <a:solidFill>
                  <a:schemeClr val="dk1"/>
                </a:solidFill>
                <a:latin typeface="Montserrat"/>
                <a:ea typeface="Montserrat"/>
                <a:cs typeface="Montserrat"/>
                <a:sym typeface="Montserrat"/>
              </a:rPr>
              <a:t>Ключевой инновацией трансформеров является механизм внимания (attention mechanism), который позволяет модели учитывать взаимосвязи между всеми словами во входной последовательности. В отличие от традиционных архитектур, таких как рекуррентные нейронные сети (RNN) или сверточные нейронные сети (CNN), которые обрабатывают входные данные последовательно, трансформеры могут параллельно обрабатывать всю последовательность, что значительно ускоряет процесс обучения и вывода.</a:t>
            </a:r>
            <a:endParaRPr sz="4200">
              <a:solidFill>
                <a:schemeClr val="dk1"/>
              </a:solidFill>
              <a:latin typeface="Montserrat"/>
              <a:ea typeface="Montserrat"/>
              <a:cs typeface="Montserrat"/>
              <a:sym typeface="Montserrat"/>
            </a:endParaRPr>
          </a:p>
        </p:txBody>
      </p:sp>
      <p:sp>
        <p:nvSpPr>
          <p:cNvPr id="264" name="Google Shape;264;p27"/>
          <p:cNvSpPr txBox="1"/>
          <p:nvPr>
            <p:ph idx="12" type="sldNum"/>
          </p:nvPr>
        </p:nvSpPr>
        <p:spPr>
          <a:xfrm>
            <a:off x="8966200" y="63525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type="title"/>
          </p:nvPr>
        </p:nvSpPr>
        <p:spPr>
          <a:xfrm>
            <a:off x="481050" y="736380"/>
            <a:ext cx="11229900" cy="114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accent6"/>
              </a:buClr>
              <a:buSzPts val="1100"/>
              <a:buFont typeface="Arial"/>
              <a:buNone/>
            </a:pPr>
            <a:r>
              <a:rPr b="1" lang="ru-RU" sz="1800">
                <a:solidFill>
                  <a:schemeClr val="dk2"/>
                </a:solidFill>
                <a:latin typeface="Montserrat"/>
                <a:ea typeface="Montserrat"/>
                <a:cs typeface="Montserrat"/>
                <a:sym typeface="Montserrat"/>
              </a:rPr>
              <a:t>Обобщение текста </a:t>
            </a:r>
            <a:r>
              <a:rPr lang="ru-RU" sz="1800">
                <a:solidFill>
                  <a:schemeClr val="dk2"/>
                </a:solidFill>
                <a:latin typeface="Montserrat"/>
                <a:ea typeface="Montserrat"/>
                <a:cs typeface="Montserrat"/>
                <a:sym typeface="Montserrat"/>
              </a:rPr>
              <a:t>- это процесс автоматического создания краткого содержания или резюме более длинного текстового документа или набора документов, сохраняя при этом самую важную информацию и общий смысл. Цель суммаризации - помочь пользователям быстро понять ключевые идеи и главные моменты текста, не читая его полностью.</a:t>
            </a:r>
            <a:endParaRPr sz="1800">
              <a:solidFill>
                <a:schemeClr val="dk2"/>
              </a:solidFill>
            </a:endParaRPr>
          </a:p>
        </p:txBody>
      </p:sp>
      <p:sp>
        <p:nvSpPr>
          <p:cNvPr id="270" name="Google Shape;270;p28"/>
          <p:cNvSpPr txBox="1"/>
          <p:nvPr>
            <p:ph idx="1" type="body"/>
          </p:nvPr>
        </p:nvSpPr>
        <p:spPr>
          <a:xfrm>
            <a:off x="1405650" y="3172825"/>
            <a:ext cx="4348800" cy="2946300"/>
          </a:xfrm>
          <a:prstGeom prst="rect">
            <a:avLst/>
          </a:prstGeom>
        </p:spPr>
        <p:txBody>
          <a:bodyPr anchorCtr="0" anchor="t" bIns="45700" lIns="91425" spcFirstLastPara="1" rIns="91425" wrap="square" tIns="45700">
            <a:noAutofit/>
          </a:bodyPr>
          <a:lstStyle/>
          <a:p>
            <a:pPr indent="-330200" lvl="0" marL="457200" rtl="0" algn="l">
              <a:lnSpc>
                <a:spcPct val="115000"/>
              </a:lnSpc>
              <a:spcBef>
                <a:spcPts val="1200"/>
              </a:spcBef>
              <a:spcAft>
                <a:spcPts val="0"/>
              </a:spcAft>
              <a:buClr>
                <a:schemeClr val="accent1"/>
              </a:buClr>
              <a:buSzPts val="1600"/>
              <a:buFont typeface="Montserrat"/>
              <a:buAutoNum type="arabicPeriod"/>
            </a:pPr>
            <a:r>
              <a:rPr lang="ru-RU" sz="1600">
                <a:solidFill>
                  <a:schemeClr val="accent1"/>
                </a:solidFill>
                <a:latin typeface="Montserrat"/>
                <a:ea typeface="Montserrat"/>
                <a:cs typeface="Montserrat"/>
                <a:sym typeface="Montserrat"/>
              </a:rPr>
              <a:t>Экстрактивная суммаризация (Extractive Summarization): Этот метод выбирает наиболее важные предложения или фразы из исходного текста и объединяет их в краткое резюме. То есть итоговая сводка состоит из</a:t>
            </a:r>
            <a:r>
              <a:rPr lang="ru-RU" sz="1600">
                <a:solidFill>
                  <a:schemeClr val="accent1"/>
                </a:solidFill>
                <a:latin typeface="Montserrat"/>
                <a:ea typeface="Montserrat"/>
                <a:cs typeface="Montserrat"/>
                <a:sym typeface="Montserrat"/>
              </a:rPr>
              <a:t> фрагментов оригинального документа. </a:t>
            </a:r>
            <a:endParaRPr sz="2900">
              <a:solidFill>
                <a:schemeClr val="accent1"/>
              </a:solidFill>
            </a:endParaRPr>
          </a:p>
        </p:txBody>
      </p:sp>
      <p:sp>
        <p:nvSpPr>
          <p:cNvPr id="271" name="Google Shape;271;p28"/>
          <p:cNvSpPr txBox="1"/>
          <p:nvPr>
            <p:ph idx="4" type="body"/>
          </p:nvPr>
        </p:nvSpPr>
        <p:spPr>
          <a:xfrm>
            <a:off x="6132525" y="3172825"/>
            <a:ext cx="4493100" cy="3222000"/>
          </a:xfrm>
          <a:prstGeom prst="rect">
            <a:avLst/>
          </a:prstGeom>
        </p:spPr>
        <p:txBody>
          <a:bodyPr anchorCtr="0" anchor="t" bIns="45700" lIns="91425" spcFirstLastPara="1" rIns="91425" wrap="square" tIns="45700">
            <a:noAutofit/>
          </a:bodyPr>
          <a:lstStyle/>
          <a:p>
            <a:pPr indent="-330200" lvl="0" marL="457200" rtl="0" algn="l">
              <a:lnSpc>
                <a:spcPct val="115000"/>
              </a:lnSpc>
              <a:spcBef>
                <a:spcPts val="1200"/>
              </a:spcBef>
              <a:spcAft>
                <a:spcPts val="0"/>
              </a:spcAft>
              <a:buClr>
                <a:schemeClr val="dk1"/>
              </a:buClr>
              <a:buSzPts val="1600"/>
              <a:buFont typeface="Montserrat"/>
              <a:buAutoNum type="arabicPeriod" startAt="2"/>
            </a:pPr>
            <a:r>
              <a:rPr lang="ru-RU" sz="1600">
                <a:solidFill>
                  <a:schemeClr val="dk1"/>
                </a:solidFill>
              </a:rPr>
              <a:t>Абстрактная суммаризация (Abstractive Summarization): Данный подход генерирует совершенно новый текст, который кратко передает основное содержание исходного документа. Абстрактное резюме может включать фразы и предложения, которых нет в оригинале.</a:t>
            </a:r>
            <a:endParaRPr sz="1600">
              <a:solidFill>
                <a:schemeClr val="dk1"/>
              </a:solidFill>
              <a:latin typeface="Montserrat SemiBold"/>
              <a:ea typeface="Montserrat SemiBold"/>
              <a:cs typeface="Montserrat SemiBold"/>
              <a:sym typeface="Montserrat SemiBold"/>
            </a:endParaRPr>
          </a:p>
          <a:p>
            <a:pPr indent="0" lvl="0" marL="0" rtl="0" algn="l">
              <a:spcBef>
                <a:spcPts val="1200"/>
              </a:spcBef>
              <a:spcAft>
                <a:spcPts val="0"/>
              </a:spcAft>
              <a:buNone/>
            </a:pPr>
            <a:r>
              <a:t/>
            </a:r>
            <a:endParaRPr/>
          </a:p>
        </p:txBody>
      </p:sp>
      <p:sp>
        <p:nvSpPr>
          <p:cNvPr id="272" name="Google Shape;272;p28"/>
          <p:cNvSpPr txBox="1"/>
          <p:nvPr>
            <p:ph idx="5" type="body"/>
          </p:nvPr>
        </p:nvSpPr>
        <p:spPr>
          <a:xfrm>
            <a:off x="479424" y="149225"/>
            <a:ext cx="9940800" cy="27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ru-RU"/>
              <a:t>Суммаризация</a:t>
            </a:r>
            <a:endParaRPr/>
          </a:p>
        </p:txBody>
      </p:sp>
      <p:sp>
        <p:nvSpPr>
          <p:cNvPr id="273" name="Google Shape;273;p28"/>
          <p:cNvSpPr txBox="1"/>
          <p:nvPr/>
        </p:nvSpPr>
        <p:spPr>
          <a:xfrm>
            <a:off x="2573400" y="2352550"/>
            <a:ext cx="7045200" cy="34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accent6"/>
              </a:buClr>
              <a:buSzPts val="1100"/>
              <a:buFont typeface="Arial"/>
              <a:buNone/>
            </a:pPr>
            <a:r>
              <a:rPr b="1" lang="ru-RU" sz="1600">
                <a:solidFill>
                  <a:schemeClr val="dk1"/>
                </a:solidFill>
                <a:latin typeface="Montserrat"/>
                <a:ea typeface="Montserrat"/>
                <a:cs typeface="Montserrat"/>
                <a:sym typeface="Montserrat"/>
              </a:rPr>
              <a:t>Существует два основных подхода к обобщению текста:</a:t>
            </a:r>
            <a:endParaRPr b="1" sz="4000">
              <a:solidFill>
                <a:schemeClr val="dk1"/>
              </a:solidFill>
              <a:latin typeface="Montserrat"/>
              <a:ea typeface="Montserrat"/>
              <a:cs typeface="Montserrat"/>
              <a:sym typeface="Montserrat"/>
            </a:endParaRPr>
          </a:p>
        </p:txBody>
      </p:sp>
      <p:sp>
        <p:nvSpPr>
          <p:cNvPr id="274" name="Google Shape;274;p28"/>
          <p:cNvSpPr txBox="1"/>
          <p:nvPr>
            <p:ph idx="12" type="sldNum"/>
          </p:nvPr>
        </p:nvSpPr>
        <p:spPr>
          <a:xfrm>
            <a:off x="8966200" y="63525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479425" y="1543773"/>
            <a:ext cx="4723200" cy="4309200"/>
          </a:xfrm>
          <a:prstGeom prst="rect">
            <a:avLst/>
          </a:prstGeom>
        </p:spPr>
        <p:txBody>
          <a:bodyPr anchorCtr="0" anchor="t" bIns="45700" lIns="91425" spcFirstLastPara="1" rIns="91425" wrap="square" tIns="45700">
            <a:noAutofit/>
          </a:bodyPr>
          <a:lstStyle/>
          <a:p>
            <a:pPr indent="450000" lvl="0" marL="0" rtl="0" algn="l">
              <a:lnSpc>
                <a:spcPct val="115000"/>
              </a:lnSpc>
              <a:spcBef>
                <a:spcPts val="0"/>
              </a:spcBef>
              <a:spcAft>
                <a:spcPts val="0"/>
              </a:spcAft>
              <a:buNone/>
            </a:pPr>
            <a:r>
              <a:rPr lang="ru-RU" sz="1600"/>
              <a:t>Датасет был взят с Kaggle, он представляет из себя набор документов в формате .docx.</a:t>
            </a:r>
            <a:endParaRPr sz="1600"/>
          </a:p>
          <a:p>
            <a:pPr indent="450000" lvl="0" marL="0" rtl="0" algn="l">
              <a:lnSpc>
                <a:spcPct val="115000"/>
              </a:lnSpc>
              <a:spcBef>
                <a:spcPts val="0"/>
              </a:spcBef>
              <a:spcAft>
                <a:spcPts val="0"/>
              </a:spcAft>
              <a:buNone/>
            </a:pPr>
            <a:r>
              <a:rPr lang="ru-RU" sz="1600"/>
              <a:t>Написан парсер, для того чтобы сформировать удобный для переобучения модели датасет в формате .csv.</a:t>
            </a:r>
            <a:br>
              <a:rPr lang="ru-RU" sz="1600"/>
            </a:br>
            <a:r>
              <a:rPr lang="ru-RU" sz="1600"/>
              <a:t>Датасет содержит 2480 строк.</a:t>
            </a:r>
            <a:endParaRPr sz="1600"/>
          </a:p>
          <a:p>
            <a:pPr indent="450000" lvl="0" marL="0" rtl="0" algn="l">
              <a:lnSpc>
                <a:spcPct val="115000"/>
              </a:lnSpc>
              <a:spcBef>
                <a:spcPts val="0"/>
              </a:spcBef>
              <a:spcAft>
                <a:spcPts val="0"/>
              </a:spcAft>
              <a:buClr>
                <a:schemeClr val="accent6"/>
              </a:buClr>
              <a:buSzPts val="1100"/>
              <a:buFont typeface="Arial"/>
              <a:buNone/>
            </a:pPr>
            <a:r>
              <a:rPr lang="ru-RU" sz="1600"/>
              <a:t>Для более удобного использования собранного датасета, я использовала платформу HuggingFace, а именно - загрузила туда файл и далее по необходимости подгружала его с помощью библиотеки “datasets”.</a:t>
            </a:r>
            <a:endParaRPr sz="1600"/>
          </a:p>
        </p:txBody>
      </p:sp>
      <p:sp>
        <p:nvSpPr>
          <p:cNvPr id="280" name="Google Shape;280;p29"/>
          <p:cNvSpPr txBox="1"/>
          <p:nvPr>
            <p:ph idx="6" type="body"/>
          </p:nvPr>
        </p:nvSpPr>
        <p:spPr>
          <a:xfrm>
            <a:off x="479424" y="149225"/>
            <a:ext cx="9940800" cy="27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ru-RU"/>
              <a:t>Выбор и предобработка датасета</a:t>
            </a:r>
            <a:endParaRPr/>
          </a:p>
        </p:txBody>
      </p:sp>
      <p:pic>
        <p:nvPicPr>
          <p:cNvPr id="281" name="Google Shape;281;p29"/>
          <p:cNvPicPr preferRelativeResize="0"/>
          <p:nvPr/>
        </p:nvPicPr>
        <p:blipFill rotWithShape="1">
          <a:blip r:embed="rId3">
            <a:alphaModFix/>
          </a:blip>
          <a:srcRect b="53052" l="0" r="-2532" t="9533"/>
          <a:stretch/>
        </p:blipFill>
        <p:spPr>
          <a:xfrm>
            <a:off x="5260350" y="827700"/>
            <a:ext cx="6297751" cy="2042825"/>
          </a:xfrm>
          <a:prstGeom prst="rect">
            <a:avLst/>
          </a:prstGeom>
          <a:noFill/>
          <a:ln>
            <a:noFill/>
          </a:ln>
        </p:spPr>
      </p:pic>
      <p:cxnSp>
        <p:nvCxnSpPr>
          <p:cNvPr id="282" name="Google Shape;282;p29"/>
          <p:cNvCxnSpPr>
            <a:stCxn id="281" idx="2"/>
            <a:endCxn id="283" idx="0"/>
          </p:cNvCxnSpPr>
          <p:nvPr/>
        </p:nvCxnSpPr>
        <p:spPr>
          <a:xfrm>
            <a:off x="8409225" y="2870525"/>
            <a:ext cx="0" cy="500400"/>
          </a:xfrm>
          <a:prstGeom prst="straightConnector1">
            <a:avLst/>
          </a:prstGeom>
          <a:noFill/>
          <a:ln cap="flat" cmpd="sng" w="9525">
            <a:solidFill>
              <a:schemeClr val="accent1"/>
            </a:solidFill>
            <a:prstDash val="solid"/>
            <a:round/>
            <a:headEnd len="med" w="med" type="none"/>
            <a:tailEnd len="med" w="med" type="triangle"/>
          </a:ln>
        </p:spPr>
      </p:cxnSp>
      <p:pic>
        <p:nvPicPr>
          <p:cNvPr id="283" name="Google Shape;283;p29"/>
          <p:cNvPicPr preferRelativeResize="0"/>
          <p:nvPr/>
        </p:nvPicPr>
        <p:blipFill>
          <a:blip r:embed="rId4">
            <a:alphaModFix/>
          </a:blip>
          <a:stretch>
            <a:fillRect/>
          </a:stretch>
        </p:blipFill>
        <p:spPr>
          <a:xfrm>
            <a:off x="4974538" y="3370950"/>
            <a:ext cx="6869376" cy="3118750"/>
          </a:xfrm>
          <a:prstGeom prst="rect">
            <a:avLst/>
          </a:prstGeom>
          <a:noFill/>
          <a:ln>
            <a:noFill/>
          </a:ln>
        </p:spPr>
      </p:pic>
      <p:sp>
        <p:nvSpPr>
          <p:cNvPr id="284" name="Google Shape;284;p29"/>
          <p:cNvSpPr txBox="1"/>
          <p:nvPr>
            <p:ph idx="12" type="sldNum"/>
          </p:nvPr>
        </p:nvSpPr>
        <p:spPr>
          <a:xfrm>
            <a:off x="8966200" y="63525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txBox="1"/>
          <p:nvPr>
            <p:ph type="title"/>
          </p:nvPr>
        </p:nvSpPr>
        <p:spPr>
          <a:xfrm>
            <a:off x="481050" y="725928"/>
            <a:ext cx="11229900" cy="4368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1000"/>
              </a:spcAft>
              <a:buClr>
                <a:schemeClr val="accent6"/>
              </a:buClr>
              <a:buSzPts val="1100"/>
              <a:buFont typeface="Arial"/>
              <a:buNone/>
            </a:pPr>
            <a:r>
              <a:rPr b="1" lang="ru-RU" sz="1800">
                <a:solidFill>
                  <a:schemeClr val="accent1"/>
                </a:solidFill>
                <a:latin typeface="Montserrat"/>
                <a:ea typeface="Montserrat"/>
                <a:cs typeface="Montserrat"/>
                <a:sym typeface="Montserrat"/>
              </a:rPr>
              <a:t>Метрики для оценки качества обученной модели</a:t>
            </a:r>
            <a:endParaRPr b="1" sz="3600">
              <a:solidFill>
                <a:schemeClr val="accent1"/>
              </a:solidFill>
              <a:latin typeface="Montserrat"/>
              <a:ea typeface="Montserrat"/>
              <a:cs typeface="Montserrat"/>
              <a:sym typeface="Montserrat"/>
            </a:endParaRPr>
          </a:p>
        </p:txBody>
      </p:sp>
      <p:sp>
        <p:nvSpPr>
          <p:cNvPr id="290" name="Google Shape;290;p30"/>
          <p:cNvSpPr txBox="1"/>
          <p:nvPr>
            <p:ph idx="1" type="body"/>
          </p:nvPr>
        </p:nvSpPr>
        <p:spPr>
          <a:xfrm>
            <a:off x="481050" y="1382525"/>
            <a:ext cx="4674000" cy="45228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1200"/>
              </a:spcBef>
              <a:spcAft>
                <a:spcPts val="0"/>
              </a:spcAft>
              <a:buClr>
                <a:schemeClr val="dk2"/>
              </a:buClr>
              <a:buSzPts val="1400"/>
              <a:buFont typeface="Montserrat"/>
              <a:buAutoNum type="arabicPeriod"/>
            </a:pPr>
            <a:r>
              <a:rPr lang="ru-RU" sz="1400">
                <a:solidFill>
                  <a:schemeClr val="dk2"/>
                </a:solidFill>
                <a:latin typeface="Montserrat"/>
                <a:ea typeface="Montserrat"/>
                <a:cs typeface="Montserrat"/>
                <a:sym typeface="Montserrat"/>
              </a:rPr>
              <a:t>ROUGE (Recall-Oriented Understudy for Gisting Evaluation)</a:t>
            </a:r>
            <a:r>
              <a:rPr lang="ru-RU" sz="1400">
                <a:solidFill>
                  <a:schemeClr val="dk2"/>
                </a:solidFill>
                <a:latin typeface="Montserrat"/>
                <a:ea typeface="Montserrat"/>
                <a:cs typeface="Montserrat"/>
                <a:sym typeface="Montserrat"/>
              </a:rPr>
              <a:t>(N=1,2,3,4), ROUGE-L, ROUGE-SU4</a:t>
            </a:r>
            <a:br>
              <a:rPr lang="ru-RU" sz="1400">
                <a:solidFill>
                  <a:schemeClr val="dk2"/>
                </a:solidFill>
                <a:latin typeface="Montserrat"/>
                <a:ea typeface="Montserrat"/>
                <a:cs typeface="Montserrat"/>
                <a:sym typeface="Montserrat"/>
              </a:rPr>
            </a:br>
            <a:endParaRPr sz="1400">
              <a:solidFill>
                <a:schemeClr val="dk2"/>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2"/>
              </a:buClr>
              <a:buSzPts val="1400"/>
              <a:buFont typeface="Montserrat"/>
              <a:buAutoNum type="arabicPeriod"/>
            </a:pPr>
            <a:r>
              <a:rPr lang="ru-RU" sz="1400">
                <a:solidFill>
                  <a:schemeClr val="dk2"/>
                </a:solidFill>
                <a:latin typeface="Montserrat"/>
                <a:ea typeface="Montserrat"/>
                <a:cs typeface="Montserrat"/>
                <a:sym typeface="Montserrat"/>
              </a:rPr>
              <a:t>BLEU (Bilingual Evaluation Understudy)</a:t>
            </a:r>
            <a:br>
              <a:rPr lang="ru-RU" sz="1400">
                <a:solidFill>
                  <a:schemeClr val="dk2"/>
                </a:solidFill>
                <a:latin typeface="Montserrat"/>
                <a:ea typeface="Montserrat"/>
                <a:cs typeface="Montserrat"/>
                <a:sym typeface="Montserrat"/>
              </a:rPr>
            </a:br>
            <a:endParaRPr sz="1400">
              <a:solidFill>
                <a:schemeClr val="dk2"/>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2"/>
              </a:buClr>
              <a:buSzPts val="1400"/>
              <a:buFont typeface="Montserrat"/>
              <a:buAutoNum type="arabicPeriod"/>
            </a:pPr>
            <a:r>
              <a:rPr lang="ru-RU" sz="1400">
                <a:solidFill>
                  <a:schemeClr val="dk2"/>
                </a:solidFill>
                <a:latin typeface="Montserrat"/>
                <a:ea typeface="Montserrat"/>
                <a:cs typeface="Montserrat"/>
                <a:sym typeface="Montserrat"/>
              </a:rPr>
              <a:t>METEOR (Metric for Evaluation of Translation with Explicit Ordering): Более высокие значения METEOR указывают на большее семантическое сходство.</a:t>
            </a:r>
            <a:endParaRPr sz="1400">
              <a:solidFill>
                <a:schemeClr val="dk2"/>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2"/>
              </a:buClr>
              <a:buSzPts val="1400"/>
              <a:buFont typeface="Montserrat"/>
              <a:buAutoNum type="arabicPeriod"/>
            </a:pPr>
            <a:r>
              <a:rPr lang="ru-RU" sz="1400">
                <a:solidFill>
                  <a:schemeClr val="dk2"/>
                </a:solidFill>
                <a:latin typeface="Montserrat"/>
                <a:ea typeface="Montserrat"/>
                <a:cs typeface="Montserrat"/>
                <a:sym typeface="Montserrat"/>
              </a:rPr>
              <a:t>BERTScore: Учитывает контекстуальные значения слов, что позволяет лучше оценить смысловое сходство текстов.</a:t>
            </a:r>
            <a:endParaRPr sz="1400">
              <a:solidFill>
                <a:schemeClr val="dk2"/>
              </a:solidFill>
            </a:endParaRPr>
          </a:p>
        </p:txBody>
      </p:sp>
      <p:sp>
        <p:nvSpPr>
          <p:cNvPr id="291" name="Google Shape;291;p30"/>
          <p:cNvSpPr txBox="1"/>
          <p:nvPr>
            <p:ph idx="6" type="body"/>
          </p:nvPr>
        </p:nvSpPr>
        <p:spPr>
          <a:xfrm>
            <a:off x="479424" y="149225"/>
            <a:ext cx="9940800" cy="27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ru-RU"/>
              <a:t>Метрики</a:t>
            </a:r>
            <a:endParaRPr/>
          </a:p>
        </p:txBody>
      </p:sp>
      <p:sp>
        <p:nvSpPr>
          <p:cNvPr id="292" name="Google Shape;292;p30"/>
          <p:cNvSpPr txBox="1"/>
          <p:nvPr/>
        </p:nvSpPr>
        <p:spPr>
          <a:xfrm>
            <a:off x="5251900" y="1261250"/>
            <a:ext cx="69402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6"/>
              </a:buClr>
              <a:buSzPts val="1100"/>
              <a:buFont typeface="Arial"/>
              <a:buNone/>
            </a:pPr>
            <a:r>
              <a:rPr lang="ru-RU">
                <a:solidFill>
                  <a:schemeClr val="dk1"/>
                </a:solidFill>
                <a:latin typeface="Montserrat"/>
                <a:ea typeface="Montserrat"/>
                <a:cs typeface="Montserrat"/>
                <a:sym typeface="Montserrat"/>
              </a:rPr>
              <a:t>Для оценки качества стандартизации навыков в резюме кандидатов, я выбрала метрики:</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accent6"/>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accent6"/>
              </a:buClr>
              <a:buSzPts val="1100"/>
              <a:buFont typeface="Arial"/>
              <a:buNone/>
            </a:pPr>
            <a:r>
              <a:rPr lang="ru-RU">
                <a:solidFill>
                  <a:schemeClr val="dk1"/>
                </a:solidFill>
                <a:latin typeface="Montserrat"/>
                <a:ea typeface="Montserrat"/>
                <a:cs typeface="Montserrat"/>
                <a:sym typeface="Montserrat"/>
              </a:rPr>
              <a:t>1. ROUGE-L и ROUGE-SU4:</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accent6"/>
              </a:buClr>
              <a:buSzPts val="1100"/>
              <a:buFont typeface="Arial"/>
              <a:buNone/>
            </a:pPr>
            <a:r>
              <a:rPr lang="ru-RU">
                <a:solidFill>
                  <a:schemeClr val="dk1"/>
                </a:solidFill>
                <a:latin typeface="Montserrat"/>
                <a:ea typeface="Montserrat"/>
                <a:cs typeface="Montserrat"/>
                <a:sym typeface="Montserrat"/>
              </a:rPr>
              <a:t>   - ROUGE оценивает сходство сгенерированных резюме с эталонными с точки зрения лексических последовательностей и семантических связей между словами. Они помогают определить, насколько хорошо модель извлекает ключевые навыки и формулирует их в резюме.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accent6"/>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accent6"/>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accent6"/>
              </a:buClr>
              <a:buSzPts val="1100"/>
              <a:buFont typeface="Arial"/>
              <a:buNone/>
            </a:pPr>
            <a:r>
              <a:rPr lang="ru-RU">
                <a:solidFill>
                  <a:schemeClr val="dk1"/>
                </a:solidFill>
                <a:latin typeface="Montserrat"/>
                <a:ea typeface="Montserrat"/>
                <a:cs typeface="Montserrat"/>
                <a:sym typeface="Montserrat"/>
              </a:rPr>
              <a:t>2. BERTScore:</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accent6"/>
              </a:buClr>
              <a:buSzPts val="1100"/>
              <a:buFont typeface="Arial"/>
              <a:buNone/>
            </a:pPr>
            <a:r>
              <a:rPr lang="ru-RU">
                <a:solidFill>
                  <a:schemeClr val="dk1"/>
                </a:solidFill>
                <a:latin typeface="Montserrat"/>
                <a:ea typeface="Montserrat"/>
                <a:cs typeface="Montserrat"/>
                <a:sym typeface="Montserrat"/>
              </a:rPr>
              <a:t>   - BERTScore использует предобученную модель BERT это помогает выявить, насколько хорошо модель понимает и передает смысловое содержание навыков.</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accent6"/>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accent6"/>
              </a:buClr>
              <a:buSzPts val="1100"/>
              <a:buFont typeface="Arial"/>
              <a:buNone/>
            </a:pPr>
            <a:r>
              <a:rPr lang="ru-RU">
                <a:solidFill>
                  <a:schemeClr val="dk1"/>
                </a:solidFill>
                <a:latin typeface="Montserrat"/>
                <a:ea typeface="Montserrat"/>
                <a:cs typeface="Montserrat"/>
                <a:sym typeface="Montserrat"/>
              </a:rPr>
              <a:t>4. Метрики точности и полноты:</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ru-RU">
                <a:solidFill>
                  <a:schemeClr val="dk1"/>
                </a:solidFill>
                <a:latin typeface="Montserrat"/>
                <a:ea typeface="Montserrat"/>
                <a:cs typeface="Montserrat"/>
                <a:sym typeface="Montserrat"/>
              </a:rPr>
              <a:t>   - Дополнительно можно рассчитать точность (precision) - долю релевантных навыков среди сгенерированных, и полноту (recall) - долю извлеченных релевантных навыков. Эти показатели помогут оценить, насколько полно и корректно модель стандартизирует навыки.</a:t>
            </a:r>
            <a:endParaRPr>
              <a:solidFill>
                <a:schemeClr val="dk1"/>
              </a:solidFill>
              <a:latin typeface="Montserrat"/>
              <a:ea typeface="Montserrat"/>
              <a:cs typeface="Montserrat"/>
              <a:sym typeface="Montserrat"/>
            </a:endParaRPr>
          </a:p>
        </p:txBody>
      </p:sp>
      <p:pic>
        <p:nvPicPr>
          <p:cNvPr id="293" name="Google Shape;293;p30"/>
          <p:cNvPicPr preferRelativeResize="0"/>
          <p:nvPr/>
        </p:nvPicPr>
        <p:blipFill>
          <a:blip r:embed="rId3">
            <a:alphaModFix/>
          </a:blip>
          <a:stretch>
            <a:fillRect/>
          </a:stretch>
        </p:blipFill>
        <p:spPr>
          <a:xfrm>
            <a:off x="7139475" y="3111525"/>
            <a:ext cx="2619375" cy="533400"/>
          </a:xfrm>
          <a:prstGeom prst="rect">
            <a:avLst/>
          </a:prstGeom>
          <a:noFill/>
          <a:ln>
            <a:noFill/>
          </a:ln>
        </p:spPr>
      </p:pic>
      <p:pic>
        <p:nvPicPr>
          <p:cNvPr id="294" name="Google Shape;294;p30"/>
          <p:cNvPicPr preferRelativeResize="0"/>
          <p:nvPr/>
        </p:nvPicPr>
        <p:blipFill>
          <a:blip r:embed="rId4">
            <a:alphaModFix/>
          </a:blip>
          <a:stretch>
            <a:fillRect/>
          </a:stretch>
        </p:blipFill>
        <p:spPr>
          <a:xfrm>
            <a:off x="7453800" y="4205300"/>
            <a:ext cx="1990725" cy="571500"/>
          </a:xfrm>
          <a:prstGeom prst="rect">
            <a:avLst/>
          </a:prstGeom>
          <a:noFill/>
          <a:ln>
            <a:noFill/>
          </a:ln>
        </p:spPr>
      </p:pic>
      <p:sp>
        <p:nvSpPr>
          <p:cNvPr id="295" name="Google Shape;295;p30"/>
          <p:cNvSpPr txBox="1"/>
          <p:nvPr>
            <p:ph idx="12" type="sldNum"/>
          </p:nvPr>
        </p:nvSpPr>
        <p:spPr>
          <a:xfrm>
            <a:off x="8966200" y="63525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ru-RU"/>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