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4" r:id="rId5"/>
    <p:sldId id="299" r:id="rId6"/>
    <p:sldId id="303" r:id="rId7"/>
    <p:sldId id="300" r:id="rId8"/>
    <p:sldId id="301" r:id="rId9"/>
    <p:sldId id="305" r:id="rId10"/>
    <p:sldId id="302" r:id="rId11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CD3468-F507-4750-9BDB-F19DFFFC82E0}">
  <a:tblStyle styleId="{64CD3468-F507-4750-9BDB-F19DFFFC82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5F4C5AEA-6EBE-A727-3ACD-564EC0608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e7f9c668d6_0_48:notes">
            <a:extLst>
              <a:ext uri="{FF2B5EF4-FFF2-40B4-BE49-F238E27FC236}">
                <a16:creationId xmlns:a16="http://schemas.microsoft.com/office/drawing/2014/main" id="{B7239C75-AA07-437E-A068-9E1773328B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e7f9c668d6_0_48:notes">
            <a:extLst>
              <a:ext uri="{FF2B5EF4-FFF2-40B4-BE49-F238E27FC236}">
                <a16:creationId xmlns:a16="http://schemas.microsoft.com/office/drawing/2014/main" id="{36473C67-C020-769A-562B-B5D4B5209F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685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e7f9c668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e7f9c668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09D62A13-2A9E-35D6-6B6F-8A3A748A5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B5D299A2-109E-2144-DD8F-18F055676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7EB986F5-ACE7-0D46-8FF9-EF8F29AC3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75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317905F4-9273-DA8B-ED33-3D7CAE0A8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B7166C99-F810-6859-C621-299C592BA6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2CE76D50-EA10-629C-F79C-0B1FFBE467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327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619EFCE7-8F84-7662-A168-418F3DCCA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42D582A2-4119-A7A4-7CE2-4ABB089407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B295292F-2465-6FDA-52C3-8233257CAF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14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1B0D21BA-F736-7DF7-542C-713141EF2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0263E2A9-273E-BBD9-11C6-4AD799B65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32508532-C84B-5686-59FA-9D27395080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876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1E5E9838-ECBF-C471-30C6-66DE36AF8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EE85C7E6-18D9-9B95-BFFD-2D4191752D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B0A41DF2-8BB3-C8D8-4C06-CBE63DA5EE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13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1" r:id="rId5"/>
    <p:sldLayoutId id="2147483664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4" y="1144250"/>
            <a:ext cx="5946279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Hotel </a:t>
            </a:r>
            <a:r>
              <a:rPr lang="en" dirty="0">
                <a:solidFill>
                  <a:schemeClr val="accent2"/>
                </a:solidFill>
              </a:rPr>
              <a:t>‘Management’</a:t>
            </a:r>
            <a:r>
              <a:rPr lang="en" dirty="0"/>
              <a:t> System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2044392" y="2765300"/>
            <a:ext cx="6542045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string Names[4] {Zina,Nadine,Habiba,Jana}</a:t>
            </a:r>
            <a:endParaRPr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Project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en" dirty="0">
                <a:solidFill>
                  <a:schemeClr val="accent1"/>
                </a:solidFill>
              </a:rPr>
              <a:t>SWE 11104</a:t>
            </a:r>
            <a:r>
              <a:rPr lang="en" dirty="0">
                <a:solidFill>
                  <a:schemeClr val="lt1"/>
                </a:solidFill>
              </a:rPr>
              <a:t> </a:t>
            </a:r>
            <a:r>
              <a:rPr lang="en" dirty="0">
                <a:solidFill>
                  <a:schemeClr val="lt2"/>
                </a:solidFill>
              </a:rPr>
              <a:t>C++</a:t>
            </a:r>
            <a:r>
              <a:rPr lang="en" dirty="0">
                <a:solidFill>
                  <a:schemeClr val="accent6"/>
                </a:solidFill>
              </a:rPr>
              <a:t>] 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System.cpp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</a:t>
            </a:r>
            <a:r>
              <a:rPr lang="en" sz="1400" dirty="0">
                <a:solidFill>
                  <a:schemeClr val="accent3"/>
                </a:solidFill>
              </a:rPr>
              <a:t>nt main()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498CCAB8-D447-BC4F-729B-8265090E7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>
            <a:extLst>
              <a:ext uri="{FF2B5EF4-FFF2-40B4-BE49-F238E27FC236}">
                <a16:creationId xmlns:a16="http://schemas.microsoft.com/office/drawing/2014/main" id="{EC4CF408-BFF9-B1DD-CDB3-AFA9CAAB199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513F48-D5F4-8F39-C6F2-A5995DE9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185" y="2253000"/>
            <a:ext cx="7333291" cy="637500"/>
          </a:xfrm>
        </p:spPr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&lt;&lt;“THANK YOU”;</a:t>
            </a:r>
          </a:p>
        </p:txBody>
      </p:sp>
      <p:sp>
        <p:nvSpPr>
          <p:cNvPr id="14" name="Google Shape;465;p27">
            <a:extLst>
              <a:ext uri="{FF2B5EF4-FFF2-40B4-BE49-F238E27FC236}">
                <a16:creationId xmlns:a16="http://schemas.microsoft.com/office/drawing/2014/main" id="{53ED4C9A-D43D-72D2-1794-0F29FAEA37ED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/>
              <a:t>System.cpp</a:t>
            </a:r>
            <a:endParaRPr lang="en-US" dirty="0"/>
          </a:p>
        </p:txBody>
      </p:sp>
      <p:sp>
        <p:nvSpPr>
          <p:cNvPr id="15" name="Google Shape;466;p27">
            <a:extLst>
              <a:ext uri="{FF2B5EF4-FFF2-40B4-BE49-F238E27FC236}">
                <a16:creationId xmlns:a16="http://schemas.microsoft.com/office/drawing/2014/main" id="{8FC62AEB-459C-62B8-A941-20FFF1CFC0B2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/>
              <a:t>int main()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295467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295479"/>
            <a:ext cx="4380484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 &amp;&amp; Objective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218223" y="1854875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090322" y="1854863"/>
            <a:ext cx="4711625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3038544" y="244865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910644" y="244864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Functions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accent2"/>
                </a:solidFill>
              </a:rPr>
              <a:t>‘Contents’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Project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6" name="Google Shape;465;p27">
            <a:extLst>
              <a:ext uri="{FF2B5EF4-FFF2-40B4-BE49-F238E27FC236}">
                <a16:creationId xmlns:a16="http://schemas.microsoft.com/office/drawing/2014/main" id="{51B6F76C-B41D-FF0A-3F02-7C39D8BFDE6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/>
              <a:t>System.cpp</a:t>
            </a:r>
            <a:endParaRPr lang="en-US" dirty="0"/>
          </a:p>
        </p:txBody>
      </p:sp>
      <p:sp>
        <p:nvSpPr>
          <p:cNvPr id="7" name="Google Shape;466;p27">
            <a:extLst>
              <a:ext uri="{FF2B5EF4-FFF2-40B4-BE49-F238E27FC236}">
                <a16:creationId xmlns:a16="http://schemas.microsoft.com/office/drawing/2014/main" id="{0AEE5842-74E5-2AA5-8210-09A86852780E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/>
              <a:t>int main()</a:t>
            </a:r>
            <a:endParaRPr lang="en-US" dirty="0"/>
          </a:p>
        </p:txBody>
      </p:sp>
      <p:sp>
        <p:nvSpPr>
          <p:cNvPr id="14" name="Google Shape;480;p29">
            <a:extLst>
              <a:ext uri="{FF2B5EF4-FFF2-40B4-BE49-F238E27FC236}">
                <a16:creationId xmlns:a16="http://schemas.microsoft.com/office/drawing/2014/main" id="{A6B066B2-09E4-8F2C-9E46-C262BA658E3D}"/>
              </a:ext>
            </a:extLst>
          </p:cNvPr>
          <p:cNvSpPr txBox="1">
            <a:spLocks/>
          </p:cNvSpPr>
          <p:nvPr/>
        </p:nvSpPr>
        <p:spPr>
          <a:xfrm flipH="1">
            <a:off x="3724144" y="301214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5" name="Google Shape;482;p29">
            <a:extLst>
              <a:ext uri="{FF2B5EF4-FFF2-40B4-BE49-F238E27FC236}">
                <a16:creationId xmlns:a16="http://schemas.microsoft.com/office/drawing/2014/main" id="{D9D243CF-88DF-663C-70C6-CCBEBE36DC6C}"/>
              </a:ext>
            </a:extLst>
          </p:cNvPr>
          <p:cNvSpPr txBox="1">
            <a:spLocks/>
          </p:cNvSpPr>
          <p:nvPr/>
        </p:nvSpPr>
        <p:spPr>
          <a:xfrm>
            <a:off x="4596244" y="3012155"/>
            <a:ext cx="4380484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Challenges &amp;&amp; Solutions</a:t>
            </a:r>
          </a:p>
        </p:txBody>
      </p:sp>
      <p:sp>
        <p:nvSpPr>
          <p:cNvPr id="16" name="Google Shape;483;p29">
            <a:extLst>
              <a:ext uri="{FF2B5EF4-FFF2-40B4-BE49-F238E27FC236}">
                <a16:creationId xmlns:a16="http://schemas.microsoft.com/office/drawing/2014/main" id="{932084EC-C39A-359E-7B98-DBA2E2EC849A}"/>
              </a:ext>
            </a:extLst>
          </p:cNvPr>
          <p:cNvSpPr txBox="1">
            <a:spLocks/>
          </p:cNvSpPr>
          <p:nvPr/>
        </p:nvSpPr>
        <p:spPr>
          <a:xfrm flipH="1">
            <a:off x="4422442" y="3606134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7" name="Google Shape;485;p29">
            <a:extLst>
              <a:ext uri="{FF2B5EF4-FFF2-40B4-BE49-F238E27FC236}">
                <a16:creationId xmlns:a16="http://schemas.microsoft.com/office/drawing/2014/main" id="{56CA93C6-771F-D8E5-87CC-D69DDB077816}"/>
              </a:ext>
            </a:extLst>
          </p:cNvPr>
          <p:cNvSpPr txBox="1">
            <a:spLocks/>
          </p:cNvSpPr>
          <p:nvPr/>
        </p:nvSpPr>
        <p:spPr>
          <a:xfrm>
            <a:off x="5294541" y="3606122"/>
            <a:ext cx="4711625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en-US" dirty="0"/>
              <a:t>Suggested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2054662" y="586975"/>
            <a:ext cx="6479737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 Project Overview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2595375" y="1379415"/>
            <a:ext cx="6230174" cy="26154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 </a:t>
            </a:r>
            <a:r>
              <a:rPr lang="en-US" sz="1600" kern="100" dirty="0"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This Hotel Management System is designed to automate the operations of a hotel by managing room bookings, check-ins, check-outs, billing, and inventory. The system supports 300 rooms categorized into three types (Single, Queen, King), and ensures data integrity through input validation (e.g., name format, date checks).All data is stored in a CSV file (HotelManagement.csv) </a:t>
            </a:r>
            <a:r>
              <a:rPr lang="en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</a:t>
            </a:r>
            <a:endParaRPr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  <p:sp>
        <p:nvSpPr>
          <p:cNvPr id="503" name="Google Shape;503;p30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Project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65;p27">
            <a:extLst>
              <a:ext uri="{FF2B5EF4-FFF2-40B4-BE49-F238E27FC236}">
                <a16:creationId xmlns:a16="http://schemas.microsoft.com/office/drawing/2014/main" id="{62A5767B-5F75-A7BE-7FD4-26A074081D64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/>
              <a:t>System.cpp</a:t>
            </a:r>
            <a:endParaRPr lang="en-US" sz="1400" dirty="0"/>
          </a:p>
        </p:txBody>
      </p:sp>
      <p:sp>
        <p:nvSpPr>
          <p:cNvPr id="3" name="Google Shape;466;p27">
            <a:extLst>
              <a:ext uri="{FF2B5EF4-FFF2-40B4-BE49-F238E27FC236}">
                <a16:creationId xmlns:a16="http://schemas.microsoft.com/office/drawing/2014/main" id="{64EDAE44-A515-CB43-6904-FCCEC950A238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/>
              <a:t>int main()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Objective;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3443749" y="3673307"/>
            <a:ext cx="5469791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en-US" dirty="0"/>
              <a:t>To enable staff to quickly search, view, and manage customer booking details and reduce manual errors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3051249" y="2638350"/>
            <a:ext cx="5216337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&lt; </a:t>
            </a:r>
            <a:r>
              <a:rPr lang="en-US" dirty="0"/>
              <a:t>To calculate total stay charges and provide flexible payment options like cash or Visa.</a:t>
            </a:r>
            <a:r>
              <a:rPr lang="en" dirty="0"/>
              <a:t>&gt;</a:t>
            </a:r>
            <a:endParaRPr dirty="0"/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Simplify Billing Process</a:t>
            </a:r>
            <a:endParaRPr dirty="0"/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2624724" y="1655450"/>
            <a:ext cx="5809126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en-US" dirty="0"/>
              <a:t>To create a system that allows efficient room allocation and stores guest information accurately</a:t>
            </a:r>
            <a:r>
              <a:rPr lang="en" dirty="0"/>
              <a:t> &gt;</a:t>
            </a:r>
            <a:endParaRPr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Automate Room Booking</a:t>
            </a:r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Improve Data Access</a:t>
            </a: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668" name="Google Shape;668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0" name="Google Shape;670;p35"/>
          <p:cNvGrpSpPr/>
          <p:nvPr/>
        </p:nvGrpSpPr>
        <p:grpSpPr>
          <a:xfrm>
            <a:off x="1877950" y="1628855"/>
            <a:ext cx="365774" cy="320040"/>
            <a:chOff x="5618463" y="1291725"/>
            <a:chExt cx="515175" cy="452225"/>
          </a:xfrm>
        </p:grpSpPr>
        <p:sp>
          <p:nvSpPr>
            <p:cNvPr id="671" name="Google Shape;671;p35"/>
            <p:cNvSpPr/>
            <p:nvPr/>
          </p:nvSpPr>
          <p:spPr>
            <a:xfrm>
              <a:off x="5977188" y="1594800"/>
              <a:ext cx="146500" cy="140500"/>
            </a:xfrm>
            <a:custGeom>
              <a:avLst/>
              <a:gdLst/>
              <a:ahLst/>
              <a:cxnLst/>
              <a:rect l="l" t="t" r="r" b="b"/>
              <a:pathLst>
                <a:path w="5860" h="5620" extrusionOk="0">
                  <a:moveTo>
                    <a:pt x="1384" y="0"/>
                  </a:moveTo>
                  <a:lnTo>
                    <a:pt x="0" y="1403"/>
                  </a:lnTo>
                  <a:cubicBezTo>
                    <a:pt x="531" y="2010"/>
                    <a:pt x="1024" y="2636"/>
                    <a:pt x="1460" y="3319"/>
                  </a:cubicBezTo>
                  <a:lnTo>
                    <a:pt x="2522" y="4968"/>
                  </a:lnTo>
                  <a:cubicBezTo>
                    <a:pt x="2874" y="5401"/>
                    <a:pt x="3381" y="5620"/>
                    <a:pt x="3887" y="5620"/>
                  </a:cubicBezTo>
                  <a:cubicBezTo>
                    <a:pt x="4334" y="5620"/>
                    <a:pt x="4781" y="5448"/>
                    <a:pt x="5120" y="5101"/>
                  </a:cubicBezTo>
                  <a:cubicBezTo>
                    <a:pt x="5859" y="4361"/>
                    <a:pt x="5802" y="3148"/>
                    <a:pt x="5006" y="2484"/>
                  </a:cubicBezTo>
                  <a:lnTo>
                    <a:pt x="3262" y="1403"/>
                  </a:lnTo>
                  <a:cubicBezTo>
                    <a:pt x="2617" y="967"/>
                    <a:pt x="1991" y="512"/>
                    <a:pt x="1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937838" y="1555925"/>
              <a:ext cx="74450" cy="73500"/>
            </a:xfrm>
            <a:custGeom>
              <a:avLst/>
              <a:gdLst/>
              <a:ahLst/>
              <a:cxnLst/>
              <a:rect l="l" t="t" r="r" b="b"/>
              <a:pathLst>
                <a:path w="2978" h="2940" extrusionOk="0">
                  <a:moveTo>
                    <a:pt x="1271" y="0"/>
                  </a:moveTo>
                  <a:cubicBezTo>
                    <a:pt x="911" y="475"/>
                    <a:pt x="474" y="892"/>
                    <a:pt x="0" y="1252"/>
                  </a:cubicBezTo>
                  <a:cubicBezTo>
                    <a:pt x="493" y="1726"/>
                    <a:pt x="1043" y="2333"/>
                    <a:pt x="1574" y="2940"/>
                  </a:cubicBezTo>
                  <a:lnTo>
                    <a:pt x="2977" y="1555"/>
                  </a:lnTo>
                  <a:cubicBezTo>
                    <a:pt x="2352" y="1024"/>
                    <a:pt x="1745" y="475"/>
                    <a:pt x="127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630188" y="1300900"/>
              <a:ext cx="371675" cy="317875"/>
            </a:xfrm>
            <a:custGeom>
              <a:avLst/>
              <a:gdLst/>
              <a:ahLst/>
              <a:cxnLst/>
              <a:rect l="l" t="t" r="r" b="b"/>
              <a:pathLst>
                <a:path w="14867" h="12715" extrusionOk="0">
                  <a:moveTo>
                    <a:pt x="8530" y="0"/>
                  </a:moveTo>
                  <a:cubicBezTo>
                    <a:pt x="8518" y="0"/>
                    <a:pt x="8507" y="0"/>
                    <a:pt x="8495" y="0"/>
                  </a:cubicBezTo>
                  <a:cubicBezTo>
                    <a:pt x="2826" y="0"/>
                    <a:pt x="0" y="6845"/>
                    <a:pt x="4001" y="10846"/>
                  </a:cubicBezTo>
                  <a:cubicBezTo>
                    <a:pt x="5220" y="12065"/>
                    <a:pt x="6855" y="12714"/>
                    <a:pt x="8515" y="12714"/>
                  </a:cubicBezTo>
                  <a:cubicBezTo>
                    <a:pt x="9333" y="12714"/>
                    <a:pt x="10158" y="12556"/>
                    <a:pt x="10941" y="12230"/>
                  </a:cubicBezTo>
                  <a:cubicBezTo>
                    <a:pt x="13311" y="11244"/>
                    <a:pt x="14866" y="8931"/>
                    <a:pt x="14866" y="6352"/>
                  </a:cubicBezTo>
                  <a:cubicBezTo>
                    <a:pt x="14866" y="2856"/>
                    <a:pt x="12041" y="0"/>
                    <a:pt x="85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5860088" y="1372000"/>
              <a:ext cx="53125" cy="158825"/>
            </a:xfrm>
            <a:custGeom>
              <a:avLst/>
              <a:gdLst/>
              <a:ahLst/>
              <a:cxnLst/>
              <a:rect l="l" t="t" r="r" b="b"/>
              <a:pathLst>
                <a:path w="2125" h="6353" extrusionOk="0">
                  <a:moveTo>
                    <a:pt x="1" y="0"/>
                  </a:moveTo>
                  <a:lnTo>
                    <a:pt x="1" y="6353"/>
                  </a:lnTo>
                  <a:lnTo>
                    <a:pt x="2124" y="6353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5807463" y="1425100"/>
              <a:ext cx="52650" cy="105725"/>
            </a:xfrm>
            <a:custGeom>
              <a:avLst/>
              <a:gdLst/>
              <a:ahLst/>
              <a:cxnLst/>
              <a:rect l="l" t="t" r="r" b="b"/>
              <a:pathLst>
                <a:path w="2106" h="4229" extrusionOk="0">
                  <a:moveTo>
                    <a:pt x="1" y="0"/>
                  </a:moveTo>
                  <a:lnTo>
                    <a:pt x="1" y="4229"/>
                  </a:lnTo>
                  <a:lnTo>
                    <a:pt x="2106" y="4229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754388" y="1478175"/>
              <a:ext cx="53100" cy="52650"/>
            </a:xfrm>
            <a:custGeom>
              <a:avLst/>
              <a:gdLst/>
              <a:ahLst/>
              <a:cxnLst/>
              <a:rect l="l" t="t" r="r" b="b"/>
              <a:pathLst>
                <a:path w="2124" h="2106" extrusionOk="0">
                  <a:moveTo>
                    <a:pt x="0" y="1"/>
                  </a:moveTo>
                  <a:lnTo>
                    <a:pt x="0" y="2106"/>
                  </a:lnTo>
                  <a:lnTo>
                    <a:pt x="2124" y="210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720513" y="1326975"/>
              <a:ext cx="133925" cy="84575"/>
            </a:xfrm>
            <a:custGeom>
              <a:avLst/>
              <a:gdLst/>
              <a:ahLst/>
              <a:cxnLst/>
              <a:rect l="l" t="t" r="r" b="b"/>
              <a:pathLst>
                <a:path w="5357" h="3383" extrusionOk="0">
                  <a:moveTo>
                    <a:pt x="4882" y="0"/>
                  </a:moveTo>
                  <a:cubicBezTo>
                    <a:pt x="2891" y="0"/>
                    <a:pt x="1071" y="1119"/>
                    <a:pt x="161" y="2901"/>
                  </a:cubicBezTo>
                  <a:cubicBezTo>
                    <a:pt x="1" y="3128"/>
                    <a:pt x="299" y="3382"/>
                    <a:pt x="544" y="3382"/>
                  </a:cubicBezTo>
                  <a:cubicBezTo>
                    <a:pt x="647" y="3382"/>
                    <a:pt x="741" y="3336"/>
                    <a:pt x="786" y="3224"/>
                  </a:cubicBezTo>
                  <a:cubicBezTo>
                    <a:pt x="1556" y="1684"/>
                    <a:pt x="3126" y="720"/>
                    <a:pt x="4832" y="720"/>
                  </a:cubicBezTo>
                  <a:cubicBezTo>
                    <a:pt x="4849" y="720"/>
                    <a:pt x="4865" y="720"/>
                    <a:pt x="4882" y="721"/>
                  </a:cubicBezTo>
                  <a:cubicBezTo>
                    <a:pt x="5356" y="721"/>
                    <a:pt x="5356" y="0"/>
                    <a:pt x="4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710288" y="1426975"/>
              <a:ext cx="15675" cy="13450"/>
            </a:xfrm>
            <a:custGeom>
              <a:avLst/>
              <a:gdLst/>
              <a:ahLst/>
              <a:cxnLst/>
              <a:rect l="l" t="t" r="r" b="b"/>
              <a:pathLst>
                <a:path w="627" h="538" extrusionOk="0">
                  <a:moveTo>
                    <a:pt x="361" y="1"/>
                  </a:moveTo>
                  <a:cubicBezTo>
                    <a:pt x="115" y="1"/>
                    <a:pt x="1" y="285"/>
                    <a:pt x="171" y="456"/>
                  </a:cubicBezTo>
                  <a:cubicBezTo>
                    <a:pt x="221" y="512"/>
                    <a:pt x="288" y="538"/>
                    <a:pt x="354" y="538"/>
                  </a:cubicBezTo>
                  <a:cubicBezTo>
                    <a:pt x="490" y="538"/>
                    <a:pt x="627" y="432"/>
                    <a:pt x="627" y="266"/>
                  </a:cubicBezTo>
                  <a:cubicBezTo>
                    <a:pt x="608" y="115"/>
                    <a:pt x="494" y="1"/>
                    <a:pt x="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618463" y="1291725"/>
              <a:ext cx="515175" cy="452225"/>
            </a:xfrm>
            <a:custGeom>
              <a:avLst/>
              <a:gdLst/>
              <a:ahLst/>
              <a:cxnLst/>
              <a:rect l="l" t="t" r="r" b="b"/>
              <a:pathLst>
                <a:path w="20607" h="18089" extrusionOk="0">
                  <a:moveTo>
                    <a:pt x="8963" y="714"/>
                  </a:moveTo>
                  <a:cubicBezTo>
                    <a:pt x="11160" y="714"/>
                    <a:pt x="13248" y="1913"/>
                    <a:pt x="14311" y="3951"/>
                  </a:cubicBezTo>
                  <a:cubicBezTo>
                    <a:pt x="15676" y="6568"/>
                    <a:pt x="14937" y="9772"/>
                    <a:pt x="12567" y="11536"/>
                  </a:cubicBezTo>
                  <a:cubicBezTo>
                    <a:pt x="11524" y="12313"/>
                    <a:pt x="10272" y="12730"/>
                    <a:pt x="8983" y="12730"/>
                  </a:cubicBezTo>
                  <a:cubicBezTo>
                    <a:pt x="6044" y="12730"/>
                    <a:pt x="3522" y="10587"/>
                    <a:pt x="3048" y="7667"/>
                  </a:cubicBezTo>
                  <a:cubicBezTo>
                    <a:pt x="2593" y="4766"/>
                    <a:pt x="4300" y="1941"/>
                    <a:pt x="7087" y="1012"/>
                  </a:cubicBezTo>
                  <a:cubicBezTo>
                    <a:pt x="7707" y="811"/>
                    <a:pt x="8340" y="714"/>
                    <a:pt x="8963" y="714"/>
                  </a:cubicBezTo>
                  <a:close/>
                  <a:moveTo>
                    <a:pt x="14065" y="11080"/>
                  </a:moveTo>
                  <a:cubicBezTo>
                    <a:pt x="14425" y="11422"/>
                    <a:pt x="14823" y="11782"/>
                    <a:pt x="15221" y="12123"/>
                  </a:cubicBezTo>
                  <a:lnTo>
                    <a:pt x="14368" y="12996"/>
                  </a:lnTo>
                  <a:cubicBezTo>
                    <a:pt x="14027" y="12597"/>
                    <a:pt x="13667" y="12199"/>
                    <a:pt x="13306" y="11839"/>
                  </a:cubicBezTo>
                  <a:cubicBezTo>
                    <a:pt x="13572" y="11611"/>
                    <a:pt x="13837" y="11346"/>
                    <a:pt x="14065" y="11080"/>
                  </a:cubicBezTo>
                  <a:close/>
                  <a:moveTo>
                    <a:pt x="15771" y="12578"/>
                  </a:moveTo>
                  <a:cubicBezTo>
                    <a:pt x="16302" y="13015"/>
                    <a:pt x="16852" y="13413"/>
                    <a:pt x="17440" y="13792"/>
                  </a:cubicBezTo>
                  <a:lnTo>
                    <a:pt x="19146" y="14892"/>
                  </a:lnTo>
                  <a:cubicBezTo>
                    <a:pt x="19696" y="15385"/>
                    <a:pt x="19772" y="16219"/>
                    <a:pt x="19336" y="16826"/>
                  </a:cubicBezTo>
                  <a:cubicBezTo>
                    <a:pt x="19051" y="17179"/>
                    <a:pt x="18630" y="17360"/>
                    <a:pt x="18207" y="17360"/>
                  </a:cubicBezTo>
                  <a:cubicBezTo>
                    <a:pt x="17814" y="17360"/>
                    <a:pt x="17420" y="17203"/>
                    <a:pt x="17137" y="16883"/>
                  </a:cubicBezTo>
                  <a:lnTo>
                    <a:pt x="16094" y="15233"/>
                  </a:lnTo>
                  <a:cubicBezTo>
                    <a:pt x="15714" y="14645"/>
                    <a:pt x="15278" y="14076"/>
                    <a:pt x="14823" y="13526"/>
                  </a:cubicBezTo>
                  <a:lnTo>
                    <a:pt x="15771" y="12578"/>
                  </a:lnTo>
                  <a:close/>
                  <a:moveTo>
                    <a:pt x="8922" y="0"/>
                  </a:moveTo>
                  <a:cubicBezTo>
                    <a:pt x="7272" y="0"/>
                    <a:pt x="5590" y="612"/>
                    <a:pt x="4224" y="1979"/>
                  </a:cubicBezTo>
                  <a:cubicBezTo>
                    <a:pt x="1" y="6202"/>
                    <a:pt x="2983" y="13432"/>
                    <a:pt x="8960" y="13432"/>
                  </a:cubicBezTo>
                  <a:cubicBezTo>
                    <a:pt x="8967" y="13432"/>
                    <a:pt x="8975" y="13432"/>
                    <a:pt x="8983" y="13432"/>
                  </a:cubicBezTo>
                  <a:cubicBezTo>
                    <a:pt x="9012" y="13432"/>
                    <a:pt x="9042" y="13432"/>
                    <a:pt x="9071" y="13432"/>
                  </a:cubicBezTo>
                  <a:cubicBezTo>
                    <a:pt x="10386" y="13432"/>
                    <a:pt x="11662" y="13017"/>
                    <a:pt x="12737" y="12294"/>
                  </a:cubicBezTo>
                  <a:cubicBezTo>
                    <a:pt x="13761" y="13318"/>
                    <a:pt x="14690" y="14437"/>
                    <a:pt x="15506" y="15631"/>
                  </a:cubicBezTo>
                  <a:lnTo>
                    <a:pt x="16568" y="17300"/>
                  </a:lnTo>
                  <a:cubicBezTo>
                    <a:pt x="16587" y="17300"/>
                    <a:pt x="16587" y="17319"/>
                    <a:pt x="16606" y="17338"/>
                  </a:cubicBezTo>
                  <a:cubicBezTo>
                    <a:pt x="17025" y="17836"/>
                    <a:pt x="17622" y="18089"/>
                    <a:pt x="18221" y="18089"/>
                  </a:cubicBezTo>
                  <a:cubicBezTo>
                    <a:pt x="18761" y="18089"/>
                    <a:pt x="19302" y="17884"/>
                    <a:pt x="19715" y="17470"/>
                  </a:cubicBezTo>
                  <a:cubicBezTo>
                    <a:pt x="20606" y="16579"/>
                    <a:pt x="20531" y="15138"/>
                    <a:pt x="19583" y="14342"/>
                  </a:cubicBezTo>
                  <a:lnTo>
                    <a:pt x="19545" y="14323"/>
                  </a:lnTo>
                  <a:lnTo>
                    <a:pt x="17800" y="13204"/>
                  </a:lnTo>
                  <a:cubicBezTo>
                    <a:pt x="16625" y="12408"/>
                    <a:pt x="15525" y="11517"/>
                    <a:pt x="14501" y="10531"/>
                  </a:cubicBezTo>
                  <a:cubicBezTo>
                    <a:pt x="15278" y="9412"/>
                    <a:pt x="15695" y="8085"/>
                    <a:pt x="15695" y="6738"/>
                  </a:cubicBezTo>
                  <a:cubicBezTo>
                    <a:pt x="15695" y="2683"/>
                    <a:pt x="12378" y="0"/>
                    <a:pt x="89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5724988" y="1363475"/>
              <a:ext cx="217600" cy="176350"/>
            </a:xfrm>
            <a:custGeom>
              <a:avLst/>
              <a:gdLst/>
              <a:ahLst/>
              <a:cxnLst/>
              <a:rect l="l" t="t" r="r" b="b"/>
              <a:pathLst>
                <a:path w="8704" h="7054" extrusionOk="0">
                  <a:moveTo>
                    <a:pt x="2940" y="4949"/>
                  </a:moveTo>
                  <a:lnTo>
                    <a:pt x="2940" y="6352"/>
                  </a:lnTo>
                  <a:lnTo>
                    <a:pt x="1518" y="6352"/>
                  </a:lnTo>
                  <a:lnTo>
                    <a:pt x="1518" y="4949"/>
                  </a:lnTo>
                  <a:close/>
                  <a:moveTo>
                    <a:pt x="5063" y="2825"/>
                  </a:moveTo>
                  <a:lnTo>
                    <a:pt x="5063" y="6352"/>
                  </a:lnTo>
                  <a:lnTo>
                    <a:pt x="3641" y="6352"/>
                  </a:lnTo>
                  <a:lnTo>
                    <a:pt x="3641" y="2825"/>
                  </a:lnTo>
                  <a:close/>
                  <a:moveTo>
                    <a:pt x="7187" y="702"/>
                  </a:moveTo>
                  <a:lnTo>
                    <a:pt x="7187" y="6352"/>
                  </a:lnTo>
                  <a:lnTo>
                    <a:pt x="5765" y="6352"/>
                  </a:lnTo>
                  <a:lnTo>
                    <a:pt x="5765" y="702"/>
                  </a:lnTo>
                  <a:close/>
                  <a:moveTo>
                    <a:pt x="5405" y="0"/>
                  </a:moveTo>
                  <a:cubicBezTo>
                    <a:pt x="5215" y="0"/>
                    <a:pt x="5063" y="152"/>
                    <a:pt x="5063" y="341"/>
                  </a:cubicBezTo>
                  <a:lnTo>
                    <a:pt x="5063" y="2105"/>
                  </a:lnTo>
                  <a:lnTo>
                    <a:pt x="3300" y="2105"/>
                  </a:lnTo>
                  <a:cubicBezTo>
                    <a:pt x="3091" y="2105"/>
                    <a:pt x="2940" y="2276"/>
                    <a:pt x="2940" y="2465"/>
                  </a:cubicBezTo>
                  <a:lnTo>
                    <a:pt x="2940" y="4229"/>
                  </a:lnTo>
                  <a:lnTo>
                    <a:pt x="1176" y="4229"/>
                  </a:lnTo>
                  <a:cubicBezTo>
                    <a:pt x="987" y="4229"/>
                    <a:pt x="816" y="4380"/>
                    <a:pt x="816" y="4589"/>
                  </a:cubicBezTo>
                  <a:lnTo>
                    <a:pt x="816" y="6352"/>
                  </a:lnTo>
                  <a:lnTo>
                    <a:pt x="475" y="6352"/>
                  </a:lnTo>
                  <a:cubicBezTo>
                    <a:pt x="1" y="6352"/>
                    <a:pt x="1" y="7054"/>
                    <a:pt x="475" y="7054"/>
                  </a:cubicBezTo>
                  <a:lnTo>
                    <a:pt x="8230" y="7054"/>
                  </a:lnTo>
                  <a:cubicBezTo>
                    <a:pt x="8704" y="7054"/>
                    <a:pt x="8704" y="6352"/>
                    <a:pt x="8230" y="6352"/>
                  </a:cubicBezTo>
                  <a:lnTo>
                    <a:pt x="7889" y="6352"/>
                  </a:lnTo>
                  <a:lnTo>
                    <a:pt x="7889" y="341"/>
                  </a:lnTo>
                  <a:cubicBezTo>
                    <a:pt x="7889" y="152"/>
                    <a:pt x="7718" y="0"/>
                    <a:pt x="7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35"/>
          <p:cNvGrpSpPr/>
          <p:nvPr/>
        </p:nvGrpSpPr>
        <p:grpSpPr>
          <a:xfrm>
            <a:off x="2304461" y="2622860"/>
            <a:ext cx="365778" cy="297855"/>
            <a:chOff x="5899913" y="4248925"/>
            <a:chExt cx="639025" cy="524300"/>
          </a:xfrm>
        </p:grpSpPr>
        <p:sp>
          <p:nvSpPr>
            <p:cNvPr id="682" name="Google Shape;682;p35"/>
            <p:cNvSpPr/>
            <p:nvPr/>
          </p:nvSpPr>
          <p:spPr>
            <a:xfrm>
              <a:off x="5937363" y="4261725"/>
              <a:ext cx="564600" cy="399175"/>
            </a:xfrm>
            <a:custGeom>
              <a:avLst/>
              <a:gdLst/>
              <a:ahLst/>
              <a:cxnLst/>
              <a:rect l="l" t="t" r="r" b="b"/>
              <a:pathLst>
                <a:path w="22584" h="15967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5912713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35"/>
          <p:cNvGrpSpPr/>
          <p:nvPr/>
        </p:nvGrpSpPr>
        <p:grpSpPr>
          <a:xfrm>
            <a:off x="2731004" y="3571824"/>
            <a:ext cx="365767" cy="365751"/>
            <a:chOff x="4596788" y="1356600"/>
            <a:chExt cx="315725" cy="315575"/>
          </a:xfrm>
        </p:grpSpPr>
        <p:sp>
          <p:nvSpPr>
            <p:cNvPr id="692" name="Google Shape;692;p35"/>
            <p:cNvSpPr/>
            <p:nvPr/>
          </p:nvSpPr>
          <p:spPr>
            <a:xfrm>
              <a:off x="4602463" y="1362800"/>
              <a:ext cx="303425" cy="185100"/>
            </a:xfrm>
            <a:custGeom>
              <a:avLst/>
              <a:gdLst/>
              <a:ahLst/>
              <a:cxnLst/>
              <a:rect l="l" t="t" r="r" b="b"/>
              <a:pathLst>
                <a:path w="12137" h="7404" extrusionOk="0">
                  <a:moveTo>
                    <a:pt x="6576" y="1"/>
                  </a:moveTo>
                  <a:cubicBezTo>
                    <a:pt x="5120" y="1"/>
                    <a:pt x="3665" y="854"/>
                    <a:pt x="3167" y="2549"/>
                  </a:cubicBezTo>
                  <a:cubicBezTo>
                    <a:pt x="2959" y="2492"/>
                    <a:pt x="2750" y="2473"/>
                    <a:pt x="2542" y="2473"/>
                  </a:cubicBezTo>
                  <a:cubicBezTo>
                    <a:pt x="2530" y="2473"/>
                    <a:pt x="2518" y="2473"/>
                    <a:pt x="2507" y="2473"/>
                  </a:cubicBezTo>
                  <a:cubicBezTo>
                    <a:pt x="1157" y="2473"/>
                    <a:pt x="38" y="3566"/>
                    <a:pt x="1" y="4938"/>
                  </a:cubicBezTo>
                  <a:cubicBezTo>
                    <a:pt x="39" y="6303"/>
                    <a:pt x="1157" y="7403"/>
                    <a:pt x="2542" y="7403"/>
                  </a:cubicBezTo>
                  <a:lnTo>
                    <a:pt x="9595" y="7403"/>
                  </a:lnTo>
                  <a:cubicBezTo>
                    <a:pt x="10980" y="7403"/>
                    <a:pt x="12098" y="6303"/>
                    <a:pt x="12136" y="4938"/>
                  </a:cubicBezTo>
                  <a:cubicBezTo>
                    <a:pt x="12117" y="3687"/>
                    <a:pt x="11188" y="2663"/>
                    <a:pt x="9956" y="2492"/>
                  </a:cubicBezTo>
                  <a:lnTo>
                    <a:pt x="9956" y="2473"/>
                  </a:lnTo>
                  <a:cubicBezTo>
                    <a:pt x="9430" y="821"/>
                    <a:pt x="8003" y="1"/>
                    <a:pt x="6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4705338" y="1498575"/>
              <a:ext cx="98625" cy="167825"/>
            </a:xfrm>
            <a:custGeom>
              <a:avLst/>
              <a:gdLst/>
              <a:ahLst/>
              <a:cxnLst/>
              <a:rect l="l" t="t" r="r" b="b"/>
              <a:pathLst>
                <a:path w="3945" h="6713" extrusionOk="0">
                  <a:moveTo>
                    <a:pt x="1233" y="0"/>
                  </a:moveTo>
                  <a:lnTo>
                    <a:pt x="1233" y="3736"/>
                  </a:lnTo>
                  <a:lnTo>
                    <a:pt x="0" y="3736"/>
                  </a:lnTo>
                  <a:lnTo>
                    <a:pt x="1972" y="6713"/>
                  </a:lnTo>
                  <a:lnTo>
                    <a:pt x="3944" y="3736"/>
                  </a:lnTo>
                  <a:lnTo>
                    <a:pt x="2712" y="3736"/>
                  </a:lnTo>
                  <a:lnTo>
                    <a:pt x="27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4775013" y="1455575"/>
              <a:ext cx="13775" cy="12200"/>
            </a:xfrm>
            <a:custGeom>
              <a:avLst/>
              <a:gdLst/>
              <a:ahLst/>
              <a:cxnLst/>
              <a:rect l="l" t="t" r="r" b="b"/>
              <a:pathLst>
                <a:path w="551" h="488" extrusionOk="0">
                  <a:moveTo>
                    <a:pt x="236" y="1"/>
                  </a:moveTo>
                  <a:cubicBezTo>
                    <a:pt x="115" y="1"/>
                    <a:pt x="1" y="99"/>
                    <a:pt x="1" y="241"/>
                  </a:cubicBezTo>
                  <a:cubicBezTo>
                    <a:pt x="1" y="374"/>
                    <a:pt x="115" y="488"/>
                    <a:pt x="247" y="488"/>
                  </a:cubicBezTo>
                  <a:cubicBezTo>
                    <a:pt x="456" y="488"/>
                    <a:pt x="551" y="222"/>
                    <a:pt x="399" y="71"/>
                  </a:cubicBezTo>
                  <a:cubicBezTo>
                    <a:pt x="351" y="22"/>
                    <a:pt x="293" y="1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4596788" y="1356600"/>
              <a:ext cx="315725" cy="315575"/>
            </a:xfrm>
            <a:custGeom>
              <a:avLst/>
              <a:gdLst/>
              <a:ahLst/>
              <a:cxnLst/>
              <a:rect l="l" t="t" r="r" b="b"/>
              <a:pathLst>
                <a:path w="12629" h="12623" extrusionOk="0">
                  <a:moveTo>
                    <a:pt x="6804" y="501"/>
                  </a:moveTo>
                  <a:cubicBezTo>
                    <a:pt x="8025" y="501"/>
                    <a:pt x="9249" y="1152"/>
                    <a:pt x="9841" y="2475"/>
                  </a:cubicBezTo>
                  <a:cubicBezTo>
                    <a:pt x="9121" y="2475"/>
                    <a:pt x="8419" y="2759"/>
                    <a:pt x="7907" y="3271"/>
                  </a:cubicBezTo>
                  <a:cubicBezTo>
                    <a:pt x="7812" y="3366"/>
                    <a:pt x="7812" y="3518"/>
                    <a:pt x="7907" y="3612"/>
                  </a:cubicBezTo>
                  <a:cubicBezTo>
                    <a:pt x="7955" y="3660"/>
                    <a:pt x="8021" y="3683"/>
                    <a:pt x="8087" y="3683"/>
                  </a:cubicBezTo>
                  <a:cubicBezTo>
                    <a:pt x="8154" y="3683"/>
                    <a:pt x="8220" y="3660"/>
                    <a:pt x="8267" y="3612"/>
                  </a:cubicBezTo>
                  <a:cubicBezTo>
                    <a:pt x="8681" y="3199"/>
                    <a:pt x="9240" y="2959"/>
                    <a:pt x="9823" y="2959"/>
                  </a:cubicBezTo>
                  <a:cubicBezTo>
                    <a:pt x="9936" y="2959"/>
                    <a:pt x="10050" y="2968"/>
                    <a:pt x="10164" y="2987"/>
                  </a:cubicBezTo>
                  <a:cubicBezTo>
                    <a:pt x="11263" y="3119"/>
                    <a:pt x="12117" y="4048"/>
                    <a:pt x="12136" y="5186"/>
                  </a:cubicBezTo>
                  <a:cubicBezTo>
                    <a:pt x="12098" y="6419"/>
                    <a:pt x="11093" y="7405"/>
                    <a:pt x="9841" y="7405"/>
                  </a:cubicBezTo>
                  <a:lnTo>
                    <a:pt x="7281" y="7405"/>
                  </a:lnTo>
                  <a:lnTo>
                    <a:pt x="7281" y="5679"/>
                  </a:lnTo>
                  <a:cubicBezTo>
                    <a:pt x="7281" y="5546"/>
                    <a:pt x="7187" y="5433"/>
                    <a:pt x="7054" y="5433"/>
                  </a:cubicBezTo>
                  <a:lnTo>
                    <a:pt x="5575" y="5433"/>
                  </a:lnTo>
                  <a:cubicBezTo>
                    <a:pt x="5442" y="5433"/>
                    <a:pt x="5328" y="5546"/>
                    <a:pt x="5328" y="5679"/>
                  </a:cubicBezTo>
                  <a:lnTo>
                    <a:pt x="5328" y="7405"/>
                  </a:lnTo>
                  <a:lnTo>
                    <a:pt x="2788" y="7405"/>
                  </a:lnTo>
                  <a:cubicBezTo>
                    <a:pt x="1536" y="7405"/>
                    <a:pt x="512" y="6419"/>
                    <a:pt x="493" y="5186"/>
                  </a:cubicBezTo>
                  <a:cubicBezTo>
                    <a:pt x="512" y="3947"/>
                    <a:pt x="1517" y="2967"/>
                    <a:pt x="2752" y="2967"/>
                  </a:cubicBezTo>
                  <a:cubicBezTo>
                    <a:pt x="2764" y="2967"/>
                    <a:pt x="2776" y="2967"/>
                    <a:pt x="2788" y="2968"/>
                  </a:cubicBezTo>
                  <a:cubicBezTo>
                    <a:pt x="3375" y="2968"/>
                    <a:pt x="3925" y="3195"/>
                    <a:pt x="4342" y="3612"/>
                  </a:cubicBezTo>
                  <a:cubicBezTo>
                    <a:pt x="4395" y="3665"/>
                    <a:pt x="4455" y="3687"/>
                    <a:pt x="4514" y="3687"/>
                  </a:cubicBezTo>
                  <a:cubicBezTo>
                    <a:pt x="4706" y="3687"/>
                    <a:pt x="4877" y="3446"/>
                    <a:pt x="4703" y="3271"/>
                  </a:cubicBezTo>
                  <a:cubicBezTo>
                    <a:pt x="4418" y="2987"/>
                    <a:pt x="4077" y="2759"/>
                    <a:pt x="3698" y="2626"/>
                  </a:cubicBezTo>
                  <a:cubicBezTo>
                    <a:pt x="4242" y="1218"/>
                    <a:pt x="5521" y="501"/>
                    <a:pt x="6804" y="501"/>
                  </a:cubicBezTo>
                  <a:close/>
                  <a:moveTo>
                    <a:pt x="6788" y="5926"/>
                  </a:moveTo>
                  <a:lnTo>
                    <a:pt x="6788" y="9415"/>
                  </a:lnTo>
                  <a:cubicBezTo>
                    <a:pt x="6788" y="9547"/>
                    <a:pt x="6883" y="9661"/>
                    <a:pt x="7016" y="9661"/>
                  </a:cubicBezTo>
                  <a:lnTo>
                    <a:pt x="7812" y="9680"/>
                  </a:lnTo>
                  <a:lnTo>
                    <a:pt x="6295" y="11936"/>
                  </a:lnTo>
                  <a:lnTo>
                    <a:pt x="4798" y="9680"/>
                  </a:lnTo>
                  <a:lnTo>
                    <a:pt x="5556" y="9680"/>
                  </a:lnTo>
                  <a:cubicBezTo>
                    <a:pt x="5689" y="9680"/>
                    <a:pt x="5802" y="9566"/>
                    <a:pt x="5802" y="9434"/>
                  </a:cubicBezTo>
                  <a:lnTo>
                    <a:pt x="5802" y="5926"/>
                  </a:lnTo>
                  <a:close/>
                  <a:moveTo>
                    <a:pt x="6792" y="0"/>
                  </a:moveTo>
                  <a:cubicBezTo>
                    <a:pt x="5311" y="0"/>
                    <a:pt x="3829" y="830"/>
                    <a:pt x="3224" y="2494"/>
                  </a:cubicBezTo>
                  <a:cubicBezTo>
                    <a:pt x="3075" y="2470"/>
                    <a:pt x="2927" y="2458"/>
                    <a:pt x="2781" y="2458"/>
                  </a:cubicBezTo>
                  <a:cubicBezTo>
                    <a:pt x="1296" y="2458"/>
                    <a:pt x="35" y="3649"/>
                    <a:pt x="0" y="5186"/>
                  </a:cubicBezTo>
                  <a:cubicBezTo>
                    <a:pt x="19" y="6684"/>
                    <a:pt x="1271" y="7898"/>
                    <a:pt x="2788" y="7898"/>
                  </a:cubicBezTo>
                  <a:lnTo>
                    <a:pt x="5328" y="7898"/>
                  </a:lnTo>
                  <a:lnTo>
                    <a:pt x="5328" y="9168"/>
                  </a:lnTo>
                  <a:lnTo>
                    <a:pt x="4342" y="9168"/>
                  </a:lnTo>
                  <a:cubicBezTo>
                    <a:pt x="4335" y="9167"/>
                    <a:pt x="4327" y="9167"/>
                    <a:pt x="4320" y="9167"/>
                  </a:cubicBezTo>
                  <a:cubicBezTo>
                    <a:pt x="4125" y="9167"/>
                    <a:pt x="4006" y="9402"/>
                    <a:pt x="4134" y="9566"/>
                  </a:cubicBezTo>
                  <a:lnTo>
                    <a:pt x="6106" y="12524"/>
                  </a:lnTo>
                  <a:cubicBezTo>
                    <a:pt x="6139" y="12574"/>
                    <a:pt x="6200" y="12623"/>
                    <a:pt x="6277" y="12623"/>
                  </a:cubicBezTo>
                  <a:cubicBezTo>
                    <a:pt x="6289" y="12623"/>
                    <a:pt x="6302" y="12622"/>
                    <a:pt x="6314" y="12619"/>
                  </a:cubicBezTo>
                  <a:cubicBezTo>
                    <a:pt x="6325" y="12622"/>
                    <a:pt x="6335" y="12623"/>
                    <a:pt x="6345" y="12623"/>
                  </a:cubicBezTo>
                  <a:cubicBezTo>
                    <a:pt x="6410" y="12623"/>
                    <a:pt x="6471" y="12574"/>
                    <a:pt x="6504" y="12524"/>
                  </a:cubicBezTo>
                  <a:lnTo>
                    <a:pt x="8476" y="9566"/>
                  </a:lnTo>
                  <a:cubicBezTo>
                    <a:pt x="8533" y="9490"/>
                    <a:pt x="8533" y="9377"/>
                    <a:pt x="8495" y="9301"/>
                  </a:cubicBezTo>
                  <a:cubicBezTo>
                    <a:pt x="8457" y="9225"/>
                    <a:pt x="8362" y="9168"/>
                    <a:pt x="8286" y="9168"/>
                  </a:cubicBezTo>
                  <a:lnTo>
                    <a:pt x="7281" y="9168"/>
                  </a:lnTo>
                  <a:lnTo>
                    <a:pt x="7281" y="7898"/>
                  </a:lnTo>
                  <a:lnTo>
                    <a:pt x="9841" y="7898"/>
                  </a:lnTo>
                  <a:cubicBezTo>
                    <a:pt x="11339" y="7898"/>
                    <a:pt x="12591" y="6684"/>
                    <a:pt x="12629" y="5186"/>
                  </a:cubicBezTo>
                  <a:cubicBezTo>
                    <a:pt x="12591" y="3878"/>
                    <a:pt x="11662" y="2778"/>
                    <a:pt x="10372" y="2513"/>
                  </a:cubicBezTo>
                  <a:cubicBezTo>
                    <a:pt x="9773" y="839"/>
                    <a:pt x="8283" y="0"/>
                    <a:pt x="67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35"/>
          <p:cNvGrpSpPr/>
          <p:nvPr/>
        </p:nvGrpSpPr>
        <p:grpSpPr>
          <a:xfrm>
            <a:off x="1771675" y="1545125"/>
            <a:ext cx="578325" cy="487500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35"/>
          <p:cNvGrpSpPr/>
          <p:nvPr/>
        </p:nvGrpSpPr>
        <p:grpSpPr>
          <a:xfrm>
            <a:off x="2198188" y="2528038"/>
            <a:ext cx="578325" cy="487500"/>
            <a:chOff x="4764875" y="1706700"/>
            <a:chExt cx="578325" cy="487500"/>
          </a:xfrm>
        </p:grpSpPr>
        <p:sp>
          <p:nvSpPr>
            <p:cNvPr id="700" name="Google Shape;700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35"/>
          <p:cNvGrpSpPr/>
          <p:nvPr/>
        </p:nvGrpSpPr>
        <p:grpSpPr>
          <a:xfrm>
            <a:off x="2624725" y="3510950"/>
            <a:ext cx="578325" cy="487500"/>
            <a:chOff x="4764875" y="1706700"/>
            <a:chExt cx="578325" cy="487500"/>
          </a:xfrm>
        </p:grpSpPr>
        <p:sp>
          <p:nvSpPr>
            <p:cNvPr id="703" name="Google Shape;703;p35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5" name="Google Shape;705;p35"/>
          <p:cNvSpPr txBox="1">
            <a:spLocks noGrp="1"/>
          </p:cNvSpPr>
          <p:nvPr>
            <p:ph type="subTitle" idx="4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" name="Google Shape;465;p27">
            <a:extLst>
              <a:ext uri="{FF2B5EF4-FFF2-40B4-BE49-F238E27FC236}">
                <a16:creationId xmlns:a16="http://schemas.microsoft.com/office/drawing/2014/main" id="{D2586576-4245-D896-32CC-EC2BF763822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/>
              <a:t>System.cpp</a:t>
            </a:r>
            <a:endParaRPr lang="en-US" sz="1400" dirty="0"/>
          </a:p>
        </p:txBody>
      </p:sp>
      <p:sp>
        <p:nvSpPr>
          <p:cNvPr id="7" name="Google Shape;466;p27">
            <a:extLst>
              <a:ext uri="{FF2B5EF4-FFF2-40B4-BE49-F238E27FC236}">
                <a16:creationId xmlns:a16="http://schemas.microsoft.com/office/drawing/2014/main" id="{505C40F2-AC31-3C27-737D-30B0571C72F6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/>
              <a:t>int main()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EA767B3E-03E4-17B0-A14C-9FCA3646B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1BAC0A27-40BF-C093-0AB0-71CEB08D1D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717287" y="586975"/>
            <a:ext cx="6988096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 Data Structures 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005DD15E-787D-F9DB-5C6E-6CD2203FB139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6007BFD9-E2AD-1DDC-D60F-A86658F05496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81C898FE-C9C9-908B-9B4A-D5705A49C54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Project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65;p27">
            <a:extLst>
              <a:ext uri="{FF2B5EF4-FFF2-40B4-BE49-F238E27FC236}">
                <a16:creationId xmlns:a16="http://schemas.microsoft.com/office/drawing/2014/main" id="{A5A8B6D1-D0DE-0F2C-172F-7AE3B085B4AC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/>
              <a:t>System.cpp</a:t>
            </a:r>
            <a:endParaRPr lang="en-US" sz="1400" dirty="0"/>
          </a:p>
        </p:txBody>
      </p:sp>
      <p:sp>
        <p:nvSpPr>
          <p:cNvPr id="3" name="Google Shape;466;p27">
            <a:extLst>
              <a:ext uri="{FF2B5EF4-FFF2-40B4-BE49-F238E27FC236}">
                <a16:creationId xmlns:a16="http://schemas.microsoft.com/office/drawing/2014/main" id="{7D034199-EC0D-9681-47D5-F7641E72062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/>
              <a:t>int main()</a:t>
            </a:r>
            <a:endParaRPr lang="en-US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F30916-2621-1BFC-1D53-FF8F1FBE3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17628"/>
              </p:ext>
            </p:extLst>
          </p:nvPr>
        </p:nvGraphicFramePr>
        <p:xfrm>
          <a:off x="2512394" y="1615210"/>
          <a:ext cx="5888191" cy="1913129"/>
        </p:xfrm>
        <a:graphic>
          <a:graphicData uri="http://schemas.openxmlformats.org/drawingml/2006/table">
            <a:tbl>
              <a:tblPr firstRow="1" firstCol="1" bandRow="1"/>
              <a:tblGrid>
                <a:gridCol w="1699562">
                  <a:extLst>
                    <a:ext uri="{9D8B030D-6E8A-4147-A177-3AD203B41FA5}">
                      <a16:colId xmlns:a16="http://schemas.microsoft.com/office/drawing/2014/main" val="162287945"/>
                    </a:ext>
                  </a:extLst>
                </a:gridCol>
                <a:gridCol w="4188629">
                  <a:extLst>
                    <a:ext uri="{9D8B030D-6E8A-4147-A177-3AD203B41FA5}">
                      <a16:colId xmlns:a16="http://schemas.microsoft.com/office/drawing/2014/main" val="1210054084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Structure / Type</a:t>
                      </a:r>
                      <a:endParaRPr lang="en-US" sz="1100" kern="1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Purpose</a:t>
                      </a:r>
                      <a:endParaRPr lang="en-US" sz="1100" kern="100" dirty="0"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58839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solidFill>
                            <a:schemeClr val="accent2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Struct Room</a:t>
                      </a:r>
                      <a:endParaRPr lang="en-US" sz="1100" kern="100" dirty="0">
                        <a:solidFill>
                          <a:schemeClr val="accent2"/>
                        </a:solidFill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chemeClr val="accent2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Stores room details (</a:t>
                      </a:r>
                      <a:r>
                        <a:rPr lang="en-US" sz="1200" kern="100" dirty="0" err="1">
                          <a:solidFill>
                            <a:schemeClr val="accent2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number,beds,price,booking</a:t>
                      </a:r>
                      <a:r>
                        <a:rPr lang="en-US" sz="1200" kern="100" dirty="0">
                          <a:solidFill>
                            <a:schemeClr val="accent2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 </a:t>
                      </a:r>
                      <a:r>
                        <a:rPr lang="en-US" sz="1200" kern="100" dirty="0" err="1">
                          <a:solidFill>
                            <a:schemeClr val="accent2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status,etc</a:t>
                      </a:r>
                      <a:r>
                        <a:rPr lang="en-US" sz="1200" kern="100" dirty="0">
                          <a:solidFill>
                            <a:schemeClr val="accent2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.)</a:t>
                      </a:r>
                      <a:endParaRPr lang="en-US" sz="1100" kern="100" dirty="0">
                        <a:solidFill>
                          <a:schemeClr val="accent2"/>
                        </a:solidFill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96090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solidFill>
                            <a:schemeClr val="accent2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Enum Beds</a:t>
                      </a:r>
                      <a:endParaRPr lang="en-US" sz="1100" kern="100" dirty="0">
                        <a:solidFill>
                          <a:schemeClr val="accent2"/>
                        </a:solidFill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chemeClr val="accent2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Define bed types(single/queen/king)</a:t>
                      </a:r>
                      <a:endParaRPr lang="en-US" sz="1100" kern="100" dirty="0">
                        <a:solidFill>
                          <a:schemeClr val="accent2"/>
                        </a:solidFill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986865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solidFill>
                            <a:schemeClr val="accent2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Enum PaymentMethod</a:t>
                      </a:r>
                      <a:endParaRPr lang="en-US" sz="1100" kern="100">
                        <a:solidFill>
                          <a:schemeClr val="accent2"/>
                        </a:solidFill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 err="1">
                          <a:solidFill>
                            <a:schemeClr val="accent2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PaymentMethod</a:t>
                      </a:r>
                      <a:r>
                        <a:rPr lang="en-US" sz="1200" kern="100" dirty="0">
                          <a:solidFill>
                            <a:schemeClr val="accent2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 lists payment options (cash, visa) without explicit values, defaulting to 1,2.</a:t>
                      </a:r>
                      <a:endParaRPr lang="en-US" sz="1100" kern="100" dirty="0">
                        <a:solidFill>
                          <a:schemeClr val="accent2"/>
                        </a:solidFill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49238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solidFill>
                            <a:schemeClr val="accent2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1D Array rooms [SIZE]</a:t>
                      </a:r>
                      <a:endParaRPr lang="en-US" sz="1100" kern="100">
                        <a:solidFill>
                          <a:schemeClr val="accent2"/>
                        </a:solidFill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chemeClr val="accent2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Array of type Room that stores all room data (Capacity:300 rooms)</a:t>
                      </a:r>
                      <a:endParaRPr lang="en-US" sz="1100" kern="100" dirty="0">
                        <a:solidFill>
                          <a:schemeClr val="accent2"/>
                        </a:solidFill>
                        <a:effectLst/>
                        <a:latin typeface="Fira Code" panose="020B0809050000020004" pitchFamily="49" charset="0"/>
                        <a:ea typeface="Fira Code" panose="020B0809050000020004" pitchFamily="49" charset="0"/>
                        <a:cs typeface="Fira Code" panose="020B08090500000200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810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44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A81E8AD5-A82A-7183-75B7-E7538EED9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45625C25-08B4-6374-7B5D-71BB6AAF7D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419921" y="586975"/>
            <a:ext cx="7285463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 Key Functions 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6A674B78-C7F3-B723-EC6E-8092D31C0760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D1BE4DFE-6C6E-5671-C195-9931826D7A64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C582391F-DC62-36DE-B039-0A8D23EE785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Project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65;p27">
            <a:extLst>
              <a:ext uri="{FF2B5EF4-FFF2-40B4-BE49-F238E27FC236}">
                <a16:creationId xmlns:a16="http://schemas.microsoft.com/office/drawing/2014/main" id="{3259468A-DCC5-4108-9834-38FDDE1FBBB0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/>
              <a:t>System.cpp</a:t>
            </a:r>
            <a:endParaRPr lang="en-US" sz="1400" dirty="0"/>
          </a:p>
        </p:txBody>
      </p:sp>
      <p:sp>
        <p:nvSpPr>
          <p:cNvPr id="3" name="Google Shape;466;p27">
            <a:extLst>
              <a:ext uri="{FF2B5EF4-FFF2-40B4-BE49-F238E27FC236}">
                <a16:creationId xmlns:a16="http://schemas.microsoft.com/office/drawing/2014/main" id="{355C3CC8-F03E-D913-195B-DAA1EB4BA6CF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/>
              <a:t>int main()</a:t>
            </a:r>
            <a:endParaRPr lang="en-US" sz="1400" dirty="0"/>
          </a:p>
        </p:txBody>
      </p:sp>
      <p:sp>
        <p:nvSpPr>
          <p:cNvPr id="9" name="Google Shape;665;p35">
            <a:extLst>
              <a:ext uri="{FF2B5EF4-FFF2-40B4-BE49-F238E27FC236}">
                <a16:creationId xmlns:a16="http://schemas.microsoft.com/office/drawing/2014/main" id="{7F579CFF-E373-CF81-2965-9B205FF6084D}"/>
              </a:ext>
            </a:extLst>
          </p:cNvPr>
          <p:cNvSpPr txBox="1">
            <a:spLocks/>
          </p:cNvSpPr>
          <p:nvPr/>
        </p:nvSpPr>
        <p:spPr>
          <a:xfrm>
            <a:off x="2675050" y="1552296"/>
            <a:ext cx="250553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BookRoom</a:t>
            </a: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10" name="Google Shape;665;p35">
            <a:extLst>
              <a:ext uri="{FF2B5EF4-FFF2-40B4-BE49-F238E27FC236}">
                <a16:creationId xmlns:a16="http://schemas.microsoft.com/office/drawing/2014/main" id="{0EC05940-631A-36CE-0F9B-59870C20A84A}"/>
              </a:ext>
            </a:extLst>
          </p:cNvPr>
          <p:cNvSpPr txBox="1">
            <a:spLocks/>
          </p:cNvSpPr>
          <p:nvPr/>
        </p:nvSpPr>
        <p:spPr>
          <a:xfrm>
            <a:off x="2675050" y="2010506"/>
            <a:ext cx="250553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DeleteRoom</a:t>
            </a: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11" name="Google Shape;665;p35">
            <a:extLst>
              <a:ext uri="{FF2B5EF4-FFF2-40B4-BE49-F238E27FC236}">
                <a16:creationId xmlns:a16="http://schemas.microsoft.com/office/drawing/2014/main" id="{01CAC2E5-94C5-9DAE-D100-D4DD372B1A0B}"/>
              </a:ext>
            </a:extLst>
          </p:cNvPr>
          <p:cNvSpPr txBox="1">
            <a:spLocks/>
          </p:cNvSpPr>
          <p:nvPr/>
        </p:nvSpPr>
        <p:spPr>
          <a:xfrm>
            <a:off x="2675050" y="2468716"/>
            <a:ext cx="250553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AddRoom</a:t>
            </a: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12" name="Google Shape;665;p35">
            <a:extLst>
              <a:ext uri="{FF2B5EF4-FFF2-40B4-BE49-F238E27FC236}">
                <a16:creationId xmlns:a16="http://schemas.microsoft.com/office/drawing/2014/main" id="{9F98E17E-4DA1-E028-9D6E-18A6860D0602}"/>
              </a:ext>
            </a:extLst>
          </p:cNvPr>
          <p:cNvSpPr txBox="1">
            <a:spLocks/>
          </p:cNvSpPr>
          <p:nvPr/>
        </p:nvSpPr>
        <p:spPr>
          <a:xfrm>
            <a:off x="2675050" y="2926925"/>
            <a:ext cx="250553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SaveToFile</a:t>
            </a: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13" name="Google Shape;665;p35">
            <a:extLst>
              <a:ext uri="{FF2B5EF4-FFF2-40B4-BE49-F238E27FC236}">
                <a16:creationId xmlns:a16="http://schemas.microsoft.com/office/drawing/2014/main" id="{CE97B6B5-3C42-9EAC-77DA-16861B1E3E48}"/>
              </a:ext>
            </a:extLst>
          </p:cNvPr>
          <p:cNvSpPr txBox="1">
            <a:spLocks/>
          </p:cNvSpPr>
          <p:nvPr/>
        </p:nvSpPr>
        <p:spPr>
          <a:xfrm>
            <a:off x="5265444" y="1550243"/>
            <a:ext cx="250553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CalculateBill</a:t>
            </a: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14" name="Google Shape;665;p35">
            <a:extLst>
              <a:ext uri="{FF2B5EF4-FFF2-40B4-BE49-F238E27FC236}">
                <a16:creationId xmlns:a16="http://schemas.microsoft.com/office/drawing/2014/main" id="{161C7AA8-0B69-0363-4AB8-C607828AE76C}"/>
              </a:ext>
            </a:extLst>
          </p:cNvPr>
          <p:cNvSpPr txBox="1">
            <a:spLocks/>
          </p:cNvSpPr>
          <p:nvPr/>
        </p:nvSpPr>
        <p:spPr>
          <a:xfrm>
            <a:off x="5265444" y="2009113"/>
            <a:ext cx="250553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CalculateDaysStayed</a:t>
            </a: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15" name="Google Shape;665;p35">
            <a:extLst>
              <a:ext uri="{FF2B5EF4-FFF2-40B4-BE49-F238E27FC236}">
                <a16:creationId xmlns:a16="http://schemas.microsoft.com/office/drawing/2014/main" id="{63D2C165-206C-6D26-5569-E920357ECFA8}"/>
              </a:ext>
            </a:extLst>
          </p:cNvPr>
          <p:cNvSpPr txBox="1">
            <a:spLocks/>
          </p:cNvSpPr>
          <p:nvPr/>
        </p:nvSpPr>
        <p:spPr>
          <a:xfrm>
            <a:off x="5265444" y="2467983"/>
            <a:ext cx="250553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intToBedType</a:t>
            </a: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16" name="Google Shape;665;p35">
            <a:extLst>
              <a:ext uri="{FF2B5EF4-FFF2-40B4-BE49-F238E27FC236}">
                <a16:creationId xmlns:a16="http://schemas.microsoft.com/office/drawing/2014/main" id="{1BE35ADA-EF5B-4182-56A0-817F8686752C}"/>
              </a:ext>
            </a:extLst>
          </p:cNvPr>
          <p:cNvSpPr txBox="1">
            <a:spLocks/>
          </p:cNvSpPr>
          <p:nvPr/>
        </p:nvSpPr>
        <p:spPr>
          <a:xfrm>
            <a:off x="5265444" y="2926853"/>
            <a:ext cx="250553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CheckIn</a:t>
            </a: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17" name="Google Shape;665;p35">
            <a:extLst>
              <a:ext uri="{FF2B5EF4-FFF2-40B4-BE49-F238E27FC236}">
                <a16:creationId xmlns:a16="http://schemas.microsoft.com/office/drawing/2014/main" id="{27B2F0EF-7A10-0019-2415-8CF31291C555}"/>
              </a:ext>
            </a:extLst>
          </p:cNvPr>
          <p:cNvSpPr txBox="1">
            <a:spLocks/>
          </p:cNvSpPr>
          <p:nvPr/>
        </p:nvSpPr>
        <p:spPr>
          <a:xfrm>
            <a:off x="5265444" y="3385724"/>
            <a:ext cx="250553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CheckOut</a:t>
            </a: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18" name="Google Shape;665;p35">
            <a:extLst>
              <a:ext uri="{FF2B5EF4-FFF2-40B4-BE49-F238E27FC236}">
                <a16:creationId xmlns:a16="http://schemas.microsoft.com/office/drawing/2014/main" id="{CB213845-B418-0A32-430E-7EFE2E86DA9A}"/>
              </a:ext>
            </a:extLst>
          </p:cNvPr>
          <p:cNvSpPr txBox="1">
            <a:spLocks/>
          </p:cNvSpPr>
          <p:nvPr/>
        </p:nvSpPr>
        <p:spPr>
          <a:xfrm>
            <a:off x="2675050" y="3385134"/>
            <a:ext cx="2505532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BuildHotel</a:t>
            </a:r>
            <a:r>
              <a:rPr lang="en-US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1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6E0805E2-1F9B-C4EE-6DDD-3D5C4EE04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642329F4-AD4C-164F-0A02-3A8DC96DB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419921" y="586975"/>
            <a:ext cx="7285463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 Key Functions 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877CC9A8-CA0B-1D91-65D3-87876FBB3C0A}"/>
              </a:ext>
            </a:extLst>
          </p:cNvPr>
          <p:cNvSpPr txBox="1"/>
          <p:nvPr/>
        </p:nvSpPr>
        <p:spPr>
          <a:xfrm>
            <a:off x="2127375" y="378729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730618D1-21D4-9FF8-A081-8B12BAA24DB3}"/>
              </a:ext>
            </a:extLst>
          </p:cNvPr>
          <p:cNvCxnSpPr>
            <a:cxnSpLocks/>
          </p:cNvCxnSpPr>
          <p:nvPr/>
        </p:nvCxnSpPr>
        <p:spPr>
          <a:xfrm>
            <a:off x="2350689" y="1581579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A262A08B-0998-8E8D-335D-3C228610B10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Project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65;p27">
            <a:extLst>
              <a:ext uri="{FF2B5EF4-FFF2-40B4-BE49-F238E27FC236}">
                <a16:creationId xmlns:a16="http://schemas.microsoft.com/office/drawing/2014/main" id="{A7DFD4B7-775A-1F41-8D29-EE9478059766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/>
              <a:t>System.cpp</a:t>
            </a:r>
            <a:endParaRPr lang="en-US" sz="1400" dirty="0"/>
          </a:p>
        </p:txBody>
      </p:sp>
      <p:sp>
        <p:nvSpPr>
          <p:cNvPr id="3" name="Google Shape;466;p27">
            <a:extLst>
              <a:ext uri="{FF2B5EF4-FFF2-40B4-BE49-F238E27FC236}">
                <a16:creationId xmlns:a16="http://schemas.microsoft.com/office/drawing/2014/main" id="{73100F40-C424-342A-69AC-9A53D8406274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/>
              <a:t>int main()</a:t>
            </a:r>
            <a:endParaRPr lang="en-US" sz="1400" dirty="0"/>
          </a:p>
        </p:txBody>
      </p:sp>
      <p:sp>
        <p:nvSpPr>
          <p:cNvPr id="7" name="Google Shape;665;p35">
            <a:extLst>
              <a:ext uri="{FF2B5EF4-FFF2-40B4-BE49-F238E27FC236}">
                <a16:creationId xmlns:a16="http://schemas.microsoft.com/office/drawing/2014/main" id="{ED3874B8-EA62-12E4-59DE-F65FF7E7F5A0}"/>
              </a:ext>
            </a:extLst>
          </p:cNvPr>
          <p:cNvSpPr txBox="1">
            <a:spLocks/>
          </p:cNvSpPr>
          <p:nvPr/>
        </p:nvSpPr>
        <p:spPr>
          <a:xfrm>
            <a:off x="2626041" y="1890473"/>
            <a:ext cx="316729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DateIsValid</a:t>
            </a:r>
            <a:r>
              <a:rPr lang="en-US" sz="18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9" name="Google Shape;665;p35">
            <a:extLst>
              <a:ext uri="{FF2B5EF4-FFF2-40B4-BE49-F238E27FC236}">
                <a16:creationId xmlns:a16="http://schemas.microsoft.com/office/drawing/2014/main" id="{4FF65B98-5981-FE9B-2936-F48CDA02099A}"/>
              </a:ext>
            </a:extLst>
          </p:cNvPr>
          <p:cNvSpPr txBox="1">
            <a:spLocks/>
          </p:cNvSpPr>
          <p:nvPr/>
        </p:nvSpPr>
        <p:spPr>
          <a:xfrm>
            <a:off x="2626040" y="2667163"/>
            <a:ext cx="316729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IsNameValid</a:t>
            </a:r>
            <a:r>
              <a:rPr lang="en-US" sz="18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10" name="Google Shape;665;p35">
            <a:extLst>
              <a:ext uri="{FF2B5EF4-FFF2-40B4-BE49-F238E27FC236}">
                <a16:creationId xmlns:a16="http://schemas.microsoft.com/office/drawing/2014/main" id="{79E272BF-2111-C061-C071-07A953AD9532}"/>
              </a:ext>
            </a:extLst>
          </p:cNvPr>
          <p:cNvSpPr txBox="1">
            <a:spLocks/>
          </p:cNvSpPr>
          <p:nvPr/>
        </p:nvSpPr>
        <p:spPr>
          <a:xfrm>
            <a:off x="2626040" y="2278092"/>
            <a:ext cx="316729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EndDateValid</a:t>
            </a:r>
            <a:r>
              <a:rPr lang="en-US" sz="18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11" name="Google Shape;665;p35">
            <a:extLst>
              <a:ext uri="{FF2B5EF4-FFF2-40B4-BE49-F238E27FC236}">
                <a16:creationId xmlns:a16="http://schemas.microsoft.com/office/drawing/2014/main" id="{1453C4E7-01AF-F884-6A5F-481A8FE83735}"/>
              </a:ext>
            </a:extLst>
          </p:cNvPr>
          <p:cNvSpPr txBox="1">
            <a:spLocks/>
          </p:cNvSpPr>
          <p:nvPr/>
        </p:nvSpPr>
        <p:spPr>
          <a:xfrm>
            <a:off x="2626038" y="3448793"/>
            <a:ext cx="316729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IsDateWithinBooking</a:t>
            </a:r>
            <a:r>
              <a:rPr lang="en-US" sz="18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12" name="Google Shape;665;p35">
            <a:extLst>
              <a:ext uri="{FF2B5EF4-FFF2-40B4-BE49-F238E27FC236}">
                <a16:creationId xmlns:a16="http://schemas.microsoft.com/office/drawing/2014/main" id="{5248C01C-7700-526A-8EE1-D2443BA848B4}"/>
              </a:ext>
            </a:extLst>
          </p:cNvPr>
          <p:cNvSpPr txBox="1">
            <a:spLocks/>
          </p:cNvSpPr>
          <p:nvPr/>
        </p:nvSpPr>
        <p:spPr>
          <a:xfrm>
            <a:off x="2626039" y="3056234"/>
            <a:ext cx="316729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 err="1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CompareWcurrentDate</a:t>
            </a:r>
            <a:r>
              <a:rPr lang="en-US" sz="1800" dirty="0">
                <a:solidFill>
                  <a:schemeClr val="bg2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()</a:t>
            </a:r>
          </a:p>
        </p:txBody>
      </p:sp>
      <p:sp>
        <p:nvSpPr>
          <p:cNvPr id="13" name="Google Shape;665;p35">
            <a:extLst>
              <a:ext uri="{FF2B5EF4-FFF2-40B4-BE49-F238E27FC236}">
                <a16:creationId xmlns:a16="http://schemas.microsoft.com/office/drawing/2014/main" id="{67099166-1C27-9D8B-B2CA-D585B35BEA23}"/>
              </a:ext>
            </a:extLst>
          </p:cNvPr>
          <p:cNvSpPr txBox="1">
            <a:spLocks/>
          </p:cNvSpPr>
          <p:nvPr/>
        </p:nvSpPr>
        <p:spPr>
          <a:xfrm>
            <a:off x="2603739" y="1457822"/>
            <a:ext cx="3167297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Validation;</a:t>
            </a:r>
          </a:p>
        </p:txBody>
      </p:sp>
    </p:spTree>
    <p:extLst>
      <p:ext uri="{BB962C8B-B14F-4D97-AF65-F5344CB8AC3E}">
        <p14:creationId xmlns:p14="http://schemas.microsoft.com/office/powerpoint/2010/main" val="402785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78B1B94F-ADD2-4176-D8B1-9A1A6F08B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D4F943E8-C42E-B8E4-2C1F-F914B73DE6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54661" y="586975"/>
            <a:ext cx="6732499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04 Challenges &amp;&amp; Solutions</a:t>
            </a:r>
            <a:r>
              <a:rPr lang="en" sz="44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972FD218-AE0C-9547-EB62-6D4CA5034D6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524012" y="1660338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1"/>
                </a:solidFill>
              </a:rPr>
              <a:t>Validating Date to make sure there is no room for misinput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45E8E0D4-2C83-5AAD-AEB0-639056397227}"/>
              </a:ext>
            </a:extLst>
          </p:cNvPr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B24E48BC-2244-FD0A-BE3D-D0ECC8EEDCBB}"/>
              </a:ext>
            </a:extLst>
          </p:cNvPr>
          <p:cNvCxnSpPr>
            <a:endCxn id="50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F7A6E260-D2F4-818E-9D56-EA49D0DD8D1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Project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65;p27">
            <a:extLst>
              <a:ext uri="{FF2B5EF4-FFF2-40B4-BE49-F238E27FC236}">
                <a16:creationId xmlns:a16="http://schemas.microsoft.com/office/drawing/2014/main" id="{A43D827D-013A-BAD7-D992-5AB5F6C81D07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/>
              <a:t>System.cpp</a:t>
            </a:r>
            <a:endParaRPr lang="en-US" sz="1400" dirty="0"/>
          </a:p>
        </p:txBody>
      </p:sp>
      <p:sp>
        <p:nvSpPr>
          <p:cNvPr id="3" name="Google Shape;466;p27">
            <a:extLst>
              <a:ext uri="{FF2B5EF4-FFF2-40B4-BE49-F238E27FC236}">
                <a16:creationId xmlns:a16="http://schemas.microsoft.com/office/drawing/2014/main" id="{75EF0F82-BDC6-2656-6FF2-7B2DC8AAA0D5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/>
              <a:t>int main()</a:t>
            </a:r>
            <a:endParaRPr lang="en-US" sz="1400" dirty="0"/>
          </a:p>
        </p:txBody>
      </p:sp>
      <p:sp>
        <p:nvSpPr>
          <p:cNvPr id="4" name="Google Shape;501;p30">
            <a:extLst>
              <a:ext uri="{FF2B5EF4-FFF2-40B4-BE49-F238E27FC236}">
                <a16:creationId xmlns:a16="http://schemas.microsoft.com/office/drawing/2014/main" id="{3C26AB84-3DF0-CCB1-51D6-9EFCA69010B0}"/>
              </a:ext>
            </a:extLst>
          </p:cNvPr>
          <p:cNvSpPr txBox="1">
            <a:spLocks/>
          </p:cNvSpPr>
          <p:nvPr/>
        </p:nvSpPr>
        <p:spPr>
          <a:xfrm>
            <a:off x="2524012" y="2378365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Room Management Logic</a:t>
            </a:r>
            <a:endParaRPr lang="en-US" sz="1800" dirty="0">
              <a:solidFill>
                <a:schemeClr val="accent3"/>
              </a:solidFill>
            </a:endParaRPr>
          </a:p>
        </p:txBody>
      </p:sp>
      <p:sp>
        <p:nvSpPr>
          <p:cNvPr id="5" name="Google Shape;501;p30">
            <a:extLst>
              <a:ext uri="{FF2B5EF4-FFF2-40B4-BE49-F238E27FC236}">
                <a16:creationId xmlns:a16="http://schemas.microsoft.com/office/drawing/2014/main" id="{38E3AEE0-F65B-8690-6EE9-A50F6742A310}"/>
              </a:ext>
            </a:extLst>
          </p:cNvPr>
          <p:cNvSpPr txBox="1">
            <a:spLocks/>
          </p:cNvSpPr>
          <p:nvPr/>
        </p:nvSpPr>
        <p:spPr>
          <a:xfrm>
            <a:off x="2524012" y="2942888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Code"/>
              <a:buNone/>
              <a:defRPr sz="36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-US" sz="1800" dirty="0">
                <a:solidFill>
                  <a:schemeClr val="accent1"/>
                </a:solidFill>
              </a:rPr>
              <a:t>Preventing double-booking of rooms</a:t>
            </a:r>
            <a:endParaRPr lang="en-US" sz="1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75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2B8906E0-0E5C-26CA-F817-29E1147F1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079103E8-79D1-9D64-06DA-B40B054A0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940312" y="415993"/>
            <a:ext cx="6846848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05 Suggested Improvements</a:t>
            </a:r>
            <a:r>
              <a:rPr lang="en" sz="44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A8D277B6-F10A-029D-1A5C-CE3E4091219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25752" y="1326582"/>
            <a:ext cx="5781979" cy="22228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ct val="104000"/>
            </a:pPr>
            <a:br>
              <a:rPr lang="en" sz="1800" dirty="0">
                <a:solidFill>
                  <a:schemeClr val="accent1"/>
                </a:solidFill>
              </a:rPr>
            </a:br>
            <a:br>
              <a:rPr lang="en" sz="1800" dirty="0">
                <a:solidFill>
                  <a:schemeClr val="accent1"/>
                </a:solidFill>
              </a:rPr>
            </a:br>
            <a:r>
              <a:rPr lang="en" sz="1800" dirty="0">
                <a:solidFill>
                  <a:schemeClr val="accent1"/>
                </a:solidFill>
              </a:rPr>
              <a:t>Fix imprecision in calculate days stayed function;</a:t>
            </a:r>
            <a:br>
              <a:rPr lang="en" sz="1800" dirty="0">
                <a:solidFill>
                  <a:schemeClr val="accent1"/>
                </a:solidFill>
              </a:rPr>
            </a:br>
            <a:br>
              <a:rPr lang="en" sz="1800" dirty="0">
                <a:solidFill>
                  <a:schemeClr val="accent1"/>
                </a:solidFill>
              </a:rPr>
            </a:br>
            <a:r>
              <a:rPr lang="en" sz="1800" dirty="0">
                <a:solidFill>
                  <a:schemeClr val="accent1"/>
                </a:solidFill>
              </a:rPr>
              <a:t>Fix DateIsValid to account for leap years and months with different days;</a:t>
            </a:r>
            <a:br>
              <a:rPr lang="en" sz="1800" dirty="0">
                <a:solidFill>
                  <a:schemeClr val="accent1"/>
                </a:solidFill>
              </a:rPr>
            </a:br>
            <a:br>
              <a:rPr lang="en" sz="1800" dirty="0">
                <a:solidFill>
                  <a:schemeClr val="accent1"/>
                </a:solidFill>
              </a:rPr>
            </a:br>
            <a:r>
              <a:rPr lang="en" sz="1800" dirty="0">
                <a:solidFill>
                  <a:schemeClr val="accent1"/>
                </a:solidFill>
              </a:rPr>
              <a:t>Save rooms info to database not CSV file.</a:t>
            </a:r>
            <a:br>
              <a:rPr lang="en" sz="1800" dirty="0">
                <a:solidFill>
                  <a:schemeClr val="accent1"/>
                </a:solidFill>
              </a:rPr>
            </a:br>
            <a:br>
              <a:rPr lang="en" sz="1800" dirty="0">
                <a:solidFill>
                  <a:schemeClr val="accent1"/>
                </a:solidFill>
              </a:rPr>
            </a:br>
            <a:r>
              <a:rPr lang="en" sz="1800" dirty="0">
                <a:solidFill>
                  <a:schemeClr val="accent1"/>
                </a:solidFill>
              </a:rPr>
              <a:t>Create sep</a:t>
            </a:r>
            <a:r>
              <a:rPr lang="en-US" sz="1800" dirty="0">
                <a:solidFill>
                  <a:schemeClr val="accent1"/>
                </a:solidFill>
              </a:rPr>
              <a:t>a</a:t>
            </a:r>
            <a:r>
              <a:rPr lang="en" sz="1800" dirty="0">
                <a:solidFill>
                  <a:schemeClr val="accent1"/>
                </a:solidFill>
              </a:rPr>
              <a:t>rate struct for date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0EAAE8EB-207B-C6F2-C0DC-AE7072D2EAB8}"/>
              </a:ext>
            </a:extLst>
          </p:cNvPr>
          <p:cNvSpPr txBox="1"/>
          <p:nvPr/>
        </p:nvSpPr>
        <p:spPr>
          <a:xfrm>
            <a:off x="2127375" y="4069791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C8F843C7-95B0-B92D-885D-AC1B6B031BBB}"/>
              </a:ext>
            </a:extLst>
          </p:cNvPr>
          <p:cNvCxnSpPr>
            <a:endCxn id="503" idx="0"/>
          </p:cNvCxnSpPr>
          <p:nvPr/>
        </p:nvCxnSpPr>
        <p:spPr>
          <a:xfrm>
            <a:off x="2380425" y="1961691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>
            <a:extLst>
              <a:ext uri="{FF2B5EF4-FFF2-40B4-BE49-F238E27FC236}">
                <a16:creationId xmlns:a16="http://schemas.microsoft.com/office/drawing/2014/main" id="{C3A592E9-6C8C-D9ED-6EA9-6DD3F818F84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Project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2" name="Google Shape;465;p27">
            <a:extLst>
              <a:ext uri="{FF2B5EF4-FFF2-40B4-BE49-F238E27FC236}">
                <a16:creationId xmlns:a16="http://schemas.microsoft.com/office/drawing/2014/main" id="{85544525-DC12-B8D1-ACF1-775BBEEAB65F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/>
              <a:t>System.cpp</a:t>
            </a:r>
            <a:endParaRPr lang="en-US" sz="1400" dirty="0"/>
          </a:p>
        </p:txBody>
      </p:sp>
      <p:sp>
        <p:nvSpPr>
          <p:cNvPr id="3" name="Google Shape;466;p27">
            <a:extLst>
              <a:ext uri="{FF2B5EF4-FFF2-40B4-BE49-F238E27FC236}">
                <a16:creationId xmlns:a16="http://schemas.microsoft.com/office/drawing/2014/main" id="{8E88C04F-EC73-C68B-6D89-29D6429AB9BD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/>
              <a:t>int main()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1C980-C652-7978-CCA9-664092DE437D}"/>
              </a:ext>
            </a:extLst>
          </p:cNvPr>
          <p:cNvSpPr txBox="1"/>
          <p:nvPr/>
        </p:nvSpPr>
        <p:spPr>
          <a:xfrm>
            <a:off x="2380714" y="1034096"/>
            <a:ext cx="252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F0287-5A13-8714-CE50-AEDE73788FEF}"/>
              </a:ext>
            </a:extLst>
          </p:cNvPr>
          <p:cNvSpPr txBox="1"/>
          <p:nvPr/>
        </p:nvSpPr>
        <p:spPr>
          <a:xfrm>
            <a:off x="2380136" y="1866285"/>
            <a:ext cx="252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44B55-FB65-5DD1-B02A-7E5E09488E51}"/>
              </a:ext>
            </a:extLst>
          </p:cNvPr>
          <p:cNvSpPr txBox="1"/>
          <p:nvPr/>
        </p:nvSpPr>
        <p:spPr>
          <a:xfrm>
            <a:off x="2380136" y="2680408"/>
            <a:ext cx="252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D7327-6CA4-EC3E-AA2B-987D09204F69}"/>
              </a:ext>
            </a:extLst>
          </p:cNvPr>
          <p:cNvSpPr txBox="1"/>
          <p:nvPr/>
        </p:nvSpPr>
        <p:spPr>
          <a:xfrm>
            <a:off x="2380137" y="3264363"/>
            <a:ext cx="252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895671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484</Words>
  <Application>Microsoft Office PowerPoint</Application>
  <PresentationFormat>On-screen Show (16:9)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Fira Code</vt:lpstr>
      <vt:lpstr>Arial</vt:lpstr>
      <vt:lpstr>Programming Language Workshop for Beginners by Slidesgo</vt:lpstr>
      <vt:lpstr>Hotel ‘Management’ System {</vt:lpstr>
      <vt:lpstr>01</vt:lpstr>
      <vt:lpstr>01 Project Overview {</vt:lpstr>
      <vt:lpstr>Project Objective; {</vt:lpstr>
      <vt:lpstr>02 Data Structures  {</vt:lpstr>
      <vt:lpstr>03 Key Functions  {</vt:lpstr>
      <vt:lpstr>03 Key Functions  {</vt:lpstr>
      <vt:lpstr>04 Challenges &amp;&amp; Solutions {</vt:lpstr>
      <vt:lpstr>05 Suggested Improvements {</vt:lpstr>
      <vt:lpstr>cout&lt;&lt;“THANK YOU”;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Nadine</dc:creator>
  <cp:lastModifiedBy>Nadine Tamer</cp:lastModifiedBy>
  <cp:revision>63</cp:revision>
  <dcterms:modified xsi:type="dcterms:W3CDTF">2025-05-29T09:47:58Z</dcterms:modified>
</cp:coreProperties>
</file>