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71" r:id="rId3"/>
    <p:sldId id="267" r:id="rId4"/>
    <p:sldId id="266" r:id="rId5"/>
    <p:sldId id="260" r:id="rId6"/>
    <p:sldId id="274" r:id="rId7"/>
    <p:sldId id="268" r:id="rId8"/>
    <p:sldId id="258" r:id="rId9"/>
    <p:sldId id="270" r:id="rId10"/>
    <p:sldId id="269" r:id="rId11"/>
    <p:sldId id="259" r:id="rId12"/>
    <p:sldId id="273" r:id="rId13"/>
    <p:sldId id="264" r:id="rId14"/>
    <p:sldId id="265" r:id="rId15"/>
  </p:sldIdLst>
  <p:sldSz cx="18288000" cy="10287000"/>
  <p:notesSz cx="6858000" cy="9144000"/>
  <p:embeddedFontLst>
    <p:embeddedFont>
      <p:font typeface="ADLaM Display" panose="02010000000000000000" pitchFamily="2" charset="0"/>
      <p:regular r:id="rId17"/>
    </p:embeddedFont>
    <p:embeddedFont>
      <p:font typeface="Cambria Math" panose="02040503050406030204" pitchFamily="18" charset="0"/>
      <p:regular r:id="rId18"/>
    </p:embeddedFont>
    <p:embeddedFont>
      <p:font typeface="Montserrat Classic" panose="020B0604020202020204" charset="0"/>
      <p:regular r:id="rId19"/>
    </p:embeddedFont>
    <p:embeddedFont>
      <p:font typeface="Montserrat Classic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5FA0F-2C86-45DF-A412-B1DF8ABA22E1}" v="802" dt="2024-01-01T22:13:24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784A5-48F8-4131-A606-D9513D5F45FE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60F69-F746-41F8-86FE-7E604D27C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0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0F69-F746-41F8-86FE-7E604D27C0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9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0F69-F746-41F8-86FE-7E604D27C0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2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lagout.org/science/0_Computer%20Science/2_Algorithms/Introduction%20to%20the%20Design%20and%20Analysis%20of%20Algorithms%20%283rd%20ed.%29%20%5BLevitin%202011-10-09%5D.pdf" TargetMode="External"/><Relationship Id="rId7" Type="http://schemas.openxmlformats.org/officeDocument/2006/relationships/hyperlink" Target="https://www.geeksforgeeks.org/maximum-subarray-sum-using-divide-and-conquer-algorithm/" TargetMode="External"/><Relationship Id="rId2" Type="http://schemas.openxmlformats.org/officeDocument/2006/relationships/hyperlink" Target="https://www.khanacademy.org/computing/computer-science/algorithms/merge-sort/a/divide-and-conquer-algorithms#:~:text=Divide%20the%20problem%20into%20a,solution%20for%20the%20original%20proble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1K9ebQJosvo?si=x1AQ7-DbomA9S95t" TargetMode="External"/><Relationship Id="rId5" Type="http://schemas.openxmlformats.org/officeDocument/2006/relationships/hyperlink" Target="https://en.wikipedia.org/wiki/Maximum_subarray_problem" TargetMode="External"/><Relationship Id="rId4" Type="http://schemas.openxmlformats.org/officeDocument/2006/relationships/hyperlink" Target="https://youtu.be/ohHWQf1HDfU?si=KqKYKQf9IsQwAVkm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9683790" y="4870367"/>
            <a:ext cx="6586786" cy="678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Montserrat Classic"/>
              </a:rPr>
              <a:t>By Nadine Amir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Montserrat Classic"/>
              </a:rPr>
              <a:t>ID: 2221965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759851" y="4849072"/>
            <a:ext cx="300695" cy="3824259"/>
            <a:chOff x="0" y="0"/>
            <a:chExt cx="79195" cy="10072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9195" cy="1007212"/>
            </a:xfrm>
            <a:custGeom>
              <a:avLst/>
              <a:gdLst/>
              <a:ahLst/>
              <a:cxnLst/>
              <a:rect l="l" t="t" r="r" b="b"/>
              <a:pathLst>
                <a:path w="79195" h="1007212">
                  <a:moveTo>
                    <a:pt x="0" y="0"/>
                  </a:moveTo>
                  <a:lnTo>
                    <a:pt x="79195" y="0"/>
                  </a:lnTo>
                  <a:lnTo>
                    <a:pt x="79195" y="1007212"/>
                  </a:lnTo>
                  <a:lnTo>
                    <a:pt x="0" y="10072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7625"/>
              <a:ext cx="79195" cy="95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DA36FCE1-7316-01E7-117F-BC7553E79574}"/>
              </a:ext>
            </a:extLst>
          </p:cNvPr>
          <p:cNvSpPr txBox="1">
            <a:spLocks/>
          </p:cNvSpPr>
          <p:nvPr/>
        </p:nvSpPr>
        <p:spPr>
          <a:xfrm>
            <a:off x="4572000" y="1792483"/>
            <a:ext cx="9144000" cy="1746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Maximum Sum Sub Array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94692DE-1D24-70F7-3F20-A4A3ACCBA2AD}"/>
              </a:ext>
            </a:extLst>
          </p:cNvPr>
          <p:cNvSpPr txBox="1">
            <a:spLocks/>
          </p:cNvSpPr>
          <p:nvPr/>
        </p:nvSpPr>
        <p:spPr>
          <a:xfrm>
            <a:off x="4843214" y="370315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Divide and Conquer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80584ED0-45D6-C725-F7D7-941C66BC00B6}"/>
              </a:ext>
            </a:extLst>
          </p:cNvPr>
          <p:cNvSpPr txBox="1"/>
          <p:nvPr/>
        </p:nvSpPr>
        <p:spPr>
          <a:xfrm>
            <a:off x="12039600" y="8673331"/>
            <a:ext cx="6586786" cy="319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Montserrat Classic"/>
              </a:rPr>
              <a:t>Presented to Dr. Islam </a:t>
            </a:r>
            <a:r>
              <a:rPr lang="en-US" sz="2000" dirty="0" err="1">
                <a:solidFill>
                  <a:srgbClr val="FFFFFF"/>
                </a:solidFill>
                <a:latin typeface="Montserrat Classic"/>
              </a:rPr>
              <a:t>Elshaarawy</a:t>
            </a:r>
            <a:endParaRPr lang="en-US" sz="2000" dirty="0">
              <a:solidFill>
                <a:srgbClr val="FFFFFF"/>
              </a:solidFill>
              <a:latin typeface="Montserrat Class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-3886200" y="8763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1795760" y="96393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B7888C-CEFC-10EB-4D3B-28AA4774D363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1513412"/>
          <a:ext cx="914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81492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308389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226826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951194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246930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629501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691131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58E4A4-05B3-508F-3436-1AF3A8529257}"/>
              </a:ext>
            </a:extLst>
          </p:cNvPr>
          <p:cNvGraphicFramePr>
            <a:graphicFrameLocks noGrp="1"/>
          </p:cNvGraphicFramePr>
          <p:nvPr/>
        </p:nvGraphicFramePr>
        <p:xfrm>
          <a:off x="10792393" y="3587075"/>
          <a:ext cx="4572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951194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246930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629501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691131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AC61E1-F995-3245-F2F7-2F31347A5AB1}"/>
              </a:ext>
            </a:extLst>
          </p:cNvPr>
          <p:cNvSpPr txBox="1"/>
          <p:nvPr/>
        </p:nvSpPr>
        <p:spPr>
          <a:xfrm>
            <a:off x="8458200" y="233159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Middle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446697-E9CD-D52C-CF63-890488AEB580}"/>
              </a:ext>
            </a:extLst>
          </p:cNvPr>
          <p:cNvSpPr/>
          <p:nvPr/>
        </p:nvSpPr>
        <p:spPr>
          <a:xfrm>
            <a:off x="8839200" y="779176"/>
            <a:ext cx="304800" cy="5232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E57E68C-4FA5-7A1C-F4B5-184F2063E0B5}"/>
              </a:ext>
            </a:extLst>
          </p:cNvPr>
          <p:cNvGraphicFramePr>
            <a:graphicFrameLocks noGrp="1"/>
          </p:cNvGraphicFramePr>
          <p:nvPr/>
        </p:nvGraphicFramePr>
        <p:xfrm>
          <a:off x="13425027" y="5582524"/>
          <a:ext cx="228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3629501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691131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0042952-FE87-DE94-CC68-3E3DC585CE54}"/>
              </a:ext>
            </a:extLst>
          </p:cNvPr>
          <p:cNvGraphicFramePr>
            <a:graphicFrameLocks noGrp="1"/>
          </p:cNvGraphicFramePr>
          <p:nvPr/>
        </p:nvGraphicFramePr>
        <p:xfrm>
          <a:off x="10216868" y="5571393"/>
          <a:ext cx="228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951194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2469304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FB2E93D-6312-EFE0-D126-1B5EF813299F}"/>
              </a:ext>
            </a:extLst>
          </p:cNvPr>
          <p:cNvGraphicFramePr>
            <a:graphicFrameLocks noGrp="1"/>
          </p:cNvGraphicFramePr>
          <p:nvPr/>
        </p:nvGraphicFramePr>
        <p:xfrm>
          <a:off x="10220893" y="7450297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7DCBFF-D0FE-5898-46C5-46E6A1D468F1}"/>
              </a:ext>
            </a:extLst>
          </p:cNvPr>
          <p:cNvGraphicFramePr>
            <a:graphicFrameLocks noGrp="1"/>
          </p:cNvGraphicFramePr>
          <p:nvPr/>
        </p:nvGraphicFramePr>
        <p:xfrm>
          <a:off x="11795001" y="7468187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31C2155-F66F-39ED-DD45-2C1A6544C490}"/>
              </a:ext>
            </a:extLst>
          </p:cNvPr>
          <p:cNvGraphicFramePr>
            <a:graphicFrameLocks noGrp="1"/>
          </p:cNvGraphicFramePr>
          <p:nvPr/>
        </p:nvGraphicFramePr>
        <p:xfrm>
          <a:off x="13528693" y="7467330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3F85F01-E294-BA14-594F-F67CFD072698}"/>
              </a:ext>
            </a:extLst>
          </p:cNvPr>
          <p:cNvGraphicFramePr>
            <a:graphicFrameLocks noGrp="1"/>
          </p:cNvGraphicFramePr>
          <p:nvPr/>
        </p:nvGraphicFramePr>
        <p:xfrm>
          <a:off x="15102801" y="7450296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sp>
        <p:nvSpPr>
          <p:cNvPr id="33" name="Arrow: Down 32">
            <a:extLst>
              <a:ext uri="{FF2B5EF4-FFF2-40B4-BE49-F238E27FC236}">
                <a16:creationId xmlns:a16="http://schemas.microsoft.com/office/drawing/2014/main" id="{D0422C4C-579B-D397-4D08-397EFB6A819A}"/>
              </a:ext>
            </a:extLst>
          </p:cNvPr>
          <p:cNvSpPr/>
          <p:nvPr/>
        </p:nvSpPr>
        <p:spPr>
          <a:xfrm rot="17840887">
            <a:off x="10266396" y="1922302"/>
            <a:ext cx="145239" cy="212603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84EABB6-B671-7804-B57D-AA553D6A61A5}"/>
              </a:ext>
            </a:extLst>
          </p:cNvPr>
          <p:cNvSpPr/>
          <p:nvPr/>
        </p:nvSpPr>
        <p:spPr>
          <a:xfrm rot="3229407" flipH="1">
            <a:off x="11999750" y="4491510"/>
            <a:ext cx="161778" cy="9278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6689B2F-EC14-2A9A-E404-EAD9ECCAA262}"/>
              </a:ext>
            </a:extLst>
          </p:cNvPr>
          <p:cNvSpPr/>
          <p:nvPr/>
        </p:nvSpPr>
        <p:spPr>
          <a:xfrm rot="18455985" flipH="1">
            <a:off x="13259422" y="4525363"/>
            <a:ext cx="161778" cy="9278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CFBE7D4-4CF6-92ED-4A11-4CF6ED3F752E}"/>
              </a:ext>
            </a:extLst>
          </p:cNvPr>
          <p:cNvSpPr/>
          <p:nvPr/>
        </p:nvSpPr>
        <p:spPr>
          <a:xfrm rot="2170564" flipH="1">
            <a:off x="10730811" y="6493791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06DD9D0D-7BA6-2E80-EB4A-29029A634293}"/>
              </a:ext>
            </a:extLst>
          </p:cNvPr>
          <p:cNvSpPr/>
          <p:nvPr/>
        </p:nvSpPr>
        <p:spPr>
          <a:xfrm rot="18948783" flipH="1">
            <a:off x="11552485" y="6484845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996C6B2-32FE-D23E-60FA-32F157956281}"/>
              </a:ext>
            </a:extLst>
          </p:cNvPr>
          <p:cNvSpPr/>
          <p:nvPr/>
        </p:nvSpPr>
        <p:spPr>
          <a:xfrm rot="18948783" flipH="1">
            <a:off x="14800967" y="6503836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1F784608-7A79-25FC-9ADD-E6D32FF78114}"/>
              </a:ext>
            </a:extLst>
          </p:cNvPr>
          <p:cNvSpPr/>
          <p:nvPr/>
        </p:nvSpPr>
        <p:spPr>
          <a:xfrm rot="2170564" flipH="1">
            <a:off x="13991480" y="6548606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1984C-ADFD-6FB8-6EB9-40C93D3E6C15}"/>
              </a:ext>
            </a:extLst>
          </p:cNvPr>
          <p:cNvSpPr txBox="1"/>
          <p:nvPr/>
        </p:nvSpPr>
        <p:spPr>
          <a:xfrm>
            <a:off x="403619" y="2301061"/>
            <a:ext cx="813930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Middle = -3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-3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1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 sum 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 Sub sum = -3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 sub sum = 1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-3+1 = -2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Max sum = Max(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= 1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F0890-4B61-42CA-743F-6384D293FBF9}"/>
              </a:ext>
            </a:extLst>
          </p:cNvPr>
          <p:cNvSpPr txBox="1"/>
          <p:nvPr/>
        </p:nvSpPr>
        <p:spPr>
          <a:xfrm>
            <a:off x="415605" y="2298016"/>
            <a:ext cx="11109960" cy="667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Middle = 1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5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 sum 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 Sub sum = Max(1, 1-3) = 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 sub sum = Max(5, 5-6) = 5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1+5 = 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Max sum = Max(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=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EF0FB-4AF9-A479-2167-CE49E0A657CF}"/>
              </a:ext>
            </a:extLst>
          </p:cNvPr>
          <p:cNvSpPr txBox="1"/>
          <p:nvPr/>
        </p:nvSpPr>
        <p:spPr>
          <a:xfrm>
            <a:off x="403618" y="2304106"/>
            <a:ext cx="813930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Middle = 5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5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-6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 sum 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 Sub sum = 5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 sub sum = -6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5-6 = -1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Max sum = Max(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= 5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0E1494-3190-7772-8CD6-F960CFA5E1BA}"/>
              </a:ext>
            </a:extLst>
          </p:cNvPr>
          <p:cNvSpPr/>
          <p:nvPr/>
        </p:nvSpPr>
        <p:spPr>
          <a:xfrm>
            <a:off x="10571713" y="4747940"/>
            <a:ext cx="745088" cy="6782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1FFDE9-B8A3-1D75-1B26-25F3C9C9D33B}"/>
              </a:ext>
            </a:extLst>
          </p:cNvPr>
          <p:cNvSpPr/>
          <p:nvPr/>
        </p:nvSpPr>
        <p:spPr>
          <a:xfrm>
            <a:off x="14299149" y="4686601"/>
            <a:ext cx="745088" cy="6782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EB01C9-EC47-3C97-D8E1-93D10B8C93F6}"/>
              </a:ext>
            </a:extLst>
          </p:cNvPr>
          <p:cNvSpPr/>
          <p:nvPr/>
        </p:nvSpPr>
        <p:spPr>
          <a:xfrm>
            <a:off x="12783605" y="2662714"/>
            <a:ext cx="745088" cy="6782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1F908-00AE-9122-A0ED-7CD6B6EAF880}"/>
              </a:ext>
            </a:extLst>
          </p:cNvPr>
          <p:cNvSpPr txBox="1"/>
          <p:nvPr/>
        </p:nvSpPr>
        <p:spPr>
          <a:xfrm>
            <a:off x="10763846" y="479705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91FE7-66E9-3AC7-C730-085671CECF7E}"/>
              </a:ext>
            </a:extLst>
          </p:cNvPr>
          <p:cNvSpPr txBox="1"/>
          <p:nvPr/>
        </p:nvSpPr>
        <p:spPr>
          <a:xfrm>
            <a:off x="14469257" y="474724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6253FE-E882-A41D-A15A-81ABC6939414}"/>
              </a:ext>
            </a:extLst>
          </p:cNvPr>
          <p:cNvSpPr txBox="1"/>
          <p:nvPr/>
        </p:nvSpPr>
        <p:spPr>
          <a:xfrm>
            <a:off x="12956043" y="271535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66753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5" grpId="0"/>
      <p:bldP spid="5" grpId="1"/>
      <p:bldP spid="12" grpId="0" animBg="1"/>
      <p:bldP spid="13" grpId="0" animBg="1"/>
      <p:bldP spid="15" grpId="0" animBg="1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2"/>
              <p:cNvSpPr txBox="1"/>
              <p:nvPr/>
            </p:nvSpPr>
            <p:spPr>
              <a:xfrm>
                <a:off x="914400" y="8254200"/>
                <a:ext cx="7543800" cy="79246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800"/>
                  </a:lnSpc>
                </a:pPr>
                <a:endParaRPr lang="en-US" sz="3200" dirty="0">
                  <a:solidFill>
                    <a:srgbClr val="FFFFFF"/>
                  </a:solidFill>
                  <a:latin typeface="Montserrat Classic"/>
                </a:endParaRPr>
              </a:p>
              <a:p>
                <a:pPr>
                  <a:lnSpc>
                    <a:spcPts val="2800"/>
                  </a:lnSpc>
                </a:pPr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T(n) 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 T(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 ) + 3n</a:t>
                </a:r>
              </a:p>
            </p:txBody>
          </p:sp>
        </mc:Choice>
        <mc:Fallback>
          <p:sp>
            <p:nvSpPr>
              <p:cNvPr id="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8254200"/>
                <a:ext cx="7543800" cy="792461"/>
              </a:xfrm>
              <a:prstGeom prst="rect">
                <a:avLst/>
              </a:prstGeom>
              <a:blipFill>
                <a:blip r:embed="rId2"/>
                <a:stretch>
                  <a:fillRect l="-3231" b="-1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3"/>
          <p:cNvSpPr txBox="1"/>
          <p:nvPr/>
        </p:nvSpPr>
        <p:spPr>
          <a:xfrm>
            <a:off x="4346861" y="916033"/>
            <a:ext cx="9856664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/>
              </a:rPr>
              <a:t>Time complexity analysis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6477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00C32C-2BAC-D7A4-8C20-6E735CD08828}"/>
                  </a:ext>
                </a:extLst>
              </p:cNvPr>
              <p:cNvSpPr txBox="1"/>
              <p:nvPr/>
            </p:nvSpPr>
            <p:spPr>
              <a:xfrm>
                <a:off x="661287" y="2295129"/>
                <a:ext cx="12207240" cy="1528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bg1"/>
                    </a:solidFill>
                  </a:rPr>
                  <a:t>Find Max-Cross-Subarray takes O(n) time</a:t>
                </a:r>
              </a:p>
              <a:p>
                <a:r>
                  <a:rPr lang="en-US" sz="4000" dirty="0">
                    <a:solidFill>
                      <a:schemeClr val="bg1"/>
                    </a:solidFill>
                  </a:rPr>
                  <a:t>Two recursive calls on input size n/2 takes 2</a:t>
                </a:r>
                <a:r>
                  <a:rPr lang="en-US" sz="4000" dirty="0">
                    <a:solidFill>
                      <a:srgbClr val="FFFFFF"/>
                    </a:solidFill>
                    <a:latin typeface="Montserrat Classic"/>
                  </a:rPr>
                  <a:t> T(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rgbClr val="FFFFFF"/>
                    </a:solidFill>
                    <a:latin typeface="Montserrat Classic"/>
                  </a:rPr>
                  <a:t> ) time</a:t>
                </a:r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00C32C-2BAC-D7A4-8C20-6E735CD08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7" y="2295129"/>
                <a:ext cx="12207240" cy="1528239"/>
              </a:xfrm>
              <a:prstGeom prst="rect">
                <a:avLst/>
              </a:prstGeom>
              <a:blipFill>
                <a:blip r:embed="rId3"/>
                <a:stretch>
                  <a:fillRect l="-1747" t="-7171" b="-7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CDB45E-A8C8-0F32-6F87-727B66809756}"/>
                  </a:ext>
                </a:extLst>
              </p:cNvPr>
              <p:cNvSpPr txBox="1"/>
              <p:nvPr/>
            </p:nvSpPr>
            <p:spPr>
              <a:xfrm>
                <a:off x="4953000" y="4031992"/>
                <a:ext cx="8153400" cy="1087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endParaRPr lang="en-US" sz="2800" dirty="0">
                  <a:solidFill>
                    <a:srgbClr val="FFFFFF"/>
                  </a:solidFill>
                  <a:latin typeface="Montserrat Classic"/>
                </a:endParaRPr>
              </a:p>
              <a:p>
                <a:pPr>
                  <a:lnSpc>
                    <a:spcPts val="2800"/>
                  </a:lnSpc>
                </a:pPr>
                <a:r>
                  <a:rPr lang="en-US" sz="2800" dirty="0">
                    <a:solidFill>
                      <a:schemeClr val="bg1"/>
                    </a:solidFill>
                  </a:rPr>
                  <a:t>Substitute </a:t>
                </a:r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T(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 ) with 2 T(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 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CDB45E-A8C8-0F32-6F87-727B66809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31992"/>
                <a:ext cx="8153400" cy="1087477"/>
              </a:xfrm>
              <a:prstGeom prst="rect">
                <a:avLst/>
              </a:prstGeom>
              <a:blipFill>
                <a:blip r:embed="rId4"/>
                <a:stretch>
                  <a:fillRect l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083CAD-9359-41BD-5EB6-6C8E7D46548B}"/>
                  </a:ext>
                </a:extLst>
              </p:cNvPr>
              <p:cNvSpPr txBox="1"/>
              <p:nvPr/>
            </p:nvSpPr>
            <p:spPr>
              <a:xfrm>
                <a:off x="7086600" y="5323688"/>
                <a:ext cx="6193407" cy="943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</a:rPr>
                  <a:t>Substitute </a:t>
                </a:r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T(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 ) with 2 T(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 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083CAD-9359-41BD-5EB6-6C8E7D465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5323688"/>
                <a:ext cx="6193407" cy="943528"/>
              </a:xfrm>
              <a:prstGeom prst="rect">
                <a:avLst/>
              </a:prstGeom>
              <a:blipFill>
                <a:blip r:embed="rId5"/>
                <a:stretch>
                  <a:fillRect l="-2069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6ECB08-80E5-554E-E3CB-F82EA9E873DB}"/>
                  </a:ext>
                </a:extLst>
              </p:cNvPr>
              <p:cNvSpPr txBox="1"/>
              <p:nvPr/>
            </p:nvSpPr>
            <p:spPr>
              <a:xfrm>
                <a:off x="905127" y="4197320"/>
                <a:ext cx="3581400" cy="1025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Montserrat Classic"/>
                  </a:rPr>
                  <a:t>T(n) = 2 T(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Montserrat Classic"/>
                  </a:rPr>
                  <a:t> ) + 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6ECB08-80E5-554E-E3CB-F82EA9E87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27" y="4197320"/>
                <a:ext cx="3581400" cy="1025665"/>
              </a:xfrm>
              <a:prstGeom prst="rect">
                <a:avLst/>
              </a:prstGeom>
              <a:blipFill>
                <a:blip r:embed="rId6"/>
                <a:stretch>
                  <a:fillRect l="-4252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EDCBDB-B1EB-29CD-B89A-A7C5054F4DCF}"/>
                  </a:ext>
                </a:extLst>
              </p:cNvPr>
              <p:cNvSpPr txBox="1"/>
              <p:nvPr/>
            </p:nvSpPr>
            <p:spPr>
              <a:xfrm>
                <a:off x="859407" y="5222985"/>
                <a:ext cx="5486400" cy="1025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T(n) = 2 [ 2 T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 ) +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 ) ] + 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EDCBDB-B1EB-29CD-B89A-A7C5054F4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07" y="5222985"/>
                <a:ext cx="5486400" cy="1025665"/>
              </a:xfrm>
              <a:prstGeom prst="rect">
                <a:avLst/>
              </a:prstGeom>
              <a:blipFill>
                <a:blip r:embed="rId7"/>
                <a:stretch>
                  <a:fillRect l="-2889" t="-4167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E3E3C6-0B50-DB9C-018F-F62504AFFEDB}"/>
                  </a:ext>
                </a:extLst>
              </p:cNvPr>
              <p:cNvSpPr txBox="1"/>
              <p:nvPr/>
            </p:nvSpPr>
            <p:spPr>
              <a:xfrm>
                <a:off x="828927" y="6525667"/>
                <a:ext cx="7620000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T(n) = 2 ( 2 [ 2 [T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 ) +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 ) ] +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 ) ] + n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7E3E3C6-0B50-DB9C-018F-F62504AFF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27" y="6525667"/>
                <a:ext cx="7620000" cy="526554"/>
              </a:xfrm>
              <a:prstGeom prst="rect">
                <a:avLst/>
              </a:prstGeom>
              <a:blipFill>
                <a:blip r:embed="rId8"/>
                <a:stretch>
                  <a:fillRect l="-2080" t="-50575" r="-1040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CB53A0-0E9F-F2DF-739D-FEE813C56B2F}"/>
                  </a:ext>
                </a:extLst>
              </p:cNvPr>
              <p:cNvSpPr txBox="1"/>
              <p:nvPr/>
            </p:nvSpPr>
            <p:spPr>
              <a:xfrm>
                <a:off x="859407" y="7606255"/>
                <a:ext cx="5334000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T(n) = 8T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 ) + n + n + n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6CB53A0-0E9F-F2DF-739D-FEE813C56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07" y="7606255"/>
                <a:ext cx="5334000" cy="526554"/>
              </a:xfrm>
              <a:prstGeom prst="rect">
                <a:avLst/>
              </a:prstGeom>
              <a:blipFill>
                <a:blip r:embed="rId9"/>
                <a:stretch>
                  <a:fillRect l="-2971" t="-51163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26520" y="9326455"/>
            <a:ext cx="7278753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3200" dirty="0">
                <a:solidFill>
                  <a:srgbClr val="FFFFFF"/>
                </a:solidFill>
                <a:latin typeface="Montserrat Classic"/>
              </a:rPr>
              <a:t>n * 1 + </a:t>
            </a:r>
            <a:r>
              <a:rPr lang="en-US" sz="3200" dirty="0" err="1">
                <a:solidFill>
                  <a:srgbClr val="FFFFFF"/>
                </a:solidFill>
                <a:latin typeface="Montserrat Classic"/>
              </a:rPr>
              <a:t>nlog</a:t>
            </a:r>
            <a:r>
              <a:rPr lang="en-US" sz="3200" dirty="0">
                <a:solidFill>
                  <a:srgbClr val="FFFFFF"/>
                </a:solidFill>
                <a:latin typeface="Montserrat Classic"/>
              </a:rPr>
              <a:t>(n)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46861" y="916033"/>
            <a:ext cx="9856664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/>
              </a:rPr>
              <a:t>Time complexity analysis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6477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2A8F6-A1B0-2C92-5525-CDFFAB1F4CA1}"/>
              </a:ext>
            </a:extLst>
          </p:cNvPr>
          <p:cNvSpPr txBox="1"/>
          <p:nvPr/>
        </p:nvSpPr>
        <p:spPr>
          <a:xfrm>
            <a:off x="7086600" y="8178888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Therefore, Time complexity O(n)= </a:t>
            </a:r>
            <a:r>
              <a:rPr lang="en-US" sz="3600" dirty="0" err="1">
                <a:solidFill>
                  <a:srgbClr val="FF0000"/>
                </a:solidFill>
              </a:rPr>
              <a:t>nlog</a:t>
            </a:r>
            <a:r>
              <a:rPr lang="en-US" sz="3600" dirty="0">
                <a:solidFill>
                  <a:srgbClr val="FF0000"/>
                </a:solidFill>
              </a:rPr>
              <a:t>(n)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CA8BF-F368-98A1-1872-85C118DA4DD5}"/>
              </a:ext>
            </a:extLst>
          </p:cNvPr>
          <p:cNvSpPr txBox="1"/>
          <p:nvPr/>
        </p:nvSpPr>
        <p:spPr>
          <a:xfrm>
            <a:off x="1546162" y="231423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Montserrat Classic"/>
              </a:rPr>
              <a:t>Pattern? Generalize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047F0-DC20-7DAE-CA24-8488C9347D50}"/>
                  </a:ext>
                </a:extLst>
              </p:cNvPr>
              <p:cNvSpPr txBox="1"/>
              <p:nvPr/>
            </p:nvSpPr>
            <p:spPr>
              <a:xfrm>
                <a:off x="1546162" y="3060944"/>
                <a:ext cx="6930739" cy="164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FFFFFF"/>
                    </a:solidFill>
                    <a:latin typeface="Montserrat Classic"/>
                  </a:rPr>
                  <a:t>If we continue doing this K times we will get</a:t>
                </a:r>
              </a:p>
              <a:p>
                <a:pPr>
                  <a:lnSpc>
                    <a:spcPts val="2800"/>
                  </a:lnSpc>
                </a:pPr>
                <a:endParaRPr lang="en-US" sz="2800" dirty="0">
                  <a:solidFill>
                    <a:srgbClr val="FFFFFF"/>
                  </a:solidFill>
                  <a:latin typeface="Montserrat Classic"/>
                </a:endParaRPr>
              </a:p>
              <a:p>
                <a:pPr>
                  <a:lnSpc>
                    <a:spcPts val="2800"/>
                  </a:lnSpc>
                </a:pPr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 T(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)+ Kn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C047F0-DC20-7DAE-CA24-8488C9347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62" y="3060944"/>
                <a:ext cx="6930739" cy="1641475"/>
              </a:xfrm>
              <a:prstGeom prst="rect">
                <a:avLst/>
              </a:prstGeom>
              <a:blipFill>
                <a:blip r:embed="rId2"/>
                <a:stretch>
                  <a:fillRect l="-1847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4392B5-63B6-A6ED-34D5-13BA17A3E591}"/>
                  </a:ext>
                </a:extLst>
              </p:cNvPr>
              <p:cNvSpPr txBox="1"/>
              <p:nvPr/>
            </p:nvSpPr>
            <p:spPr>
              <a:xfrm>
                <a:off x="1626520" y="4599761"/>
                <a:ext cx="2819400" cy="1087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endParaRPr lang="en-US" sz="1800" dirty="0">
                  <a:solidFill>
                    <a:srgbClr val="FFFFFF"/>
                  </a:solidFill>
                  <a:latin typeface="Montserrat Classic"/>
                </a:endParaRPr>
              </a:p>
              <a:p>
                <a:pPr>
                  <a:lnSpc>
                    <a:spcPts val="2800"/>
                  </a:lnSpc>
                </a:pPr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 = 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4392B5-63B6-A6ED-34D5-13BA17A3E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520" y="4599761"/>
                <a:ext cx="2819400" cy="1087477"/>
              </a:xfrm>
              <a:prstGeom prst="rect">
                <a:avLst/>
              </a:prstGeom>
              <a:blipFill>
                <a:blip r:embed="rId3"/>
                <a:stretch>
                  <a:fillRect l="-5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B61188-FB99-7B6D-AFC8-ECD1A1A5E111}"/>
                  </a:ext>
                </a:extLst>
              </p:cNvPr>
              <p:cNvSpPr txBox="1"/>
              <p:nvPr/>
            </p:nvSpPr>
            <p:spPr>
              <a:xfrm>
                <a:off x="1605391" y="5615435"/>
                <a:ext cx="1752600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FFFFFF"/>
                    </a:solidFill>
                    <a:latin typeface="Montserrat Classic"/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B61188-FB99-7B6D-AFC8-ECD1A1A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391" y="5615435"/>
                <a:ext cx="1752600" cy="593624"/>
              </a:xfrm>
              <a:prstGeom prst="rect">
                <a:avLst/>
              </a:prstGeom>
              <a:blipFill>
                <a:blip r:embed="rId4"/>
                <a:stretch>
                  <a:fillRect l="-8681" t="-13265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6FD7A2F-CF85-320F-05F9-A59A4042A6C7}"/>
              </a:ext>
            </a:extLst>
          </p:cNvPr>
          <p:cNvSpPr txBox="1"/>
          <p:nvPr/>
        </p:nvSpPr>
        <p:spPr>
          <a:xfrm>
            <a:off x="1605391" y="6281852"/>
            <a:ext cx="2514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Montserrat Classic"/>
              </a:rPr>
              <a:t>K = log(n)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5D621-CE28-BD87-F76A-ECE94C7CE2FA}"/>
              </a:ext>
            </a:extLst>
          </p:cNvPr>
          <p:cNvSpPr txBox="1"/>
          <p:nvPr/>
        </p:nvSpPr>
        <p:spPr>
          <a:xfrm>
            <a:off x="1599500" y="7085845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Montserrat Classic"/>
              </a:rPr>
              <a:t>T(1)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67F2F3-FD9E-ABD3-E514-644415634A17}"/>
                  </a:ext>
                </a:extLst>
              </p:cNvPr>
              <p:cNvSpPr txBox="1"/>
              <p:nvPr/>
            </p:nvSpPr>
            <p:spPr>
              <a:xfrm>
                <a:off x="1528491" y="7830655"/>
                <a:ext cx="693073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Substitute here:</a:t>
                </a:r>
              </a:p>
              <a:p>
                <a:pPr>
                  <a:lnSpc>
                    <a:spcPts val="2800"/>
                  </a:lnSpc>
                </a:pPr>
                <a:endParaRPr lang="en-US" sz="2800" dirty="0">
                  <a:solidFill>
                    <a:srgbClr val="FFFFFF"/>
                  </a:solidFill>
                  <a:latin typeface="Montserrat Classic"/>
                </a:endParaRPr>
              </a:p>
              <a:p>
                <a:pPr>
                  <a:lnSpc>
                    <a:spcPts val="2800"/>
                  </a:lnSpc>
                </a:pPr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T(n)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 T(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FFFF"/>
                    </a:solidFill>
                    <a:latin typeface="Montserrat Classic"/>
                  </a:rPr>
                  <a:t>)+ Kn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67F2F3-FD9E-ABD3-E514-644415634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491" y="7830655"/>
                <a:ext cx="6930739" cy="1446550"/>
              </a:xfrm>
              <a:prstGeom prst="rect">
                <a:avLst/>
              </a:prstGeom>
              <a:blipFill>
                <a:blip r:embed="rId5"/>
                <a:stretch>
                  <a:fillRect l="-1847" t="-9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041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4" grpId="0"/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86280" y="3676650"/>
            <a:ext cx="355600" cy="2933700"/>
            <a:chOff x="0" y="0"/>
            <a:chExt cx="93656" cy="7726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656" cy="772662"/>
            </a:xfrm>
            <a:custGeom>
              <a:avLst/>
              <a:gdLst/>
              <a:ahLst/>
              <a:cxnLst/>
              <a:rect l="l" t="t" r="r" b="b"/>
              <a:pathLst>
                <a:path w="93656" h="772662">
                  <a:moveTo>
                    <a:pt x="0" y="0"/>
                  </a:moveTo>
                  <a:lnTo>
                    <a:pt x="93656" y="0"/>
                  </a:lnTo>
                  <a:lnTo>
                    <a:pt x="93656" y="772662"/>
                  </a:lnTo>
                  <a:lnTo>
                    <a:pt x="0" y="772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3656" cy="82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47800" y="1638300"/>
            <a:ext cx="6937959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60"/>
              </a:lnSpc>
            </a:pPr>
            <a:r>
              <a:rPr lang="en-US" sz="6000" spc="-60" dirty="0">
                <a:solidFill>
                  <a:srgbClr val="FFFFFF"/>
                </a:solidFill>
                <a:latin typeface="Montserrat Classic Bold"/>
              </a:rPr>
              <a:t>References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3040" y="3086100"/>
            <a:ext cx="11736593" cy="64232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Montserrat Classic"/>
                <a:hlinkClick r:id="rId2"/>
              </a:rPr>
              <a:t>https://www.khanacademy.org/computing/computer-science/algorithms/merge-sort/a/divide-and-conquer-algorithms#:~:text=Divide%20the%20problem%20into%20a,solution%20for%20the%20original%20problem</a:t>
            </a:r>
            <a:r>
              <a:rPr lang="en-US" sz="2000" dirty="0">
                <a:solidFill>
                  <a:srgbClr val="FFFFFF"/>
                </a:solidFill>
                <a:latin typeface="Montserrat Classic"/>
              </a:rPr>
              <a:t>.</a:t>
            </a: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Montserrat Classic"/>
                <a:hlinkClick r:id="rId3"/>
              </a:rPr>
              <a:t>https://doc.lagout.org/science/0_Computer%20Science/2_Algorithms/Introduction%20to%20the%20Design%20and%20Analysis%20of%20Algorithms%20%283rd%20ed.%29%20%5BLevitin%202011-10-09%5D.pdf</a:t>
            </a:r>
            <a:endParaRPr lang="en-US" sz="2000" dirty="0">
              <a:solidFill>
                <a:srgbClr val="FFFFFF"/>
              </a:solidFill>
              <a:latin typeface="Montserrat Classic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Montserrat Classic"/>
                <a:hlinkClick r:id="rId4"/>
              </a:rPr>
              <a:t>https://youtu.be/ohHWQf1HDfU?si=KqKYKQf9IsQwAVkm</a:t>
            </a:r>
            <a:endParaRPr lang="en-US" sz="2000" dirty="0">
              <a:solidFill>
                <a:srgbClr val="FFFFFF"/>
              </a:solidFill>
              <a:latin typeface="Montserrat Classic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Montserrat Classic"/>
                <a:hlinkClick r:id="rId5"/>
              </a:rPr>
              <a:t>https://en.wikipedia.org/wiki/Maximum_subarray_problem</a:t>
            </a:r>
            <a:endParaRPr lang="en-US" sz="2000" dirty="0">
              <a:solidFill>
                <a:srgbClr val="FFFFFF"/>
              </a:solidFill>
              <a:latin typeface="Montserrat Classic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Montserrat Classic"/>
                <a:hlinkClick r:id="rId6"/>
              </a:rPr>
              <a:t>https://youtu.be/1K9ebQJosvo?si=x1AQ7-DbomA9S95t</a:t>
            </a:r>
            <a:endParaRPr lang="en-US" sz="2000" dirty="0">
              <a:solidFill>
                <a:srgbClr val="FFFFFF"/>
              </a:solidFill>
              <a:latin typeface="Montserrat Classic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/>
            </a:endParaRPr>
          </a:p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Montserrat Classic"/>
                <a:hlinkClick r:id="rId7"/>
              </a:rPr>
              <a:t>https://www.geeksforgeeks.org/maximum-subarray-sum-using-divide-and-conquer-algorithm/</a:t>
            </a:r>
            <a:endParaRPr lang="en-US" sz="2000" dirty="0">
              <a:solidFill>
                <a:srgbClr val="FFFFFF"/>
              </a:solidFill>
              <a:latin typeface="Montserrat Classic"/>
            </a:endParaRPr>
          </a:p>
          <a:p>
            <a:pPr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Montserrat Classic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6954" y="3827943"/>
            <a:ext cx="10614092" cy="154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900">
                <a:solidFill>
                  <a:srgbClr val="FFFFFF"/>
                </a:solidFill>
                <a:latin typeface="Montserrat Classic Bold"/>
              </a:rPr>
              <a:t>THANK YOU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4630400" y="3397351"/>
            <a:ext cx="300695" cy="3824259"/>
            <a:chOff x="0" y="0"/>
            <a:chExt cx="79195" cy="10072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9195" cy="1007212"/>
            </a:xfrm>
            <a:custGeom>
              <a:avLst/>
              <a:gdLst/>
              <a:ahLst/>
              <a:cxnLst/>
              <a:rect l="l" t="t" r="r" b="b"/>
              <a:pathLst>
                <a:path w="79195" h="1007212">
                  <a:moveTo>
                    <a:pt x="0" y="0"/>
                  </a:moveTo>
                  <a:lnTo>
                    <a:pt x="79195" y="0"/>
                  </a:lnTo>
                  <a:lnTo>
                    <a:pt x="79195" y="1007212"/>
                  </a:lnTo>
                  <a:lnTo>
                    <a:pt x="0" y="10072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7625"/>
              <a:ext cx="79195" cy="9595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DA36FCE1-7316-01E7-117F-BC7553E79574}"/>
              </a:ext>
            </a:extLst>
          </p:cNvPr>
          <p:cNvSpPr txBox="1">
            <a:spLocks/>
          </p:cNvSpPr>
          <p:nvPr/>
        </p:nvSpPr>
        <p:spPr>
          <a:xfrm>
            <a:off x="4843214" y="874761"/>
            <a:ext cx="9144000" cy="17466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Problem definition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94692DE-1D24-70F7-3F20-A4A3ACCBA2AD}"/>
              </a:ext>
            </a:extLst>
          </p:cNvPr>
          <p:cNvSpPr txBox="1">
            <a:spLocks/>
          </p:cNvSpPr>
          <p:nvPr/>
        </p:nvSpPr>
        <p:spPr>
          <a:xfrm>
            <a:off x="1524000" y="2737272"/>
            <a:ext cx="9144000" cy="3643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marR="0" lvl="0" indent="-5715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computer science, the maximum sum subarray problem, also known as the maximum segment sum problem, is the task of finding a contiguous subarray with the largest sum, within a given one-dimensional array A[1...n] of numbers.</a:t>
            </a:r>
          </a:p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71500" marR="0" lvl="0" indent="-5715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A090-BDF8-7818-E036-6C9AB437E22F}"/>
              </a:ext>
            </a:extLst>
          </p:cNvPr>
          <p:cNvSpPr txBox="1"/>
          <p:nvPr/>
        </p:nvSpPr>
        <p:spPr>
          <a:xfrm>
            <a:off x="1752600" y="6406332"/>
            <a:ext cx="716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4000" dirty="0">
                <a:solidFill>
                  <a:schemeClr val="bg1"/>
                </a:solidFill>
              </a:rPr>
              <a:t>Input: [-2, -5, 6, -2, -3, 1, 5, -6] </a:t>
            </a:r>
          </a:p>
          <a:p>
            <a:r>
              <a:rPr lang="en-US" sz="4000" dirty="0">
                <a:solidFill>
                  <a:schemeClr val="bg1"/>
                </a:solidFill>
              </a:rPr>
              <a:t>Output: 7</a:t>
            </a:r>
          </a:p>
          <a:p>
            <a:r>
              <a:rPr lang="en-US" sz="4000" dirty="0">
                <a:solidFill>
                  <a:schemeClr val="bg1"/>
                </a:solidFill>
              </a:rPr>
              <a:t>Explanation: [6, -2, -3, 1, 5] has the largest sum which is 7</a:t>
            </a:r>
          </a:p>
        </p:txBody>
      </p:sp>
    </p:spTree>
    <p:extLst>
      <p:ext uri="{BB962C8B-B14F-4D97-AF65-F5344CB8AC3E}">
        <p14:creationId xmlns:p14="http://schemas.microsoft.com/office/powerpoint/2010/main" val="726675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1E06E8-61F5-FA0F-F042-ED4E6306591C}"/>
              </a:ext>
            </a:extLst>
          </p:cNvPr>
          <p:cNvSpPr/>
          <p:nvPr/>
        </p:nvSpPr>
        <p:spPr>
          <a:xfrm>
            <a:off x="8133795" y="540548"/>
            <a:ext cx="2667000" cy="12954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1CC8C-04F8-E083-2E96-F9F918525DF2}"/>
              </a:ext>
            </a:extLst>
          </p:cNvPr>
          <p:cNvSpPr txBox="1"/>
          <p:nvPr/>
        </p:nvSpPr>
        <p:spPr>
          <a:xfrm>
            <a:off x="8476695" y="711194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Main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problem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4A6840-2FBC-3527-1D4C-1F1BFBCFD457}"/>
              </a:ext>
            </a:extLst>
          </p:cNvPr>
          <p:cNvSpPr/>
          <p:nvPr/>
        </p:nvSpPr>
        <p:spPr>
          <a:xfrm>
            <a:off x="4849190" y="3436027"/>
            <a:ext cx="2920382" cy="652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DEE3F8-7903-619F-78F9-41048FEBDCA5}"/>
              </a:ext>
            </a:extLst>
          </p:cNvPr>
          <p:cNvSpPr/>
          <p:nvPr/>
        </p:nvSpPr>
        <p:spPr>
          <a:xfrm>
            <a:off x="4275602" y="5336469"/>
            <a:ext cx="3035800" cy="12572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0FFC6F-C6B9-8B07-4CB3-4244DA24A41F}"/>
              </a:ext>
            </a:extLst>
          </p:cNvPr>
          <p:cNvSpPr/>
          <p:nvPr/>
        </p:nvSpPr>
        <p:spPr>
          <a:xfrm>
            <a:off x="11594881" y="5336469"/>
            <a:ext cx="3035800" cy="12572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5F21B4-4D35-E3CE-0F5E-CDE94BCE4FD3}"/>
              </a:ext>
            </a:extLst>
          </p:cNvPr>
          <p:cNvSpPr/>
          <p:nvPr/>
        </p:nvSpPr>
        <p:spPr>
          <a:xfrm>
            <a:off x="7808496" y="8191203"/>
            <a:ext cx="3238500" cy="1637063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EC54C-52A9-A944-26D2-724460632799}"/>
              </a:ext>
            </a:extLst>
          </p:cNvPr>
          <p:cNvSpPr txBox="1"/>
          <p:nvPr/>
        </p:nvSpPr>
        <p:spPr>
          <a:xfrm>
            <a:off x="5007881" y="3467800"/>
            <a:ext cx="260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Sub - Problem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AD5FEA-CE1F-01D8-346B-3434B06E7039}"/>
              </a:ext>
            </a:extLst>
          </p:cNvPr>
          <p:cNvSpPr/>
          <p:nvPr/>
        </p:nvSpPr>
        <p:spPr>
          <a:xfrm>
            <a:off x="11297621" y="3430753"/>
            <a:ext cx="2920382" cy="652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6F2DB-C21F-08C5-A744-D4ADC48458D3}"/>
              </a:ext>
            </a:extLst>
          </p:cNvPr>
          <p:cNvSpPr txBox="1"/>
          <p:nvPr/>
        </p:nvSpPr>
        <p:spPr>
          <a:xfrm>
            <a:off x="11514021" y="3492007"/>
            <a:ext cx="260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Sub - 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C2ABDF-A392-6C1E-64C4-92257D9B389F}"/>
              </a:ext>
            </a:extLst>
          </p:cNvPr>
          <p:cNvSpPr txBox="1"/>
          <p:nvPr/>
        </p:nvSpPr>
        <p:spPr>
          <a:xfrm>
            <a:off x="4536952" y="5533125"/>
            <a:ext cx="260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Solution of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Sub - 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A386A5-D5AF-1786-88C6-6C7408AA98D8}"/>
              </a:ext>
            </a:extLst>
          </p:cNvPr>
          <p:cNvSpPr txBox="1"/>
          <p:nvPr/>
        </p:nvSpPr>
        <p:spPr>
          <a:xfrm>
            <a:off x="11868990" y="5484372"/>
            <a:ext cx="260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Solution of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Sub - 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949E9-DDE5-2FF6-0E4E-A811C21BB933}"/>
              </a:ext>
            </a:extLst>
          </p:cNvPr>
          <p:cNvSpPr txBox="1"/>
          <p:nvPr/>
        </p:nvSpPr>
        <p:spPr>
          <a:xfrm>
            <a:off x="8303796" y="8317236"/>
            <a:ext cx="2404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Solution of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Main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problem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2DE3F87-1663-4238-7993-BA88E1C0E14B}"/>
              </a:ext>
            </a:extLst>
          </p:cNvPr>
          <p:cNvSpPr/>
          <p:nvPr/>
        </p:nvSpPr>
        <p:spPr>
          <a:xfrm rot="3179539">
            <a:off x="7822742" y="1888157"/>
            <a:ext cx="335282" cy="14478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F5F875D-C879-848B-B651-E1C9DA978034}"/>
              </a:ext>
            </a:extLst>
          </p:cNvPr>
          <p:cNvSpPr/>
          <p:nvPr/>
        </p:nvSpPr>
        <p:spPr>
          <a:xfrm rot="18797716">
            <a:off x="10507808" y="1945869"/>
            <a:ext cx="335282" cy="14478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721C79A-13FE-E28E-1AF2-A10543FEA3F5}"/>
              </a:ext>
            </a:extLst>
          </p:cNvPr>
          <p:cNvSpPr/>
          <p:nvPr/>
        </p:nvSpPr>
        <p:spPr>
          <a:xfrm>
            <a:off x="6019800" y="4298230"/>
            <a:ext cx="289581" cy="816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089B4ADE-2449-85E8-E0F0-BACB48168892}"/>
              </a:ext>
            </a:extLst>
          </p:cNvPr>
          <p:cNvSpPr/>
          <p:nvPr/>
        </p:nvSpPr>
        <p:spPr>
          <a:xfrm>
            <a:off x="12880909" y="4326546"/>
            <a:ext cx="289581" cy="81695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59F3154A-E72F-0134-0A1F-B2E933C07792}"/>
              </a:ext>
            </a:extLst>
          </p:cNvPr>
          <p:cNvSpPr/>
          <p:nvPr/>
        </p:nvSpPr>
        <p:spPr>
          <a:xfrm rot="18681950">
            <a:off x="6564918" y="6699358"/>
            <a:ext cx="316061" cy="194665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BEBB4CEB-0AD2-A455-0708-78D052C3B5C2}"/>
              </a:ext>
            </a:extLst>
          </p:cNvPr>
          <p:cNvSpPr/>
          <p:nvPr/>
        </p:nvSpPr>
        <p:spPr>
          <a:xfrm rot="3080214">
            <a:off x="12024155" y="6641865"/>
            <a:ext cx="299589" cy="200490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72BC62-1D8B-80C8-3A65-2705FFAE8656}"/>
              </a:ext>
            </a:extLst>
          </p:cNvPr>
          <p:cNvSpPr txBox="1"/>
          <p:nvPr/>
        </p:nvSpPr>
        <p:spPr>
          <a:xfrm>
            <a:off x="8437146" y="2443926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Divide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58AC5B-D97B-BABC-B2FB-AB11D79643ED}"/>
              </a:ext>
            </a:extLst>
          </p:cNvPr>
          <p:cNvSpPr txBox="1"/>
          <p:nvPr/>
        </p:nvSpPr>
        <p:spPr>
          <a:xfrm>
            <a:off x="8369185" y="4359685"/>
            <a:ext cx="24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Conquer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159AFA-4FA8-84FE-6BED-1F2452056DC6}"/>
              </a:ext>
            </a:extLst>
          </p:cNvPr>
          <p:cNvSpPr txBox="1"/>
          <p:nvPr/>
        </p:nvSpPr>
        <p:spPr>
          <a:xfrm>
            <a:off x="8241335" y="6964799"/>
            <a:ext cx="245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2508339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/>
      <p:bldP spid="22" grpId="0"/>
      <p:bldP spid="23" grpId="0"/>
      <p:bldP spid="24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76600" y="4142302"/>
            <a:ext cx="4834595" cy="712759"/>
            <a:chOff x="0" y="0"/>
            <a:chExt cx="1273309" cy="187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3309" cy="187722"/>
            </a:xfrm>
            <a:custGeom>
              <a:avLst/>
              <a:gdLst/>
              <a:ahLst/>
              <a:cxnLst/>
              <a:rect l="l" t="t" r="r" b="b"/>
              <a:pathLst>
                <a:path w="1273309" h="187722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7625"/>
              <a:ext cx="1273309" cy="140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91226" y="4430741"/>
            <a:ext cx="4834595" cy="712759"/>
            <a:chOff x="0" y="0"/>
            <a:chExt cx="1273309" cy="1877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3309" cy="187722"/>
            </a:xfrm>
            <a:custGeom>
              <a:avLst/>
              <a:gdLst/>
              <a:ahLst/>
              <a:cxnLst/>
              <a:rect l="l" t="t" r="r" b="b"/>
              <a:pathLst>
                <a:path w="1273309" h="187722">
                  <a:moveTo>
                    <a:pt x="0" y="0"/>
                  </a:moveTo>
                  <a:lnTo>
                    <a:pt x="1273309" y="0"/>
                  </a:lnTo>
                  <a:lnTo>
                    <a:pt x="1273309" y="187722"/>
                  </a:lnTo>
                  <a:lnTo>
                    <a:pt x="0" y="187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1273309" cy="140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9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0" y="9906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7164BAE-0D58-1643-0CB3-903F6FCE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050321"/>
              </p:ext>
            </p:extLst>
          </p:nvPr>
        </p:nvGraphicFramePr>
        <p:xfrm>
          <a:off x="6019800" y="1333500"/>
          <a:ext cx="649224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060">
                  <a:extLst>
                    <a:ext uri="{9D8B030D-6E8A-4147-A177-3AD203B41FA5}">
                      <a16:colId xmlns:a16="http://schemas.microsoft.com/office/drawing/2014/main" val="1872137579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600649648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778471386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3414468939"/>
                    </a:ext>
                  </a:extLst>
                </a:gridCol>
              </a:tblGrid>
              <a:tr h="84811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$25k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kumimoji="0" lang="en-US" sz="5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50k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kumimoji="0" lang="en-US" sz="5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15k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kumimoji="0" lang="en-US" sz="5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10k</a:t>
                      </a:r>
                    </a:p>
                    <a:p>
                      <a:endParaRPr lang="en-US" dirty="0"/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544098"/>
                  </a:ext>
                </a:extLst>
              </a:tr>
            </a:tbl>
          </a:graphicData>
        </a:graphic>
      </p:graphicFrame>
      <p:sp>
        <p:nvSpPr>
          <p:cNvPr id="22" name="Arrow: Up 21">
            <a:extLst>
              <a:ext uri="{FF2B5EF4-FFF2-40B4-BE49-F238E27FC236}">
                <a16:creationId xmlns:a16="http://schemas.microsoft.com/office/drawing/2014/main" id="{F3ACEC5F-6537-876E-99FE-F759575B41A8}"/>
              </a:ext>
            </a:extLst>
          </p:cNvPr>
          <p:cNvSpPr/>
          <p:nvPr/>
        </p:nvSpPr>
        <p:spPr>
          <a:xfrm rot="13640999">
            <a:off x="6632958" y="2470031"/>
            <a:ext cx="483498" cy="210413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6CE5E2EF-C554-D329-1CC7-208BCFBFF3EA}"/>
              </a:ext>
            </a:extLst>
          </p:cNvPr>
          <p:cNvSpPr/>
          <p:nvPr/>
        </p:nvSpPr>
        <p:spPr>
          <a:xfrm rot="8109992">
            <a:off x="11034593" y="2544521"/>
            <a:ext cx="483498" cy="210413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A1824A7-5729-6411-63F4-91683A845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94143"/>
              </p:ext>
            </p:extLst>
          </p:nvPr>
        </p:nvGraphicFramePr>
        <p:xfrm>
          <a:off x="4341587" y="4743124"/>
          <a:ext cx="350525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29">
                  <a:extLst>
                    <a:ext uri="{9D8B030D-6E8A-4147-A177-3AD203B41FA5}">
                      <a16:colId xmlns:a16="http://schemas.microsoft.com/office/drawing/2014/main" val="1872137579"/>
                    </a:ext>
                  </a:extLst>
                </a:gridCol>
                <a:gridCol w="1752629">
                  <a:extLst>
                    <a:ext uri="{9D8B030D-6E8A-4147-A177-3AD203B41FA5}">
                      <a16:colId xmlns:a16="http://schemas.microsoft.com/office/drawing/2014/main" val="600649648"/>
                    </a:ext>
                  </a:extLst>
                </a:gridCol>
              </a:tblGrid>
              <a:tr h="1066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$25k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kumimoji="0" lang="en-US" sz="5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50k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5440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75D85EF-7717-4BB5-968C-4B30F854C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28129"/>
              </p:ext>
            </p:extLst>
          </p:nvPr>
        </p:nvGraphicFramePr>
        <p:xfrm>
          <a:off x="10660747" y="4942136"/>
          <a:ext cx="320765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827">
                  <a:extLst>
                    <a:ext uri="{9D8B030D-6E8A-4147-A177-3AD203B41FA5}">
                      <a16:colId xmlns:a16="http://schemas.microsoft.com/office/drawing/2014/main" val="1872137579"/>
                    </a:ext>
                  </a:extLst>
                </a:gridCol>
                <a:gridCol w="1603827">
                  <a:extLst>
                    <a:ext uri="{9D8B030D-6E8A-4147-A177-3AD203B41FA5}">
                      <a16:colId xmlns:a16="http://schemas.microsoft.com/office/drawing/2014/main" val="600649648"/>
                    </a:ext>
                  </a:extLst>
                </a:gridCol>
              </a:tblGrid>
              <a:tr h="848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kumimoji="0" lang="en-US" sz="5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kumimoji="0" lang="en-US" sz="5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10k</a:t>
                      </a:r>
                    </a:p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544098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817F9A9-0FD4-863F-209E-13C60144F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60581"/>
              </p:ext>
            </p:extLst>
          </p:nvPr>
        </p:nvGraphicFramePr>
        <p:xfrm>
          <a:off x="3497066" y="7855886"/>
          <a:ext cx="1674537" cy="106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537">
                  <a:extLst>
                    <a:ext uri="{9D8B030D-6E8A-4147-A177-3AD203B41FA5}">
                      <a16:colId xmlns:a16="http://schemas.microsoft.com/office/drawing/2014/main" val="1872137579"/>
                    </a:ext>
                  </a:extLst>
                </a:gridCol>
              </a:tblGrid>
              <a:tr h="10667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$25k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67000"/>
                          </a:schemeClr>
                        </a:gs>
                        <a:gs pos="48000">
                          <a:schemeClr val="accent3">
                            <a:lumMod val="97000"/>
                            <a:lumOff val="3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544098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E80494A-E434-9CCB-DF0D-3CDF6E4C6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041580"/>
              </p:ext>
            </p:extLst>
          </p:nvPr>
        </p:nvGraphicFramePr>
        <p:xfrm>
          <a:off x="10386831" y="7807322"/>
          <a:ext cx="156336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67">
                  <a:extLst>
                    <a:ext uri="{9D8B030D-6E8A-4147-A177-3AD203B41FA5}">
                      <a16:colId xmlns:a16="http://schemas.microsoft.com/office/drawing/2014/main" val="1872137579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kumimoji="0" lang="en-US" sz="5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15k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67000"/>
                          </a:schemeClr>
                        </a:gs>
                        <a:gs pos="48000">
                          <a:schemeClr val="accent3">
                            <a:lumMod val="97000"/>
                            <a:lumOff val="3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5440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90CDC4A-169C-BF11-D4D7-BC2568D5B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89105"/>
              </p:ext>
            </p:extLst>
          </p:nvPr>
        </p:nvGraphicFramePr>
        <p:xfrm>
          <a:off x="6870745" y="7855886"/>
          <a:ext cx="1674537" cy="1066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537">
                  <a:extLst>
                    <a:ext uri="{9D8B030D-6E8A-4147-A177-3AD203B41FA5}">
                      <a16:colId xmlns:a16="http://schemas.microsoft.com/office/drawing/2014/main" val="1872137579"/>
                    </a:ext>
                  </a:extLst>
                </a:gridCol>
              </a:tblGrid>
              <a:tr h="1066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kumimoji="0" lang="en-US" sz="5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67000"/>
                          </a:schemeClr>
                        </a:gs>
                        <a:gs pos="48000">
                          <a:schemeClr val="accent3">
                            <a:lumMod val="97000"/>
                            <a:lumOff val="3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54409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73BB96E-0D5E-4197-E1CE-EB65A7BD9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73894"/>
              </p:ext>
            </p:extLst>
          </p:nvPr>
        </p:nvGraphicFramePr>
        <p:xfrm>
          <a:off x="13565463" y="7815442"/>
          <a:ext cx="1563367" cy="105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367">
                  <a:extLst>
                    <a:ext uri="{9D8B030D-6E8A-4147-A177-3AD203B41FA5}">
                      <a16:colId xmlns:a16="http://schemas.microsoft.com/office/drawing/2014/main" val="1872137579"/>
                    </a:ext>
                  </a:extLst>
                </a:gridCol>
              </a:tblGrid>
              <a:tr h="1058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$</a:t>
                      </a:r>
                      <a:r>
                        <a:rPr kumimoji="0" lang="en-US" sz="5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3">
                            <a:lumMod val="67000"/>
                          </a:schemeClr>
                        </a:gs>
                        <a:gs pos="48000">
                          <a:schemeClr val="accent3">
                            <a:lumMod val="97000"/>
                            <a:lumOff val="3000"/>
                          </a:schemeClr>
                        </a:gs>
                        <a:gs pos="100000">
                          <a:schemeClr val="accent3">
                            <a:lumMod val="60000"/>
                            <a:lumOff val="4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93544098"/>
                  </a:ext>
                </a:extLst>
              </a:tr>
            </a:tbl>
          </a:graphicData>
        </a:graphic>
      </p:graphicFrame>
      <p:sp>
        <p:nvSpPr>
          <p:cNvPr id="34" name="Arrow: Up 33">
            <a:extLst>
              <a:ext uri="{FF2B5EF4-FFF2-40B4-BE49-F238E27FC236}">
                <a16:creationId xmlns:a16="http://schemas.microsoft.com/office/drawing/2014/main" id="{1E5934ED-DABD-03B8-5CBF-41958569E736}"/>
              </a:ext>
            </a:extLst>
          </p:cNvPr>
          <p:cNvSpPr/>
          <p:nvPr/>
        </p:nvSpPr>
        <p:spPr>
          <a:xfrm rot="13640999">
            <a:off x="4698216" y="6076607"/>
            <a:ext cx="384442" cy="14782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96154152-265C-9358-1F87-6E255CC57A99}"/>
              </a:ext>
            </a:extLst>
          </p:cNvPr>
          <p:cNvSpPr/>
          <p:nvPr/>
        </p:nvSpPr>
        <p:spPr>
          <a:xfrm rot="8349541">
            <a:off x="6831584" y="6076607"/>
            <a:ext cx="384442" cy="14782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8E06C2B7-4369-7A81-03A2-CD325C09F5E1}"/>
              </a:ext>
            </a:extLst>
          </p:cNvPr>
          <p:cNvSpPr/>
          <p:nvPr/>
        </p:nvSpPr>
        <p:spPr>
          <a:xfrm rot="13640999">
            <a:off x="11084121" y="6123762"/>
            <a:ext cx="384442" cy="14782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A0ED50A7-91D1-3025-DFD2-1C4AC73AA0F3}"/>
              </a:ext>
            </a:extLst>
          </p:cNvPr>
          <p:cNvSpPr/>
          <p:nvPr/>
        </p:nvSpPr>
        <p:spPr>
          <a:xfrm rot="8349541">
            <a:off x="13185584" y="6172387"/>
            <a:ext cx="384442" cy="147822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51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2573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658600" y="98679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04800" y="272596"/>
            <a:ext cx="93726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dirty="0">
                <a:solidFill>
                  <a:srgbClr val="FFFFFF"/>
                </a:solidFill>
                <a:latin typeface="Montserrat Classic Bold"/>
              </a:rPr>
              <a:t>Algorithm PseudoCode</a:t>
            </a:r>
          </a:p>
        </p:txBody>
      </p:sp>
      <p:pic>
        <p:nvPicPr>
          <p:cNvPr id="20" name="Picture 1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4D360D-8398-6A19-DBD4-A734B0FE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575436"/>
            <a:ext cx="9355743" cy="7571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2573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1658600" y="98679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04800" y="272596"/>
            <a:ext cx="93726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dirty="0">
                <a:solidFill>
                  <a:srgbClr val="FFFFFF"/>
                </a:solidFill>
                <a:latin typeface="Montserrat Classic Bold"/>
              </a:rPr>
              <a:t>Algorithm Python Code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7DD966-47F4-E81A-AE1D-5D98239BC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0702"/>
            <a:ext cx="7772400" cy="7924792"/>
          </a:xfrm>
          <a:prstGeom prst="rect">
            <a:avLst/>
          </a:prstGeom>
        </p:spPr>
      </p:pic>
      <p:pic>
        <p:nvPicPr>
          <p:cNvPr id="8" name="Picture 7" descr="A computer screen shot of a program">
            <a:extLst>
              <a:ext uri="{FF2B5EF4-FFF2-40B4-BE49-F238E27FC236}">
                <a16:creationId xmlns:a16="http://schemas.microsoft.com/office/drawing/2014/main" id="{4B79DB35-8B56-AC76-5264-D3093CFBE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790702"/>
            <a:ext cx="7620000" cy="79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95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-3246120" y="15621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1795760" y="92202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B7888C-CEFC-10EB-4D3B-28AA4774D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52436"/>
              </p:ext>
            </p:extLst>
          </p:nvPr>
        </p:nvGraphicFramePr>
        <p:xfrm>
          <a:off x="4800600" y="3200556"/>
          <a:ext cx="914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81492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308389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226826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951194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246930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629501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691131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CB3D0E-C9DB-E296-9E2F-27E2DEB9B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25946"/>
              </p:ext>
            </p:extLst>
          </p:nvPr>
        </p:nvGraphicFramePr>
        <p:xfrm>
          <a:off x="1981200" y="5476562"/>
          <a:ext cx="4572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81492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308389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22682606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58E4A4-05B3-508F-3436-1AF3A8529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98251"/>
              </p:ext>
            </p:extLst>
          </p:nvPr>
        </p:nvGraphicFramePr>
        <p:xfrm>
          <a:off x="12603480" y="5691447"/>
          <a:ext cx="4572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951194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246930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629501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691131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AC61E1-F995-3245-F2F7-2F31347A5AB1}"/>
              </a:ext>
            </a:extLst>
          </p:cNvPr>
          <p:cNvSpPr txBox="1"/>
          <p:nvPr/>
        </p:nvSpPr>
        <p:spPr>
          <a:xfrm>
            <a:off x="8305800" y="19431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Middle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446697-E9CD-D52C-CF63-890488AEB580}"/>
              </a:ext>
            </a:extLst>
          </p:cNvPr>
          <p:cNvSpPr/>
          <p:nvPr/>
        </p:nvSpPr>
        <p:spPr>
          <a:xfrm>
            <a:off x="8686800" y="2466320"/>
            <a:ext cx="304800" cy="5232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E0DAF5B-1597-8561-6582-57080079680D}"/>
              </a:ext>
            </a:extLst>
          </p:cNvPr>
          <p:cNvSpPr/>
          <p:nvPr/>
        </p:nvSpPr>
        <p:spPr>
          <a:xfrm rot="3384765">
            <a:off x="6027877" y="3810419"/>
            <a:ext cx="267371" cy="19468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C561AA3-D2CA-6291-36D3-B8D90B9005EB}"/>
              </a:ext>
            </a:extLst>
          </p:cNvPr>
          <p:cNvSpPr/>
          <p:nvPr/>
        </p:nvSpPr>
        <p:spPr>
          <a:xfrm rot="18554481">
            <a:off x="12315394" y="3853272"/>
            <a:ext cx="267371" cy="19468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64B7B-54EA-C9F1-772E-E100812CBF05}"/>
              </a:ext>
            </a:extLst>
          </p:cNvPr>
          <p:cNvSpPr txBox="1"/>
          <p:nvPr/>
        </p:nvSpPr>
        <p:spPr>
          <a:xfrm>
            <a:off x="3200400" y="697420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Left Half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4BF9A-2D2D-E5DE-FE7D-FC36842F73AE}"/>
              </a:ext>
            </a:extLst>
          </p:cNvPr>
          <p:cNvSpPr txBox="1"/>
          <p:nvPr/>
        </p:nvSpPr>
        <p:spPr>
          <a:xfrm>
            <a:off x="13944600" y="7044402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Right Half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20E159-2501-362C-8ACF-3C465F94AA7A}"/>
                  </a:ext>
                </a:extLst>
              </p:cNvPr>
              <p:cNvSpPr txBox="1"/>
              <p:nvPr/>
            </p:nvSpPr>
            <p:spPr>
              <a:xfrm>
                <a:off x="7604760" y="7930426"/>
                <a:ext cx="4145280" cy="887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solidFill>
                      <a:schemeClr val="bg1"/>
                    </a:solidFill>
                  </a:rPr>
                  <a:t>Middle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20E159-2501-362C-8ACF-3C465F94A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760" y="7930426"/>
                <a:ext cx="4145280" cy="887294"/>
              </a:xfrm>
              <a:prstGeom prst="rect">
                <a:avLst/>
              </a:prstGeom>
              <a:blipFill>
                <a:blip r:embed="rId2"/>
                <a:stretch>
                  <a:fillRect l="-4559" b="-1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4">
            <a:extLst>
              <a:ext uri="{FF2B5EF4-FFF2-40B4-BE49-F238E27FC236}">
                <a16:creationId xmlns:a16="http://schemas.microsoft.com/office/drawing/2014/main" id="{3AC334A0-B34F-947B-43C3-52CC5423CE19}"/>
              </a:ext>
            </a:extLst>
          </p:cNvPr>
          <p:cNvSpPr txBox="1"/>
          <p:nvPr/>
        </p:nvSpPr>
        <p:spPr>
          <a:xfrm>
            <a:off x="203885" y="533177"/>
            <a:ext cx="7400875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 dirty="0">
                <a:solidFill>
                  <a:srgbClr val="FFFFFF"/>
                </a:solidFill>
                <a:latin typeface="Montserrat Classic Bold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09674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7" grpId="0" animBg="1"/>
      <p:bldP spid="18" grpId="0" animBg="1"/>
      <p:bldP spid="2" grpId="0"/>
      <p:bldP spid="3" grpId="0"/>
      <p:bldP spid="4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-3886200" y="8763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1795760" y="96393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B7888C-CEFC-10EB-4D3B-28AA4774D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99451"/>
              </p:ext>
            </p:extLst>
          </p:nvPr>
        </p:nvGraphicFramePr>
        <p:xfrm>
          <a:off x="4953000" y="1513412"/>
          <a:ext cx="914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81492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308389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226826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951194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246930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629501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691131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CB3D0E-C9DB-E296-9E2F-27E2DEB9B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92660"/>
              </p:ext>
            </p:extLst>
          </p:nvPr>
        </p:nvGraphicFramePr>
        <p:xfrm>
          <a:off x="3882678" y="3554882"/>
          <a:ext cx="4572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81492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308389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22682606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58E4A4-05B3-508F-3436-1AF3A8529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35910"/>
              </p:ext>
            </p:extLst>
          </p:nvPr>
        </p:nvGraphicFramePr>
        <p:xfrm>
          <a:off x="10792393" y="3587075"/>
          <a:ext cx="4572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951194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246930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629501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691131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AC61E1-F995-3245-F2F7-2F31347A5AB1}"/>
              </a:ext>
            </a:extLst>
          </p:cNvPr>
          <p:cNvSpPr txBox="1"/>
          <p:nvPr/>
        </p:nvSpPr>
        <p:spPr>
          <a:xfrm>
            <a:off x="8458200" y="233159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Middle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446697-E9CD-D52C-CF63-890488AEB580}"/>
              </a:ext>
            </a:extLst>
          </p:cNvPr>
          <p:cNvSpPr/>
          <p:nvPr/>
        </p:nvSpPr>
        <p:spPr>
          <a:xfrm>
            <a:off x="8839200" y="779176"/>
            <a:ext cx="304800" cy="5232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3BE1325-2002-D7ED-EE20-4D65D7706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382835"/>
              </p:ext>
            </p:extLst>
          </p:nvPr>
        </p:nvGraphicFramePr>
        <p:xfrm>
          <a:off x="3471577" y="5520335"/>
          <a:ext cx="228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8149269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36D8517-DEF3-A297-8993-E01EE5D4A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61863"/>
              </p:ext>
            </p:extLst>
          </p:nvPr>
        </p:nvGraphicFramePr>
        <p:xfrm>
          <a:off x="6381276" y="5596352"/>
          <a:ext cx="228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308389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22682606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E57E68C-4FA5-7A1C-F4B5-184F2063E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23242"/>
              </p:ext>
            </p:extLst>
          </p:nvPr>
        </p:nvGraphicFramePr>
        <p:xfrm>
          <a:off x="13425027" y="5582524"/>
          <a:ext cx="228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3629501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691131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0042952-FE87-DE94-CC68-3E3DC585C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9841"/>
              </p:ext>
            </p:extLst>
          </p:nvPr>
        </p:nvGraphicFramePr>
        <p:xfrm>
          <a:off x="10216868" y="5571393"/>
          <a:ext cx="228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951194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2469304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sp>
        <p:nvSpPr>
          <p:cNvPr id="23" name="Arrow: Down 22">
            <a:extLst>
              <a:ext uri="{FF2B5EF4-FFF2-40B4-BE49-F238E27FC236}">
                <a16:creationId xmlns:a16="http://schemas.microsoft.com/office/drawing/2014/main" id="{042A40CA-B286-4148-0659-08CCFE813456}"/>
              </a:ext>
            </a:extLst>
          </p:cNvPr>
          <p:cNvSpPr/>
          <p:nvPr/>
        </p:nvSpPr>
        <p:spPr>
          <a:xfrm rot="3844535">
            <a:off x="7705294" y="1874742"/>
            <a:ext cx="145239" cy="212603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6C04F92-473C-F6C0-8F0C-76B69EE90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324664"/>
              </p:ext>
            </p:extLst>
          </p:nvPr>
        </p:nvGraphicFramePr>
        <p:xfrm>
          <a:off x="3016159" y="7468001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885DE01-668F-3397-D174-FDF7A104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687660"/>
              </p:ext>
            </p:extLst>
          </p:nvPr>
        </p:nvGraphicFramePr>
        <p:xfrm>
          <a:off x="4466661" y="7450481"/>
          <a:ext cx="1143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48149269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34D6A12-3807-BF54-8517-FCBC85390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548592"/>
              </p:ext>
            </p:extLst>
          </p:nvPr>
        </p:nvGraphicFramePr>
        <p:xfrm>
          <a:off x="6172200" y="7457374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2D62009-F43F-E030-2B33-129488B2B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12313"/>
              </p:ext>
            </p:extLst>
          </p:nvPr>
        </p:nvGraphicFramePr>
        <p:xfrm>
          <a:off x="7599227" y="7500116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FB2E93D-6312-EFE0-D126-1B5EF8132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78689"/>
              </p:ext>
            </p:extLst>
          </p:nvPr>
        </p:nvGraphicFramePr>
        <p:xfrm>
          <a:off x="10220893" y="7450297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7DCBFF-D0FE-5898-46C5-46E6A1D46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35620"/>
              </p:ext>
            </p:extLst>
          </p:nvPr>
        </p:nvGraphicFramePr>
        <p:xfrm>
          <a:off x="11795001" y="7468187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31C2155-F66F-39ED-DD45-2C1A6544C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60474"/>
              </p:ext>
            </p:extLst>
          </p:nvPr>
        </p:nvGraphicFramePr>
        <p:xfrm>
          <a:off x="13528693" y="7467330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3F85F01-E294-BA14-594F-F67CFD072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91057"/>
              </p:ext>
            </p:extLst>
          </p:nvPr>
        </p:nvGraphicFramePr>
        <p:xfrm>
          <a:off x="15102801" y="7450296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sp>
        <p:nvSpPr>
          <p:cNvPr id="32" name="Arrow: Down 31">
            <a:extLst>
              <a:ext uri="{FF2B5EF4-FFF2-40B4-BE49-F238E27FC236}">
                <a16:creationId xmlns:a16="http://schemas.microsoft.com/office/drawing/2014/main" id="{8461517F-904E-09CE-4A8B-B517F8D5C9B9}"/>
              </a:ext>
            </a:extLst>
          </p:cNvPr>
          <p:cNvSpPr/>
          <p:nvPr/>
        </p:nvSpPr>
        <p:spPr>
          <a:xfrm rot="3229407" flipH="1">
            <a:off x="4872110" y="4491509"/>
            <a:ext cx="161778" cy="9278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0422C4C-579B-D397-4D08-397EFB6A819A}"/>
              </a:ext>
            </a:extLst>
          </p:cNvPr>
          <p:cNvSpPr/>
          <p:nvPr/>
        </p:nvSpPr>
        <p:spPr>
          <a:xfrm rot="17840887">
            <a:off x="10266396" y="1922302"/>
            <a:ext cx="145239" cy="212603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A5EBFBE-0516-C2DE-59D4-F59F088A1C32}"/>
              </a:ext>
            </a:extLst>
          </p:cNvPr>
          <p:cNvSpPr/>
          <p:nvPr/>
        </p:nvSpPr>
        <p:spPr>
          <a:xfrm rot="18455985" flipH="1">
            <a:off x="6242808" y="4499519"/>
            <a:ext cx="161778" cy="9278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984EABB6-B671-7804-B57D-AA553D6A61A5}"/>
              </a:ext>
            </a:extLst>
          </p:cNvPr>
          <p:cNvSpPr/>
          <p:nvPr/>
        </p:nvSpPr>
        <p:spPr>
          <a:xfrm rot="3229407" flipH="1">
            <a:off x="11999750" y="4491510"/>
            <a:ext cx="161778" cy="9278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56689B2F-EC14-2A9A-E404-EAD9ECCAA262}"/>
              </a:ext>
            </a:extLst>
          </p:cNvPr>
          <p:cNvSpPr/>
          <p:nvPr/>
        </p:nvSpPr>
        <p:spPr>
          <a:xfrm rot="18455985" flipH="1">
            <a:off x="13259422" y="4525363"/>
            <a:ext cx="161778" cy="9278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CFBE7D4-4CF6-92ED-4A11-4CF6ED3F752E}"/>
              </a:ext>
            </a:extLst>
          </p:cNvPr>
          <p:cNvSpPr/>
          <p:nvPr/>
        </p:nvSpPr>
        <p:spPr>
          <a:xfrm rot="2170564" flipH="1">
            <a:off x="10730811" y="6493791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80ED9F0-B0D2-2C6C-FD20-BA1D057FCD76}"/>
              </a:ext>
            </a:extLst>
          </p:cNvPr>
          <p:cNvSpPr/>
          <p:nvPr/>
        </p:nvSpPr>
        <p:spPr>
          <a:xfrm rot="2321866" flipH="1">
            <a:off x="6743474" y="6496626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F9F4B92-DEBB-6802-4208-FA879D045194}"/>
              </a:ext>
            </a:extLst>
          </p:cNvPr>
          <p:cNvSpPr/>
          <p:nvPr/>
        </p:nvSpPr>
        <p:spPr>
          <a:xfrm rot="2500322" flipH="1">
            <a:off x="3681325" y="6525926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06DD9D0D-7BA6-2E80-EB4A-29029A634293}"/>
              </a:ext>
            </a:extLst>
          </p:cNvPr>
          <p:cNvSpPr/>
          <p:nvPr/>
        </p:nvSpPr>
        <p:spPr>
          <a:xfrm rot="18948783" flipH="1">
            <a:off x="11552485" y="6484845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3DC60112-E4EE-21CA-D2D7-423B41C2D23B}"/>
              </a:ext>
            </a:extLst>
          </p:cNvPr>
          <p:cNvSpPr/>
          <p:nvPr/>
        </p:nvSpPr>
        <p:spPr>
          <a:xfrm rot="18948783" flipH="1">
            <a:off x="7462693" y="6518021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66C36F5-E80D-E8AE-EBBC-9FDC27B812FA}"/>
              </a:ext>
            </a:extLst>
          </p:cNvPr>
          <p:cNvSpPr/>
          <p:nvPr/>
        </p:nvSpPr>
        <p:spPr>
          <a:xfrm rot="18948783" flipH="1">
            <a:off x="4533060" y="6504207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A996C6B2-32FE-D23E-60FA-32F157956281}"/>
              </a:ext>
            </a:extLst>
          </p:cNvPr>
          <p:cNvSpPr/>
          <p:nvPr/>
        </p:nvSpPr>
        <p:spPr>
          <a:xfrm rot="18948783" flipH="1">
            <a:off x="14800967" y="6503836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1F784608-7A79-25FC-9ADD-E6D32FF78114}"/>
              </a:ext>
            </a:extLst>
          </p:cNvPr>
          <p:cNvSpPr/>
          <p:nvPr/>
        </p:nvSpPr>
        <p:spPr>
          <a:xfrm rot="2170564" flipH="1">
            <a:off x="13991480" y="6548606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-3886200" y="8763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1795760" y="9639300"/>
            <a:ext cx="6492240" cy="0"/>
          </a:xfrm>
          <a:prstGeom prst="line">
            <a:avLst/>
          </a:prstGeom>
          <a:ln w="3810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B7888C-CEFC-10EB-4D3B-28AA4774D363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1513412"/>
          <a:ext cx="914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81492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308389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226826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9511941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2469304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6295017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691131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CB3D0E-C9DB-E296-9E2F-27E2DEB9BFF2}"/>
              </a:ext>
            </a:extLst>
          </p:cNvPr>
          <p:cNvGraphicFramePr>
            <a:graphicFrameLocks noGrp="1"/>
          </p:cNvGraphicFramePr>
          <p:nvPr/>
        </p:nvGraphicFramePr>
        <p:xfrm>
          <a:off x="3882678" y="3554882"/>
          <a:ext cx="4572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814926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308389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22682606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AC61E1-F995-3245-F2F7-2F31347A5AB1}"/>
              </a:ext>
            </a:extLst>
          </p:cNvPr>
          <p:cNvSpPr txBox="1"/>
          <p:nvPr/>
        </p:nvSpPr>
        <p:spPr>
          <a:xfrm>
            <a:off x="8458200" y="233159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Middle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446697-E9CD-D52C-CF63-890488AEB580}"/>
              </a:ext>
            </a:extLst>
          </p:cNvPr>
          <p:cNvSpPr/>
          <p:nvPr/>
        </p:nvSpPr>
        <p:spPr>
          <a:xfrm>
            <a:off x="8839200" y="779176"/>
            <a:ext cx="304800" cy="5232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3BE1325-2002-D7ED-EE20-4D65D770685C}"/>
              </a:ext>
            </a:extLst>
          </p:cNvPr>
          <p:cNvGraphicFramePr>
            <a:graphicFrameLocks noGrp="1"/>
          </p:cNvGraphicFramePr>
          <p:nvPr/>
        </p:nvGraphicFramePr>
        <p:xfrm>
          <a:off x="3471577" y="5520335"/>
          <a:ext cx="228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48149269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36D8517-DEF3-A297-8993-E01EE5D4A07C}"/>
              </a:ext>
            </a:extLst>
          </p:cNvPr>
          <p:cNvGraphicFramePr>
            <a:graphicFrameLocks noGrp="1"/>
          </p:cNvGraphicFramePr>
          <p:nvPr/>
        </p:nvGraphicFramePr>
        <p:xfrm>
          <a:off x="6381276" y="5596352"/>
          <a:ext cx="2286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3083896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22682606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sp>
        <p:nvSpPr>
          <p:cNvPr id="23" name="Arrow: Down 22">
            <a:extLst>
              <a:ext uri="{FF2B5EF4-FFF2-40B4-BE49-F238E27FC236}">
                <a16:creationId xmlns:a16="http://schemas.microsoft.com/office/drawing/2014/main" id="{042A40CA-B286-4148-0659-08CCFE813456}"/>
              </a:ext>
            </a:extLst>
          </p:cNvPr>
          <p:cNvSpPr/>
          <p:nvPr/>
        </p:nvSpPr>
        <p:spPr>
          <a:xfrm rot="3844535">
            <a:off x="7705294" y="1874742"/>
            <a:ext cx="145239" cy="2126030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6C04F92-473C-F6C0-8F0C-76B69EE9022F}"/>
              </a:ext>
            </a:extLst>
          </p:cNvPr>
          <p:cNvGraphicFramePr>
            <a:graphicFrameLocks noGrp="1"/>
          </p:cNvGraphicFramePr>
          <p:nvPr/>
        </p:nvGraphicFramePr>
        <p:xfrm>
          <a:off x="3016159" y="7468001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885DE01-668F-3397-D174-FDF7A1048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72446"/>
              </p:ext>
            </p:extLst>
          </p:nvPr>
        </p:nvGraphicFramePr>
        <p:xfrm>
          <a:off x="4466661" y="7450481"/>
          <a:ext cx="1143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48149269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-5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34D6A12-3807-BF54-8517-FCBC85390B85}"/>
              </a:ext>
            </a:extLst>
          </p:cNvPr>
          <p:cNvGraphicFramePr>
            <a:graphicFrameLocks noGrp="1"/>
          </p:cNvGraphicFramePr>
          <p:nvPr/>
        </p:nvGraphicFramePr>
        <p:xfrm>
          <a:off x="6172200" y="7457374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2D62009-F43F-E030-2B33-129488B2B468}"/>
              </a:ext>
            </a:extLst>
          </p:cNvPr>
          <p:cNvGraphicFramePr>
            <a:graphicFrameLocks noGrp="1"/>
          </p:cNvGraphicFramePr>
          <p:nvPr/>
        </p:nvGraphicFramePr>
        <p:xfrm>
          <a:off x="7599227" y="7500116"/>
          <a:ext cx="1143000" cy="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654837545"/>
                    </a:ext>
                  </a:extLst>
                </a:gridCol>
              </a:tblGrid>
              <a:tr h="85343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-2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82167"/>
                  </a:ext>
                </a:extLst>
              </a:tr>
            </a:tbl>
          </a:graphicData>
        </a:graphic>
      </p:graphicFrame>
      <p:sp>
        <p:nvSpPr>
          <p:cNvPr id="32" name="Arrow: Down 31">
            <a:extLst>
              <a:ext uri="{FF2B5EF4-FFF2-40B4-BE49-F238E27FC236}">
                <a16:creationId xmlns:a16="http://schemas.microsoft.com/office/drawing/2014/main" id="{8461517F-904E-09CE-4A8B-B517F8D5C9B9}"/>
              </a:ext>
            </a:extLst>
          </p:cNvPr>
          <p:cNvSpPr/>
          <p:nvPr/>
        </p:nvSpPr>
        <p:spPr>
          <a:xfrm rot="3229407" flipH="1">
            <a:off x="4872110" y="4491509"/>
            <a:ext cx="161778" cy="9278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BA5EBFBE-0516-C2DE-59D4-F59F088A1C32}"/>
              </a:ext>
            </a:extLst>
          </p:cNvPr>
          <p:cNvSpPr/>
          <p:nvPr/>
        </p:nvSpPr>
        <p:spPr>
          <a:xfrm rot="18455985" flipH="1">
            <a:off x="6242808" y="4499519"/>
            <a:ext cx="161778" cy="9278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80ED9F0-B0D2-2C6C-FD20-BA1D057FCD76}"/>
              </a:ext>
            </a:extLst>
          </p:cNvPr>
          <p:cNvSpPr/>
          <p:nvPr/>
        </p:nvSpPr>
        <p:spPr>
          <a:xfrm rot="2321866" flipH="1">
            <a:off x="6743474" y="6496626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CF9F4B92-DEBB-6802-4208-FA879D045194}"/>
              </a:ext>
            </a:extLst>
          </p:cNvPr>
          <p:cNvSpPr/>
          <p:nvPr/>
        </p:nvSpPr>
        <p:spPr>
          <a:xfrm rot="2500322" flipH="1">
            <a:off x="3681325" y="6525926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3DC60112-E4EE-21CA-D2D7-423B41C2D23B}"/>
              </a:ext>
            </a:extLst>
          </p:cNvPr>
          <p:cNvSpPr/>
          <p:nvPr/>
        </p:nvSpPr>
        <p:spPr>
          <a:xfrm rot="18948783" flipH="1">
            <a:off x="7462693" y="6518021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466C36F5-E80D-E8AE-EBBC-9FDC27B812FA}"/>
              </a:ext>
            </a:extLst>
          </p:cNvPr>
          <p:cNvSpPr/>
          <p:nvPr/>
        </p:nvSpPr>
        <p:spPr>
          <a:xfrm rot="18948783" flipH="1">
            <a:off x="4533060" y="6504207"/>
            <a:ext cx="123165" cy="90543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52A4B-4E1D-BE95-42AB-EB9E65FD6F0E}"/>
              </a:ext>
            </a:extLst>
          </p:cNvPr>
          <p:cNvSpPr txBox="1"/>
          <p:nvPr/>
        </p:nvSpPr>
        <p:spPr>
          <a:xfrm>
            <a:off x="9921749" y="2997967"/>
            <a:ext cx="813930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Middle = -2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-2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-5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 sum 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 Sub sum = -2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 sub sum = -5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-2-5 = -7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Max sum = Max(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= -2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C6F10-279B-D1AB-CE53-6BB74B7BDF35}"/>
              </a:ext>
            </a:extLst>
          </p:cNvPr>
          <p:cNvSpPr txBox="1"/>
          <p:nvPr/>
        </p:nvSpPr>
        <p:spPr>
          <a:xfrm>
            <a:off x="9945230" y="3022826"/>
            <a:ext cx="813930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Middle = 6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6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-2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 sum 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 Sub sum = 6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 sub sum = -2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6-2 = 4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Max sum = Max(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= 6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D054AB-E872-E4B1-8214-0367F7F14BDD}"/>
              </a:ext>
            </a:extLst>
          </p:cNvPr>
          <p:cNvSpPr txBox="1"/>
          <p:nvPr/>
        </p:nvSpPr>
        <p:spPr>
          <a:xfrm>
            <a:off x="9899510" y="3010397"/>
            <a:ext cx="813930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Middle = -5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-2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6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 sum calculations: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 Sub sum = Max(-2, -5-2) = -2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 sub sum = Max(6, 6-2) = 6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= -2+6 = 4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Max sum = Max(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LeftSum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RightSum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CrossSum</a:t>
            </a:r>
            <a:r>
              <a:rPr lang="en-US" sz="2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 = 6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3E912F-9DA4-FF31-BBCD-104B650C49C8}"/>
              </a:ext>
            </a:extLst>
          </p:cNvPr>
          <p:cNvSpPr/>
          <p:nvPr/>
        </p:nvSpPr>
        <p:spPr>
          <a:xfrm>
            <a:off x="3684870" y="4748492"/>
            <a:ext cx="745088" cy="6782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7865B2-5161-31BA-B926-BCC820EF0E88}"/>
              </a:ext>
            </a:extLst>
          </p:cNvPr>
          <p:cNvSpPr txBox="1"/>
          <p:nvPr/>
        </p:nvSpPr>
        <p:spPr>
          <a:xfrm>
            <a:off x="3788939" y="477135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58DF7B-EFDB-B7CA-9553-C1A24ECA2F11}"/>
              </a:ext>
            </a:extLst>
          </p:cNvPr>
          <p:cNvSpPr/>
          <p:nvPr/>
        </p:nvSpPr>
        <p:spPr>
          <a:xfrm>
            <a:off x="7139078" y="4734473"/>
            <a:ext cx="745088" cy="6782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A9E873-69F4-4B28-9501-25DAA195A0AF}"/>
              </a:ext>
            </a:extLst>
          </p:cNvPr>
          <p:cNvSpPr txBox="1"/>
          <p:nvPr/>
        </p:nvSpPr>
        <p:spPr>
          <a:xfrm>
            <a:off x="7334787" y="48120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C1D093A-A1FD-3698-4642-564118765EB6}"/>
              </a:ext>
            </a:extLst>
          </p:cNvPr>
          <p:cNvSpPr/>
          <p:nvPr/>
        </p:nvSpPr>
        <p:spPr>
          <a:xfrm>
            <a:off x="5355512" y="2661396"/>
            <a:ext cx="745088" cy="6782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D8DD80-CE57-1740-BC83-14DBB95F8828}"/>
              </a:ext>
            </a:extLst>
          </p:cNvPr>
          <p:cNvSpPr txBox="1"/>
          <p:nvPr/>
        </p:nvSpPr>
        <p:spPr>
          <a:xfrm>
            <a:off x="5541380" y="273635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80624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12" grpId="0"/>
      <p:bldP spid="18" grpId="0" animBg="1"/>
      <p:bldP spid="37" grpId="0"/>
      <p:bldP spid="39" grpId="0" animBg="1"/>
      <p:bldP spid="38" grpId="0"/>
      <p:bldP spid="40" grpId="0" animBg="1"/>
      <p:bldP spid="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1000</Words>
  <Application>Microsoft Office PowerPoint</Application>
  <PresentationFormat>Custom</PresentationFormat>
  <Paragraphs>255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Cambria Math</vt:lpstr>
      <vt:lpstr>Arial</vt:lpstr>
      <vt:lpstr>ADLaM Display</vt:lpstr>
      <vt:lpstr>Calibri Light</vt:lpstr>
      <vt:lpstr>Montserrat Classic Bold</vt:lpstr>
      <vt:lpstr>Montserrat Classic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Photographer Portfolio Presentation</dc:title>
  <cp:lastModifiedBy>Nadine Azzam</cp:lastModifiedBy>
  <cp:revision>2</cp:revision>
  <dcterms:created xsi:type="dcterms:W3CDTF">2006-08-16T00:00:00Z</dcterms:created>
  <dcterms:modified xsi:type="dcterms:W3CDTF">2024-01-02T01:27:24Z</dcterms:modified>
  <dc:identifier>DAF4iuNS-5U</dc:identifier>
</cp:coreProperties>
</file>