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9" r:id="rId3"/>
    <p:sldId id="270" r:id="rId4"/>
    <p:sldId id="271" r:id="rId5"/>
    <p:sldId id="261" r:id="rId6"/>
    <p:sldId id="262" r:id="rId7"/>
    <p:sldId id="264" r:id="rId8"/>
    <p:sldId id="257" r:id="rId9"/>
    <p:sldId id="259" r:id="rId10"/>
    <p:sldId id="260" r:id="rId11"/>
    <p:sldId id="267" r:id="rId12"/>
    <p:sldId id="268" r:id="rId13"/>
    <p:sldId id="265" r:id="rId14"/>
    <p:sldId id="266"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BED24D-ABB2-3AB0-35B0-2FE5E5B72742}" v="311" dt="2024-12-17T10:58:59.857"/>
    <p1510:client id="{5CD6AFF8-C450-083A-328B-230686419DE8}" v="567" dt="2024-12-17T09:53:57.741"/>
    <p1510:client id="{958B6401-5F20-6E39-B2EA-EECD5EC6B30F}" v="285" dt="2024-12-17T09:05:56.1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12/17/2024</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381351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64465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12/17/2024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25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31212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12/17/2024</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411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875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9624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685223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12/17/2024</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4724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12/17/2024</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95681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12/17/2024</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184616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12/17/2024</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6410976"/>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725BC23-E0DD-4037-B2B8-7B6FA6454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199EE120-2D35-4A48-BAAE-238F986A1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6072" cy="1804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52F9EAC-0C70-441C-AC78-65174C285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26076" y="1740090"/>
            <a:ext cx="7765922" cy="442752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82101" y="2146851"/>
            <a:ext cx="6666980" cy="2658269"/>
          </a:xfrm>
        </p:spPr>
        <p:txBody>
          <a:bodyPr anchor="b">
            <a:normAutofit fontScale="90000"/>
          </a:bodyPr>
          <a:lstStyle/>
          <a:p>
            <a:r>
              <a:rPr lang="en-US" dirty="0">
                <a:ea typeface="Meiryo"/>
              </a:rPr>
              <a:t>Online booking ticket website</a:t>
            </a:r>
            <a:endParaRPr lang="en-US" dirty="0"/>
          </a:p>
        </p:txBody>
      </p:sp>
      <p:sp>
        <p:nvSpPr>
          <p:cNvPr id="3" name="Subtitle 2"/>
          <p:cNvSpPr>
            <a:spLocks noGrp="1"/>
          </p:cNvSpPr>
          <p:nvPr>
            <p:ph type="subTitle" idx="1"/>
          </p:nvPr>
        </p:nvSpPr>
        <p:spPr>
          <a:xfrm>
            <a:off x="4882102" y="4810937"/>
            <a:ext cx="6666980" cy="1172200"/>
          </a:xfrm>
        </p:spPr>
        <p:txBody>
          <a:bodyPr anchor="t">
            <a:normAutofit fontScale="62500" lnSpcReduction="20000"/>
          </a:bodyPr>
          <a:lstStyle/>
          <a:p>
            <a:r>
              <a:rPr lang="en-US" dirty="0">
                <a:ea typeface="Meiryo"/>
              </a:rPr>
              <a:t>Presented by: Jana Mahdy, Jomana Hesham, Joury Ashry, Laila Mohamed, Laila Elsharkawy, and Nadine Basha</a:t>
            </a:r>
            <a:endParaRPr lang="en-US" dirty="0"/>
          </a:p>
        </p:txBody>
      </p:sp>
      <p:sp>
        <p:nvSpPr>
          <p:cNvPr id="15" name="Rectangle 14">
            <a:extLst>
              <a:ext uri="{FF2B5EF4-FFF2-40B4-BE49-F238E27FC236}">
                <a16:creationId xmlns:a16="http://schemas.microsoft.com/office/drawing/2014/main" id="{0D48F6B8-EF56-4340-982E-F4D6F5DC2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1753806"/>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C596C40-FEA6-4867-853D-CF37DE3B6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49" y="6167615"/>
            <a:ext cx="12192001"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DC7C5E2-274E-49A3-A8E0-46A5B8CAC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6109423"/>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CF8D2C-9E01-48EC-8DDF-8A1FF60AE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4070"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 shot of a computer code&#10;&#10;Description automatically generated">
            <a:extLst>
              <a:ext uri="{FF2B5EF4-FFF2-40B4-BE49-F238E27FC236}">
                <a16:creationId xmlns:a16="http://schemas.microsoft.com/office/drawing/2014/main" id="{84659D96-7B9A-7D9E-1413-B37ACCD8F71C}"/>
              </a:ext>
            </a:extLst>
          </p:cNvPr>
          <p:cNvPicPr>
            <a:picLocks noGrp="1" noChangeAspect="1"/>
          </p:cNvPicPr>
          <p:nvPr>
            <p:ph sz="half" idx="2"/>
          </p:nvPr>
        </p:nvPicPr>
        <p:blipFill>
          <a:blip r:embed="rId2"/>
          <a:stretch>
            <a:fillRect/>
          </a:stretch>
        </p:blipFill>
        <p:spPr>
          <a:xfrm>
            <a:off x="6097575" y="-220"/>
            <a:ext cx="4068933" cy="2062129"/>
          </a:xfrm>
        </p:spPr>
      </p:pic>
      <p:pic>
        <p:nvPicPr>
          <p:cNvPr id="12" name="Content Placeholder 11" descr="A screenshot of a computer program&#10;&#10;Description automatically generated">
            <a:extLst>
              <a:ext uri="{FF2B5EF4-FFF2-40B4-BE49-F238E27FC236}">
                <a16:creationId xmlns:a16="http://schemas.microsoft.com/office/drawing/2014/main" id="{FF43E442-E94F-29F5-0367-E51492CF2461}"/>
              </a:ext>
            </a:extLst>
          </p:cNvPr>
          <p:cNvPicPr>
            <a:picLocks noGrp="1" noChangeAspect="1"/>
          </p:cNvPicPr>
          <p:nvPr>
            <p:ph sz="quarter" idx="4"/>
          </p:nvPr>
        </p:nvPicPr>
        <p:blipFill>
          <a:blip r:embed="rId3"/>
          <a:stretch>
            <a:fillRect/>
          </a:stretch>
        </p:blipFill>
        <p:spPr>
          <a:xfrm>
            <a:off x="5051670" y="4023494"/>
            <a:ext cx="3720971" cy="1543777"/>
          </a:xfrm>
        </p:spPr>
      </p:pic>
      <p:sp>
        <p:nvSpPr>
          <p:cNvPr id="6" name="Title 5">
            <a:extLst>
              <a:ext uri="{FF2B5EF4-FFF2-40B4-BE49-F238E27FC236}">
                <a16:creationId xmlns:a16="http://schemas.microsoft.com/office/drawing/2014/main" id="{3C5AE9CE-4545-F59F-1B58-1ACC5AC67577}"/>
              </a:ext>
            </a:extLst>
          </p:cNvPr>
          <p:cNvSpPr>
            <a:spLocks noGrp="1"/>
          </p:cNvSpPr>
          <p:nvPr>
            <p:ph type="title"/>
          </p:nvPr>
        </p:nvSpPr>
        <p:spPr/>
        <p:txBody>
          <a:bodyPr/>
          <a:lstStyle/>
          <a:p>
            <a:r>
              <a:rPr lang="en-US" sz="2800" dirty="0">
                <a:ea typeface="Meiryo"/>
              </a:rPr>
              <a:t>Server communication and handling errors</a:t>
            </a:r>
            <a:endParaRPr lang="en-US" dirty="0">
              <a:ea typeface="Meiryo"/>
            </a:endParaRPr>
          </a:p>
        </p:txBody>
      </p:sp>
      <p:sp>
        <p:nvSpPr>
          <p:cNvPr id="10" name="TextBox 9">
            <a:extLst>
              <a:ext uri="{FF2B5EF4-FFF2-40B4-BE49-F238E27FC236}">
                <a16:creationId xmlns:a16="http://schemas.microsoft.com/office/drawing/2014/main" id="{CA4A9BB5-4867-E2C5-C603-D45C9D8AE70E}"/>
              </a:ext>
            </a:extLst>
          </p:cNvPr>
          <p:cNvSpPr txBox="1"/>
          <p:nvPr/>
        </p:nvSpPr>
        <p:spPr>
          <a:xfrm>
            <a:off x="5544776" y="2072555"/>
            <a:ext cx="556679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dirty="0">
                <a:ea typeface="+mn-lt"/>
                <a:cs typeface="+mn-lt"/>
              </a:rPr>
              <a:t>The </a:t>
            </a:r>
            <a:r>
              <a:rPr lang="en-US" sz="1200" dirty="0">
                <a:latin typeface="Meiryo"/>
                <a:ea typeface="Meiryo"/>
              </a:rPr>
              <a:t>fetch</a:t>
            </a:r>
            <a:r>
              <a:rPr lang="en-US" sz="1200" dirty="0">
                <a:ea typeface="+mn-lt"/>
                <a:cs typeface="+mn-lt"/>
              </a:rPr>
              <a:t> API sends a POST request to the </a:t>
            </a:r>
            <a:r>
              <a:rPr lang="en-US" sz="1200">
                <a:ea typeface="+mn-lt"/>
                <a:cs typeface="+mn-lt"/>
              </a:rPr>
              <a:t>backend with the email and password.</a:t>
            </a:r>
            <a:endParaRPr lang="en-US" sz="1200" dirty="0">
              <a:ea typeface="+mn-lt"/>
              <a:cs typeface="+mn-lt"/>
            </a:endParaRPr>
          </a:p>
          <a:p>
            <a:pPr marL="285750" indent="-285750">
              <a:buFont typeface="Arial"/>
              <a:buChar char="•"/>
            </a:pPr>
            <a:r>
              <a:rPr lang="en-US" sz="1200" dirty="0">
                <a:ea typeface="+mn-lt"/>
                <a:cs typeface="+mn-lt"/>
              </a:rPr>
              <a:t>If the server sends </a:t>
            </a:r>
            <a:r>
              <a:rPr lang="en-US" sz="1200" dirty="0">
                <a:latin typeface="Meiryo"/>
                <a:ea typeface="Meiryo"/>
              </a:rPr>
              <a:t>"Login successful."</a:t>
            </a:r>
            <a:r>
              <a:rPr lang="en-US" sz="1200" dirty="0">
                <a:ea typeface="+mn-lt"/>
                <a:cs typeface="+mn-lt"/>
              </a:rPr>
              <a:t>, a success message is displayed, and the user is redirected.</a:t>
            </a:r>
          </a:p>
          <a:p>
            <a:pPr marL="285750" indent="-285750">
              <a:buFont typeface="Arial"/>
              <a:buChar char="•"/>
            </a:pPr>
            <a:r>
              <a:rPr lang="en-US" sz="1200" dirty="0">
                <a:ea typeface="+mn-lt"/>
                <a:cs typeface="+mn-lt"/>
              </a:rPr>
              <a:t>If the login fails, the error message returned by the server is displayed.</a:t>
            </a:r>
            <a:endParaRPr lang="en-US" sz="1200">
              <a:ea typeface="Meiryo"/>
            </a:endParaRPr>
          </a:p>
          <a:p>
            <a:pPr marL="285750" indent="-285750">
              <a:buFont typeface="Arial"/>
              <a:buChar char="•"/>
            </a:pPr>
            <a:endParaRPr lang="en-US" dirty="0">
              <a:ea typeface="Meiryo"/>
            </a:endParaRPr>
          </a:p>
        </p:txBody>
      </p:sp>
      <p:sp>
        <p:nvSpPr>
          <p:cNvPr id="13" name="TextBox 12">
            <a:extLst>
              <a:ext uri="{FF2B5EF4-FFF2-40B4-BE49-F238E27FC236}">
                <a16:creationId xmlns:a16="http://schemas.microsoft.com/office/drawing/2014/main" id="{63F15AFB-FC19-BA51-674E-2F409391D312}"/>
              </a:ext>
            </a:extLst>
          </p:cNvPr>
          <p:cNvSpPr txBox="1"/>
          <p:nvPr/>
        </p:nvSpPr>
        <p:spPr>
          <a:xfrm>
            <a:off x="5035343" y="3560612"/>
            <a:ext cx="36934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dirty="0">
                <a:ea typeface="+mn-lt"/>
                <a:cs typeface="+mn-lt"/>
              </a:rPr>
              <a:t>The component handles success and error responses:</a:t>
            </a:r>
            <a:endParaRPr lang="en-US" sz="1200" dirty="0">
              <a:ea typeface="Meiryo"/>
            </a:endParaRPr>
          </a:p>
        </p:txBody>
      </p:sp>
      <p:pic>
        <p:nvPicPr>
          <p:cNvPr id="2" name="Picture 1" descr="A close-up of a computer error&#10;&#10;Description automatically generated">
            <a:extLst>
              <a:ext uri="{FF2B5EF4-FFF2-40B4-BE49-F238E27FC236}">
                <a16:creationId xmlns:a16="http://schemas.microsoft.com/office/drawing/2014/main" id="{5AF07957-1ACF-97DA-B61E-5160114E98A7}"/>
              </a:ext>
            </a:extLst>
          </p:cNvPr>
          <p:cNvPicPr>
            <a:picLocks noChangeAspect="1"/>
          </p:cNvPicPr>
          <p:nvPr/>
        </p:nvPicPr>
        <p:blipFill>
          <a:blip r:embed="rId4"/>
          <a:stretch>
            <a:fillRect/>
          </a:stretch>
        </p:blipFill>
        <p:spPr>
          <a:xfrm>
            <a:off x="6629547" y="5896662"/>
            <a:ext cx="3536329" cy="783604"/>
          </a:xfrm>
          <a:prstGeom prst="rect">
            <a:avLst/>
          </a:prstGeom>
        </p:spPr>
      </p:pic>
      <p:sp>
        <p:nvSpPr>
          <p:cNvPr id="3" name="TextBox 2">
            <a:extLst>
              <a:ext uri="{FF2B5EF4-FFF2-40B4-BE49-F238E27FC236}">
                <a16:creationId xmlns:a16="http://schemas.microsoft.com/office/drawing/2014/main" id="{A95D3120-E5DE-473A-C01F-8437739558B5}"/>
              </a:ext>
            </a:extLst>
          </p:cNvPr>
          <p:cNvSpPr txBox="1"/>
          <p:nvPr/>
        </p:nvSpPr>
        <p:spPr>
          <a:xfrm>
            <a:off x="5054600" y="56261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dirty="0">
                <a:ea typeface="+mn-lt"/>
                <a:cs typeface="+mn-lt"/>
              </a:rPr>
              <a:t>In case of network issues or server errors:</a:t>
            </a:r>
            <a:endParaRPr lang="en-US" sz="1200">
              <a:ea typeface="Meiryo"/>
            </a:endParaRPr>
          </a:p>
        </p:txBody>
      </p:sp>
      <p:sp>
        <p:nvSpPr>
          <p:cNvPr id="4" name="TextBox 3">
            <a:extLst>
              <a:ext uri="{FF2B5EF4-FFF2-40B4-BE49-F238E27FC236}">
                <a16:creationId xmlns:a16="http://schemas.microsoft.com/office/drawing/2014/main" id="{0319B605-722E-4014-D918-E3661FE9D698}"/>
              </a:ext>
            </a:extLst>
          </p:cNvPr>
          <p:cNvSpPr txBox="1"/>
          <p:nvPr/>
        </p:nvSpPr>
        <p:spPr>
          <a:xfrm>
            <a:off x="8982566" y="4284614"/>
            <a:ext cx="235316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b="1" dirty="0">
                <a:ea typeface="+mn-lt"/>
                <a:cs typeface="+mn-lt"/>
              </a:rPr>
              <a:t>Success</a:t>
            </a:r>
            <a:r>
              <a:rPr lang="en-US" sz="1200" dirty="0">
                <a:ea typeface="+mn-lt"/>
                <a:cs typeface="+mn-lt"/>
              </a:rPr>
              <a:t>: Redirects the user to </a:t>
            </a:r>
            <a:r>
              <a:rPr lang="en-US" sz="1200" dirty="0">
                <a:latin typeface="Consolas"/>
              </a:rPr>
              <a:t>/</a:t>
            </a:r>
            <a:r>
              <a:rPr lang="en-US" sz="1200" err="1">
                <a:latin typeface="Consolas"/>
              </a:rPr>
              <a:t>LandingPage</a:t>
            </a:r>
            <a:r>
              <a:rPr lang="en-US" sz="1200" dirty="0">
                <a:ea typeface="+mn-lt"/>
                <a:cs typeface="+mn-lt"/>
              </a:rPr>
              <a:t>.</a:t>
            </a:r>
            <a:endParaRPr lang="en-US" sz="1200" dirty="0">
              <a:ea typeface="Meiryo"/>
            </a:endParaRPr>
          </a:p>
          <a:p>
            <a:pPr marL="285750" indent="-285750">
              <a:buFont typeface="Arial"/>
              <a:buChar char="•"/>
            </a:pPr>
            <a:r>
              <a:rPr lang="en-US" sz="1200" b="1" dirty="0">
                <a:ea typeface="+mn-lt"/>
                <a:cs typeface="+mn-lt"/>
              </a:rPr>
              <a:t>Error</a:t>
            </a:r>
            <a:r>
              <a:rPr lang="en-US" sz="1200" dirty="0">
                <a:ea typeface="+mn-lt"/>
                <a:cs typeface="+mn-lt"/>
              </a:rPr>
              <a:t>: Displays an error message (e.g., "Login failed").</a:t>
            </a:r>
            <a:endParaRPr lang="en-US" sz="1200" dirty="0">
              <a:ea typeface="Meiryo"/>
            </a:endParaRPr>
          </a:p>
          <a:p>
            <a:pPr algn="l"/>
            <a:endParaRPr lang="en-US" sz="1200" dirty="0">
              <a:ea typeface="Meiryo"/>
            </a:endParaRPr>
          </a:p>
        </p:txBody>
      </p:sp>
    </p:spTree>
    <p:extLst>
      <p:ext uri="{BB962C8B-B14F-4D97-AF65-F5344CB8AC3E}">
        <p14:creationId xmlns:p14="http://schemas.microsoft.com/office/powerpoint/2010/main" val="408409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FF5E-1001-FF35-BE0C-D752C63E35C4}"/>
              </a:ext>
            </a:extLst>
          </p:cNvPr>
          <p:cNvSpPr>
            <a:spLocks noGrp="1"/>
          </p:cNvSpPr>
          <p:nvPr>
            <p:ph type="title"/>
          </p:nvPr>
        </p:nvSpPr>
        <p:spPr/>
        <p:txBody>
          <a:bodyPr/>
          <a:lstStyle/>
          <a:p>
            <a:r>
              <a:rPr lang="en-US" dirty="0">
                <a:ea typeface="Meiryo"/>
              </a:rPr>
              <a:t>Admin page</a:t>
            </a:r>
            <a:endParaRPr lang="en-US" dirty="0"/>
          </a:p>
        </p:txBody>
      </p:sp>
      <p:sp>
        <p:nvSpPr>
          <p:cNvPr id="3" name="Content Placeholder 2">
            <a:extLst>
              <a:ext uri="{FF2B5EF4-FFF2-40B4-BE49-F238E27FC236}">
                <a16:creationId xmlns:a16="http://schemas.microsoft.com/office/drawing/2014/main" id="{7FB0BE6D-3550-11B6-F78E-D011FDF4873D}"/>
              </a:ext>
            </a:extLst>
          </p:cNvPr>
          <p:cNvSpPr>
            <a:spLocks noGrp="1"/>
          </p:cNvSpPr>
          <p:nvPr>
            <p:ph idx="1"/>
          </p:nvPr>
        </p:nvSpPr>
        <p:spPr>
          <a:xfrm>
            <a:off x="5366374" y="1456816"/>
            <a:ext cx="6172412" cy="1362097"/>
          </a:xfrm>
        </p:spPr>
        <p:txBody>
          <a:bodyPr>
            <a:normAutofit fontScale="92500"/>
          </a:bodyPr>
          <a:lstStyle/>
          <a:p>
            <a:pPr marL="285750" indent="-285750">
              <a:buFont typeface="Arial" panose="020B0503020204020204" pitchFamily="34" charset="0"/>
              <a:buChar char="•"/>
            </a:pPr>
            <a:r>
              <a:rPr lang="en-US" sz="1200" b="0" dirty="0">
                <a:ea typeface="+mn-lt"/>
                <a:cs typeface="+mn-lt"/>
              </a:rPr>
              <a:t>State management is a critical part of this React component as it ensures that the user interface (UI) reflects the correct data and reacts dynamically to user interactions. In this component, </a:t>
            </a:r>
            <a:r>
              <a:rPr lang="en-US" sz="1200" b="0" dirty="0" err="1">
                <a:ea typeface="+mn-lt"/>
                <a:cs typeface="+mn-lt"/>
              </a:rPr>
              <a:t>React's</a:t>
            </a:r>
            <a:r>
              <a:rPr lang="en-US" sz="1200" b="0" dirty="0">
                <a:ea typeface="+mn-lt"/>
                <a:cs typeface="+mn-lt"/>
              </a:rPr>
              <a:t> </a:t>
            </a:r>
            <a:r>
              <a:rPr lang="en-US" sz="1200" b="0" dirty="0" err="1">
                <a:ea typeface="+mn-lt"/>
                <a:cs typeface="+mn-lt"/>
              </a:rPr>
              <a:t>useState</a:t>
            </a:r>
            <a:r>
              <a:rPr lang="en-US" sz="1200" b="0" dirty="0">
                <a:ea typeface="+mn-lt"/>
                <a:cs typeface="+mn-lt"/>
              </a:rPr>
              <a:t> hook is used to manage three pieces of state</a:t>
            </a:r>
            <a:endParaRPr lang="en-US" dirty="0">
              <a:ea typeface="+mn-lt"/>
              <a:cs typeface="+mn-lt"/>
            </a:endParaRPr>
          </a:p>
        </p:txBody>
      </p:sp>
      <p:pic>
        <p:nvPicPr>
          <p:cNvPr id="4" name="Picture 3">
            <a:extLst>
              <a:ext uri="{FF2B5EF4-FFF2-40B4-BE49-F238E27FC236}">
                <a16:creationId xmlns:a16="http://schemas.microsoft.com/office/drawing/2014/main" id="{BD73AFA7-5E5A-4F2E-F59E-9C532F1829DE}"/>
              </a:ext>
            </a:extLst>
          </p:cNvPr>
          <p:cNvPicPr>
            <a:picLocks noChangeAspect="1"/>
          </p:cNvPicPr>
          <p:nvPr/>
        </p:nvPicPr>
        <p:blipFill>
          <a:blip r:embed="rId2"/>
          <a:stretch>
            <a:fillRect/>
          </a:stretch>
        </p:blipFill>
        <p:spPr>
          <a:xfrm>
            <a:off x="5364892" y="316274"/>
            <a:ext cx="6096000" cy="1035614"/>
          </a:xfrm>
          <a:prstGeom prst="rect">
            <a:avLst/>
          </a:prstGeom>
        </p:spPr>
      </p:pic>
      <p:pic>
        <p:nvPicPr>
          <p:cNvPr id="5" name="Picture 4" descr="A screen shot of a computer code&#10;&#10;Description automatically generated">
            <a:extLst>
              <a:ext uri="{FF2B5EF4-FFF2-40B4-BE49-F238E27FC236}">
                <a16:creationId xmlns:a16="http://schemas.microsoft.com/office/drawing/2014/main" id="{E87EADB4-70CA-8F32-760B-B2E66C6B827F}"/>
              </a:ext>
            </a:extLst>
          </p:cNvPr>
          <p:cNvPicPr>
            <a:picLocks noChangeAspect="1"/>
          </p:cNvPicPr>
          <p:nvPr/>
        </p:nvPicPr>
        <p:blipFill>
          <a:blip r:embed="rId3"/>
          <a:stretch>
            <a:fillRect/>
          </a:stretch>
        </p:blipFill>
        <p:spPr>
          <a:xfrm>
            <a:off x="5375190" y="2715517"/>
            <a:ext cx="6137188" cy="2714128"/>
          </a:xfrm>
          <a:prstGeom prst="rect">
            <a:avLst/>
          </a:prstGeom>
        </p:spPr>
      </p:pic>
    </p:spTree>
    <p:extLst>
      <p:ext uri="{BB962C8B-B14F-4D97-AF65-F5344CB8AC3E}">
        <p14:creationId xmlns:p14="http://schemas.microsoft.com/office/powerpoint/2010/main" val="2537343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00479-71FC-08BD-3EBE-111D47CF6E31}"/>
              </a:ext>
            </a:extLst>
          </p:cNvPr>
          <p:cNvSpPr>
            <a:spLocks noGrp="1"/>
          </p:cNvSpPr>
          <p:nvPr>
            <p:ph type="title"/>
          </p:nvPr>
        </p:nvSpPr>
        <p:spPr/>
        <p:txBody>
          <a:bodyPr/>
          <a:lstStyle/>
          <a:p>
            <a:r>
              <a:rPr lang="en-US" dirty="0">
                <a:ea typeface="Meiryo"/>
              </a:rPr>
              <a:t>Delete feature</a:t>
            </a:r>
            <a:endParaRPr lang="en-US" dirty="0"/>
          </a:p>
        </p:txBody>
      </p:sp>
      <p:pic>
        <p:nvPicPr>
          <p:cNvPr id="5" name="Picture 4" descr="A screen shot of a computer code&#10;&#10;Description automatically generated">
            <a:extLst>
              <a:ext uri="{FF2B5EF4-FFF2-40B4-BE49-F238E27FC236}">
                <a16:creationId xmlns:a16="http://schemas.microsoft.com/office/drawing/2014/main" id="{94ACEA56-952F-9E2A-E689-88A8B77EC1FF}"/>
              </a:ext>
            </a:extLst>
          </p:cNvPr>
          <p:cNvPicPr>
            <a:picLocks noChangeAspect="1"/>
          </p:cNvPicPr>
          <p:nvPr/>
        </p:nvPicPr>
        <p:blipFill>
          <a:blip r:embed="rId2"/>
          <a:stretch>
            <a:fillRect/>
          </a:stretch>
        </p:blipFill>
        <p:spPr>
          <a:xfrm>
            <a:off x="5251622" y="223572"/>
            <a:ext cx="6096000" cy="2786209"/>
          </a:xfrm>
          <a:prstGeom prst="rect">
            <a:avLst/>
          </a:prstGeom>
        </p:spPr>
      </p:pic>
      <p:sp>
        <p:nvSpPr>
          <p:cNvPr id="6" name="TextBox 5">
            <a:extLst>
              <a:ext uri="{FF2B5EF4-FFF2-40B4-BE49-F238E27FC236}">
                <a16:creationId xmlns:a16="http://schemas.microsoft.com/office/drawing/2014/main" id="{4D6C6C27-DBC5-3004-46DD-2A235C965C34}"/>
              </a:ext>
            </a:extLst>
          </p:cNvPr>
          <p:cNvSpPr txBox="1"/>
          <p:nvPr/>
        </p:nvSpPr>
        <p:spPr>
          <a:xfrm>
            <a:off x="5254396" y="3160624"/>
            <a:ext cx="668866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ea typeface="+mn-lt"/>
                <a:cs typeface="+mn-lt"/>
              </a:rPr>
              <a:t>The delete ticket feature lets the admin remove a ticket from the system. Here’s how it works:</a:t>
            </a:r>
            <a:endParaRPr lang="en-US" sz="1200" dirty="0">
              <a:ea typeface="Meiryo"/>
            </a:endParaRPr>
          </a:p>
          <a:p>
            <a:endParaRPr lang="en-US" sz="1200" dirty="0">
              <a:ea typeface="Meiryo"/>
            </a:endParaRPr>
          </a:p>
          <a:p>
            <a:r>
              <a:rPr lang="en-US" sz="1200" dirty="0">
                <a:ea typeface="+mn-lt"/>
                <a:cs typeface="+mn-lt"/>
              </a:rPr>
              <a:t>Confirmation:</a:t>
            </a:r>
            <a:endParaRPr lang="en-US" sz="1200" dirty="0">
              <a:ea typeface="Meiryo"/>
            </a:endParaRPr>
          </a:p>
          <a:p>
            <a:endParaRPr lang="en-US" sz="1200" dirty="0">
              <a:ea typeface="Meiryo"/>
            </a:endParaRPr>
          </a:p>
          <a:p>
            <a:r>
              <a:rPr lang="en-US" sz="1200" dirty="0">
                <a:ea typeface="+mn-lt"/>
                <a:cs typeface="+mn-lt"/>
              </a:rPr>
              <a:t>When the admin clicks the Delete button, a pop-up asks, "Are you sure?"</a:t>
            </a:r>
            <a:endParaRPr lang="en-US" sz="1200" dirty="0">
              <a:ea typeface="Meiryo"/>
            </a:endParaRPr>
          </a:p>
          <a:p>
            <a:r>
              <a:rPr lang="en-US" sz="1200" dirty="0">
                <a:ea typeface="+mn-lt"/>
                <a:cs typeface="+mn-lt"/>
              </a:rPr>
              <a:t>If the admin clicks OK, the process starts. If they click Cancel, nothing happens.</a:t>
            </a:r>
            <a:endParaRPr lang="en-US" sz="1200" dirty="0">
              <a:ea typeface="Meiryo"/>
            </a:endParaRPr>
          </a:p>
          <a:p>
            <a:r>
              <a:rPr lang="en-US" sz="1200" dirty="0">
                <a:ea typeface="+mn-lt"/>
                <a:cs typeface="+mn-lt"/>
              </a:rPr>
              <a:t>Deleting the Ticket:</a:t>
            </a:r>
            <a:endParaRPr lang="en-US" sz="1200" dirty="0">
              <a:ea typeface="Meiryo"/>
            </a:endParaRPr>
          </a:p>
          <a:p>
            <a:endParaRPr lang="en-US" sz="1200" dirty="0">
              <a:ea typeface="Meiryo"/>
            </a:endParaRPr>
          </a:p>
          <a:p>
            <a:r>
              <a:rPr lang="en-US" sz="1200" dirty="0">
                <a:ea typeface="+mn-lt"/>
                <a:cs typeface="+mn-lt"/>
              </a:rPr>
              <a:t>A DELETE request is sent to the backend to remove the ticket.</a:t>
            </a:r>
            <a:endParaRPr lang="en-US" sz="1200" dirty="0">
              <a:ea typeface="Meiryo"/>
            </a:endParaRPr>
          </a:p>
          <a:p>
            <a:r>
              <a:rPr lang="en-US" sz="1200" dirty="0">
                <a:ea typeface="+mn-lt"/>
                <a:cs typeface="+mn-lt"/>
              </a:rPr>
              <a:t>The system uses the ticket’s ID to know which one to delete.</a:t>
            </a:r>
            <a:endParaRPr lang="en-US" sz="1200" dirty="0">
              <a:ea typeface="Meiryo"/>
            </a:endParaRPr>
          </a:p>
          <a:p>
            <a:r>
              <a:rPr lang="en-US" sz="1200" dirty="0">
                <a:ea typeface="+mn-lt"/>
                <a:cs typeface="+mn-lt"/>
              </a:rPr>
              <a:t>Updating the Screen:</a:t>
            </a:r>
            <a:endParaRPr lang="en-US" sz="1200" dirty="0">
              <a:ea typeface="Meiryo"/>
            </a:endParaRPr>
          </a:p>
          <a:p>
            <a:endParaRPr lang="en-US" sz="1200" dirty="0">
              <a:ea typeface="Meiryo"/>
            </a:endParaRPr>
          </a:p>
          <a:p>
            <a:r>
              <a:rPr lang="en-US" sz="1200" dirty="0">
                <a:ea typeface="+mn-lt"/>
                <a:cs typeface="+mn-lt"/>
              </a:rPr>
              <a:t>If the ticket is deleted successfully:</a:t>
            </a:r>
            <a:endParaRPr lang="en-US" sz="1200" dirty="0">
              <a:ea typeface="Meiryo"/>
            </a:endParaRPr>
          </a:p>
          <a:p>
            <a:r>
              <a:rPr lang="en-US" sz="1200" dirty="0">
                <a:ea typeface="+mn-lt"/>
                <a:cs typeface="+mn-lt"/>
              </a:rPr>
              <a:t>The ticket is removed from the list using a filter, which hides it from the table.</a:t>
            </a:r>
            <a:endParaRPr lang="en-US" sz="1200" dirty="0">
              <a:ea typeface="Meiryo"/>
            </a:endParaRPr>
          </a:p>
          <a:p>
            <a:r>
              <a:rPr lang="en-US" sz="1200" dirty="0">
                <a:ea typeface="+mn-lt"/>
                <a:cs typeface="+mn-lt"/>
              </a:rPr>
              <a:t>A success message appears saying, "Ticket deleted successfully!"</a:t>
            </a:r>
            <a:endParaRPr lang="en-US" sz="1200" dirty="0">
              <a:ea typeface="Meiryo"/>
            </a:endParaRPr>
          </a:p>
          <a:p>
            <a:r>
              <a:rPr lang="en-US" sz="1200" dirty="0">
                <a:ea typeface="+mn-lt"/>
                <a:cs typeface="+mn-lt"/>
              </a:rPr>
              <a:t>If something goes wrong (e.g., server error):</a:t>
            </a:r>
            <a:endParaRPr lang="en-US" sz="1200" dirty="0">
              <a:ea typeface="Meiryo"/>
            </a:endParaRPr>
          </a:p>
          <a:p>
            <a:r>
              <a:rPr lang="en-US" sz="1200" dirty="0">
                <a:ea typeface="+mn-lt"/>
                <a:cs typeface="+mn-lt"/>
              </a:rPr>
              <a:t>An error message is shown, like "Error deleting ticket."</a:t>
            </a:r>
            <a:endParaRPr lang="en-US" sz="1600" dirty="0">
              <a:ea typeface="Meiryo"/>
            </a:endParaRPr>
          </a:p>
        </p:txBody>
      </p:sp>
    </p:spTree>
    <p:extLst>
      <p:ext uri="{BB962C8B-B14F-4D97-AF65-F5344CB8AC3E}">
        <p14:creationId xmlns:p14="http://schemas.microsoft.com/office/powerpoint/2010/main" val="642924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omputer screen shot of a code&#10;&#10;Description automatically generated">
            <a:extLst>
              <a:ext uri="{FF2B5EF4-FFF2-40B4-BE49-F238E27FC236}">
                <a16:creationId xmlns:a16="http://schemas.microsoft.com/office/drawing/2014/main" id="{4CB37346-9171-99DE-06C5-08A9CF65D0B8}"/>
              </a:ext>
            </a:extLst>
          </p:cNvPr>
          <p:cNvPicPr>
            <a:picLocks noGrp="1" noChangeAspect="1"/>
          </p:cNvPicPr>
          <p:nvPr>
            <p:ph sz="half" idx="2"/>
          </p:nvPr>
        </p:nvPicPr>
        <p:blipFill>
          <a:blip r:embed="rId2"/>
          <a:stretch>
            <a:fillRect/>
          </a:stretch>
        </p:blipFill>
        <p:spPr>
          <a:xfrm>
            <a:off x="6092361" y="3732137"/>
            <a:ext cx="3918045" cy="2062129"/>
          </a:xfrm>
        </p:spPr>
      </p:pic>
      <p:sp>
        <p:nvSpPr>
          <p:cNvPr id="6" name="Title 5">
            <a:extLst>
              <a:ext uri="{FF2B5EF4-FFF2-40B4-BE49-F238E27FC236}">
                <a16:creationId xmlns:a16="http://schemas.microsoft.com/office/drawing/2014/main" id="{1244C079-B697-B6E2-43D6-28E7122595FC}"/>
              </a:ext>
            </a:extLst>
          </p:cNvPr>
          <p:cNvSpPr>
            <a:spLocks noGrp="1"/>
          </p:cNvSpPr>
          <p:nvPr>
            <p:ph type="title"/>
          </p:nvPr>
        </p:nvSpPr>
        <p:spPr>
          <a:xfrm>
            <a:off x="336547" y="673691"/>
            <a:ext cx="3718344" cy="5228920"/>
          </a:xfrm>
        </p:spPr>
        <p:txBody>
          <a:bodyPr/>
          <a:lstStyle/>
          <a:p>
            <a:r>
              <a:rPr lang="en-US" sz="2800" dirty="0">
                <a:ea typeface="Meiryo"/>
              </a:rPr>
              <a:t>LandingPage.JS</a:t>
            </a:r>
            <a:endParaRPr lang="en-US" dirty="0"/>
          </a:p>
        </p:txBody>
      </p:sp>
      <p:sp>
        <p:nvSpPr>
          <p:cNvPr id="8" name="TextBox 7">
            <a:extLst>
              <a:ext uri="{FF2B5EF4-FFF2-40B4-BE49-F238E27FC236}">
                <a16:creationId xmlns:a16="http://schemas.microsoft.com/office/drawing/2014/main" id="{CF086272-3667-4529-6D23-38DA3CC37323}"/>
              </a:ext>
            </a:extLst>
          </p:cNvPr>
          <p:cNvSpPr txBox="1"/>
          <p:nvPr/>
        </p:nvSpPr>
        <p:spPr>
          <a:xfrm>
            <a:off x="5374326" y="5920165"/>
            <a:ext cx="602163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dirty="0">
                <a:ea typeface="+mn-lt"/>
                <a:cs typeface="+mn-lt"/>
              </a:rPr>
              <a:t>Contains navigation links: "Events", "Categories", and "Contact".</a:t>
            </a:r>
            <a:endParaRPr lang="en-US" sz="1200">
              <a:ea typeface="Meiryo"/>
            </a:endParaRPr>
          </a:p>
        </p:txBody>
      </p:sp>
      <p:pic>
        <p:nvPicPr>
          <p:cNvPr id="3" name="Picture 2">
            <a:extLst>
              <a:ext uri="{FF2B5EF4-FFF2-40B4-BE49-F238E27FC236}">
                <a16:creationId xmlns:a16="http://schemas.microsoft.com/office/drawing/2014/main" id="{919A4E8B-20D6-640D-BAB9-F0EE3602B5ED}"/>
              </a:ext>
            </a:extLst>
          </p:cNvPr>
          <p:cNvPicPr>
            <a:picLocks noChangeAspect="1"/>
          </p:cNvPicPr>
          <p:nvPr/>
        </p:nvPicPr>
        <p:blipFill>
          <a:blip r:embed="rId3"/>
          <a:stretch>
            <a:fillRect/>
          </a:stretch>
        </p:blipFill>
        <p:spPr>
          <a:xfrm>
            <a:off x="6005513" y="84203"/>
            <a:ext cx="4752975" cy="1190625"/>
          </a:xfrm>
          <a:prstGeom prst="rect">
            <a:avLst/>
          </a:prstGeom>
        </p:spPr>
      </p:pic>
      <p:sp>
        <p:nvSpPr>
          <p:cNvPr id="4" name="TextBox 3">
            <a:extLst>
              <a:ext uri="{FF2B5EF4-FFF2-40B4-BE49-F238E27FC236}">
                <a16:creationId xmlns:a16="http://schemas.microsoft.com/office/drawing/2014/main" id="{0458EBB3-E51E-C880-48CB-F2A1156673FE}"/>
              </a:ext>
            </a:extLst>
          </p:cNvPr>
          <p:cNvSpPr txBox="1"/>
          <p:nvPr/>
        </p:nvSpPr>
        <p:spPr>
          <a:xfrm>
            <a:off x="5774343" y="1281972"/>
            <a:ext cx="498842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dirty="0">
                <a:ea typeface="+mn-lt"/>
                <a:cs typeface="+mn-lt"/>
              </a:rPr>
              <a:t>This navigates the user to the Book Ticket Page (/</a:t>
            </a:r>
            <a:r>
              <a:rPr lang="en-US" sz="1200" dirty="0" err="1">
                <a:ea typeface="+mn-lt"/>
                <a:cs typeface="+mn-lt"/>
              </a:rPr>
              <a:t>BookTicket</a:t>
            </a:r>
            <a:r>
              <a:rPr lang="en-US" sz="1200" dirty="0">
                <a:ea typeface="+mn-lt"/>
                <a:cs typeface="+mn-lt"/>
              </a:rPr>
              <a:t>) when they click the Book Ticket button.</a:t>
            </a:r>
            <a:endParaRPr lang="en-US" sz="1200">
              <a:ea typeface="Meiryo"/>
            </a:endParaRPr>
          </a:p>
        </p:txBody>
      </p:sp>
      <p:pic>
        <p:nvPicPr>
          <p:cNvPr id="5" name="Picture 4">
            <a:extLst>
              <a:ext uri="{FF2B5EF4-FFF2-40B4-BE49-F238E27FC236}">
                <a16:creationId xmlns:a16="http://schemas.microsoft.com/office/drawing/2014/main" id="{B2B78D9B-B1E2-F4DB-996C-566A19D31571}"/>
              </a:ext>
            </a:extLst>
          </p:cNvPr>
          <p:cNvPicPr>
            <a:picLocks noChangeAspect="1"/>
          </p:cNvPicPr>
          <p:nvPr/>
        </p:nvPicPr>
        <p:blipFill>
          <a:blip r:embed="rId4"/>
          <a:stretch>
            <a:fillRect/>
          </a:stretch>
        </p:blipFill>
        <p:spPr>
          <a:xfrm>
            <a:off x="6035145" y="1711326"/>
            <a:ext cx="4702175" cy="1098550"/>
          </a:xfrm>
          <a:prstGeom prst="rect">
            <a:avLst/>
          </a:prstGeom>
        </p:spPr>
      </p:pic>
    </p:spTree>
    <p:extLst>
      <p:ext uri="{BB962C8B-B14F-4D97-AF65-F5344CB8AC3E}">
        <p14:creationId xmlns:p14="http://schemas.microsoft.com/office/powerpoint/2010/main" val="3189444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D7BA9-5EE2-A1EE-442C-2A64FC1D7C7A}"/>
              </a:ext>
            </a:extLst>
          </p:cNvPr>
          <p:cNvSpPr>
            <a:spLocks noGrp="1"/>
          </p:cNvSpPr>
          <p:nvPr>
            <p:ph type="title"/>
          </p:nvPr>
        </p:nvSpPr>
        <p:spPr/>
        <p:txBody>
          <a:bodyPr>
            <a:normAutofit/>
          </a:bodyPr>
          <a:lstStyle/>
          <a:p>
            <a:r>
              <a:rPr lang="en-US" sz="2800" dirty="0">
                <a:ea typeface="Meiryo"/>
              </a:rPr>
              <a:t>What the page looks like</a:t>
            </a:r>
            <a:endParaRPr lang="en-US" dirty="0">
              <a:ea typeface="Meiryo"/>
            </a:endParaRPr>
          </a:p>
        </p:txBody>
      </p:sp>
      <p:pic>
        <p:nvPicPr>
          <p:cNvPr id="5" name="Content Placeholder 4" descr="A computer screen shot of a program code&#10;&#10;Description automatically generated">
            <a:extLst>
              <a:ext uri="{FF2B5EF4-FFF2-40B4-BE49-F238E27FC236}">
                <a16:creationId xmlns:a16="http://schemas.microsoft.com/office/drawing/2014/main" id="{485B8B67-F3FC-640F-D258-72EBD5A2640A}"/>
              </a:ext>
            </a:extLst>
          </p:cNvPr>
          <p:cNvPicPr>
            <a:picLocks noGrp="1" noChangeAspect="1"/>
          </p:cNvPicPr>
          <p:nvPr>
            <p:ph sz="half" idx="1"/>
          </p:nvPr>
        </p:nvPicPr>
        <p:blipFill>
          <a:blip r:embed="rId2"/>
          <a:stretch>
            <a:fillRect/>
          </a:stretch>
        </p:blipFill>
        <p:spPr>
          <a:xfrm>
            <a:off x="5723803" y="259622"/>
            <a:ext cx="5105612" cy="1804697"/>
          </a:xfrm>
        </p:spPr>
      </p:pic>
      <p:pic>
        <p:nvPicPr>
          <p:cNvPr id="7" name="Content Placeholder 6" descr="A screen shot of a computer program&#10;&#10;Description automatically generated">
            <a:extLst>
              <a:ext uri="{FF2B5EF4-FFF2-40B4-BE49-F238E27FC236}">
                <a16:creationId xmlns:a16="http://schemas.microsoft.com/office/drawing/2014/main" id="{65F1EE27-7618-3F02-F7B8-D55899E3334A}"/>
              </a:ext>
            </a:extLst>
          </p:cNvPr>
          <p:cNvPicPr>
            <a:picLocks noGrp="1" noChangeAspect="1"/>
          </p:cNvPicPr>
          <p:nvPr>
            <p:ph sz="half" idx="2"/>
          </p:nvPr>
        </p:nvPicPr>
        <p:blipFill>
          <a:blip r:embed="rId3"/>
          <a:stretch>
            <a:fillRect/>
          </a:stretch>
        </p:blipFill>
        <p:spPr>
          <a:xfrm>
            <a:off x="5130447" y="3545840"/>
            <a:ext cx="3870857" cy="1652694"/>
          </a:xfrm>
        </p:spPr>
      </p:pic>
      <p:sp>
        <p:nvSpPr>
          <p:cNvPr id="6" name="TextBox 5">
            <a:extLst>
              <a:ext uri="{FF2B5EF4-FFF2-40B4-BE49-F238E27FC236}">
                <a16:creationId xmlns:a16="http://schemas.microsoft.com/office/drawing/2014/main" id="{D9721784-ECDF-4B68-7D62-D78AB224BA1D}"/>
              </a:ext>
            </a:extLst>
          </p:cNvPr>
          <p:cNvSpPr txBox="1"/>
          <p:nvPr/>
        </p:nvSpPr>
        <p:spPr>
          <a:xfrm>
            <a:off x="5562600" y="2476500"/>
            <a:ext cx="56134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a:ea typeface="+mn-lt"/>
                <a:cs typeface="+mn-lt"/>
              </a:rPr>
              <a:t>A Search Bar to look for events.</a:t>
            </a:r>
            <a:endParaRPr lang="en-US" sz="1200" dirty="0">
              <a:ea typeface="+mn-lt"/>
              <a:cs typeface="+mn-lt"/>
            </a:endParaRPr>
          </a:p>
          <a:p>
            <a:pPr marL="285750" indent="-285750">
              <a:buFont typeface="Arial"/>
              <a:buChar char="•"/>
            </a:pPr>
            <a:r>
              <a:rPr lang="en-US" sz="1200" dirty="0">
                <a:ea typeface="+mn-lt"/>
                <a:cs typeface="+mn-lt"/>
              </a:rPr>
              <a:t>A View History button that navigates to the history page.</a:t>
            </a:r>
            <a:endParaRPr lang="en-US" sz="1200">
              <a:ea typeface="Meiryo"/>
            </a:endParaRPr>
          </a:p>
        </p:txBody>
      </p:sp>
      <p:sp>
        <p:nvSpPr>
          <p:cNvPr id="8" name="TextBox 7">
            <a:extLst>
              <a:ext uri="{FF2B5EF4-FFF2-40B4-BE49-F238E27FC236}">
                <a16:creationId xmlns:a16="http://schemas.microsoft.com/office/drawing/2014/main" id="{DB023908-7440-77DC-2701-C25085496CE2}"/>
              </a:ext>
            </a:extLst>
          </p:cNvPr>
          <p:cNvSpPr txBox="1"/>
          <p:nvPr/>
        </p:nvSpPr>
        <p:spPr>
          <a:xfrm>
            <a:off x="9200348" y="3685564"/>
            <a:ext cx="297484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dirty="0">
                <a:ea typeface="+mn-lt"/>
                <a:cs typeface="+mn-lt"/>
              </a:rPr>
              <a:t>Displays a grid of events like "Summer Music Fest", "Championship Game", and "Broadway Show".</a:t>
            </a:r>
            <a:endParaRPr lang="en-US" sz="1200" dirty="0">
              <a:ea typeface="Meiryo"/>
            </a:endParaRPr>
          </a:p>
          <a:p>
            <a:pPr marL="285750" indent="-285750">
              <a:buFont typeface="Arial"/>
              <a:buChar char="•"/>
            </a:pPr>
            <a:r>
              <a:rPr lang="en-US" sz="1200" dirty="0">
                <a:ea typeface="+mn-lt"/>
                <a:cs typeface="+mn-lt"/>
              </a:rPr>
              <a:t>Each event has a Book Ticket button, which navigates to the Book Ticket page.</a:t>
            </a:r>
            <a:endParaRPr lang="en-US" sz="1200">
              <a:ea typeface="Meiryo"/>
            </a:endParaRPr>
          </a:p>
        </p:txBody>
      </p:sp>
      <p:pic>
        <p:nvPicPr>
          <p:cNvPr id="9" name="Picture 8" descr="A screen shot of a computer code&#10;&#10;Description automatically generated">
            <a:extLst>
              <a:ext uri="{FF2B5EF4-FFF2-40B4-BE49-F238E27FC236}">
                <a16:creationId xmlns:a16="http://schemas.microsoft.com/office/drawing/2014/main" id="{347B33E2-D6D8-FD3D-15F9-8C03BF54063E}"/>
              </a:ext>
            </a:extLst>
          </p:cNvPr>
          <p:cNvPicPr>
            <a:picLocks noChangeAspect="1"/>
          </p:cNvPicPr>
          <p:nvPr/>
        </p:nvPicPr>
        <p:blipFill>
          <a:blip r:embed="rId4"/>
          <a:stretch>
            <a:fillRect/>
          </a:stretch>
        </p:blipFill>
        <p:spPr>
          <a:xfrm>
            <a:off x="5129742" y="5337704"/>
            <a:ext cx="3879851" cy="1398059"/>
          </a:xfrm>
          <a:prstGeom prst="rect">
            <a:avLst/>
          </a:prstGeom>
        </p:spPr>
      </p:pic>
      <p:sp>
        <p:nvSpPr>
          <p:cNvPr id="10" name="TextBox 9">
            <a:extLst>
              <a:ext uri="{FF2B5EF4-FFF2-40B4-BE49-F238E27FC236}">
                <a16:creationId xmlns:a16="http://schemas.microsoft.com/office/drawing/2014/main" id="{4B72672B-1F77-84D5-381F-418C3B274556}"/>
              </a:ext>
            </a:extLst>
          </p:cNvPr>
          <p:cNvSpPr txBox="1"/>
          <p:nvPr/>
        </p:nvSpPr>
        <p:spPr>
          <a:xfrm>
            <a:off x="9190567" y="5575300"/>
            <a:ext cx="2387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dirty="0">
                <a:ea typeface="+mn-lt"/>
                <a:cs typeface="+mn-lt"/>
              </a:rPr>
              <a:t>Shows popular categories like Concerts, Sports, Theater, and Festivals.</a:t>
            </a:r>
          </a:p>
        </p:txBody>
      </p:sp>
    </p:spTree>
    <p:extLst>
      <p:ext uri="{BB962C8B-B14F-4D97-AF65-F5344CB8AC3E}">
        <p14:creationId xmlns:p14="http://schemas.microsoft.com/office/powerpoint/2010/main" val="1779915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A75DB-18C6-8016-DD4C-5EAABF81DA97}"/>
              </a:ext>
            </a:extLst>
          </p:cNvPr>
          <p:cNvSpPr>
            <a:spLocks noGrp="1"/>
          </p:cNvSpPr>
          <p:nvPr>
            <p:ph type="title"/>
          </p:nvPr>
        </p:nvSpPr>
        <p:spPr/>
        <p:txBody>
          <a:bodyPr/>
          <a:lstStyle/>
          <a:p>
            <a:r>
              <a:rPr lang="en-US" dirty="0">
                <a:ea typeface="Meiryo"/>
              </a:rPr>
              <a:t>Ticket booking</a:t>
            </a:r>
            <a:endParaRPr lang="en-US" dirty="0"/>
          </a:p>
        </p:txBody>
      </p:sp>
      <p:sp>
        <p:nvSpPr>
          <p:cNvPr id="3" name="Content Placeholder 2">
            <a:extLst>
              <a:ext uri="{FF2B5EF4-FFF2-40B4-BE49-F238E27FC236}">
                <a16:creationId xmlns:a16="http://schemas.microsoft.com/office/drawing/2014/main" id="{78E44258-F36C-AED4-F3BD-28D190646DA3}"/>
              </a:ext>
            </a:extLst>
          </p:cNvPr>
          <p:cNvSpPr>
            <a:spLocks noGrp="1"/>
          </p:cNvSpPr>
          <p:nvPr>
            <p:ph idx="1"/>
          </p:nvPr>
        </p:nvSpPr>
        <p:spPr/>
        <p:txBody>
          <a:bodyPr vert="horz" lIns="109728" tIns="109728" rIns="109728" bIns="91440" rtlCol="0" anchor="ctr">
            <a:noAutofit/>
          </a:bodyPr>
          <a:lstStyle/>
          <a:p>
            <a:r>
              <a:rPr lang="en-US" sz="1200" b="0" dirty="0">
                <a:ea typeface="+mn-lt"/>
                <a:cs typeface="+mn-lt"/>
              </a:rPr>
              <a:t>1. Imports:</a:t>
            </a:r>
          </a:p>
          <a:p>
            <a:r>
              <a:rPr lang="en-US" sz="1200" b="0" dirty="0">
                <a:ea typeface="+mn-lt"/>
                <a:cs typeface="+mn-lt"/>
              </a:rPr>
              <a:t>   The code begins by importing necessary modules and components:</a:t>
            </a:r>
          </a:p>
          <a:p>
            <a:r>
              <a:rPr lang="en-US" sz="1200" b="0" dirty="0">
                <a:ea typeface="+mn-lt"/>
                <a:cs typeface="+mn-lt"/>
              </a:rPr>
              <a:t>   - React and Component from the 'react' library for creating class-based components.</a:t>
            </a:r>
          </a:p>
          <a:p>
            <a:r>
              <a:rPr lang="en-US" sz="1200" b="0" dirty="0">
                <a:ea typeface="+mn-lt"/>
                <a:cs typeface="+mn-lt"/>
              </a:rPr>
              <a:t>   - Form and Button from 'react-bootstrap' for UI elements.</a:t>
            </a:r>
          </a:p>
          <a:p>
            <a:r>
              <a:rPr lang="en-US" sz="1200" b="0" dirty="0">
                <a:ea typeface="+mn-lt"/>
                <a:cs typeface="+mn-lt"/>
              </a:rPr>
              <a:t>   - </a:t>
            </a:r>
            <a:r>
              <a:rPr lang="en-US" sz="1200" b="0" dirty="0" err="1">
                <a:ea typeface="+mn-lt"/>
                <a:cs typeface="+mn-lt"/>
              </a:rPr>
              <a:t>useNavigate</a:t>
            </a:r>
            <a:r>
              <a:rPr lang="en-US" sz="1200" b="0" dirty="0">
                <a:ea typeface="+mn-lt"/>
                <a:cs typeface="+mn-lt"/>
              </a:rPr>
              <a:t> from 'react-router-dom' for navigation.</a:t>
            </a:r>
          </a:p>
          <a:p>
            <a:r>
              <a:rPr lang="en-US" sz="1200" b="0" dirty="0">
                <a:ea typeface="+mn-lt"/>
                <a:cs typeface="+mn-lt"/>
              </a:rPr>
              <a:t>   - Custom styles from 'TicketBooking.css'.</a:t>
            </a:r>
          </a:p>
          <a:p>
            <a:r>
              <a:rPr lang="en-US" sz="1200" b="0" dirty="0">
                <a:ea typeface="+mn-lt"/>
                <a:cs typeface="+mn-lt"/>
              </a:rPr>
              <a:t>   - </a:t>
            </a:r>
            <a:r>
              <a:rPr lang="en-US" sz="1200" b="0" dirty="0" err="1">
                <a:ea typeface="+mn-lt"/>
                <a:cs typeface="+mn-lt"/>
              </a:rPr>
              <a:t>axios</a:t>
            </a:r>
            <a:r>
              <a:rPr lang="en-US" sz="1200" b="0" dirty="0">
                <a:ea typeface="+mn-lt"/>
                <a:cs typeface="+mn-lt"/>
              </a:rPr>
              <a:t> for making HTTP requests.</a:t>
            </a:r>
          </a:p>
          <a:p>
            <a:endParaRPr lang="en-US" sz="1200" b="0" dirty="0">
              <a:ea typeface="+mn-lt"/>
              <a:cs typeface="+mn-lt"/>
            </a:endParaRPr>
          </a:p>
          <a:p>
            <a:r>
              <a:rPr lang="en-US" sz="1200" b="0" dirty="0">
                <a:ea typeface="+mn-lt"/>
                <a:cs typeface="+mn-lt"/>
              </a:rPr>
              <a:t>2. </a:t>
            </a:r>
            <a:r>
              <a:rPr lang="en-US" sz="1200" b="0" dirty="0" err="1">
                <a:ea typeface="+mn-lt"/>
                <a:cs typeface="+mn-lt"/>
              </a:rPr>
              <a:t>withNavigation</a:t>
            </a:r>
            <a:r>
              <a:rPr lang="en-US" sz="1200" b="0" dirty="0">
                <a:ea typeface="+mn-lt"/>
                <a:cs typeface="+mn-lt"/>
              </a:rPr>
              <a:t> Function:</a:t>
            </a:r>
          </a:p>
          <a:p>
            <a:r>
              <a:rPr lang="en-US" sz="1200" b="0" dirty="0">
                <a:ea typeface="+mn-lt"/>
                <a:cs typeface="+mn-lt"/>
              </a:rPr>
              <a:t>   This function is a higher-order component (HOC) that wraps a class-based component to provide navigation capabilities using </a:t>
            </a:r>
            <a:r>
              <a:rPr lang="en-US" sz="1200" b="0" dirty="0" err="1">
                <a:ea typeface="+mn-lt"/>
                <a:cs typeface="+mn-lt"/>
              </a:rPr>
              <a:t>useNavigate</a:t>
            </a:r>
            <a:r>
              <a:rPr lang="en-US" sz="1200" b="0" dirty="0">
                <a:ea typeface="+mn-lt"/>
                <a:cs typeface="+mn-lt"/>
              </a:rPr>
              <a:t>.</a:t>
            </a:r>
          </a:p>
          <a:p>
            <a:endParaRPr lang="en-US" sz="600" b="0" dirty="0">
              <a:ea typeface="+mn-lt"/>
              <a:cs typeface="+mn-lt"/>
            </a:endParaRPr>
          </a:p>
          <a:p>
            <a:endParaRPr lang="en-US" sz="600" b="0" dirty="0">
              <a:ea typeface="+mn-lt"/>
              <a:cs typeface="+mn-lt"/>
            </a:endParaRPr>
          </a:p>
        </p:txBody>
      </p:sp>
    </p:spTree>
    <p:extLst>
      <p:ext uri="{BB962C8B-B14F-4D97-AF65-F5344CB8AC3E}">
        <p14:creationId xmlns:p14="http://schemas.microsoft.com/office/powerpoint/2010/main" val="703603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6A53F4-C027-0999-6AA1-D7DEC4A33FF3}"/>
              </a:ext>
            </a:extLst>
          </p:cNvPr>
          <p:cNvSpPr txBox="1"/>
          <p:nvPr/>
        </p:nvSpPr>
        <p:spPr>
          <a:xfrm>
            <a:off x="1592475" y="568357"/>
            <a:ext cx="901988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ea typeface="Meiryo"/>
            </a:endParaRPr>
          </a:p>
          <a:p>
            <a:endParaRPr lang="en-US"/>
          </a:p>
          <a:p>
            <a:r>
              <a:rPr lang="en-US" sz="1200" dirty="0">
                <a:ea typeface="+mn-lt"/>
                <a:cs typeface="+mn-lt"/>
              </a:rPr>
              <a:t>3. </a:t>
            </a:r>
            <a:r>
              <a:rPr lang="en-US" sz="1200" dirty="0" err="1">
                <a:ea typeface="+mn-lt"/>
                <a:cs typeface="+mn-lt"/>
              </a:rPr>
              <a:t>BookTicket</a:t>
            </a:r>
            <a:r>
              <a:rPr lang="en-US" sz="1200" dirty="0">
                <a:ea typeface="+mn-lt"/>
                <a:cs typeface="+mn-lt"/>
              </a:rPr>
              <a:t> Class Component:</a:t>
            </a:r>
            <a:endParaRPr lang="en-US" sz="1200" dirty="0">
              <a:ea typeface="Meiryo"/>
            </a:endParaRPr>
          </a:p>
          <a:p>
            <a:r>
              <a:rPr lang="en-US" sz="1200" dirty="0">
                <a:ea typeface="+mn-lt"/>
                <a:cs typeface="+mn-lt"/>
              </a:rPr>
              <a:t>   - Constructor:</a:t>
            </a:r>
            <a:endParaRPr lang="en-US" sz="1200" dirty="0">
              <a:ea typeface="Meiryo"/>
            </a:endParaRPr>
          </a:p>
          <a:p>
            <a:r>
              <a:rPr lang="en-US" sz="1200" dirty="0">
                <a:ea typeface="+mn-lt"/>
                <a:cs typeface="+mn-lt"/>
              </a:rPr>
              <a:t>     Initializes the component's state with properties: name, email, </a:t>
            </a:r>
            <a:r>
              <a:rPr lang="en-US" sz="1200" dirty="0" err="1">
                <a:ea typeface="+mn-lt"/>
                <a:cs typeface="+mn-lt"/>
              </a:rPr>
              <a:t>ticketType</a:t>
            </a:r>
            <a:r>
              <a:rPr lang="en-US" sz="1200" dirty="0">
                <a:ea typeface="+mn-lt"/>
                <a:cs typeface="+mn-lt"/>
              </a:rPr>
              <a:t>, and date. It also binds methods to the class.</a:t>
            </a:r>
            <a:endParaRPr lang="en-US" sz="1200" dirty="0">
              <a:ea typeface="Meiryo"/>
            </a:endParaRPr>
          </a:p>
          <a:p>
            <a:r>
              <a:rPr lang="en-US" sz="1200" dirty="0">
                <a:ea typeface="+mn-lt"/>
                <a:cs typeface="+mn-lt"/>
              </a:rPr>
              <a:t>   - State Change Methods:</a:t>
            </a:r>
            <a:endParaRPr lang="en-US" sz="1200" dirty="0">
              <a:ea typeface="Meiryo"/>
            </a:endParaRPr>
          </a:p>
          <a:p>
            <a:r>
              <a:rPr lang="en-US" sz="1200" dirty="0">
                <a:ea typeface="+mn-lt"/>
                <a:cs typeface="+mn-lt"/>
              </a:rPr>
              <a:t>     These methods update the component's state when the user inputs data:</a:t>
            </a:r>
            <a:endParaRPr lang="en-US" sz="1200" dirty="0">
              <a:ea typeface="Meiryo"/>
            </a:endParaRPr>
          </a:p>
          <a:p>
            <a:r>
              <a:rPr lang="en-US" sz="1200" dirty="0">
                <a:ea typeface="+mn-lt"/>
                <a:cs typeface="+mn-lt"/>
              </a:rPr>
              <a:t>     - </a:t>
            </a:r>
            <a:r>
              <a:rPr lang="en-US" sz="1200" dirty="0" err="1">
                <a:ea typeface="+mn-lt"/>
                <a:cs typeface="+mn-lt"/>
              </a:rPr>
              <a:t>onChangeName</a:t>
            </a:r>
            <a:endParaRPr lang="en-US" sz="1200" dirty="0">
              <a:ea typeface="Meiryo"/>
            </a:endParaRPr>
          </a:p>
          <a:p>
            <a:r>
              <a:rPr lang="en-US" sz="1200" dirty="0">
                <a:ea typeface="+mn-lt"/>
                <a:cs typeface="+mn-lt"/>
              </a:rPr>
              <a:t>     - </a:t>
            </a:r>
            <a:r>
              <a:rPr lang="en-US" sz="1200" dirty="0" err="1">
                <a:ea typeface="+mn-lt"/>
                <a:cs typeface="+mn-lt"/>
              </a:rPr>
              <a:t>onChangeEmail</a:t>
            </a:r>
            <a:endParaRPr lang="en-US" sz="1200" dirty="0">
              <a:ea typeface="Meiryo"/>
            </a:endParaRPr>
          </a:p>
          <a:p>
            <a:r>
              <a:rPr lang="en-US" sz="1200" dirty="0">
                <a:ea typeface="+mn-lt"/>
                <a:cs typeface="+mn-lt"/>
              </a:rPr>
              <a:t>     - </a:t>
            </a:r>
            <a:r>
              <a:rPr lang="en-US" sz="1200" dirty="0" err="1">
                <a:ea typeface="+mn-lt"/>
                <a:cs typeface="+mn-lt"/>
              </a:rPr>
              <a:t>onChangeTicketType</a:t>
            </a:r>
            <a:endParaRPr lang="en-US" sz="1200" dirty="0">
              <a:ea typeface="Meiryo"/>
            </a:endParaRPr>
          </a:p>
          <a:p>
            <a:r>
              <a:rPr lang="en-US" sz="1200" dirty="0">
                <a:ea typeface="+mn-lt"/>
                <a:cs typeface="+mn-lt"/>
              </a:rPr>
              <a:t>     - </a:t>
            </a:r>
            <a:r>
              <a:rPr lang="en-US" sz="1200" dirty="0" err="1">
                <a:ea typeface="+mn-lt"/>
                <a:cs typeface="+mn-lt"/>
              </a:rPr>
              <a:t>onChangeDate</a:t>
            </a:r>
            <a:endParaRPr lang="en-US" sz="1200" dirty="0">
              <a:ea typeface="Meiryo"/>
            </a:endParaRPr>
          </a:p>
          <a:p>
            <a:r>
              <a:rPr lang="en-US" sz="1200" dirty="0">
                <a:ea typeface="+mn-lt"/>
                <a:cs typeface="+mn-lt"/>
              </a:rPr>
              <a:t>   - </a:t>
            </a:r>
            <a:r>
              <a:rPr lang="en-US" sz="1200" dirty="0" err="1">
                <a:ea typeface="+mn-lt"/>
                <a:cs typeface="+mn-lt"/>
              </a:rPr>
              <a:t>onSubmit</a:t>
            </a:r>
            <a:r>
              <a:rPr lang="en-US" sz="1200" dirty="0">
                <a:ea typeface="+mn-lt"/>
                <a:cs typeface="+mn-lt"/>
              </a:rPr>
              <a:t> Method:</a:t>
            </a:r>
            <a:endParaRPr lang="en-US" sz="1200" dirty="0">
              <a:ea typeface="Meiryo"/>
            </a:endParaRPr>
          </a:p>
          <a:p>
            <a:r>
              <a:rPr lang="en-US" sz="1200" dirty="0">
                <a:ea typeface="+mn-lt"/>
                <a:cs typeface="+mn-lt"/>
              </a:rPr>
              <a:t>     This asynchronous method handles form submission:</a:t>
            </a:r>
            <a:endParaRPr lang="en-US" sz="1200" dirty="0">
              <a:ea typeface="Meiryo"/>
            </a:endParaRPr>
          </a:p>
          <a:p>
            <a:r>
              <a:rPr lang="en-US" sz="1200" dirty="0">
                <a:ea typeface="+mn-lt"/>
                <a:cs typeface="+mn-lt"/>
              </a:rPr>
              <a:t>     - Prevents the default form submission behavior.</a:t>
            </a:r>
            <a:endParaRPr lang="en-US" sz="1200" dirty="0">
              <a:ea typeface="Meiryo"/>
            </a:endParaRPr>
          </a:p>
          <a:p>
            <a:r>
              <a:rPr lang="en-US" sz="1200" dirty="0">
                <a:ea typeface="+mn-lt"/>
                <a:cs typeface="+mn-lt"/>
              </a:rPr>
              <a:t>     - Collects the state values into a </a:t>
            </a:r>
            <a:r>
              <a:rPr lang="en-US" sz="1200" dirty="0" err="1">
                <a:ea typeface="+mn-lt"/>
                <a:cs typeface="+mn-lt"/>
              </a:rPr>
              <a:t>newTicket</a:t>
            </a:r>
            <a:r>
              <a:rPr lang="en-US" sz="1200" dirty="0">
                <a:ea typeface="+mn-lt"/>
                <a:cs typeface="+mn-lt"/>
              </a:rPr>
              <a:t> object.</a:t>
            </a:r>
            <a:endParaRPr lang="en-US" sz="1200" dirty="0">
              <a:ea typeface="Meiryo"/>
            </a:endParaRPr>
          </a:p>
          <a:p>
            <a:r>
              <a:rPr lang="en-US" sz="1200" dirty="0">
                <a:ea typeface="+mn-lt"/>
                <a:cs typeface="+mn-lt"/>
              </a:rPr>
              <a:t>     - Sends a POST request to the server to book a ticket using </a:t>
            </a:r>
            <a:r>
              <a:rPr lang="en-US" sz="1200" dirty="0" err="1">
                <a:ea typeface="+mn-lt"/>
                <a:cs typeface="+mn-lt"/>
              </a:rPr>
              <a:t>axios</a:t>
            </a:r>
            <a:r>
              <a:rPr lang="en-US" sz="1200" dirty="0">
                <a:ea typeface="+mn-lt"/>
                <a:cs typeface="+mn-lt"/>
              </a:rPr>
              <a:t>.</a:t>
            </a:r>
            <a:endParaRPr lang="en-US" sz="1200" dirty="0">
              <a:ea typeface="Meiryo"/>
            </a:endParaRPr>
          </a:p>
          <a:p>
            <a:r>
              <a:rPr lang="en-US" sz="1200" dirty="0">
                <a:ea typeface="+mn-lt"/>
                <a:cs typeface="+mn-lt"/>
              </a:rPr>
              <a:t>     - Alerts the user upon successful booking and navigates to the landing page.</a:t>
            </a:r>
            <a:endParaRPr lang="en-US" sz="1200" dirty="0">
              <a:ea typeface="Meiryo"/>
            </a:endParaRPr>
          </a:p>
          <a:p>
            <a:r>
              <a:rPr lang="en-US" sz="1200" dirty="0">
                <a:ea typeface="+mn-lt"/>
                <a:cs typeface="+mn-lt"/>
              </a:rPr>
              <a:t>     - Catches and logs any errors, alerting the user if the booking fails.</a:t>
            </a:r>
            <a:endParaRPr lang="en-US" sz="1200" dirty="0">
              <a:ea typeface="Meiryo"/>
            </a:endParaRPr>
          </a:p>
          <a:p>
            <a:endParaRPr lang="en-US" sz="1200" dirty="0">
              <a:ea typeface="Meiryo"/>
            </a:endParaRPr>
          </a:p>
          <a:p>
            <a:r>
              <a:rPr lang="en-US" sz="1200" dirty="0">
                <a:ea typeface="+mn-lt"/>
                <a:cs typeface="+mn-lt"/>
              </a:rPr>
              <a:t>4. Exporting the Component:</a:t>
            </a:r>
            <a:endParaRPr lang="en-US" sz="1200" dirty="0">
              <a:ea typeface="Meiryo"/>
            </a:endParaRPr>
          </a:p>
          <a:p>
            <a:r>
              <a:rPr lang="en-US" sz="1200" dirty="0">
                <a:ea typeface="+mn-lt"/>
                <a:cs typeface="+mn-lt"/>
              </a:rPr>
              <a:t>   The </a:t>
            </a:r>
            <a:r>
              <a:rPr lang="en-US" sz="1200" dirty="0" err="1">
                <a:ea typeface="+mn-lt"/>
                <a:cs typeface="+mn-lt"/>
              </a:rPr>
              <a:t>BookTicket</a:t>
            </a:r>
            <a:r>
              <a:rPr lang="en-US" sz="1200" dirty="0">
                <a:ea typeface="+mn-lt"/>
                <a:cs typeface="+mn-lt"/>
              </a:rPr>
              <a:t> component is wrapped with the </a:t>
            </a:r>
            <a:r>
              <a:rPr lang="en-US" sz="1200" dirty="0" err="1">
                <a:ea typeface="+mn-lt"/>
                <a:cs typeface="+mn-lt"/>
              </a:rPr>
              <a:t>withNavigation</a:t>
            </a:r>
            <a:r>
              <a:rPr lang="en-US" sz="1200" dirty="0">
                <a:ea typeface="+mn-lt"/>
                <a:cs typeface="+mn-lt"/>
              </a:rPr>
              <a:t> function to provide navigation capabilities and then exported.</a:t>
            </a:r>
            <a:endParaRPr lang="en-US" sz="1200">
              <a:ea typeface="Meiryo"/>
            </a:endParaRPr>
          </a:p>
        </p:txBody>
      </p:sp>
    </p:spTree>
    <p:extLst>
      <p:ext uri="{BB962C8B-B14F-4D97-AF65-F5344CB8AC3E}">
        <p14:creationId xmlns:p14="http://schemas.microsoft.com/office/powerpoint/2010/main" val="321790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9A90F-B63E-ABEB-AAFE-7C57C22BEE26}"/>
              </a:ext>
            </a:extLst>
          </p:cNvPr>
          <p:cNvSpPr>
            <a:spLocks noGrp="1"/>
          </p:cNvSpPr>
          <p:nvPr>
            <p:ph type="title"/>
          </p:nvPr>
        </p:nvSpPr>
        <p:spPr/>
        <p:txBody>
          <a:bodyPr/>
          <a:lstStyle/>
          <a:p>
            <a:r>
              <a:rPr lang="en-US" dirty="0">
                <a:ea typeface="Meiryo"/>
              </a:rPr>
              <a:t>Index.JS</a:t>
            </a:r>
            <a:endParaRPr lang="en-US" dirty="0"/>
          </a:p>
        </p:txBody>
      </p:sp>
      <p:sp>
        <p:nvSpPr>
          <p:cNvPr id="3" name="Content Placeholder 2">
            <a:extLst>
              <a:ext uri="{FF2B5EF4-FFF2-40B4-BE49-F238E27FC236}">
                <a16:creationId xmlns:a16="http://schemas.microsoft.com/office/drawing/2014/main" id="{6F11E70C-CFC8-5144-3046-6C37761A5826}"/>
              </a:ext>
            </a:extLst>
          </p:cNvPr>
          <p:cNvSpPr>
            <a:spLocks noGrp="1"/>
          </p:cNvSpPr>
          <p:nvPr>
            <p:ph idx="1"/>
          </p:nvPr>
        </p:nvSpPr>
        <p:spPr>
          <a:xfrm>
            <a:off x="5376671" y="705113"/>
            <a:ext cx="6172412" cy="1133497"/>
          </a:xfrm>
        </p:spPr>
        <p:txBody>
          <a:bodyPr>
            <a:normAutofit fontScale="92500"/>
          </a:bodyPr>
          <a:lstStyle/>
          <a:p>
            <a:pPr marL="285750" indent="-285750">
              <a:buFont typeface="Arial" panose="020B0503020204020204" pitchFamily="34" charset="0"/>
              <a:buChar char="•"/>
            </a:pPr>
            <a:r>
              <a:rPr lang="en-US" sz="1200" b="0" dirty="0">
                <a:ea typeface="+mn-lt"/>
                <a:cs typeface="+mn-lt"/>
              </a:rPr>
              <a:t>This index.js file is the entry point for the React application. It is where the React app is mounted onto the DOM, and where important configurations (like performance measurement) are initialized.</a:t>
            </a:r>
            <a:endParaRPr lang="en-US" sz="1200" dirty="0">
              <a:ea typeface="+mn-lt"/>
              <a:cs typeface="+mn-lt"/>
            </a:endParaRPr>
          </a:p>
        </p:txBody>
      </p:sp>
      <p:pic>
        <p:nvPicPr>
          <p:cNvPr id="4" name="Picture 3" descr="A screenshot of a computer program&#10;&#10;Description automatically generated">
            <a:extLst>
              <a:ext uri="{FF2B5EF4-FFF2-40B4-BE49-F238E27FC236}">
                <a16:creationId xmlns:a16="http://schemas.microsoft.com/office/drawing/2014/main" id="{9F4152BA-A9BC-E7E3-9529-F7D928EC7E7A}"/>
              </a:ext>
            </a:extLst>
          </p:cNvPr>
          <p:cNvPicPr>
            <a:picLocks noChangeAspect="1"/>
          </p:cNvPicPr>
          <p:nvPr/>
        </p:nvPicPr>
        <p:blipFill>
          <a:blip r:embed="rId2"/>
          <a:srcRect l="185" t="18905" b="497"/>
          <a:stretch/>
        </p:blipFill>
        <p:spPr>
          <a:xfrm>
            <a:off x="5469466" y="2200507"/>
            <a:ext cx="6084717" cy="1366110"/>
          </a:xfrm>
          <a:prstGeom prst="rect">
            <a:avLst/>
          </a:prstGeom>
        </p:spPr>
      </p:pic>
      <p:sp>
        <p:nvSpPr>
          <p:cNvPr id="7" name="TextBox 6">
            <a:extLst>
              <a:ext uri="{FF2B5EF4-FFF2-40B4-BE49-F238E27FC236}">
                <a16:creationId xmlns:a16="http://schemas.microsoft.com/office/drawing/2014/main" id="{831C162B-1071-84F2-DBB4-07BA5ACFBC3C}"/>
              </a:ext>
            </a:extLst>
          </p:cNvPr>
          <p:cNvSpPr txBox="1"/>
          <p:nvPr/>
        </p:nvSpPr>
        <p:spPr>
          <a:xfrm>
            <a:off x="5469467" y="3955091"/>
            <a:ext cx="577849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dirty="0">
                <a:ea typeface="+mn-lt"/>
                <a:cs typeface="+mn-lt"/>
              </a:rPr>
              <a:t>import React from 'react';: This imports the React library. While React is not explicitly used in the code, it is necessary for JSX syntax, which is used to describe UI in the App component.</a:t>
            </a:r>
          </a:p>
          <a:p>
            <a:pPr marL="285750" indent="-285750">
              <a:buFont typeface="Arial"/>
              <a:buChar char="•"/>
            </a:pPr>
            <a:r>
              <a:rPr lang="en-US" sz="1200" dirty="0">
                <a:ea typeface="+mn-lt"/>
                <a:cs typeface="+mn-lt"/>
              </a:rPr>
              <a:t>import </a:t>
            </a:r>
            <a:r>
              <a:rPr lang="en-US" sz="1200" dirty="0" err="1">
                <a:ea typeface="+mn-lt"/>
                <a:cs typeface="+mn-lt"/>
              </a:rPr>
              <a:t>ReactDOM</a:t>
            </a:r>
            <a:r>
              <a:rPr lang="en-US" sz="1200" dirty="0">
                <a:ea typeface="+mn-lt"/>
                <a:cs typeface="+mn-lt"/>
              </a:rPr>
              <a:t> from 'react-</a:t>
            </a:r>
            <a:r>
              <a:rPr lang="en-US" sz="1200" dirty="0" err="1">
                <a:ea typeface="+mn-lt"/>
                <a:cs typeface="+mn-lt"/>
              </a:rPr>
              <a:t>dom</a:t>
            </a:r>
            <a:r>
              <a:rPr lang="en-US" sz="1200" dirty="0">
                <a:ea typeface="+mn-lt"/>
                <a:cs typeface="+mn-lt"/>
              </a:rPr>
              <a:t>/client';: This imports the </a:t>
            </a:r>
            <a:r>
              <a:rPr lang="en-US" sz="1200" dirty="0" err="1">
                <a:ea typeface="+mn-lt"/>
                <a:cs typeface="+mn-lt"/>
              </a:rPr>
              <a:t>ReactDOM</a:t>
            </a:r>
            <a:r>
              <a:rPr lang="en-US" sz="1200" dirty="0">
                <a:ea typeface="+mn-lt"/>
                <a:cs typeface="+mn-lt"/>
              </a:rPr>
              <a:t> library, which is used to render React components into the DOM. In this case, the </a:t>
            </a:r>
            <a:r>
              <a:rPr lang="en-US" sz="1200" dirty="0" err="1">
                <a:ea typeface="+mn-lt"/>
                <a:cs typeface="+mn-lt"/>
              </a:rPr>
              <a:t>createRoot</a:t>
            </a:r>
            <a:r>
              <a:rPr lang="en-US" sz="1200" dirty="0">
                <a:ea typeface="+mn-lt"/>
                <a:cs typeface="+mn-lt"/>
              </a:rPr>
              <a:t> method is being used to render the app.</a:t>
            </a:r>
            <a:endParaRPr lang="en-US" sz="1200">
              <a:ea typeface="Meiryo"/>
            </a:endParaRPr>
          </a:p>
          <a:p>
            <a:pPr marL="285750" indent="-285750">
              <a:buFont typeface="Arial"/>
              <a:buChar char="•"/>
            </a:pPr>
            <a:r>
              <a:rPr lang="en-US" sz="1200" dirty="0">
                <a:ea typeface="+mn-lt"/>
                <a:cs typeface="+mn-lt"/>
              </a:rPr>
              <a:t>import './index.css';: This imports the global CSS file (index.css) to apply styles throughout the application.</a:t>
            </a:r>
          </a:p>
          <a:p>
            <a:pPr marL="285750" indent="-285750">
              <a:buFont typeface="Arial"/>
              <a:buChar char="•"/>
            </a:pPr>
            <a:r>
              <a:rPr lang="en-US" sz="1200" dirty="0">
                <a:ea typeface="+mn-lt"/>
                <a:cs typeface="+mn-lt"/>
              </a:rPr>
              <a:t>import App from './App';: This imports the root App component which contains the main logic of the application.</a:t>
            </a:r>
            <a:endParaRPr lang="en-US" sz="1200">
              <a:ea typeface="Meiryo"/>
            </a:endParaRPr>
          </a:p>
          <a:p>
            <a:pPr marL="285750" indent="-285750">
              <a:buFont typeface="Arial"/>
              <a:buChar char="•"/>
            </a:pPr>
            <a:r>
              <a:rPr lang="en-US" sz="1200" dirty="0">
                <a:ea typeface="+mn-lt"/>
                <a:cs typeface="+mn-lt"/>
              </a:rPr>
              <a:t>import </a:t>
            </a:r>
            <a:r>
              <a:rPr lang="en-US" sz="1200" dirty="0" err="1">
                <a:ea typeface="+mn-lt"/>
                <a:cs typeface="+mn-lt"/>
              </a:rPr>
              <a:t>reportWebVitals</a:t>
            </a:r>
            <a:r>
              <a:rPr lang="en-US" sz="1200" dirty="0">
                <a:ea typeface="+mn-lt"/>
                <a:cs typeface="+mn-lt"/>
              </a:rPr>
              <a:t> from './</a:t>
            </a:r>
            <a:r>
              <a:rPr lang="en-US" sz="1200" dirty="0" err="1">
                <a:ea typeface="+mn-lt"/>
                <a:cs typeface="+mn-lt"/>
              </a:rPr>
              <a:t>reportWebVitals</a:t>
            </a:r>
            <a:r>
              <a:rPr lang="en-US" sz="1200" dirty="0">
                <a:ea typeface="+mn-lt"/>
                <a:cs typeface="+mn-lt"/>
              </a:rPr>
              <a:t>';: This imports a utility function that allows you to measure and log the app's performance.</a:t>
            </a:r>
            <a:endParaRPr lang="en-US" sz="1200">
              <a:ea typeface="Meiryo"/>
            </a:endParaRPr>
          </a:p>
        </p:txBody>
      </p:sp>
    </p:spTree>
    <p:extLst>
      <p:ext uri="{BB962C8B-B14F-4D97-AF65-F5344CB8AC3E}">
        <p14:creationId xmlns:p14="http://schemas.microsoft.com/office/powerpoint/2010/main" val="175909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 shot of a computer&#10;&#10;Description automatically generated">
            <a:extLst>
              <a:ext uri="{FF2B5EF4-FFF2-40B4-BE49-F238E27FC236}">
                <a16:creationId xmlns:a16="http://schemas.microsoft.com/office/drawing/2014/main" id="{C01BD2FD-A50B-0688-CE47-68673AF018E1}"/>
              </a:ext>
            </a:extLst>
          </p:cNvPr>
          <p:cNvPicPr>
            <a:picLocks noGrp="1" noChangeAspect="1"/>
          </p:cNvPicPr>
          <p:nvPr>
            <p:ph sz="half" idx="2"/>
          </p:nvPr>
        </p:nvPicPr>
        <p:blipFill>
          <a:blip r:embed="rId2"/>
          <a:srcRect t="39252"/>
          <a:stretch/>
        </p:blipFill>
        <p:spPr>
          <a:xfrm>
            <a:off x="5521858" y="1035426"/>
            <a:ext cx="6096000" cy="510934"/>
          </a:xfrm>
        </p:spPr>
      </p:pic>
      <p:pic>
        <p:nvPicPr>
          <p:cNvPr id="9" name="Content Placeholder 8" descr="A black rectangular object with a grey border&#10;&#10;Description automatically generated">
            <a:extLst>
              <a:ext uri="{FF2B5EF4-FFF2-40B4-BE49-F238E27FC236}">
                <a16:creationId xmlns:a16="http://schemas.microsoft.com/office/drawing/2014/main" id="{719585D1-5566-B5BC-83CD-4EDD066A2274}"/>
              </a:ext>
            </a:extLst>
          </p:cNvPr>
          <p:cNvPicPr>
            <a:picLocks noGrp="1" noChangeAspect="1"/>
          </p:cNvPicPr>
          <p:nvPr>
            <p:ph sz="quarter" idx="4"/>
          </p:nvPr>
        </p:nvPicPr>
        <p:blipFill>
          <a:blip r:embed="rId3"/>
          <a:srcRect t="18502"/>
          <a:stretch/>
        </p:blipFill>
        <p:spPr>
          <a:xfrm>
            <a:off x="5678972" y="3960216"/>
            <a:ext cx="5216165" cy="836965"/>
          </a:xfrm>
        </p:spPr>
      </p:pic>
      <p:sp>
        <p:nvSpPr>
          <p:cNvPr id="6" name="Title 5">
            <a:extLst>
              <a:ext uri="{FF2B5EF4-FFF2-40B4-BE49-F238E27FC236}">
                <a16:creationId xmlns:a16="http://schemas.microsoft.com/office/drawing/2014/main" id="{BE404C78-C84A-A75B-7A23-8C6D49A10327}"/>
              </a:ext>
            </a:extLst>
          </p:cNvPr>
          <p:cNvSpPr>
            <a:spLocks noGrp="1"/>
          </p:cNvSpPr>
          <p:nvPr>
            <p:ph type="title"/>
          </p:nvPr>
        </p:nvSpPr>
        <p:spPr/>
        <p:txBody>
          <a:bodyPr/>
          <a:lstStyle/>
          <a:p>
            <a:r>
              <a:rPr lang="en-US" sz="3200" dirty="0">
                <a:ea typeface="Meiryo"/>
              </a:rPr>
              <a:t>Creating root element and rendering the app </a:t>
            </a:r>
            <a:endParaRPr lang="en-US" dirty="0"/>
          </a:p>
        </p:txBody>
      </p:sp>
      <p:sp>
        <p:nvSpPr>
          <p:cNvPr id="8" name="TextBox 7">
            <a:extLst>
              <a:ext uri="{FF2B5EF4-FFF2-40B4-BE49-F238E27FC236}">
                <a16:creationId xmlns:a16="http://schemas.microsoft.com/office/drawing/2014/main" id="{A7E10237-F616-BE34-5448-E33FF5380653}"/>
              </a:ext>
            </a:extLst>
          </p:cNvPr>
          <p:cNvSpPr txBox="1"/>
          <p:nvPr/>
        </p:nvSpPr>
        <p:spPr>
          <a:xfrm>
            <a:off x="5522536" y="1907488"/>
            <a:ext cx="60071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dirty="0">
                <a:ea typeface="+mn-lt"/>
                <a:cs typeface="+mn-lt"/>
              </a:rPr>
              <a:t>This line selects the HTML element with the ID root (usually in public/index.html).</a:t>
            </a:r>
            <a:endParaRPr lang="en-US"/>
          </a:p>
          <a:p>
            <a:pPr marL="171450" indent="-171450">
              <a:buFont typeface="Arial"/>
              <a:buChar char="•"/>
            </a:pPr>
            <a:r>
              <a:rPr lang="en-US" sz="1200" dirty="0" err="1">
                <a:ea typeface="+mn-lt"/>
                <a:cs typeface="+mn-lt"/>
              </a:rPr>
              <a:t>ReactDOM.createRoot</a:t>
            </a:r>
            <a:r>
              <a:rPr lang="en-US" sz="1200" dirty="0">
                <a:ea typeface="+mn-lt"/>
                <a:cs typeface="+mn-lt"/>
              </a:rPr>
              <a:t>(): This method is used in React 18 and later to create a root React container where the app will be rendered.</a:t>
            </a:r>
          </a:p>
        </p:txBody>
      </p:sp>
      <p:sp>
        <p:nvSpPr>
          <p:cNvPr id="11" name="TextBox 10">
            <a:extLst>
              <a:ext uri="{FF2B5EF4-FFF2-40B4-BE49-F238E27FC236}">
                <a16:creationId xmlns:a16="http://schemas.microsoft.com/office/drawing/2014/main" id="{D65ABD04-423A-D984-B309-BCBBCDE0D6D4}"/>
              </a:ext>
            </a:extLst>
          </p:cNvPr>
          <p:cNvSpPr txBox="1"/>
          <p:nvPr/>
        </p:nvSpPr>
        <p:spPr>
          <a:xfrm>
            <a:off x="5519656" y="4942395"/>
            <a:ext cx="582340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err="1">
                <a:ea typeface="+mn-lt"/>
                <a:cs typeface="+mn-lt"/>
              </a:rPr>
              <a:t>root.render</a:t>
            </a:r>
            <a:r>
              <a:rPr lang="en-US" sz="1200" dirty="0">
                <a:ea typeface="+mn-lt"/>
                <a:cs typeface="+mn-lt"/>
              </a:rPr>
              <a:t>(): This renders the React application into the root element on the page.</a:t>
            </a:r>
          </a:p>
          <a:p>
            <a:r>
              <a:rPr lang="en-US" sz="1200" dirty="0">
                <a:ea typeface="+mn-lt"/>
                <a:cs typeface="+mn-lt"/>
              </a:rPr>
              <a:t>&lt;</a:t>
            </a:r>
            <a:r>
              <a:rPr lang="en-US" sz="1200" dirty="0" err="1">
                <a:ea typeface="+mn-lt"/>
                <a:cs typeface="+mn-lt"/>
              </a:rPr>
              <a:t>React.StrictMode</a:t>
            </a:r>
            <a:r>
              <a:rPr lang="en-US" sz="1200" dirty="0">
                <a:ea typeface="+mn-lt"/>
                <a:cs typeface="+mn-lt"/>
              </a:rPr>
              <a:t>&gt;: A wrapper component that helps identify potential problems in the app by running additional checks and warnings in development mode.</a:t>
            </a:r>
          </a:p>
          <a:p>
            <a:r>
              <a:rPr lang="en-US" sz="1200" dirty="0">
                <a:ea typeface="+mn-lt"/>
                <a:cs typeface="+mn-lt"/>
              </a:rPr>
              <a:t>&lt;App /&gt;: This is the root component of your React app. The entire application UI is usually defined inside this component.</a:t>
            </a:r>
          </a:p>
        </p:txBody>
      </p:sp>
    </p:spTree>
    <p:extLst>
      <p:ext uri="{BB962C8B-B14F-4D97-AF65-F5344CB8AC3E}">
        <p14:creationId xmlns:p14="http://schemas.microsoft.com/office/powerpoint/2010/main" val="361788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9556F-A898-2612-2B84-0BD95BA579C0}"/>
              </a:ext>
            </a:extLst>
          </p:cNvPr>
          <p:cNvSpPr>
            <a:spLocks noGrp="1"/>
          </p:cNvSpPr>
          <p:nvPr>
            <p:ph sz="half" idx="2"/>
          </p:nvPr>
        </p:nvSpPr>
        <p:spPr>
          <a:xfrm>
            <a:off x="5376668" y="464178"/>
            <a:ext cx="6166422" cy="2494190"/>
          </a:xfrm>
        </p:spPr>
        <p:txBody>
          <a:bodyPr vert="horz" lIns="109728" tIns="109728" rIns="109728" bIns="91440" rtlCol="0" anchor="ctr">
            <a:noAutofit/>
          </a:bodyPr>
          <a:lstStyle/>
          <a:p>
            <a:r>
              <a:rPr lang="en-US" sz="1150" b="0" dirty="0">
                <a:ea typeface="+mn-lt"/>
                <a:cs typeface="+mn-lt"/>
              </a:rPr>
              <a:t>This index.js file is responsible for:</a:t>
            </a:r>
          </a:p>
          <a:p>
            <a:pPr marL="171450" indent="-171450">
              <a:buFont typeface="Arial"/>
              <a:buChar char="•"/>
            </a:pPr>
            <a:r>
              <a:rPr lang="en-US" sz="1150" b="0" dirty="0">
                <a:ea typeface="+mn-lt"/>
                <a:cs typeface="+mn-lt"/>
              </a:rPr>
              <a:t>Importing necessary libraries and styles.</a:t>
            </a:r>
          </a:p>
          <a:p>
            <a:pPr marL="171450" indent="-171450">
              <a:buFont typeface="Arial"/>
              <a:buChar char="•"/>
            </a:pPr>
            <a:r>
              <a:rPr lang="en-US" sz="1150" b="0" dirty="0">
                <a:ea typeface="+mn-lt"/>
                <a:cs typeface="+mn-lt"/>
              </a:rPr>
              <a:t>Creating the React root element where the app will be rendered (</a:t>
            </a:r>
            <a:r>
              <a:rPr lang="en-US" sz="1150" b="0" dirty="0" err="1">
                <a:ea typeface="+mn-lt"/>
                <a:cs typeface="+mn-lt"/>
              </a:rPr>
              <a:t>document.getElementById</a:t>
            </a:r>
            <a:r>
              <a:rPr lang="en-US" sz="1150" b="0" dirty="0">
                <a:ea typeface="+mn-lt"/>
                <a:cs typeface="+mn-lt"/>
              </a:rPr>
              <a:t>('root')).</a:t>
            </a:r>
          </a:p>
          <a:p>
            <a:pPr marL="171450" indent="-171450">
              <a:buFont typeface="Arial"/>
              <a:buChar char="•"/>
            </a:pPr>
            <a:r>
              <a:rPr lang="en-US" sz="1150" b="0" dirty="0">
                <a:ea typeface="+mn-lt"/>
                <a:cs typeface="+mn-lt"/>
              </a:rPr>
              <a:t>Rendering the app (&lt;App /&gt;) inside a </a:t>
            </a:r>
            <a:r>
              <a:rPr lang="en-US" sz="1150" b="0" dirty="0" err="1">
                <a:ea typeface="+mn-lt"/>
                <a:cs typeface="+mn-lt"/>
              </a:rPr>
              <a:t>React.StrictMode</a:t>
            </a:r>
            <a:r>
              <a:rPr lang="en-US" sz="1150" b="0" dirty="0">
                <a:ea typeface="+mn-lt"/>
                <a:cs typeface="+mn-lt"/>
              </a:rPr>
              <a:t> wrapper.</a:t>
            </a:r>
          </a:p>
          <a:p>
            <a:pPr marL="171450" indent="-171450">
              <a:buFont typeface="Arial"/>
              <a:buChar char="•"/>
            </a:pPr>
            <a:r>
              <a:rPr lang="en-US" sz="1150" b="0" dirty="0">
                <a:ea typeface="+mn-lt"/>
                <a:cs typeface="+mn-lt"/>
              </a:rPr>
              <a:t>Optionally measuring the app's performance using </a:t>
            </a:r>
            <a:r>
              <a:rPr lang="en-US" sz="1150" b="0" dirty="0" err="1">
                <a:ea typeface="+mn-lt"/>
                <a:cs typeface="+mn-lt"/>
              </a:rPr>
              <a:t>reportWebVitals</a:t>
            </a:r>
            <a:r>
              <a:rPr lang="en-US" sz="1150" b="0" dirty="0">
                <a:ea typeface="+mn-lt"/>
                <a:cs typeface="+mn-lt"/>
              </a:rPr>
              <a:t>().</a:t>
            </a:r>
          </a:p>
          <a:p>
            <a:pPr marL="171450" indent="-171450">
              <a:buFont typeface="Arial"/>
              <a:buChar char="•"/>
            </a:pPr>
            <a:r>
              <a:rPr lang="en-US" sz="1150" b="0" dirty="0">
                <a:ea typeface="+mn-lt"/>
                <a:cs typeface="+mn-lt"/>
              </a:rPr>
              <a:t>This is a basic setup for initializing a React application, and it is commonly found in projects created with tools like Create React App.</a:t>
            </a:r>
          </a:p>
        </p:txBody>
      </p:sp>
      <p:sp>
        <p:nvSpPr>
          <p:cNvPr id="5" name="Content Placeholder 4">
            <a:extLst>
              <a:ext uri="{FF2B5EF4-FFF2-40B4-BE49-F238E27FC236}">
                <a16:creationId xmlns:a16="http://schemas.microsoft.com/office/drawing/2014/main" id="{A2458E24-5FC1-C902-A64C-639B2F174BF5}"/>
              </a:ext>
            </a:extLst>
          </p:cNvPr>
          <p:cNvSpPr>
            <a:spLocks noGrp="1"/>
          </p:cNvSpPr>
          <p:nvPr>
            <p:ph sz="quarter" idx="4"/>
          </p:nvPr>
        </p:nvSpPr>
        <p:spPr>
          <a:xfrm>
            <a:off x="5415948" y="4581566"/>
            <a:ext cx="6166419" cy="2066544"/>
          </a:xfrm>
        </p:spPr>
        <p:txBody>
          <a:bodyPr>
            <a:normAutofit fontScale="92500"/>
          </a:bodyPr>
          <a:lstStyle/>
          <a:p>
            <a:r>
              <a:rPr lang="en-US" sz="1200" b="0" dirty="0">
                <a:ea typeface="+mn-lt"/>
                <a:cs typeface="+mn-lt"/>
              </a:rPr>
              <a:t>This is a utility function provided by Create React App to measure the performance of your app. It collects data about the app’s performance (such as page load time, resource load time, etc.) and can send this data to an analytics endpoint or log it to the console.</a:t>
            </a:r>
          </a:p>
          <a:p>
            <a:r>
              <a:rPr lang="en-US" sz="1200" b="0" dirty="0">
                <a:ea typeface="+mn-lt"/>
                <a:cs typeface="+mn-lt"/>
              </a:rPr>
              <a:t>In this case, </a:t>
            </a:r>
            <a:r>
              <a:rPr lang="en-US" sz="1200" b="0" dirty="0" err="1">
                <a:ea typeface="+mn-lt"/>
                <a:cs typeface="+mn-lt"/>
              </a:rPr>
              <a:t>reportWebVitals</a:t>
            </a:r>
            <a:r>
              <a:rPr lang="en-US" sz="1200" b="0" dirty="0">
                <a:ea typeface="+mn-lt"/>
                <a:cs typeface="+mn-lt"/>
              </a:rPr>
              <a:t>() is being called without any arguments, meaning performance metrics are not being logged or sent anywhere by default.</a:t>
            </a:r>
            <a:endParaRPr lang="en-US" dirty="0">
              <a:ea typeface="+mn-lt"/>
              <a:cs typeface="+mn-lt"/>
            </a:endParaRPr>
          </a:p>
        </p:txBody>
      </p:sp>
      <p:sp>
        <p:nvSpPr>
          <p:cNvPr id="6" name="Title 5">
            <a:extLst>
              <a:ext uri="{FF2B5EF4-FFF2-40B4-BE49-F238E27FC236}">
                <a16:creationId xmlns:a16="http://schemas.microsoft.com/office/drawing/2014/main" id="{A8BB2BFA-231C-5B84-1878-27BA9EC9F460}"/>
              </a:ext>
            </a:extLst>
          </p:cNvPr>
          <p:cNvSpPr>
            <a:spLocks noGrp="1"/>
          </p:cNvSpPr>
          <p:nvPr>
            <p:ph type="title"/>
          </p:nvPr>
        </p:nvSpPr>
        <p:spPr/>
        <p:txBody>
          <a:bodyPr>
            <a:normAutofit/>
          </a:bodyPr>
          <a:lstStyle/>
          <a:p>
            <a:r>
              <a:rPr lang="en-US" sz="2800" dirty="0">
                <a:ea typeface="Meiryo"/>
              </a:rPr>
              <a:t>Performance measurement</a:t>
            </a:r>
            <a:endParaRPr lang="en-US" sz="3200" dirty="0">
              <a:ea typeface="Meiryo"/>
            </a:endParaRPr>
          </a:p>
        </p:txBody>
      </p:sp>
      <p:pic>
        <p:nvPicPr>
          <p:cNvPr id="7" name="Picture 6" descr="A black and grey rectangular object&#10;&#10;Description automatically generated">
            <a:extLst>
              <a:ext uri="{FF2B5EF4-FFF2-40B4-BE49-F238E27FC236}">
                <a16:creationId xmlns:a16="http://schemas.microsoft.com/office/drawing/2014/main" id="{772702E4-5E7C-1930-B4B2-A37DA096D5EE}"/>
              </a:ext>
            </a:extLst>
          </p:cNvPr>
          <p:cNvPicPr>
            <a:picLocks noChangeAspect="1"/>
          </p:cNvPicPr>
          <p:nvPr/>
        </p:nvPicPr>
        <p:blipFill>
          <a:blip r:embed="rId2"/>
          <a:stretch>
            <a:fillRect/>
          </a:stretch>
        </p:blipFill>
        <p:spPr>
          <a:xfrm>
            <a:off x="5451158" y="3803269"/>
            <a:ext cx="6096000" cy="772938"/>
          </a:xfrm>
          <a:prstGeom prst="rect">
            <a:avLst/>
          </a:prstGeom>
        </p:spPr>
      </p:pic>
    </p:spTree>
    <p:extLst>
      <p:ext uri="{BB962C8B-B14F-4D97-AF65-F5344CB8AC3E}">
        <p14:creationId xmlns:p14="http://schemas.microsoft.com/office/powerpoint/2010/main" val="2089077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C597-1CAC-84F1-05BC-F7D1BAC184DD}"/>
              </a:ext>
            </a:extLst>
          </p:cNvPr>
          <p:cNvSpPr>
            <a:spLocks noGrp="1"/>
          </p:cNvSpPr>
          <p:nvPr>
            <p:ph type="title"/>
          </p:nvPr>
        </p:nvSpPr>
        <p:spPr/>
        <p:txBody>
          <a:bodyPr/>
          <a:lstStyle/>
          <a:p>
            <a:r>
              <a:rPr lang="en-US" dirty="0">
                <a:ea typeface="Meiryo"/>
              </a:rPr>
              <a:t>App.js</a:t>
            </a:r>
            <a:endParaRPr lang="en-US" dirty="0"/>
          </a:p>
        </p:txBody>
      </p:sp>
      <p:sp>
        <p:nvSpPr>
          <p:cNvPr id="3" name="Content Placeholder 2">
            <a:extLst>
              <a:ext uri="{FF2B5EF4-FFF2-40B4-BE49-F238E27FC236}">
                <a16:creationId xmlns:a16="http://schemas.microsoft.com/office/drawing/2014/main" id="{9E2BA0A7-040C-21B1-EA26-D2FE0537A73C}"/>
              </a:ext>
            </a:extLst>
          </p:cNvPr>
          <p:cNvSpPr>
            <a:spLocks noGrp="1"/>
          </p:cNvSpPr>
          <p:nvPr>
            <p:ph idx="1"/>
          </p:nvPr>
        </p:nvSpPr>
        <p:spPr/>
        <p:txBody>
          <a:bodyPr>
            <a:normAutofit fontScale="92500"/>
          </a:bodyPr>
          <a:lstStyle/>
          <a:p>
            <a:pPr marL="285750" indent="-285750">
              <a:buFont typeface="Arial" panose="020B0503020204020204" pitchFamily="34" charset="0"/>
              <a:buChar char="•"/>
            </a:pPr>
            <a:r>
              <a:rPr lang="en-US" sz="1200" b="0" dirty="0">
                <a:ea typeface="+mn-lt"/>
                <a:cs typeface="+mn-lt"/>
              </a:rPr>
              <a:t>React application that sets up routing for a web app using react-router-dom. The app includes routes for login, landing page, booking tickets, and viewing ticket history. It also utilizes Bootstrap for styling.</a:t>
            </a:r>
            <a:endParaRPr lang="en-US" sz="1200">
              <a:ea typeface="Meiryo"/>
            </a:endParaRPr>
          </a:p>
          <a:p>
            <a:pPr marL="285750" indent="-285750">
              <a:buFont typeface="Arial" panose="020B0503020204020204" pitchFamily="34" charset="0"/>
              <a:buChar char="•"/>
            </a:pPr>
            <a:r>
              <a:rPr lang="en-US" sz="1200" dirty="0">
                <a:ea typeface="+mn-lt"/>
                <a:cs typeface="+mn-lt"/>
              </a:rPr>
              <a:t>React:</a:t>
            </a:r>
            <a:r>
              <a:rPr lang="en-US" sz="1200" b="0" dirty="0">
                <a:ea typeface="+mn-lt"/>
                <a:cs typeface="+mn-lt"/>
              </a:rPr>
              <a:t> Core library for building the user interface.</a:t>
            </a:r>
            <a:endParaRPr lang="en-US" sz="1200">
              <a:ea typeface="+mn-lt"/>
              <a:cs typeface="+mn-lt"/>
            </a:endParaRPr>
          </a:p>
          <a:p>
            <a:pPr marL="285750" indent="-285750">
              <a:buFont typeface="Arial" panose="020B0503020204020204" pitchFamily="34" charset="0"/>
              <a:buChar char="•"/>
            </a:pPr>
            <a:r>
              <a:rPr lang="en-US" sz="1200" dirty="0">
                <a:ea typeface="+mn-lt"/>
                <a:cs typeface="+mn-lt"/>
              </a:rPr>
              <a:t>React-router-</a:t>
            </a:r>
            <a:r>
              <a:rPr lang="en-US" sz="1200" dirty="0" err="1">
                <a:ea typeface="+mn-lt"/>
                <a:cs typeface="+mn-lt"/>
              </a:rPr>
              <a:t>dom</a:t>
            </a:r>
            <a:r>
              <a:rPr lang="en-US" sz="1200" dirty="0">
                <a:ea typeface="+mn-lt"/>
                <a:cs typeface="+mn-lt"/>
              </a:rPr>
              <a:t>:</a:t>
            </a:r>
            <a:r>
              <a:rPr lang="en-US" sz="1200" b="0" dirty="0">
                <a:ea typeface="+mn-lt"/>
                <a:cs typeface="+mn-lt"/>
              </a:rPr>
              <a:t> Used for handling navigation between different pages of the app.</a:t>
            </a:r>
            <a:endParaRPr lang="en-US" sz="1200">
              <a:ea typeface="Meiryo"/>
            </a:endParaRPr>
          </a:p>
          <a:p>
            <a:pPr marL="285750" indent="-285750">
              <a:buFont typeface="Arial" panose="020B0503020204020204" pitchFamily="34" charset="0"/>
              <a:buChar char="•"/>
            </a:pPr>
            <a:r>
              <a:rPr lang="en-US" sz="1200" dirty="0">
                <a:ea typeface="+mn-lt"/>
                <a:cs typeface="+mn-lt"/>
              </a:rPr>
              <a:t>Bootstrap:</a:t>
            </a:r>
            <a:r>
              <a:rPr lang="en-US" sz="1200" b="0" dirty="0">
                <a:ea typeface="+mn-lt"/>
                <a:cs typeface="+mn-lt"/>
              </a:rPr>
              <a:t> Provides responsive and pre-designed CSS components for styling the app.</a:t>
            </a:r>
            <a:endParaRPr lang="en-US" sz="1200">
              <a:ea typeface="+mn-lt"/>
              <a:cs typeface="+mn-lt"/>
            </a:endParaRPr>
          </a:p>
          <a:p>
            <a:pPr marL="285750" indent="-285750">
              <a:buFont typeface="Arial" panose="020B0503020204020204" pitchFamily="34" charset="0"/>
              <a:buChar char="•"/>
            </a:pPr>
            <a:r>
              <a:rPr lang="en-US" sz="1200" dirty="0">
                <a:ea typeface="+mn-lt"/>
                <a:cs typeface="+mn-lt"/>
              </a:rPr>
              <a:t>LoginPage.js: </a:t>
            </a:r>
            <a:r>
              <a:rPr lang="en-US" sz="1200" b="0" dirty="0">
                <a:ea typeface="+mn-lt"/>
                <a:cs typeface="+mn-lt"/>
              </a:rPr>
              <a:t>Component for the login page.</a:t>
            </a:r>
            <a:endParaRPr lang="en-US" dirty="0">
              <a:ea typeface="Meiryo"/>
            </a:endParaRPr>
          </a:p>
          <a:p>
            <a:pPr marL="285750" indent="-285750">
              <a:buFont typeface="Arial" panose="020B0503020204020204" pitchFamily="34" charset="0"/>
              <a:buChar char="•"/>
            </a:pPr>
            <a:r>
              <a:rPr lang="en-US" sz="1200" dirty="0">
                <a:ea typeface="+mn-lt"/>
                <a:cs typeface="+mn-lt"/>
              </a:rPr>
              <a:t>LandingPage.js:</a:t>
            </a:r>
            <a:r>
              <a:rPr lang="en-US" sz="1200" b="0" dirty="0">
                <a:ea typeface="+mn-lt"/>
                <a:cs typeface="+mn-lt"/>
              </a:rPr>
              <a:t> Component for the landing page, typically shown after login.</a:t>
            </a:r>
            <a:endParaRPr lang="en-US" dirty="0">
              <a:ea typeface="Meiryo"/>
            </a:endParaRPr>
          </a:p>
          <a:p>
            <a:pPr marL="285750" indent="-285750">
              <a:buFont typeface="Arial" panose="020B0503020204020204" pitchFamily="34" charset="0"/>
              <a:buChar char="•"/>
            </a:pPr>
            <a:r>
              <a:rPr lang="en-US" sz="1200" dirty="0">
                <a:ea typeface="+mn-lt"/>
                <a:cs typeface="+mn-lt"/>
              </a:rPr>
              <a:t>BookTicket.js:</a:t>
            </a:r>
            <a:r>
              <a:rPr lang="en-US" sz="1200" b="0" dirty="0">
                <a:ea typeface="+mn-lt"/>
                <a:cs typeface="+mn-lt"/>
              </a:rPr>
              <a:t> Component for booking tickets.</a:t>
            </a:r>
            <a:endParaRPr lang="en-US" dirty="0">
              <a:ea typeface="+mn-lt"/>
              <a:cs typeface="+mn-lt"/>
            </a:endParaRPr>
          </a:p>
          <a:p>
            <a:pPr marL="285750" indent="-285750">
              <a:buFont typeface="Arial" panose="020B0503020204020204" pitchFamily="34" charset="0"/>
              <a:buChar char="•"/>
            </a:pPr>
            <a:r>
              <a:rPr lang="en-US" sz="1200" dirty="0">
                <a:ea typeface="+mn-lt"/>
                <a:cs typeface="+mn-lt"/>
              </a:rPr>
              <a:t>TicketHistory.js:</a:t>
            </a:r>
            <a:r>
              <a:rPr lang="en-US" sz="1200" b="0" dirty="0">
                <a:ea typeface="+mn-lt"/>
                <a:cs typeface="+mn-lt"/>
              </a:rPr>
              <a:t> Component for viewing ticket history.</a:t>
            </a:r>
            <a:endParaRPr lang="en-US" dirty="0">
              <a:ea typeface="Meiryo"/>
            </a:endParaRPr>
          </a:p>
          <a:p>
            <a:pPr marL="285750" indent="-285750">
              <a:buFont typeface="Arial" panose="020B0503020204020204" pitchFamily="34" charset="0"/>
              <a:buChar char="•"/>
            </a:pPr>
            <a:r>
              <a:rPr lang="en-US" sz="1200" dirty="0">
                <a:ea typeface="+mn-lt"/>
                <a:cs typeface="+mn-lt"/>
              </a:rPr>
              <a:t>App.js:</a:t>
            </a:r>
            <a:r>
              <a:rPr lang="en-US" sz="1200" b="0" dirty="0">
                <a:ea typeface="+mn-lt"/>
                <a:cs typeface="+mn-lt"/>
              </a:rPr>
              <a:t> Main entry point for the app, where routes are defined.</a:t>
            </a:r>
            <a:endParaRPr lang="en-US" dirty="0">
              <a:ea typeface="Meiryo"/>
            </a:endParaRPr>
          </a:p>
          <a:p>
            <a:pPr marL="285750" indent="-285750">
              <a:buFont typeface="Arial" panose="020B0503020204020204" pitchFamily="34" charset="0"/>
              <a:buChar char="•"/>
            </a:pPr>
            <a:r>
              <a:rPr lang="en-US" sz="1200" dirty="0">
                <a:ea typeface="+mn-lt"/>
                <a:cs typeface="+mn-lt"/>
              </a:rPr>
              <a:t>Index.js:</a:t>
            </a:r>
            <a:r>
              <a:rPr lang="en-US" sz="1200" b="0" dirty="0">
                <a:ea typeface="+mn-lt"/>
                <a:cs typeface="+mn-lt"/>
              </a:rPr>
              <a:t> Renders the App component into the DOM.</a:t>
            </a:r>
            <a:endParaRPr lang="en-US">
              <a:ea typeface="Meiryo"/>
            </a:endParaRPr>
          </a:p>
        </p:txBody>
      </p:sp>
    </p:spTree>
    <p:extLst>
      <p:ext uri="{BB962C8B-B14F-4D97-AF65-F5344CB8AC3E}">
        <p14:creationId xmlns:p14="http://schemas.microsoft.com/office/powerpoint/2010/main" val="315223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 shot of a computer program&#10;&#10;Description automatically generated">
            <a:extLst>
              <a:ext uri="{FF2B5EF4-FFF2-40B4-BE49-F238E27FC236}">
                <a16:creationId xmlns:a16="http://schemas.microsoft.com/office/drawing/2014/main" id="{E40904F0-70C1-3C5E-E60F-7F5FA5BABEDF}"/>
              </a:ext>
            </a:extLst>
          </p:cNvPr>
          <p:cNvPicPr>
            <a:picLocks noGrp="1" noChangeAspect="1"/>
          </p:cNvPicPr>
          <p:nvPr>
            <p:ph sz="half" idx="2"/>
          </p:nvPr>
        </p:nvPicPr>
        <p:blipFill>
          <a:blip r:embed="rId2"/>
          <a:srcRect t="16071" b="-447"/>
          <a:stretch/>
        </p:blipFill>
        <p:spPr>
          <a:xfrm>
            <a:off x="5745949" y="368251"/>
            <a:ext cx="4833797" cy="1600731"/>
          </a:xfrm>
        </p:spPr>
      </p:pic>
      <p:pic>
        <p:nvPicPr>
          <p:cNvPr id="9" name="Content Placeholder 8" descr="A computer screen with text and images&#10;&#10;Description automatically generated">
            <a:extLst>
              <a:ext uri="{FF2B5EF4-FFF2-40B4-BE49-F238E27FC236}">
                <a16:creationId xmlns:a16="http://schemas.microsoft.com/office/drawing/2014/main" id="{AD6A370E-EDC9-85AA-2A5A-D66D3C6ED56B}"/>
              </a:ext>
            </a:extLst>
          </p:cNvPr>
          <p:cNvPicPr>
            <a:picLocks noGrp="1" noChangeAspect="1"/>
          </p:cNvPicPr>
          <p:nvPr>
            <p:ph sz="quarter" idx="4"/>
          </p:nvPr>
        </p:nvPicPr>
        <p:blipFill>
          <a:blip r:embed="rId3"/>
          <a:stretch>
            <a:fillRect/>
          </a:stretch>
        </p:blipFill>
        <p:spPr>
          <a:xfrm>
            <a:off x="5879694" y="3578482"/>
            <a:ext cx="5768225" cy="1534281"/>
          </a:xfrm>
        </p:spPr>
      </p:pic>
      <p:sp>
        <p:nvSpPr>
          <p:cNvPr id="6" name="Title 5">
            <a:extLst>
              <a:ext uri="{FF2B5EF4-FFF2-40B4-BE49-F238E27FC236}">
                <a16:creationId xmlns:a16="http://schemas.microsoft.com/office/drawing/2014/main" id="{56C946A2-CC68-E7E9-3788-84EF01B4906B}"/>
              </a:ext>
            </a:extLst>
          </p:cNvPr>
          <p:cNvSpPr>
            <a:spLocks noGrp="1"/>
          </p:cNvSpPr>
          <p:nvPr>
            <p:ph type="title"/>
          </p:nvPr>
        </p:nvSpPr>
        <p:spPr/>
        <p:txBody>
          <a:bodyPr/>
          <a:lstStyle/>
          <a:p>
            <a:r>
              <a:rPr lang="en-US" sz="3200" dirty="0">
                <a:ea typeface="Meiryo"/>
              </a:rPr>
              <a:t>Import statements and main app component</a:t>
            </a:r>
            <a:endParaRPr lang="en-US" dirty="0"/>
          </a:p>
        </p:txBody>
      </p:sp>
      <p:sp>
        <p:nvSpPr>
          <p:cNvPr id="8" name="TextBox 7">
            <a:extLst>
              <a:ext uri="{FF2B5EF4-FFF2-40B4-BE49-F238E27FC236}">
                <a16:creationId xmlns:a16="http://schemas.microsoft.com/office/drawing/2014/main" id="{EFDF25F8-3501-8A05-63D5-CED0837CE40A}"/>
              </a:ext>
            </a:extLst>
          </p:cNvPr>
          <p:cNvSpPr txBox="1"/>
          <p:nvPr/>
        </p:nvSpPr>
        <p:spPr>
          <a:xfrm>
            <a:off x="5522011" y="2190030"/>
            <a:ext cx="60198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b="1" dirty="0">
                <a:ea typeface="+mn-lt"/>
                <a:cs typeface="+mn-lt"/>
              </a:rPr>
              <a:t>React:</a:t>
            </a:r>
            <a:r>
              <a:rPr lang="en-US" sz="1200" dirty="0">
                <a:ea typeface="+mn-lt"/>
                <a:cs typeface="+mn-lt"/>
              </a:rPr>
              <a:t> Used to create React components.</a:t>
            </a:r>
            <a:endParaRPr lang="en-US" sz="1200" dirty="0">
              <a:ea typeface="Meiryo"/>
            </a:endParaRPr>
          </a:p>
          <a:p>
            <a:pPr marL="171450" indent="-171450">
              <a:buFont typeface="Arial"/>
              <a:buChar char="•"/>
            </a:pPr>
            <a:r>
              <a:rPr lang="en-US" sz="1200" b="1" dirty="0" err="1">
                <a:ea typeface="+mn-lt"/>
                <a:cs typeface="+mn-lt"/>
              </a:rPr>
              <a:t>BrowserRouter</a:t>
            </a:r>
            <a:r>
              <a:rPr lang="en-US" sz="1200" b="1" dirty="0">
                <a:ea typeface="+mn-lt"/>
                <a:cs typeface="+mn-lt"/>
              </a:rPr>
              <a:t> (as Router):</a:t>
            </a:r>
            <a:r>
              <a:rPr lang="en-US" sz="1200" dirty="0">
                <a:ea typeface="+mn-lt"/>
                <a:cs typeface="+mn-lt"/>
              </a:rPr>
              <a:t> Manages routing in a React application.</a:t>
            </a:r>
            <a:endParaRPr lang="en-US" sz="1200" dirty="0">
              <a:ea typeface="Meiryo"/>
            </a:endParaRPr>
          </a:p>
          <a:p>
            <a:pPr marL="171450" indent="-171450">
              <a:buFont typeface="Arial"/>
              <a:buChar char="•"/>
            </a:pPr>
            <a:r>
              <a:rPr lang="en-US" sz="1200" b="1" dirty="0">
                <a:ea typeface="+mn-lt"/>
                <a:cs typeface="+mn-lt"/>
              </a:rPr>
              <a:t>Routes and Route:</a:t>
            </a:r>
            <a:r>
              <a:rPr lang="en-US" sz="1200" dirty="0">
                <a:ea typeface="+mn-lt"/>
                <a:cs typeface="+mn-lt"/>
              </a:rPr>
              <a:t> Define individual routes and their corresponding components.</a:t>
            </a:r>
          </a:p>
          <a:p>
            <a:pPr marL="171450" indent="-171450">
              <a:buFont typeface="Arial"/>
              <a:buChar char="•"/>
            </a:pPr>
            <a:r>
              <a:rPr lang="en-US" sz="1200" b="1" dirty="0">
                <a:ea typeface="+mn-lt"/>
                <a:cs typeface="+mn-lt"/>
              </a:rPr>
              <a:t>Bootstrap:</a:t>
            </a:r>
            <a:r>
              <a:rPr lang="en-US" sz="1200" dirty="0">
                <a:ea typeface="+mn-lt"/>
                <a:cs typeface="+mn-lt"/>
              </a:rPr>
              <a:t> Provides pre-defined styles for UI components.</a:t>
            </a:r>
            <a:endParaRPr lang="en-US" sz="1200">
              <a:ea typeface="Meiryo"/>
            </a:endParaRPr>
          </a:p>
        </p:txBody>
      </p:sp>
      <p:sp>
        <p:nvSpPr>
          <p:cNvPr id="10" name="TextBox 9">
            <a:extLst>
              <a:ext uri="{FF2B5EF4-FFF2-40B4-BE49-F238E27FC236}">
                <a16:creationId xmlns:a16="http://schemas.microsoft.com/office/drawing/2014/main" id="{8B379BC1-5EBD-049C-B7F1-9A720FA1A08B}"/>
              </a:ext>
            </a:extLst>
          </p:cNvPr>
          <p:cNvSpPr txBox="1"/>
          <p:nvPr/>
        </p:nvSpPr>
        <p:spPr>
          <a:xfrm>
            <a:off x="4969933" y="4762500"/>
            <a:ext cx="5969000" cy="20928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ea typeface="+mn-lt"/>
                <a:cs typeface="+mn-lt"/>
              </a:rPr>
              <a:t>Features:</a:t>
            </a:r>
            <a:endParaRPr lang="en-US" sz="1000" b="1">
              <a:ea typeface="Meiryo"/>
            </a:endParaRPr>
          </a:p>
          <a:p>
            <a:r>
              <a:rPr lang="en-US" sz="1000" b="1" dirty="0">
                <a:ea typeface="+mn-lt"/>
                <a:cs typeface="+mn-lt"/>
              </a:rPr>
              <a:t>Router:</a:t>
            </a:r>
            <a:endParaRPr lang="en-US" sz="1000" b="1">
              <a:ea typeface="Meiryo"/>
            </a:endParaRPr>
          </a:p>
          <a:p>
            <a:r>
              <a:rPr lang="en-US" sz="1000" dirty="0">
                <a:ea typeface="+mn-lt"/>
                <a:cs typeface="+mn-lt"/>
              </a:rPr>
              <a:t>Wraps the application to enable routing functionality.</a:t>
            </a:r>
            <a:endParaRPr lang="en-US" sz="1000">
              <a:ea typeface="Meiryo"/>
            </a:endParaRPr>
          </a:p>
          <a:p>
            <a:r>
              <a:rPr lang="en-US" sz="1000" b="1" dirty="0">
                <a:ea typeface="+mn-lt"/>
                <a:cs typeface="+mn-lt"/>
              </a:rPr>
              <a:t>Routes:</a:t>
            </a:r>
            <a:endParaRPr lang="en-US" sz="1000" b="1">
              <a:ea typeface="Meiryo"/>
            </a:endParaRPr>
          </a:p>
          <a:p>
            <a:r>
              <a:rPr lang="en-US" sz="1000" dirty="0">
                <a:ea typeface="+mn-lt"/>
                <a:cs typeface="+mn-lt"/>
              </a:rPr>
              <a:t>Defines a list of routes and their respective components.</a:t>
            </a:r>
            <a:endParaRPr lang="en-US" sz="1000">
              <a:ea typeface="Meiryo"/>
            </a:endParaRPr>
          </a:p>
          <a:p>
            <a:r>
              <a:rPr lang="en-US" sz="1000" b="1" dirty="0">
                <a:ea typeface="+mn-lt"/>
                <a:cs typeface="+mn-lt"/>
              </a:rPr>
              <a:t>Route Definitions:</a:t>
            </a:r>
            <a:endParaRPr lang="en-US" sz="1000" b="1">
              <a:ea typeface="Meiryo"/>
            </a:endParaRPr>
          </a:p>
          <a:p>
            <a:r>
              <a:rPr lang="en-US" sz="1000" b="1" dirty="0">
                <a:ea typeface="+mn-lt"/>
                <a:cs typeface="+mn-lt"/>
              </a:rPr>
              <a:t>/</a:t>
            </a:r>
            <a:r>
              <a:rPr lang="en-US" sz="1000" b="1" dirty="0" err="1">
                <a:ea typeface="+mn-lt"/>
                <a:cs typeface="+mn-lt"/>
              </a:rPr>
              <a:t>TicketHistory</a:t>
            </a:r>
            <a:r>
              <a:rPr lang="en-US" sz="1000" b="1" dirty="0">
                <a:ea typeface="+mn-lt"/>
                <a:cs typeface="+mn-lt"/>
              </a:rPr>
              <a:t>:</a:t>
            </a:r>
            <a:r>
              <a:rPr lang="en-US" sz="1000" dirty="0">
                <a:ea typeface="+mn-lt"/>
                <a:cs typeface="+mn-lt"/>
              </a:rPr>
              <a:t> Displays the </a:t>
            </a:r>
            <a:r>
              <a:rPr lang="en-US" sz="1000" dirty="0" err="1">
                <a:ea typeface="+mn-lt"/>
                <a:cs typeface="+mn-lt"/>
              </a:rPr>
              <a:t>TicketHistory</a:t>
            </a:r>
            <a:r>
              <a:rPr lang="en-US" sz="1000" dirty="0">
                <a:ea typeface="+mn-lt"/>
                <a:cs typeface="+mn-lt"/>
              </a:rPr>
              <a:t> component for viewing previously booked tickets.</a:t>
            </a:r>
            <a:endParaRPr lang="en-US" sz="1000">
              <a:ea typeface="Meiryo"/>
            </a:endParaRPr>
          </a:p>
          <a:p>
            <a:r>
              <a:rPr lang="en-US" sz="1000" b="1" dirty="0">
                <a:ea typeface="+mn-lt"/>
                <a:cs typeface="+mn-lt"/>
              </a:rPr>
              <a:t>/</a:t>
            </a:r>
            <a:r>
              <a:rPr lang="en-US" sz="1000" b="1" dirty="0" err="1">
                <a:ea typeface="+mn-lt"/>
                <a:cs typeface="+mn-lt"/>
              </a:rPr>
              <a:t>BookTicket</a:t>
            </a:r>
            <a:r>
              <a:rPr lang="en-US" sz="1000" b="1" dirty="0">
                <a:ea typeface="+mn-lt"/>
                <a:cs typeface="+mn-lt"/>
              </a:rPr>
              <a:t>:</a:t>
            </a:r>
            <a:r>
              <a:rPr lang="en-US" sz="1000" dirty="0">
                <a:ea typeface="+mn-lt"/>
                <a:cs typeface="+mn-lt"/>
              </a:rPr>
              <a:t> Displays the </a:t>
            </a:r>
            <a:r>
              <a:rPr lang="en-US" sz="1000" dirty="0" err="1">
                <a:ea typeface="+mn-lt"/>
                <a:cs typeface="+mn-lt"/>
              </a:rPr>
              <a:t>BookTicket</a:t>
            </a:r>
            <a:r>
              <a:rPr lang="en-US" sz="1000" dirty="0">
                <a:ea typeface="+mn-lt"/>
                <a:cs typeface="+mn-lt"/>
              </a:rPr>
              <a:t> component for booking tickets.</a:t>
            </a:r>
            <a:endParaRPr lang="en-US" sz="1000">
              <a:ea typeface="Meiryo"/>
            </a:endParaRPr>
          </a:p>
          <a:p>
            <a:r>
              <a:rPr lang="en-US" sz="1000" b="1" dirty="0">
                <a:ea typeface="+mn-lt"/>
                <a:cs typeface="+mn-lt"/>
              </a:rPr>
              <a:t>/:</a:t>
            </a:r>
            <a:r>
              <a:rPr lang="en-US" sz="1000" dirty="0">
                <a:ea typeface="+mn-lt"/>
                <a:cs typeface="+mn-lt"/>
              </a:rPr>
              <a:t> The default route, which renders the </a:t>
            </a:r>
            <a:r>
              <a:rPr lang="en-US" sz="1000" dirty="0" err="1">
                <a:ea typeface="+mn-lt"/>
                <a:cs typeface="+mn-lt"/>
              </a:rPr>
              <a:t>LoginPage</a:t>
            </a:r>
            <a:r>
              <a:rPr lang="en-US" sz="1000" dirty="0">
                <a:ea typeface="+mn-lt"/>
                <a:cs typeface="+mn-lt"/>
              </a:rPr>
              <a:t> component.</a:t>
            </a:r>
            <a:endParaRPr lang="en-US" sz="1000">
              <a:ea typeface="Meiryo"/>
            </a:endParaRPr>
          </a:p>
          <a:p>
            <a:r>
              <a:rPr lang="en-US" sz="1000" b="1" dirty="0">
                <a:ea typeface="+mn-lt"/>
                <a:cs typeface="+mn-lt"/>
              </a:rPr>
              <a:t>/</a:t>
            </a:r>
            <a:r>
              <a:rPr lang="en-US" sz="1000" b="1" dirty="0" err="1">
                <a:ea typeface="+mn-lt"/>
                <a:cs typeface="+mn-lt"/>
              </a:rPr>
              <a:t>LandingPage</a:t>
            </a:r>
            <a:r>
              <a:rPr lang="en-US" sz="1000" b="1" dirty="0">
                <a:ea typeface="+mn-lt"/>
                <a:cs typeface="+mn-lt"/>
              </a:rPr>
              <a:t>:</a:t>
            </a:r>
            <a:r>
              <a:rPr lang="en-US" sz="1000" dirty="0">
                <a:ea typeface="+mn-lt"/>
                <a:cs typeface="+mn-lt"/>
              </a:rPr>
              <a:t> Displays the </a:t>
            </a:r>
            <a:r>
              <a:rPr lang="en-US" sz="1000" dirty="0" err="1">
                <a:ea typeface="+mn-lt"/>
                <a:cs typeface="+mn-lt"/>
              </a:rPr>
              <a:t>LandingPage</a:t>
            </a:r>
            <a:r>
              <a:rPr lang="en-US" sz="1000" dirty="0">
                <a:ea typeface="+mn-lt"/>
                <a:cs typeface="+mn-lt"/>
              </a:rPr>
              <a:t> component, typically after login.</a:t>
            </a:r>
            <a:endParaRPr lang="en-US" sz="1000">
              <a:ea typeface="Meiryo"/>
            </a:endParaRPr>
          </a:p>
          <a:p>
            <a:r>
              <a:rPr lang="en-US" sz="1000" b="1" dirty="0">
                <a:ea typeface="+mn-lt"/>
                <a:cs typeface="+mn-lt"/>
              </a:rPr>
              <a:t>Component Export:</a:t>
            </a:r>
            <a:endParaRPr lang="en-US" sz="1000" b="1">
              <a:ea typeface="Meiryo"/>
            </a:endParaRPr>
          </a:p>
          <a:p>
            <a:r>
              <a:rPr lang="en-US" sz="1000" dirty="0">
                <a:ea typeface="+mn-lt"/>
                <a:cs typeface="+mn-lt"/>
              </a:rPr>
              <a:t>App is exported as the default component, allowing it to be imported and rendered in index.js.</a:t>
            </a:r>
            <a:endParaRPr lang="en-US" sz="1050" dirty="0">
              <a:ea typeface="Meiryo"/>
            </a:endParaRPr>
          </a:p>
        </p:txBody>
      </p:sp>
    </p:spTree>
    <p:extLst>
      <p:ext uri="{BB962C8B-B14F-4D97-AF65-F5344CB8AC3E}">
        <p14:creationId xmlns:p14="http://schemas.microsoft.com/office/powerpoint/2010/main" val="236402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D5C03-1803-37D5-F544-6ECCDAF2689D}"/>
              </a:ext>
            </a:extLst>
          </p:cNvPr>
          <p:cNvSpPr>
            <a:spLocks noGrp="1"/>
          </p:cNvSpPr>
          <p:nvPr>
            <p:ph sz="half" idx="2"/>
          </p:nvPr>
        </p:nvSpPr>
        <p:spPr>
          <a:xfrm>
            <a:off x="5038874" y="919808"/>
            <a:ext cx="6166422" cy="703099"/>
          </a:xfrm>
        </p:spPr>
        <p:txBody>
          <a:bodyPr>
            <a:normAutofit/>
          </a:bodyPr>
          <a:lstStyle/>
          <a:p>
            <a:pPr marL="171450" indent="-171450">
              <a:buFont typeface="Arial" panose="020B0503020204020204" pitchFamily="34" charset="0"/>
              <a:buChar char="•"/>
            </a:pPr>
            <a:r>
              <a:rPr lang="en-US" sz="1200" b="0" dirty="0">
                <a:ea typeface="+mn-lt"/>
                <a:cs typeface="+mn-lt"/>
              </a:rPr>
              <a:t>Imports the Bootstrap stylesheet for styling components. This ensures the app has a modern, responsive design.</a:t>
            </a:r>
            <a:endParaRPr lang="en-US" sz="1200" dirty="0">
              <a:ea typeface="Meiryo"/>
            </a:endParaRPr>
          </a:p>
        </p:txBody>
      </p:sp>
      <p:pic>
        <p:nvPicPr>
          <p:cNvPr id="8" name="Content Placeholder 7" descr="A screen shot of a computer&#10;&#10;Description automatically generated">
            <a:extLst>
              <a:ext uri="{FF2B5EF4-FFF2-40B4-BE49-F238E27FC236}">
                <a16:creationId xmlns:a16="http://schemas.microsoft.com/office/drawing/2014/main" id="{B865F328-8BCB-579A-1F00-514288449113}"/>
              </a:ext>
            </a:extLst>
          </p:cNvPr>
          <p:cNvPicPr>
            <a:picLocks noGrp="1" noChangeAspect="1"/>
          </p:cNvPicPr>
          <p:nvPr>
            <p:ph sz="quarter" idx="4"/>
          </p:nvPr>
        </p:nvPicPr>
        <p:blipFill>
          <a:blip r:embed="rId2"/>
          <a:stretch>
            <a:fillRect/>
          </a:stretch>
        </p:blipFill>
        <p:spPr>
          <a:xfrm>
            <a:off x="5042663" y="229529"/>
            <a:ext cx="6096000" cy="589668"/>
          </a:xfrm>
        </p:spPr>
      </p:pic>
      <p:sp>
        <p:nvSpPr>
          <p:cNvPr id="6" name="Title 5">
            <a:extLst>
              <a:ext uri="{FF2B5EF4-FFF2-40B4-BE49-F238E27FC236}">
                <a16:creationId xmlns:a16="http://schemas.microsoft.com/office/drawing/2014/main" id="{21EFD325-D8B0-C8DA-880B-973AF9134DFE}"/>
              </a:ext>
            </a:extLst>
          </p:cNvPr>
          <p:cNvSpPr>
            <a:spLocks noGrp="1"/>
          </p:cNvSpPr>
          <p:nvPr>
            <p:ph type="title"/>
          </p:nvPr>
        </p:nvSpPr>
        <p:spPr/>
        <p:txBody>
          <a:bodyPr/>
          <a:lstStyle/>
          <a:p>
            <a:r>
              <a:rPr lang="en-US" sz="3200" dirty="0">
                <a:ea typeface="Meiryo"/>
              </a:rPr>
              <a:t>Styling and running the application</a:t>
            </a:r>
            <a:endParaRPr lang="en-US" sz="3200" dirty="0"/>
          </a:p>
        </p:txBody>
      </p:sp>
      <p:pic>
        <p:nvPicPr>
          <p:cNvPr id="11" name="Picture 10" descr="A black rectangular object with a black border&#10;&#10;Description automatically generated">
            <a:extLst>
              <a:ext uri="{FF2B5EF4-FFF2-40B4-BE49-F238E27FC236}">
                <a16:creationId xmlns:a16="http://schemas.microsoft.com/office/drawing/2014/main" id="{8B1923BA-D857-5AC1-2EFA-6EBBF3A1C21C}"/>
              </a:ext>
            </a:extLst>
          </p:cNvPr>
          <p:cNvPicPr>
            <a:picLocks noChangeAspect="1"/>
          </p:cNvPicPr>
          <p:nvPr/>
        </p:nvPicPr>
        <p:blipFill>
          <a:blip r:embed="rId3"/>
          <a:stretch>
            <a:fillRect/>
          </a:stretch>
        </p:blipFill>
        <p:spPr>
          <a:xfrm>
            <a:off x="5043341" y="2294513"/>
            <a:ext cx="6096000" cy="682130"/>
          </a:xfrm>
          <a:prstGeom prst="rect">
            <a:avLst/>
          </a:prstGeom>
        </p:spPr>
      </p:pic>
      <p:sp>
        <p:nvSpPr>
          <p:cNvPr id="13" name="TextBox 12">
            <a:extLst>
              <a:ext uri="{FF2B5EF4-FFF2-40B4-BE49-F238E27FC236}">
                <a16:creationId xmlns:a16="http://schemas.microsoft.com/office/drawing/2014/main" id="{90CB1A22-BAF8-4848-1856-0C0FB538C348}"/>
              </a:ext>
            </a:extLst>
          </p:cNvPr>
          <p:cNvSpPr txBox="1"/>
          <p:nvPr/>
        </p:nvSpPr>
        <p:spPr>
          <a:xfrm rot="-10800000" flipV="1">
            <a:off x="5044518" y="1712418"/>
            <a:ext cx="483712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dirty="0">
                <a:ea typeface="+mn-lt"/>
                <a:cs typeface="+mn-lt"/>
              </a:rPr>
              <a:t>Make sure all dependencies are installed.</a:t>
            </a:r>
          </a:p>
          <a:p>
            <a:pPr marL="171450" indent="-171450">
              <a:buFont typeface="Arial"/>
              <a:buChar char="•"/>
            </a:pPr>
            <a:r>
              <a:rPr lang="en-US" sz="1200" dirty="0">
                <a:ea typeface="+mn-lt"/>
                <a:cs typeface="+mn-lt"/>
              </a:rPr>
              <a:t>Run the development server:</a:t>
            </a:r>
            <a:endParaRPr lang="en-US" sz="1200" dirty="0">
              <a:ea typeface="Meiryo"/>
            </a:endParaRPr>
          </a:p>
        </p:txBody>
      </p:sp>
      <p:sp>
        <p:nvSpPr>
          <p:cNvPr id="16" name="TextBox 15">
            <a:extLst>
              <a:ext uri="{FF2B5EF4-FFF2-40B4-BE49-F238E27FC236}">
                <a16:creationId xmlns:a16="http://schemas.microsoft.com/office/drawing/2014/main" id="{90C68B69-4713-3939-1DA9-4122197ED997}"/>
              </a:ext>
            </a:extLst>
          </p:cNvPr>
          <p:cNvSpPr txBox="1"/>
          <p:nvPr/>
        </p:nvSpPr>
        <p:spPr>
          <a:xfrm>
            <a:off x="5034700" y="3891307"/>
            <a:ext cx="673335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b="1" dirty="0">
                <a:ea typeface="+mn-lt"/>
                <a:cs typeface="+mn-lt"/>
              </a:rPr>
              <a:t>Navigation:</a:t>
            </a:r>
            <a:endParaRPr lang="en-US" sz="1200" b="1" dirty="0">
              <a:ea typeface="Meiryo"/>
            </a:endParaRPr>
          </a:p>
          <a:p>
            <a:pPr marL="171450" indent="-171450">
              <a:buFont typeface="Arial"/>
              <a:buChar char="•"/>
            </a:pPr>
            <a:r>
              <a:rPr lang="en-US" sz="1200" b="1" dirty="0">
                <a:ea typeface="+mn-lt"/>
                <a:cs typeface="+mn-lt"/>
              </a:rPr>
              <a:t>Home (/): </a:t>
            </a:r>
            <a:r>
              <a:rPr lang="en-US" sz="1200" dirty="0">
                <a:ea typeface="+mn-lt"/>
                <a:cs typeface="+mn-lt"/>
              </a:rPr>
              <a:t>Opens the login page.</a:t>
            </a:r>
          </a:p>
          <a:p>
            <a:pPr marL="171450" indent="-171450">
              <a:buFont typeface="Arial"/>
              <a:buChar char="•"/>
            </a:pPr>
            <a:r>
              <a:rPr lang="en-US" sz="1200" b="1" dirty="0">
                <a:ea typeface="+mn-lt"/>
                <a:cs typeface="+mn-lt"/>
              </a:rPr>
              <a:t>Landing Page (/</a:t>
            </a:r>
            <a:r>
              <a:rPr lang="en-US" sz="1200" b="1" dirty="0" err="1">
                <a:ea typeface="+mn-lt"/>
                <a:cs typeface="+mn-lt"/>
              </a:rPr>
              <a:t>LandingPage</a:t>
            </a:r>
            <a:r>
              <a:rPr lang="en-US" sz="1200" b="1" dirty="0">
                <a:ea typeface="+mn-lt"/>
                <a:cs typeface="+mn-lt"/>
              </a:rPr>
              <a:t>):</a:t>
            </a:r>
            <a:r>
              <a:rPr lang="en-US" sz="1200" dirty="0">
                <a:ea typeface="+mn-lt"/>
                <a:cs typeface="+mn-lt"/>
              </a:rPr>
              <a:t> Displays the main dashboard or welcome screen.</a:t>
            </a:r>
          </a:p>
          <a:p>
            <a:pPr marL="171450" indent="-171450">
              <a:buFont typeface="Arial"/>
              <a:buChar char="•"/>
            </a:pPr>
            <a:r>
              <a:rPr lang="en-US" sz="1200" b="1" dirty="0">
                <a:ea typeface="+mn-lt"/>
                <a:cs typeface="+mn-lt"/>
              </a:rPr>
              <a:t>Book Ticket (/</a:t>
            </a:r>
            <a:r>
              <a:rPr lang="en-US" sz="1200" b="1" dirty="0" err="1">
                <a:ea typeface="+mn-lt"/>
                <a:cs typeface="+mn-lt"/>
              </a:rPr>
              <a:t>BookTicket</a:t>
            </a:r>
            <a:r>
              <a:rPr lang="en-US" sz="1200" b="1" dirty="0">
                <a:ea typeface="+mn-lt"/>
                <a:cs typeface="+mn-lt"/>
              </a:rPr>
              <a:t>):</a:t>
            </a:r>
            <a:r>
              <a:rPr lang="en-US" sz="1200" dirty="0">
                <a:ea typeface="+mn-lt"/>
                <a:cs typeface="+mn-lt"/>
              </a:rPr>
              <a:t> Navigate to the ticket booking page.</a:t>
            </a:r>
          </a:p>
          <a:p>
            <a:pPr marL="171450" indent="-171450">
              <a:buFont typeface="Arial"/>
              <a:buChar char="•"/>
            </a:pPr>
            <a:r>
              <a:rPr lang="en-US" sz="1200" b="1" dirty="0">
                <a:ea typeface="+mn-lt"/>
                <a:cs typeface="+mn-lt"/>
              </a:rPr>
              <a:t>Ticket History (/</a:t>
            </a:r>
            <a:r>
              <a:rPr lang="en-US" sz="1200" b="1" dirty="0" err="1">
                <a:ea typeface="+mn-lt"/>
                <a:cs typeface="+mn-lt"/>
              </a:rPr>
              <a:t>TicketHistory</a:t>
            </a:r>
            <a:r>
              <a:rPr lang="en-US" sz="1200" b="1" dirty="0">
                <a:ea typeface="+mn-lt"/>
                <a:cs typeface="+mn-lt"/>
              </a:rPr>
              <a:t>):</a:t>
            </a:r>
            <a:r>
              <a:rPr lang="en-US" sz="1200" dirty="0">
                <a:ea typeface="+mn-lt"/>
                <a:cs typeface="+mn-lt"/>
              </a:rPr>
              <a:t> Navigate to the page showing a list of booked tickets.</a:t>
            </a:r>
            <a:endParaRPr lang="en-US" sz="1200">
              <a:ea typeface="Meiryo"/>
            </a:endParaRPr>
          </a:p>
        </p:txBody>
      </p:sp>
      <p:pic>
        <p:nvPicPr>
          <p:cNvPr id="17" name="Picture 16" descr="A black background with white text&#10;&#10;Description automatically generated">
            <a:extLst>
              <a:ext uri="{FF2B5EF4-FFF2-40B4-BE49-F238E27FC236}">
                <a16:creationId xmlns:a16="http://schemas.microsoft.com/office/drawing/2014/main" id="{DCF9DAD4-54AA-E17E-E321-01D8E0961424}"/>
              </a:ext>
            </a:extLst>
          </p:cNvPr>
          <p:cNvPicPr>
            <a:picLocks noChangeAspect="1"/>
          </p:cNvPicPr>
          <p:nvPr/>
        </p:nvPicPr>
        <p:blipFill>
          <a:blip r:embed="rId4"/>
          <a:stretch>
            <a:fillRect/>
          </a:stretch>
        </p:blipFill>
        <p:spPr>
          <a:xfrm>
            <a:off x="5035485" y="5383180"/>
            <a:ext cx="6096000" cy="647928"/>
          </a:xfrm>
          <a:prstGeom prst="rect">
            <a:avLst/>
          </a:prstGeom>
        </p:spPr>
      </p:pic>
      <p:sp>
        <p:nvSpPr>
          <p:cNvPr id="2" name="TextBox 1">
            <a:extLst>
              <a:ext uri="{FF2B5EF4-FFF2-40B4-BE49-F238E27FC236}">
                <a16:creationId xmlns:a16="http://schemas.microsoft.com/office/drawing/2014/main" id="{1EABFC5C-7B5D-C91E-4B5D-973CC7DAC524}"/>
              </a:ext>
            </a:extLst>
          </p:cNvPr>
          <p:cNvSpPr txBox="1"/>
          <p:nvPr/>
        </p:nvSpPr>
        <p:spPr>
          <a:xfrm>
            <a:off x="5143500" y="6184900"/>
            <a:ext cx="61595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dirty="0">
                <a:ea typeface="+mn-lt"/>
                <a:cs typeface="+mn-lt"/>
              </a:rPr>
              <a:t>This code defines a catch-all route in React Router that renders the &lt;</a:t>
            </a:r>
            <a:r>
              <a:rPr lang="en-US" sz="1200" err="1">
                <a:ea typeface="+mn-lt"/>
                <a:cs typeface="+mn-lt"/>
              </a:rPr>
              <a:t>NotFound</a:t>
            </a:r>
            <a:r>
              <a:rPr lang="en-US" sz="1200" dirty="0">
                <a:ea typeface="+mn-lt"/>
                <a:cs typeface="+mn-lt"/>
              </a:rPr>
              <a:t> /&gt; component for any undefined paths, typically for handling 404 errors.</a:t>
            </a:r>
            <a:endParaRPr lang="en-US" sz="1200">
              <a:ea typeface="Meiryo"/>
            </a:endParaRPr>
          </a:p>
        </p:txBody>
      </p:sp>
    </p:spTree>
    <p:extLst>
      <p:ext uri="{BB962C8B-B14F-4D97-AF65-F5344CB8AC3E}">
        <p14:creationId xmlns:p14="http://schemas.microsoft.com/office/powerpoint/2010/main" val="271577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E1D8E-4DED-D00B-2EF1-27462BA25D2A}"/>
              </a:ext>
            </a:extLst>
          </p:cNvPr>
          <p:cNvSpPr>
            <a:spLocks noGrp="1"/>
          </p:cNvSpPr>
          <p:nvPr>
            <p:ph type="title"/>
          </p:nvPr>
        </p:nvSpPr>
        <p:spPr/>
        <p:txBody>
          <a:bodyPr>
            <a:normAutofit/>
          </a:bodyPr>
          <a:lstStyle/>
          <a:p>
            <a:r>
              <a:rPr lang="en-US" sz="4000" dirty="0">
                <a:ea typeface="Meiryo"/>
              </a:rPr>
              <a:t>LoginPage.JS</a:t>
            </a:r>
          </a:p>
        </p:txBody>
      </p:sp>
      <p:sp>
        <p:nvSpPr>
          <p:cNvPr id="3" name="Content Placeholder 2">
            <a:extLst>
              <a:ext uri="{FF2B5EF4-FFF2-40B4-BE49-F238E27FC236}">
                <a16:creationId xmlns:a16="http://schemas.microsoft.com/office/drawing/2014/main" id="{96B96C5F-673B-1171-8939-D6E5B52034E9}"/>
              </a:ext>
            </a:extLst>
          </p:cNvPr>
          <p:cNvSpPr>
            <a:spLocks noGrp="1"/>
          </p:cNvSpPr>
          <p:nvPr>
            <p:ph idx="1"/>
          </p:nvPr>
        </p:nvSpPr>
        <p:spPr>
          <a:xfrm>
            <a:off x="5358950" y="1343066"/>
            <a:ext cx="5986343" cy="4931684"/>
          </a:xfrm>
        </p:spPr>
        <p:txBody>
          <a:bodyPr vert="horz" lIns="109728" tIns="109728" rIns="109728" bIns="91440" rtlCol="0" anchor="ctr">
            <a:noAutofit/>
          </a:bodyPr>
          <a:lstStyle/>
          <a:p>
            <a:pPr marL="171450" indent="-171450">
              <a:buFont typeface="Arial" panose="020B0503020204020204" pitchFamily="34" charset="0"/>
              <a:buChar char="•"/>
            </a:pPr>
            <a:r>
              <a:rPr lang="en-US" sz="1200" b="0" dirty="0">
                <a:solidFill>
                  <a:srgbClr val="000000"/>
                </a:solidFill>
                <a:latin typeface="Meiryo"/>
                <a:ea typeface="Meiryo"/>
                <a:cs typeface="Times New Roman"/>
              </a:rPr>
              <a:t>The Login Page is a React component that provides a user interface for authenticating users. It captures the email and password input, validates the data, sends a login request to a backend server, and handles the server response (success or error).</a:t>
            </a:r>
          </a:p>
          <a:p>
            <a:pPr marL="171450" indent="-171450">
              <a:buFont typeface="Arial" panose="020B0503020204020204" pitchFamily="34" charset="0"/>
              <a:buChar char="•"/>
            </a:pPr>
            <a:r>
              <a:rPr lang="en-US" sz="1200" dirty="0">
                <a:solidFill>
                  <a:srgbClr val="000000"/>
                </a:solidFill>
                <a:latin typeface="Meiryo"/>
                <a:ea typeface="Meiryo"/>
                <a:cs typeface="Times New Roman"/>
              </a:rPr>
              <a:t>Technologies Used:</a:t>
            </a:r>
          </a:p>
          <a:p>
            <a:r>
              <a:rPr lang="en-US" sz="1200" dirty="0">
                <a:solidFill>
                  <a:srgbClr val="000000"/>
                </a:solidFill>
                <a:latin typeface="Meiryo"/>
                <a:ea typeface="Meiryo"/>
                <a:cs typeface="Times New Roman"/>
              </a:rPr>
              <a:t>React</a:t>
            </a:r>
            <a:r>
              <a:rPr lang="en-US" sz="1200" b="0" dirty="0">
                <a:solidFill>
                  <a:srgbClr val="000000"/>
                </a:solidFill>
                <a:latin typeface="Meiryo"/>
                <a:ea typeface="Meiryo"/>
                <a:cs typeface="Times New Roman"/>
              </a:rPr>
              <a:t> - JavaScript library for building the user interface.</a:t>
            </a:r>
          </a:p>
          <a:p>
            <a:r>
              <a:rPr lang="en-US" sz="1200" dirty="0">
                <a:solidFill>
                  <a:srgbClr val="000000"/>
                </a:solidFill>
                <a:latin typeface="Meiryo"/>
                <a:ea typeface="Meiryo"/>
                <a:cs typeface="Times New Roman"/>
              </a:rPr>
              <a:t>React Router</a:t>
            </a:r>
            <a:r>
              <a:rPr lang="en-US" sz="1200" b="0" dirty="0">
                <a:solidFill>
                  <a:srgbClr val="000000"/>
                </a:solidFill>
                <a:latin typeface="Meiryo"/>
                <a:ea typeface="Meiryo"/>
                <a:cs typeface="Times New Roman"/>
              </a:rPr>
              <a:t> - For navigation between pages.</a:t>
            </a:r>
          </a:p>
          <a:p>
            <a:r>
              <a:rPr lang="en-US" sz="1200" dirty="0">
                <a:solidFill>
                  <a:srgbClr val="000000"/>
                </a:solidFill>
                <a:latin typeface="Meiryo"/>
                <a:ea typeface="Meiryo"/>
                <a:cs typeface="Times New Roman"/>
              </a:rPr>
              <a:t>JavaScript ES6+</a:t>
            </a:r>
            <a:r>
              <a:rPr lang="en-US" sz="1200" b="0" dirty="0">
                <a:solidFill>
                  <a:srgbClr val="000000"/>
                </a:solidFill>
                <a:latin typeface="Meiryo"/>
                <a:ea typeface="Meiryo"/>
                <a:cs typeface="Times New Roman"/>
              </a:rPr>
              <a:t> - Modern JavaScript syntax.</a:t>
            </a:r>
          </a:p>
          <a:p>
            <a:r>
              <a:rPr lang="en-US" sz="1200" dirty="0">
                <a:solidFill>
                  <a:srgbClr val="000000"/>
                </a:solidFill>
                <a:latin typeface="Meiryo"/>
                <a:ea typeface="Meiryo"/>
                <a:cs typeface="Times New Roman"/>
              </a:rPr>
              <a:t>CSS</a:t>
            </a:r>
            <a:r>
              <a:rPr lang="en-US" sz="1200" b="0" dirty="0">
                <a:solidFill>
                  <a:srgbClr val="000000"/>
                </a:solidFill>
                <a:latin typeface="Meiryo"/>
                <a:ea typeface="Meiryo"/>
                <a:cs typeface="Times New Roman"/>
              </a:rPr>
              <a:t> - Styling for the login page (LoginPage.css).</a:t>
            </a:r>
          </a:p>
          <a:p>
            <a:r>
              <a:rPr lang="en-US" sz="1200" dirty="0">
                <a:solidFill>
                  <a:srgbClr val="000000"/>
                </a:solidFill>
                <a:latin typeface="Meiryo"/>
                <a:ea typeface="Meiryo"/>
                <a:cs typeface="Times New Roman"/>
              </a:rPr>
              <a:t>Fetch API</a:t>
            </a:r>
            <a:r>
              <a:rPr lang="en-US" sz="1200" b="0" dirty="0">
                <a:solidFill>
                  <a:srgbClr val="000000"/>
                </a:solidFill>
                <a:latin typeface="Meiryo"/>
                <a:ea typeface="Meiryo"/>
                <a:cs typeface="Times New Roman"/>
              </a:rPr>
              <a:t> - Used for HTTP communication with the backend.</a:t>
            </a:r>
            <a:endParaRPr lang="en-US" sz="1200" dirty="0">
              <a:solidFill>
                <a:srgbClr val="000000"/>
              </a:solidFill>
              <a:latin typeface="Meiryo"/>
              <a:ea typeface="Meiryo"/>
              <a:cs typeface="Times New Roman"/>
            </a:endParaRPr>
          </a:p>
          <a:p>
            <a:pPr marL="171450" indent="-171450">
              <a:buFont typeface="Arial" panose="020B0503020204020204" pitchFamily="34" charset="0"/>
              <a:buChar char="•"/>
            </a:pPr>
            <a:r>
              <a:rPr lang="en-US" sz="1200" dirty="0">
                <a:solidFill>
                  <a:srgbClr val="000000"/>
                </a:solidFill>
                <a:latin typeface="Meiryo"/>
                <a:ea typeface="Meiryo"/>
                <a:cs typeface="Times New Roman"/>
              </a:rPr>
              <a:t>Purpose:</a:t>
            </a:r>
          </a:p>
          <a:p>
            <a:r>
              <a:rPr lang="en-US" sz="1200" dirty="0">
                <a:solidFill>
                  <a:srgbClr val="000000"/>
                </a:solidFill>
                <a:latin typeface="Meiryo"/>
                <a:ea typeface="Meiryo"/>
                <a:cs typeface="Times New Roman"/>
              </a:rPr>
              <a:t>The login page is designed for:</a:t>
            </a:r>
          </a:p>
          <a:p>
            <a:r>
              <a:rPr lang="en-US" sz="1200" dirty="0">
                <a:solidFill>
                  <a:srgbClr val="000000"/>
                </a:solidFill>
                <a:latin typeface="Meiryo"/>
                <a:ea typeface="Meiryo"/>
                <a:cs typeface="Times New Roman"/>
              </a:rPr>
              <a:t>User Authentication</a:t>
            </a:r>
            <a:r>
              <a:rPr lang="en-US" sz="1200" b="0" dirty="0">
                <a:solidFill>
                  <a:srgbClr val="000000"/>
                </a:solidFill>
                <a:latin typeface="Meiryo"/>
                <a:ea typeface="Meiryo"/>
                <a:cs typeface="Times New Roman"/>
              </a:rPr>
              <a:t>: Allowing users to log in using their credentials (email and password).</a:t>
            </a:r>
          </a:p>
          <a:p>
            <a:r>
              <a:rPr lang="en-US" sz="1200" dirty="0">
                <a:solidFill>
                  <a:srgbClr val="000000"/>
                </a:solidFill>
                <a:latin typeface="Meiryo"/>
                <a:ea typeface="Meiryo"/>
                <a:cs typeface="Times New Roman"/>
              </a:rPr>
              <a:t>Error Handling</a:t>
            </a:r>
            <a:r>
              <a:rPr lang="en-US" sz="1200" b="0" dirty="0">
                <a:solidFill>
                  <a:srgbClr val="000000"/>
                </a:solidFill>
                <a:latin typeface="Meiryo"/>
                <a:ea typeface="Meiryo"/>
                <a:cs typeface="Times New Roman"/>
              </a:rPr>
              <a:t>: Informing users of input errors, failed login attempts, or server issues.</a:t>
            </a:r>
          </a:p>
          <a:p>
            <a:pPr>
              <a:buFont typeface="Arial" panose="020B0503020204020204" pitchFamily="34" charset="0"/>
            </a:pPr>
            <a:r>
              <a:rPr lang="en-US" sz="1200" dirty="0">
                <a:solidFill>
                  <a:srgbClr val="000000"/>
                </a:solidFill>
                <a:latin typeface="Meiryo"/>
                <a:ea typeface="Meiryo"/>
                <a:cs typeface="Times New Roman"/>
              </a:rPr>
              <a:t>Navigation</a:t>
            </a:r>
            <a:r>
              <a:rPr lang="en-US" sz="1200" b="0" dirty="0">
                <a:solidFill>
                  <a:srgbClr val="000000"/>
                </a:solidFill>
                <a:latin typeface="Meiryo"/>
                <a:ea typeface="Meiryo"/>
                <a:cs typeface="Times New Roman"/>
              </a:rPr>
              <a:t>: Redirecting users to another page (</a:t>
            </a:r>
            <a:r>
              <a:rPr lang="en-US" sz="1200" b="0" dirty="0" err="1">
                <a:solidFill>
                  <a:srgbClr val="000000"/>
                </a:solidFill>
                <a:latin typeface="Meiryo"/>
                <a:ea typeface="Meiryo"/>
                <a:cs typeface="Times New Roman"/>
              </a:rPr>
              <a:t>LandingPage</a:t>
            </a:r>
            <a:r>
              <a:rPr lang="en-US" sz="1200" b="0" dirty="0">
                <a:solidFill>
                  <a:srgbClr val="000000"/>
                </a:solidFill>
                <a:latin typeface="Meiryo"/>
                <a:ea typeface="Meiryo"/>
                <a:cs typeface="Times New Roman"/>
              </a:rPr>
              <a:t>) after a successful login.</a:t>
            </a:r>
            <a:endParaRPr lang="en-US" sz="1350" b="0">
              <a:solidFill>
                <a:srgbClr val="000000"/>
              </a:solidFill>
              <a:latin typeface="Meiryo"/>
              <a:ea typeface="Meiryo"/>
              <a:cs typeface="Times New Roman"/>
            </a:endParaRPr>
          </a:p>
          <a:p>
            <a:pPr marL="171450" indent="-171450">
              <a:buFont typeface="Arial" panose="020B0503020204020204" pitchFamily="34" charset="0"/>
              <a:buChar char="•"/>
            </a:pPr>
            <a:endParaRPr lang="en-US" sz="1350" b="0" dirty="0">
              <a:solidFill>
                <a:srgbClr val="000000"/>
              </a:solidFill>
              <a:latin typeface="Meiryo"/>
              <a:ea typeface="Meiryo"/>
              <a:cs typeface="Times New Roman"/>
            </a:endParaRPr>
          </a:p>
          <a:p>
            <a:pPr marL="171450" indent="-171450">
              <a:buFont typeface="Arial" panose="020B0503020204020204" pitchFamily="34" charset="0"/>
              <a:buChar char="•"/>
            </a:pPr>
            <a:endParaRPr lang="en-US" sz="1400" b="0" dirty="0">
              <a:solidFill>
                <a:srgbClr val="000000"/>
              </a:solidFill>
              <a:latin typeface="Meiryo"/>
              <a:ea typeface="Meiryo"/>
              <a:cs typeface="Times New Roman"/>
            </a:endParaRPr>
          </a:p>
        </p:txBody>
      </p:sp>
    </p:spTree>
    <p:extLst>
      <p:ext uri="{BB962C8B-B14F-4D97-AF65-F5344CB8AC3E}">
        <p14:creationId xmlns:p14="http://schemas.microsoft.com/office/powerpoint/2010/main" val="3805049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CDC27-953E-E8B2-8BA9-B5014181E7E7}"/>
              </a:ext>
            </a:extLst>
          </p:cNvPr>
          <p:cNvSpPr>
            <a:spLocks noGrp="1"/>
          </p:cNvSpPr>
          <p:nvPr>
            <p:ph type="title"/>
          </p:nvPr>
        </p:nvSpPr>
        <p:spPr/>
        <p:txBody>
          <a:bodyPr/>
          <a:lstStyle/>
          <a:p>
            <a:r>
              <a:rPr lang="en-US" sz="3200" dirty="0">
                <a:ea typeface="Meiryo"/>
              </a:rPr>
              <a:t>State initialization and form submission</a:t>
            </a:r>
            <a:endParaRPr lang="en-US" dirty="0"/>
          </a:p>
        </p:txBody>
      </p:sp>
      <p:pic>
        <p:nvPicPr>
          <p:cNvPr id="5" name="Content Placeholder 4" descr="A computer code with blue and black text&#10;&#10;Description automatically generated">
            <a:extLst>
              <a:ext uri="{FF2B5EF4-FFF2-40B4-BE49-F238E27FC236}">
                <a16:creationId xmlns:a16="http://schemas.microsoft.com/office/drawing/2014/main" id="{96C0A21E-F710-973F-2B32-293D1E3CE1E0}"/>
              </a:ext>
            </a:extLst>
          </p:cNvPr>
          <p:cNvPicPr>
            <a:picLocks noGrp="1" noChangeAspect="1"/>
          </p:cNvPicPr>
          <p:nvPr>
            <p:ph sz="half" idx="1"/>
          </p:nvPr>
        </p:nvPicPr>
        <p:blipFill>
          <a:blip r:embed="rId2"/>
          <a:stretch>
            <a:fillRect/>
          </a:stretch>
        </p:blipFill>
        <p:spPr>
          <a:xfrm>
            <a:off x="5376825" y="251405"/>
            <a:ext cx="5857875" cy="1457325"/>
          </a:xfrm>
        </p:spPr>
      </p:pic>
      <p:pic>
        <p:nvPicPr>
          <p:cNvPr id="8" name="Content Placeholder 7" descr="A screenshot of a computer code&#10;&#10;Description automatically generated">
            <a:extLst>
              <a:ext uri="{FF2B5EF4-FFF2-40B4-BE49-F238E27FC236}">
                <a16:creationId xmlns:a16="http://schemas.microsoft.com/office/drawing/2014/main" id="{0C96CD73-3E58-865F-0831-6B33EB5C2898}"/>
              </a:ext>
            </a:extLst>
          </p:cNvPr>
          <p:cNvPicPr>
            <a:picLocks noGrp="1" noChangeAspect="1"/>
          </p:cNvPicPr>
          <p:nvPr>
            <p:ph sz="half" idx="2"/>
          </p:nvPr>
        </p:nvPicPr>
        <p:blipFill>
          <a:blip r:embed="rId3"/>
          <a:stretch>
            <a:fillRect/>
          </a:stretch>
        </p:blipFill>
        <p:spPr>
          <a:xfrm>
            <a:off x="5709627" y="3749040"/>
            <a:ext cx="5179615" cy="1635969"/>
          </a:xfrm>
        </p:spPr>
      </p:pic>
      <p:sp>
        <p:nvSpPr>
          <p:cNvPr id="6" name="TextBox 5">
            <a:extLst>
              <a:ext uri="{FF2B5EF4-FFF2-40B4-BE49-F238E27FC236}">
                <a16:creationId xmlns:a16="http://schemas.microsoft.com/office/drawing/2014/main" id="{BCE230B6-3926-848B-C7AB-974DF8F2BA39}"/>
              </a:ext>
            </a:extLst>
          </p:cNvPr>
          <p:cNvSpPr txBox="1"/>
          <p:nvPr/>
        </p:nvSpPr>
        <p:spPr>
          <a:xfrm rot="-10800000" flipV="1">
            <a:off x="5399234" y="1851933"/>
            <a:ext cx="582522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200" dirty="0">
                <a:ea typeface="+mn-lt"/>
                <a:cs typeface="+mn-lt"/>
              </a:rPr>
              <a:t>The component uses </a:t>
            </a:r>
            <a:r>
              <a:rPr lang="en-US" sz="1200" dirty="0" err="1">
                <a:ea typeface="+mn-lt"/>
                <a:cs typeface="+mn-lt"/>
              </a:rPr>
              <a:t>React's</a:t>
            </a:r>
            <a:r>
              <a:rPr lang="en-US" sz="1200" dirty="0">
                <a:ea typeface="+mn-lt"/>
                <a:cs typeface="+mn-lt"/>
              </a:rPr>
              <a:t> </a:t>
            </a:r>
            <a:r>
              <a:rPr lang="en-US" sz="1200" dirty="0" err="1">
                <a:latin typeface="Consolas"/>
              </a:rPr>
              <a:t>useState</a:t>
            </a:r>
            <a:r>
              <a:rPr lang="en-US" sz="1200" dirty="0">
                <a:ea typeface="+mn-lt"/>
                <a:cs typeface="+mn-lt"/>
              </a:rPr>
              <a:t> to manage form inputs, errors, and success messages.</a:t>
            </a:r>
            <a:endParaRPr lang="en-US" sz="1200" dirty="0">
              <a:latin typeface="Meiryo"/>
              <a:ea typeface="Meiryo"/>
            </a:endParaRPr>
          </a:p>
          <a:p>
            <a:pPr marL="171450" indent="-171450">
              <a:buFont typeface="Arial"/>
              <a:buChar char="•"/>
            </a:pPr>
            <a:r>
              <a:rPr lang="en-US" sz="1200" b="1" dirty="0">
                <a:latin typeface="Consolas"/>
                <a:ea typeface="Meiryo"/>
              </a:rPr>
              <a:t>email</a:t>
            </a:r>
            <a:r>
              <a:rPr lang="en-US" sz="1200" dirty="0">
                <a:ea typeface="+mn-lt"/>
                <a:cs typeface="+mn-lt"/>
              </a:rPr>
              <a:t>: Holds the user's email input.</a:t>
            </a:r>
            <a:endParaRPr lang="en-US" sz="1200" dirty="0">
              <a:latin typeface="Meiryo"/>
              <a:ea typeface="Meiryo"/>
            </a:endParaRPr>
          </a:p>
          <a:p>
            <a:pPr marL="171450" indent="-171450">
              <a:buFont typeface="Arial"/>
              <a:buChar char="•"/>
            </a:pPr>
            <a:r>
              <a:rPr lang="en-US" sz="1200" b="1" dirty="0">
                <a:latin typeface="Consolas"/>
                <a:ea typeface="Meiryo"/>
              </a:rPr>
              <a:t>password</a:t>
            </a:r>
            <a:r>
              <a:rPr lang="en-US" sz="1200" dirty="0">
                <a:ea typeface="+mn-lt"/>
                <a:cs typeface="+mn-lt"/>
              </a:rPr>
              <a:t>: Holds the user's password input.</a:t>
            </a:r>
            <a:endParaRPr lang="en-US" sz="1200" dirty="0">
              <a:ea typeface="Meiryo"/>
            </a:endParaRPr>
          </a:p>
          <a:p>
            <a:pPr marL="171450" indent="-171450">
              <a:buFont typeface="Arial"/>
              <a:buChar char="•"/>
            </a:pPr>
            <a:r>
              <a:rPr lang="en-US" sz="1200" b="1" dirty="0">
                <a:latin typeface="Consolas"/>
                <a:ea typeface="Meiryo"/>
              </a:rPr>
              <a:t>error</a:t>
            </a:r>
            <a:r>
              <a:rPr lang="en-US" sz="1200" dirty="0">
                <a:ea typeface="+mn-lt"/>
                <a:cs typeface="+mn-lt"/>
              </a:rPr>
              <a:t>: Displays error messages (e.g., validation issues or server errors).</a:t>
            </a:r>
            <a:endParaRPr lang="en-US" sz="1200">
              <a:ea typeface="Meiryo"/>
            </a:endParaRPr>
          </a:p>
          <a:p>
            <a:pPr marL="171450" indent="-171450">
              <a:buFont typeface="Arial"/>
              <a:buChar char="•"/>
            </a:pPr>
            <a:r>
              <a:rPr lang="en-US" sz="1200" b="1" dirty="0">
                <a:latin typeface="Consolas"/>
                <a:ea typeface="Meiryo"/>
              </a:rPr>
              <a:t>message</a:t>
            </a:r>
            <a:r>
              <a:rPr lang="en-US" sz="1200" dirty="0">
                <a:ea typeface="+mn-lt"/>
                <a:cs typeface="+mn-lt"/>
              </a:rPr>
              <a:t>: Displays success messages after a successful login.</a:t>
            </a:r>
            <a:endParaRPr lang="en-US" sz="1200" dirty="0">
              <a:ea typeface="Meiryo"/>
            </a:endParaRPr>
          </a:p>
          <a:p>
            <a:pPr marL="285750" indent="-285750">
              <a:buFont typeface="Arial"/>
              <a:buChar char="•"/>
            </a:pPr>
            <a:endParaRPr lang="en-US" sz="1200" dirty="0">
              <a:ea typeface="Meiryo"/>
            </a:endParaRPr>
          </a:p>
        </p:txBody>
      </p:sp>
      <p:sp>
        <p:nvSpPr>
          <p:cNvPr id="9" name="TextBox 8">
            <a:extLst>
              <a:ext uri="{FF2B5EF4-FFF2-40B4-BE49-F238E27FC236}">
                <a16:creationId xmlns:a16="http://schemas.microsoft.com/office/drawing/2014/main" id="{79EFED43-68D3-4099-A70C-A626E8A35AE5}"/>
              </a:ext>
            </a:extLst>
          </p:cNvPr>
          <p:cNvSpPr txBox="1"/>
          <p:nvPr/>
        </p:nvSpPr>
        <p:spPr>
          <a:xfrm>
            <a:off x="5372553" y="5567222"/>
            <a:ext cx="581778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dirty="0">
                <a:ea typeface="+mn-lt"/>
                <a:cs typeface="+mn-lt"/>
              </a:rPr>
              <a:t>The </a:t>
            </a:r>
            <a:r>
              <a:rPr lang="en-US" sz="1200" err="1">
                <a:latin typeface="Meiryo"/>
                <a:ea typeface="Meiryo"/>
              </a:rPr>
              <a:t>handleSubmit</a:t>
            </a:r>
            <a:r>
              <a:rPr lang="en-US" sz="1200" dirty="0">
                <a:ea typeface="+mn-lt"/>
                <a:cs typeface="+mn-lt"/>
              </a:rPr>
              <a:t> function manages the form submission and validates user inputs.</a:t>
            </a:r>
          </a:p>
          <a:p>
            <a:pPr marL="285750" indent="-285750">
              <a:buFont typeface="Arial"/>
              <a:buChar char="•"/>
            </a:pPr>
            <a:r>
              <a:rPr lang="en-US" sz="1200" dirty="0">
                <a:ea typeface="+mn-lt"/>
                <a:cs typeface="+mn-lt"/>
              </a:rPr>
              <a:t>Validation: Checks for empty fields and sets an error message if inputs are missing.</a:t>
            </a:r>
            <a:endParaRPr lang="en-US" sz="1200" dirty="0">
              <a:ea typeface="Meiryo"/>
            </a:endParaRPr>
          </a:p>
          <a:p>
            <a:endParaRPr lang="en-US" dirty="0">
              <a:ea typeface="Meiryo"/>
            </a:endParaRPr>
          </a:p>
        </p:txBody>
      </p:sp>
    </p:spTree>
    <p:extLst>
      <p:ext uri="{BB962C8B-B14F-4D97-AF65-F5344CB8AC3E}">
        <p14:creationId xmlns:p14="http://schemas.microsoft.com/office/powerpoint/2010/main" val="3986382335"/>
      </p:ext>
    </p:extLst>
  </p:cSld>
  <p:clrMapOvr>
    <a:masterClrMapping/>
  </p:clrMapOvr>
</p:sld>
</file>

<file path=ppt/theme/theme1.xml><?xml version="1.0" encoding="utf-8"?>
<a:theme xmlns:a="http://schemas.openxmlformats.org/drawingml/2006/main" name="ShojiVTI">
  <a:themeElements>
    <a:clrScheme name="AnalogousFromLightSeedLeftStep">
      <a:dk1>
        <a:srgbClr val="000000"/>
      </a:dk1>
      <a:lt1>
        <a:srgbClr val="FFFFFF"/>
      </a:lt1>
      <a:dk2>
        <a:srgbClr val="3D2441"/>
      </a:dk2>
      <a:lt2>
        <a:srgbClr val="E2E5E8"/>
      </a:lt2>
      <a:accent1>
        <a:srgbClr val="C39B6E"/>
      </a:accent1>
      <a:accent2>
        <a:srgbClr val="C57D73"/>
      </a:accent2>
      <a:accent3>
        <a:srgbClr val="D08DA1"/>
      </a:accent3>
      <a:accent4>
        <a:srgbClr val="C573AE"/>
      </a:accent4>
      <a:accent5>
        <a:srgbClr val="C68DD0"/>
      </a:accent5>
      <a:accent6>
        <a:srgbClr val="9873C5"/>
      </a:accent6>
      <a:hlink>
        <a:srgbClr val="6183AA"/>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ShojiVTI</vt:lpstr>
      <vt:lpstr>Online booking ticket website</vt:lpstr>
      <vt:lpstr>Index.JS</vt:lpstr>
      <vt:lpstr>Creating root element and rendering the app </vt:lpstr>
      <vt:lpstr>Performance measurement</vt:lpstr>
      <vt:lpstr>App.js</vt:lpstr>
      <vt:lpstr>Import statements and main app component</vt:lpstr>
      <vt:lpstr>Styling and running the application</vt:lpstr>
      <vt:lpstr>LoginPage.JS</vt:lpstr>
      <vt:lpstr>State initialization and form submission</vt:lpstr>
      <vt:lpstr>Server communication and handling errors</vt:lpstr>
      <vt:lpstr>Admin page</vt:lpstr>
      <vt:lpstr>Delete feature</vt:lpstr>
      <vt:lpstr>LandingPage.JS</vt:lpstr>
      <vt:lpstr>What the page looks like</vt:lpstr>
      <vt:lpstr>Ticket booking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438</cp:revision>
  <dcterms:created xsi:type="dcterms:W3CDTF">2024-12-17T08:38:58Z</dcterms:created>
  <dcterms:modified xsi:type="dcterms:W3CDTF">2024-12-17T10:59:35Z</dcterms:modified>
</cp:coreProperties>
</file>