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6"/>
  </p:notesMasterIdLst>
  <p:sldIdLst>
    <p:sldId id="278" r:id="rId2"/>
    <p:sldId id="280" r:id="rId3"/>
    <p:sldId id="294" r:id="rId4"/>
    <p:sldId id="295" r:id="rId5"/>
    <p:sldId id="296" r:id="rId6"/>
    <p:sldId id="297" r:id="rId7"/>
    <p:sldId id="298" r:id="rId8"/>
    <p:sldId id="289" r:id="rId9"/>
    <p:sldId id="287" r:id="rId10"/>
    <p:sldId id="284" r:id="rId11"/>
    <p:sldId id="290" r:id="rId12"/>
    <p:sldId id="288" r:id="rId13"/>
    <p:sldId id="291" r:id="rId14"/>
    <p:sldId id="293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7"/>
    <p:restoredTop sz="95694" autoAdjust="0"/>
  </p:normalViewPr>
  <p:slideViewPr>
    <p:cSldViewPr snapToGrid="0" snapToObjects="1">
      <p:cViewPr varScale="1">
        <p:scale>
          <a:sx n="108" d="100"/>
          <a:sy n="108" d="100"/>
        </p:scale>
        <p:origin x="1272" y="19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Company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Founding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>
                <a:solidFill>
                  <a:schemeClr val="accent6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Financials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05AB9BF-07E9-9DED-DB8B-F644759C8FD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90182348"/>
              </p:ext>
            </p:extLst>
          </p:nvPr>
        </p:nvGraphicFramePr>
        <p:xfrm>
          <a:off x="755650" y="2825750"/>
          <a:ext cx="10680700" cy="283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140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  <a:gridCol w="2136140">
                  <a:extLst>
                    <a:ext uri="{9D8B030D-6E8A-4147-A177-3AD203B41FA5}">
                      <a16:colId xmlns:a16="http://schemas.microsoft.com/office/drawing/2014/main" val="2755691855"/>
                    </a:ext>
                  </a:extLst>
                </a:gridCol>
              </a:tblGrid>
              <a:tr h="652257">
                <a:tc>
                  <a:txBody>
                    <a:bodyPr/>
                    <a:lstStyle/>
                    <a:p>
                      <a:pPr algn="ctr"/>
                      <a:endParaRPr lang="en-US" sz="1900" dirty="0">
                        <a:latin typeface="Sabon Next LT" panose="02000500000000000000" pitchFamily="2" charset="0"/>
                        <a:cs typeface="Sabon Next LT" panose="02000500000000000000" pitchFamily="2" charset="0"/>
                      </a:endParaRPr>
                    </a:p>
                  </a:txBody>
                  <a:tcPr marL="96897" marR="96897" marT="48449" marB="48449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B2B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kern="120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ea typeface="+mn-ea"/>
                          <a:cs typeface="Sabon Next LT" panose="02000500000000000000" pitchFamily="2" charset="0"/>
                        </a:rPr>
                        <a:t>Supply chain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ROI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0" dirty="0">
                          <a:solidFill>
                            <a:schemeClr val="bg1">
                              <a:alpha val="99000"/>
                            </a:schemeClr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E-commerce</a:t>
                      </a:r>
                    </a:p>
                  </a:txBody>
                  <a:tcPr marL="96897" marR="96897" marT="48449" marB="48449" anchor="ctr">
                    <a:solidFill>
                      <a:srgbClr val="DF8C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Q1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4.5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2.3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1.7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5.0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Q2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3.2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5.1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4.4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3.0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Q3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2.1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1.7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2.5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2.8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546269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Q4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4.5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2.2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1.7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Sabon Next LT" panose="02000500000000000000" pitchFamily="2" charset="0"/>
                          <a:cs typeface="Sabon Next LT" panose="02000500000000000000" pitchFamily="2" charset="0"/>
                        </a:rPr>
                        <a:t>7.0</a:t>
                      </a:r>
                    </a:p>
                  </a:txBody>
                  <a:tcPr marL="96897" marR="96897" marT="48449" marB="48449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122237-B06F-5E42-B051-D7859FC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09B0-6209-D3D0-9D5E-308B9F6E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C39DD0-CD86-2929-7808-58D17FC2C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B2B MARKET SCENARIOS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E3C1BFF-2275-1E7D-0604-E6F5CFEC01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Develop winning strategies to keep ahead of the competition</a:t>
            </a:r>
          </a:p>
          <a:p>
            <a:r>
              <a:rPr lang="en-US" dirty="0"/>
              <a:t>Capitalize on low-hanging fruit to identify a ballpark value</a:t>
            </a:r>
          </a:p>
          <a:p>
            <a:r>
              <a:rPr lang="en-US" dirty="0"/>
              <a:t>Visualize customer directed convergence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618F075-837C-1005-19D6-8DC90759C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CLOUD-BASED</a:t>
            </a:r>
            <a:r>
              <a:rPr lang="zh-CN" altLang="en-US"/>
              <a:t> </a:t>
            </a:r>
            <a:r>
              <a:rPr lang="en-US" dirty="0"/>
              <a:t>OPPORTUNITIES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D1D0BF9-FCAA-67DA-79AB-E6E7E6D2B6A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Iterative approaches to corporate strategy</a:t>
            </a:r>
          </a:p>
          <a:p>
            <a:r>
              <a:rPr lang="en-US" dirty="0"/>
              <a:t>Establish a management framework from the inside</a:t>
            </a:r>
          </a:p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58AE03-D409-0714-CCED-4548A9C9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28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Template</a:t>
            </a:r>
          </a:p>
        </p:txBody>
      </p:sp>
      <p:sp>
        <p:nvSpPr>
          <p:cNvPr id="373" name="Footer Placeholder 372">
            <a:extLst>
              <a:ext uri="{FF2B5EF4-FFF2-40B4-BE49-F238E27FC236}">
                <a16:creationId xmlns:a16="http://schemas.microsoft.com/office/drawing/2014/main" id="{EC015AD8-FC03-181D-1A34-AD00F66C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74" name="Slide Number Placeholder 373">
            <a:extLst>
              <a:ext uri="{FF2B5EF4-FFF2-40B4-BE49-F238E27FC236}">
                <a16:creationId xmlns:a16="http://schemas.microsoft.com/office/drawing/2014/main" id="{049B2870-98EC-2977-8CE4-A7AA3009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70C77AB-7E91-84A6-3E62-DAB80E1E4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PLANNING</a:t>
            </a:r>
          </a:p>
        </p:txBody>
      </p:sp>
      <p:pic>
        <p:nvPicPr>
          <p:cNvPr id="292" name="Picture Placeholder 291" descr="checklist icon">
            <a:extLst>
              <a:ext uri="{FF2B5EF4-FFF2-40B4-BE49-F238E27FC236}">
                <a16:creationId xmlns:a16="http://schemas.microsoft.com/office/drawing/2014/main" id="{8167DB44-EDED-0971-E35D-A5FA1E47C215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Synergize scalable </a:t>
            </a:r>
            <a:br>
              <a:rPr lang="en-US" dirty="0"/>
            </a:br>
            <a:r>
              <a:rPr lang="en-US" dirty="0"/>
              <a:t>e-commerce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5DD9AC8-4A5F-70DB-AA68-C461059D8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MARKETING</a:t>
            </a:r>
          </a:p>
          <a:p>
            <a:endParaRPr lang="en-US" dirty="0"/>
          </a:p>
        </p:txBody>
      </p:sp>
      <p:pic>
        <p:nvPicPr>
          <p:cNvPr id="290" name="Picture Placeholder 289" descr="person with loud speaker icon">
            <a:extLst>
              <a:ext uri="{FF2B5EF4-FFF2-40B4-BE49-F238E27FC236}">
                <a16:creationId xmlns:a16="http://schemas.microsoft.com/office/drawing/2014/main" id="{E63515FB-9439-CCAE-C220-6F0E5ECB75E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3"/>
          <a:srcRect t="113" b="113"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Disseminate standardized </a:t>
            </a:r>
            <a:br>
              <a:rPr lang="en-US" dirty="0"/>
            </a:br>
            <a:r>
              <a:rPr lang="en-US" dirty="0"/>
              <a:t>metrics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28A203B-0CF0-2AB0-5F54-07C8E3003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  <a:p>
            <a:endParaRPr lang="en-US" dirty="0"/>
          </a:p>
        </p:txBody>
      </p:sp>
      <p:pic>
        <p:nvPicPr>
          <p:cNvPr id="288" name="Picture Placeholder 287" descr="blueprint icon">
            <a:extLst>
              <a:ext uri="{FF2B5EF4-FFF2-40B4-BE49-F238E27FC236}">
                <a16:creationId xmlns:a16="http://schemas.microsoft.com/office/drawing/2014/main" id="{A5707D4A-497A-679A-3ACA-721E8D0E2699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4"/>
          <a:srcRect/>
          <a:stretch/>
        </p:blipFill>
        <p:spPr/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Coordinate e-</a:t>
            </a:r>
            <a:br>
              <a:rPr lang="en-US" dirty="0"/>
            </a:br>
            <a:r>
              <a:rPr lang="en-US" dirty="0"/>
              <a:t>business applications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5BC0115-F702-2E0A-61A4-4A6CE33FD7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  <a:p>
            <a:endParaRPr lang="en-US" dirty="0"/>
          </a:p>
        </p:txBody>
      </p:sp>
      <p:pic>
        <p:nvPicPr>
          <p:cNvPr id="270" name="Picture Placeholder 269" descr="target icon">
            <a:extLst>
              <a:ext uri="{FF2B5EF4-FFF2-40B4-BE49-F238E27FC236}">
                <a16:creationId xmlns:a16="http://schemas.microsoft.com/office/drawing/2014/main" id="{DE7A4D25-3CA5-F92A-988A-F913C367D593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5"/>
          <a:srcRect t="113" b="113"/>
          <a:stretch/>
        </p:blipFill>
        <p:spPr/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Foster holistically superior methodologies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D48D07F-2D5B-F0D5-4005-197607C4F1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LAUNCH</a:t>
            </a:r>
          </a:p>
          <a:p>
            <a:endParaRPr lang="en-US" dirty="0"/>
          </a:p>
        </p:txBody>
      </p:sp>
      <p:pic>
        <p:nvPicPr>
          <p:cNvPr id="268" name="Picture Placeholder 267" descr="rocket icon">
            <a:extLst>
              <a:ext uri="{FF2B5EF4-FFF2-40B4-BE49-F238E27FC236}">
                <a16:creationId xmlns:a16="http://schemas.microsoft.com/office/drawing/2014/main" id="{1A522F41-60C1-3803-6132-18E154C0E3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6"/>
          <a:srcRect t="113" b="113"/>
          <a:stretch/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/>
              <a:t>Deploy strategic networks with compelling e-</a:t>
            </a:r>
            <a:br>
              <a:rPr lang="en-US" dirty="0"/>
            </a:br>
            <a:r>
              <a:rPr lang="en-US" dirty="0"/>
              <a:t>business needs</a:t>
            </a:r>
          </a:p>
        </p:txBody>
      </p:sp>
    </p:spTree>
    <p:extLst>
      <p:ext uri="{BB962C8B-B14F-4D97-AF65-F5344CB8AC3E}">
        <p14:creationId xmlns:p14="http://schemas.microsoft.com/office/powerpoint/2010/main" val="1600494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71CEB5-0F43-BA22-C4E7-3A84E631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Template</a:t>
            </a:r>
          </a:p>
        </p:txBody>
      </p:sp>
      <p:sp>
        <p:nvSpPr>
          <p:cNvPr id="101" name="Footer Placeholder 100">
            <a:extLst>
              <a:ext uri="{FF2B5EF4-FFF2-40B4-BE49-F238E27FC236}">
                <a16:creationId xmlns:a16="http://schemas.microsoft.com/office/drawing/2014/main" id="{A45E958A-ABCE-B639-C555-90CCC8898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2" name="Slide Number Placeholder 101">
            <a:extLst>
              <a:ext uri="{FF2B5EF4-FFF2-40B4-BE49-F238E27FC236}">
                <a16:creationId xmlns:a16="http://schemas.microsoft.com/office/drawing/2014/main" id="{51BDF1B8-4D26-9C08-3102-6224AA6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C63C25-FE2A-0C11-2CEA-A80AA78FC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ROI</a:t>
            </a:r>
          </a:p>
        </p:txBody>
      </p:sp>
      <p:pic>
        <p:nvPicPr>
          <p:cNvPr id="72" name="Picture Placeholder 71" descr="abacus icon">
            <a:extLst>
              <a:ext uri="{FF2B5EF4-FFF2-40B4-BE49-F238E27FC236}">
                <a16:creationId xmlns:a16="http://schemas.microsoft.com/office/drawing/2014/main" id="{FD5AE93E-9743-FD3B-C935-638BF9D159CC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2"/>
          <a:srcRect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D6749A-51D8-599C-7C31-9922CF228D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Envision multimedia-based expertise and cross-media growth strategies</a:t>
            </a:r>
          </a:p>
          <a:p>
            <a:r>
              <a:rPr lang="en-US" dirty="0"/>
              <a:t>Visualize quality intellectual capital</a:t>
            </a:r>
          </a:p>
          <a:p>
            <a:r>
              <a:rPr lang="en-US" dirty="0"/>
              <a:t>Engage worldwide methodologies with web-enabled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53AB0-02A6-E89E-7E23-593DBF52F4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NICHE MARKETS</a:t>
            </a:r>
          </a:p>
        </p:txBody>
      </p:sp>
      <p:pic>
        <p:nvPicPr>
          <p:cNvPr id="76" name="Picture Placeholder 75" descr="increasing chart icon">
            <a:extLst>
              <a:ext uri="{FF2B5EF4-FFF2-40B4-BE49-F238E27FC236}">
                <a16:creationId xmlns:a16="http://schemas.microsoft.com/office/drawing/2014/main" id="{7541E72A-A0CB-A011-55A9-1126F707D889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F56CE2-ADEB-1E22-50FB-9F2AB378648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Pursue scalable customer service through sustainable strategies</a:t>
            </a:r>
          </a:p>
          <a:p>
            <a:r>
              <a:rPr lang="en-US" dirty="0"/>
              <a:t>Engage top-line web services with cutting-edge deliverables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45CA7-A767-9133-8871-800B16D5D7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SUPPLY</a:t>
            </a:r>
            <a:r>
              <a:rPr lang="zh-CN" altLang="en-US"/>
              <a:t> </a:t>
            </a:r>
            <a:r>
              <a:rPr lang="en-US" altLang="zh-CN" dirty="0"/>
              <a:t>CHAINS</a:t>
            </a:r>
            <a:endParaRPr lang="en-US" dirty="0"/>
          </a:p>
        </p:txBody>
      </p:sp>
      <p:pic>
        <p:nvPicPr>
          <p:cNvPr id="80" name="Picture Placeholder 79" descr="chain link icon">
            <a:extLst>
              <a:ext uri="{FF2B5EF4-FFF2-40B4-BE49-F238E27FC236}">
                <a16:creationId xmlns:a16="http://schemas.microsoft.com/office/drawing/2014/main" id="{FCC17566-BE36-5CE0-25C6-8AC132D1479D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4"/>
          <a:srcRect t="85" b="85"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63C991-877C-CD1D-A03D-547E04121FE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Cultivate one-to-one customer service with robust ideas</a:t>
            </a:r>
          </a:p>
          <a:p>
            <a:r>
              <a:rPr lang="en-US" dirty="0"/>
              <a:t>Maximize timely deliverables for real-time schemas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04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Contoso, we empower organizations to foster collaborative thinking to further drive workplace innovation. By closing the loop and leveraging agile frameworks, we help business grow organically and foster a consumer-first mindset.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Contoso, we empower organizations to foster collaborative thinking to further drive workplace innovation. By closing the loop and leveraging agile frameworks, we help business grow organically and foster a consumer-first mindset.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7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Contoso, we empower organizations to foster collaborative thinking to further drive workplace innovation. By closing the loop and leveraging agile frameworks, we help business grow organically and foster a consumer-first mindset.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Contoso, we empower organizations to foster collaborative thinking to further drive workplace innovation. By closing the loop and leveraging agile frameworks, we help business grow organically and foster a consumer-first mindset.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Contoso, we empower organizations to foster collaborative thinking to further drive workplace innovation. By closing the loop and leveraging agile frameworks, we help business grow organically and foster a consumer-first mindset.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5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Contoso, we empower organizations to foster collaborative thinking to further drive workplace innovation. By closing the loop and leveraging agile frameworks, we help business grow organically and foster a consumer-first mindset.</a:t>
            </a:r>
          </a:p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3571BF2-FCCE-E7A0-736D-9168D2BB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55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Plan</a:t>
            </a:r>
          </a:p>
        </p:txBody>
      </p:sp>
      <p:sp>
        <p:nvSpPr>
          <p:cNvPr id="175" name="Slide Number Placeholder 174">
            <a:extLst>
              <a:ext uri="{FF2B5EF4-FFF2-40B4-BE49-F238E27FC236}">
                <a16:creationId xmlns:a16="http://schemas.microsoft.com/office/drawing/2014/main" id="{1DECFA06-D307-B47D-DA95-31161374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42027341-30B3-44DB-373E-60B96EBF2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SEP 20XX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49B99446-8DB8-EAE8-ADEB-8E02F160B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/>
            <a:r>
              <a:rPr lang="en-US" dirty="0"/>
              <a:t>NOV 20XX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F1381C5-2C37-6542-2CC4-2EBF6B0C41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JAN 20XX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9348E88D-CFB1-4BF1-41EC-723BBD602A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lvl="0"/>
            <a:r>
              <a:rPr lang="en-US" dirty="0"/>
              <a:t>MAR 20XX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E1B218F5-E615-C534-C7FC-E557815965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lang="en-US" dirty="0"/>
              <a:t>MAY 20XX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3BF8E55-B2B9-104D-F277-0890253473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0"/>
            <a:r>
              <a:rPr lang="en-US" dirty="0"/>
              <a:t>Synergize scalable </a:t>
            </a:r>
            <a:br>
              <a:rPr lang="en-US" dirty="0"/>
            </a:br>
            <a:r>
              <a:rPr lang="en-US" dirty="0"/>
              <a:t>e-commerce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CE9DA14-62AB-A857-6387-1F5D330B3F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lang="en-US" dirty="0"/>
              <a:t>Disseminate standardized </a:t>
            </a:r>
            <a:br>
              <a:rPr lang="en-US" dirty="0"/>
            </a:br>
            <a:r>
              <a:rPr lang="en-US" dirty="0"/>
              <a:t>metrics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10CB940-D45B-59F1-06E5-9CC94100EF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dirty="0"/>
              <a:t>Coordinate e-</a:t>
            </a:r>
            <a:br>
              <a:rPr lang="en-US" dirty="0"/>
            </a:br>
            <a:r>
              <a:rPr lang="en-US" dirty="0"/>
              <a:t>business applications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0DA38E3-68A2-4FF9-022B-BA0DF832B1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dirty="0"/>
              <a:t>Foster holistically superior methodologies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72BD1AE-7290-BA6E-18FB-8181C0D13E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/>
            <a:r>
              <a:rPr lang="en-US" dirty="0"/>
              <a:t>Deploy strategic networks with compelling e-</a:t>
            </a:r>
            <a:br>
              <a:rPr lang="en-US" dirty="0"/>
            </a:br>
            <a:r>
              <a:rPr lang="en-US" dirty="0"/>
              <a:t>business needs</a:t>
            </a:r>
          </a:p>
        </p:txBody>
      </p:sp>
      <p:sp>
        <p:nvSpPr>
          <p:cNvPr id="139" name="Rectangle 138" descr="Timeline marker">
            <a:extLst>
              <a:ext uri="{FF2B5EF4-FFF2-40B4-BE49-F238E27FC236}">
                <a16:creationId xmlns:a16="http://schemas.microsoft.com/office/drawing/2014/main" id="{632DC974-3AFC-3B05-984D-8920F2613BAB}"/>
              </a:ext>
            </a:extLst>
          </p:cNvPr>
          <p:cNvSpPr/>
          <p:nvPr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 descr="Timeline marker">
            <a:extLst>
              <a:ext uri="{FF2B5EF4-FFF2-40B4-BE49-F238E27FC236}">
                <a16:creationId xmlns:a16="http://schemas.microsoft.com/office/drawing/2014/main" id="{F2040969-B583-70C1-87C1-D19C7BB276E9}"/>
              </a:ext>
            </a:extLst>
          </p:cNvPr>
          <p:cNvSpPr/>
          <p:nvPr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 descr="Timeline marker">
            <a:extLst>
              <a:ext uri="{FF2B5EF4-FFF2-40B4-BE49-F238E27FC236}">
                <a16:creationId xmlns:a16="http://schemas.microsoft.com/office/drawing/2014/main" id="{916357F2-DD2F-AE73-F0FE-19F36A996C0A}"/>
              </a:ext>
            </a:extLst>
          </p:cNvPr>
          <p:cNvSpPr/>
          <p:nvPr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 descr="Timeline marker">
            <a:extLst>
              <a:ext uri="{FF2B5EF4-FFF2-40B4-BE49-F238E27FC236}">
                <a16:creationId xmlns:a16="http://schemas.microsoft.com/office/drawing/2014/main" id="{061F8191-7958-A3B6-D754-56FAB2742504}"/>
              </a:ext>
            </a:extLst>
          </p:cNvPr>
          <p:cNvSpPr/>
          <p:nvPr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 descr="Timeline marker">
            <a:extLst>
              <a:ext uri="{FF2B5EF4-FFF2-40B4-BE49-F238E27FC236}">
                <a16:creationId xmlns:a16="http://schemas.microsoft.com/office/drawing/2014/main" id="{FA6C0651-6CD9-1742-F030-13CC2F6DAC2F}"/>
              </a:ext>
            </a:extLst>
          </p:cNvPr>
          <p:cNvSpPr/>
          <p:nvPr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8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09F16-6D23-666F-6800-8FC69783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218" name="Slide Number Placeholder 217">
            <a:extLst>
              <a:ext uri="{FF2B5EF4-FFF2-40B4-BE49-F238E27FC236}">
                <a16:creationId xmlns:a16="http://schemas.microsoft.com/office/drawing/2014/main" id="{C29F391A-4647-2731-26B5-3B262D87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7" name="Picture Placeholder 126" descr="Team member headshot">
            <a:extLst>
              <a:ext uri="{FF2B5EF4-FFF2-40B4-BE49-F238E27FC236}">
                <a16:creationId xmlns:a16="http://schemas.microsoft.com/office/drawing/2014/main" id="{647C05DC-04F0-1158-3AA5-BF470126B9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9" b="169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AF69D5-AD7B-521D-22B1-50D8A2435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TAKUMA HAYASHI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28191-45A5-DEA1-F978-421F83D5E6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President</a:t>
            </a:r>
          </a:p>
        </p:txBody>
      </p:sp>
      <p:pic>
        <p:nvPicPr>
          <p:cNvPr id="135" name="Picture Placeholder 134" descr="Team member headshot">
            <a:extLst>
              <a:ext uri="{FF2B5EF4-FFF2-40B4-BE49-F238E27FC236}">
                <a16:creationId xmlns:a16="http://schemas.microsoft.com/office/drawing/2014/main" id="{53CE1A7F-C303-6378-F7D9-285999C320CB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3" r="113"/>
          <a:stretch/>
        </p:blipFill>
        <p:spPr/>
      </p:pic>
      <p:sp>
        <p:nvSpPr>
          <p:cNvPr id="159" name="Text Placeholder 158">
            <a:extLst>
              <a:ext uri="{FF2B5EF4-FFF2-40B4-BE49-F238E27FC236}">
                <a16:creationId xmlns:a16="http://schemas.microsoft.com/office/drawing/2014/main" id="{F269F917-64D7-CDF3-D985-799AE9C3B79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GRAHAM BARNES</a:t>
            </a:r>
          </a:p>
        </p:txBody>
      </p:sp>
      <p:sp>
        <p:nvSpPr>
          <p:cNvPr id="160" name="Text Placeholder 159">
            <a:extLst>
              <a:ext uri="{FF2B5EF4-FFF2-40B4-BE49-F238E27FC236}">
                <a16:creationId xmlns:a16="http://schemas.microsoft.com/office/drawing/2014/main" id="{2814DD63-8543-970F-927B-E6AA56C99E6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VP Product</a:t>
            </a:r>
          </a:p>
        </p:txBody>
      </p:sp>
      <p:pic>
        <p:nvPicPr>
          <p:cNvPr id="129" name="Picture Placeholder 128" descr="Team member headshot">
            <a:extLst>
              <a:ext uri="{FF2B5EF4-FFF2-40B4-BE49-F238E27FC236}">
                <a16:creationId xmlns:a16="http://schemas.microsoft.com/office/drawing/2014/main" id="{8B3998AA-37D7-2B8A-664B-5EE24039828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1" b="101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6A845-F328-1053-A365-3DA9CBAF9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MIRJAM NILSSON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46AF003-A457-D7E6-F39B-1A85A426A3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Chief Executive Officer</a:t>
            </a:r>
          </a:p>
        </p:txBody>
      </p:sp>
      <p:pic>
        <p:nvPicPr>
          <p:cNvPr id="137" name="Picture Placeholder 136" descr="Team member headshot">
            <a:extLst>
              <a:ext uri="{FF2B5EF4-FFF2-40B4-BE49-F238E27FC236}">
                <a16:creationId xmlns:a16="http://schemas.microsoft.com/office/drawing/2014/main" id="{5C2754CD-7055-FC29-FE1C-82327C464143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3" r="113"/>
          <a:stretch/>
        </p:blipFill>
        <p:spPr/>
      </p:pic>
      <p:sp>
        <p:nvSpPr>
          <p:cNvPr id="186" name="Text Placeholder 185">
            <a:extLst>
              <a:ext uri="{FF2B5EF4-FFF2-40B4-BE49-F238E27FC236}">
                <a16:creationId xmlns:a16="http://schemas.microsoft.com/office/drawing/2014/main" id="{18835196-357D-8C96-24B5-B52A2DDEB00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ROWAN MURPHY</a:t>
            </a:r>
          </a:p>
        </p:txBody>
      </p:sp>
      <p:sp>
        <p:nvSpPr>
          <p:cNvPr id="187" name="Text Placeholder 186">
            <a:extLst>
              <a:ext uri="{FF2B5EF4-FFF2-40B4-BE49-F238E27FC236}">
                <a16:creationId xmlns:a16="http://schemas.microsoft.com/office/drawing/2014/main" id="{41C11B69-21C7-3FD7-1E14-583CF5B1707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SEO Strategist</a:t>
            </a:r>
          </a:p>
        </p:txBody>
      </p:sp>
      <p:pic>
        <p:nvPicPr>
          <p:cNvPr id="131" name="Picture Placeholder 130" descr="Team member headshot">
            <a:extLst>
              <a:ext uri="{FF2B5EF4-FFF2-40B4-BE49-F238E27FC236}">
                <a16:creationId xmlns:a16="http://schemas.microsoft.com/office/drawing/2014/main" id="{2269A4E3-AE66-274F-54C8-9DD8DBA3B151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" b="34"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413FDF-11CF-6B9B-871F-ED1ED06E76B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FLORA BERGGREN​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3CED26D-9022-0D83-FB0D-E3471E6F7E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Chief Operations Officer</a:t>
            </a:r>
          </a:p>
        </p:txBody>
      </p:sp>
      <p:pic>
        <p:nvPicPr>
          <p:cNvPr id="139" name="Picture Placeholder 138" descr="Team member headshot">
            <a:extLst>
              <a:ext uri="{FF2B5EF4-FFF2-40B4-BE49-F238E27FC236}">
                <a16:creationId xmlns:a16="http://schemas.microsoft.com/office/drawing/2014/main" id="{9A9F1D08-2372-A757-BE1E-91723DB0EBB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4" b="174"/>
          <a:stretch/>
        </p:blipFill>
        <p:spPr/>
      </p:pic>
      <p:sp>
        <p:nvSpPr>
          <p:cNvPr id="188" name="Text Placeholder 187">
            <a:extLst>
              <a:ext uri="{FF2B5EF4-FFF2-40B4-BE49-F238E27FC236}">
                <a16:creationId xmlns:a16="http://schemas.microsoft.com/office/drawing/2014/main" id="{D362CDA4-D5CF-59E2-690B-FD99A9F4A51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ELIZABETH MOORE</a:t>
            </a:r>
          </a:p>
        </p:txBody>
      </p:sp>
      <p:sp>
        <p:nvSpPr>
          <p:cNvPr id="189" name="Text Placeholder 188">
            <a:extLst>
              <a:ext uri="{FF2B5EF4-FFF2-40B4-BE49-F238E27FC236}">
                <a16:creationId xmlns:a16="http://schemas.microsoft.com/office/drawing/2014/main" id="{D14B20BF-5DF9-3EC6-60DD-C63E039F74E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Product Designer</a:t>
            </a:r>
          </a:p>
        </p:txBody>
      </p:sp>
      <p:pic>
        <p:nvPicPr>
          <p:cNvPr id="133" name="Picture Placeholder 132" descr="Team member headshot">
            <a:extLst>
              <a:ext uri="{FF2B5EF4-FFF2-40B4-BE49-F238E27FC236}">
                <a16:creationId xmlns:a16="http://schemas.microsoft.com/office/drawing/2014/main" id="{65B0483B-CE9B-CD44-979E-DBD8145B7D30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0" b="140"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18301B7-15C5-E184-096F-BF82F42163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RAJESH SANTOSHI​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D57FB11-65D1-6B1C-8D88-F932BF765A7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VP Marketing</a:t>
            </a:r>
          </a:p>
        </p:txBody>
      </p:sp>
      <p:pic>
        <p:nvPicPr>
          <p:cNvPr id="141" name="Picture Placeholder 140" descr="Team member headshot">
            <a:extLst>
              <a:ext uri="{FF2B5EF4-FFF2-40B4-BE49-F238E27FC236}">
                <a16:creationId xmlns:a16="http://schemas.microsoft.com/office/drawing/2014/main" id="{9714A55E-3681-98F0-A943-50EE7A07869C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" r="293"/>
          <a:stretch/>
        </p:blipFill>
        <p:spPr/>
      </p:pic>
      <p:sp>
        <p:nvSpPr>
          <p:cNvPr id="190" name="Text Placeholder 189">
            <a:extLst>
              <a:ext uri="{FF2B5EF4-FFF2-40B4-BE49-F238E27FC236}">
                <a16:creationId xmlns:a16="http://schemas.microsoft.com/office/drawing/2014/main" id="{6FA69800-878A-E997-C835-4A34703F239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ROBIN KLINE</a:t>
            </a:r>
          </a:p>
        </p:txBody>
      </p:sp>
      <p:sp>
        <p:nvSpPr>
          <p:cNvPr id="191" name="Text Placeholder 190">
            <a:extLst>
              <a:ext uri="{FF2B5EF4-FFF2-40B4-BE49-F238E27FC236}">
                <a16:creationId xmlns:a16="http://schemas.microsoft.com/office/drawing/2014/main" id="{231555FC-0BA5-3E6F-7FCB-66878580BB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Content Developer</a:t>
            </a:r>
          </a:p>
        </p:txBody>
      </p:sp>
    </p:spTree>
    <p:extLst>
      <p:ext uri="{BB962C8B-B14F-4D97-AF65-F5344CB8AC3E}">
        <p14:creationId xmlns:p14="http://schemas.microsoft.com/office/powerpoint/2010/main" val="245226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487</Words>
  <Application>Microsoft Macintosh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Black</vt:lpstr>
      <vt:lpstr>Sabon Next LT</vt:lpstr>
      <vt:lpstr>Office Theme</vt:lpstr>
      <vt:lpstr>Company Name</vt:lpstr>
      <vt:lpstr>The Context</vt:lpstr>
      <vt:lpstr>The Problem</vt:lpstr>
      <vt:lpstr>The Solution</vt:lpstr>
      <vt:lpstr>Market Size</vt:lpstr>
      <vt:lpstr>Business model</vt:lpstr>
      <vt:lpstr>Competition</vt:lpstr>
      <vt:lpstr>Marketing Plan</vt:lpstr>
      <vt:lpstr>Team</vt:lpstr>
      <vt:lpstr>Financials</vt:lpstr>
      <vt:lpstr>Funding</vt:lpstr>
      <vt:lpstr>Extra Template</vt:lpstr>
      <vt:lpstr>Extra Template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Name</dc:title>
  <dc:subject/>
  <dc:creator>Mostafa Kamel</dc:creator>
  <cp:lastModifiedBy>Mostafa Kamel</cp:lastModifiedBy>
  <cp:revision>2</cp:revision>
  <dcterms:created xsi:type="dcterms:W3CDTF">2022-12-12T10:44:25Z</dcterms:created>
  <dcterms:modified xsi:type="dcterms:W3CDTF">2022-12-12T11:02:08Z</dcterms:modified>
</cp:coreProperties>
</file>