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54" roundtripDataSignature="AMtx7min6EDUV8qnsqI0kLqqLfVypUGi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xiv-vanity.com/papers/1704.04861/#S4.T4"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xiv-vanity.com/papers/1409.4842/" TargetMode="External"/><Relationship Id="rId3" Type="http://schemas.openxmlformats.org/officeDocument/2006/relationships/hyperlink" Target="https://www.arxiv-vanity.com/papers/1409.1556/" TargetMode="External"/><Relationship Id="rId4" Type="http://schemas.openxmlformats.org/officeDocument/2006/relationships/hyperlink" Target="https://dl.acm.org/ft_gateway.cfm?id=3065386&amp;type=pdf" TargetMode="External"/><Relationship Id="rId5" Type="http://schemas.openxmlformats.org/officeDocument/2006/relationships/hyperlink" Target="https://www.arxiv-vanity.com/papers/1602.07360/"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b6cd35cad_0_7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sz="1350">
                <a:solidFill>
                  <a:srgbClr val="222222"/>
                </a:solidFill>
                <a:highlight>
                  <a:srgbClr val="FFFFFF"/>
                </a:highlight>
              </a:rPr>
              <a:t>In the conventional convolutions, if the kernel is 3 x 3 then the number of parameters would be 9. In spatially separable convolution we divide the kernel into two kernels of shapes 3 x 1 and 1 x 3. The input is first convolved with 3 x 1 kernel and then with 1 x 3, then the number of parameters would be 3 + 3 = 6. So less matrix multiplication is required.</a:t>
            </a:r>
            <a:endParaRPr sz="13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CA" sz="1350">
                <a:solidFill>
                  <a:srgbClr val="222222"/>
                </a:solidFill>
                <a:highlight>
                  <a:srgbClr val="FFFFFF"/>
                </a:highlight>
              </a:rPr>
              <a:t>An important thing to note here is that not every kernel can be separated. Because of this drawback, this method is used lesser compared to Depthwise separable convolutions.</a:t>
            </a:r>
            <a:endParaRPr sz="1350">
              <a:solidFill>
                <a:srgbClr val="222222"/>
              </a:solidFill>
              <a:highlight>
                <a:srgbClr val="FFFFFF"/>
              </a:highlight>
            </a:endParaRPr>
          </a:p>
          <a:p>
            <a:pPr indent="0" lvl="0" marL="0" rtl="0" algn="l">
              <a:spcBef>
                <a:spcPts val="0"/>
              </a:spcBef>
              <a:spcAft>
                <a:spcPts val="0"/>
              </a:spcAft>
              <a:buNone/>
            </a:pPr>
            <a:r>
              <a:t/>
            </a:r>
            <a:endParaRPr/>
          </a:p>
        </p:txBody>
      </p:sp>
      <p:sp>
        <p:nvSpPr>
          <p:cNvPr id="118" name="Google Shape;118;g19b6cd35cad_0_7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b6cd35cad_0_8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9b6cd35cad_0_8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b6cd35cad_0_38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9b6cd35cad_0_38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b6cd35cad_0_9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500">
                <a:solidFill>
                  <a:srgbClr val="292929"/>
                </a:solidFill>
                <a:highlight>
                  <a:srgbClr val="FFFFFF"/>
                </a:highlight>
                <a:latin typeface="Georgia"/>
                <a:ea typeface="Georgia"/>
                <a:cs typeface="Georgia"/>
                <a:sym typeface="Georgia"/>
              </a:rPr>
              <a:t>Unlike spatial separable convolutions, depthwise separable convolutions work with kernels that cannot be “factored” into two smaller kernels.</a:t>
            </a:r>
            <a:endParaRPr sz="13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CA" sz="1350">
                <a:solidFill>
                  <a:srgbClr val="333333"/>
                </a:solidFill>
                <a:highlight>
                  <a:srgbClr val="FFFFFF"/>
                </a:highlight>
              </a:rPr>
              <a:t>We will look into each of them one by one.</a:t>
            </a:r>
            <a:endParaRPr/>
          </a:p>
        </p:txBody>
      </p:sp>
      <p:sp>
        <p:nvSpPr>
          <p:cNvPr id="140" name="Google Shape;140;g19b6cd35cad_0_9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b6cd35cad_0_1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350">
                <a:solidFill>
                  <a:srgbClr val="3C484E"/>
                </a:solidFill>
                <a:highlight>
                  <a:srgbClr val="FFFFFF"/>
                </a:highlight>
              </a:rPr>
              <a:t>We use three seperate kernels of size 3 x 3 x 1 instead of using just one 3 x 3 x 3 used in the traditional convolution kernel. The three kernels interacts with just one channel of the input layer. Each of these three convolutions produces a map of size 5 x 5 x 1. Perform stacking again to generate a map of size 5 x 5 x 3. We observe that the spatial dimensions have shrunk while the depth remains the same.</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47" name="Google Shape;147;g19b6cd35cad_0_11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b6cd35cad_0_1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55" name="Google Shape;155;g19b6cd35cad_0_14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b6cd35cad_0_1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63" name="Google Shape;163;g19b6cd35cad_0_15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b6cd35cad_0_20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71" name="Google Shape;171;g19b6cd35cad_0_20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b6cd35cad_0_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9b6cd35cad_0_3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b6cd35cad_0_3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9b6cd35cad_0_36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b6cd35cad_0_1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CA" sz="1200">
                <a:solidFill>
                  <a:srgbClr val="212529"/>
                </a:solidFill>
                <a:highlight>
                  <a:srgbClr val="FFFFFF"/>
                </a:highlight>
                <a:latin typeface="Georgia"/>
                <a:ea typeface="Georgia"/>
                <a:cs typeface="Georgia"/>
                <a:sym typeface="Georgia"/>
              </a:rPr>
              <a:t>MobileNet models can be applied to various recognition tasks for efficient on device intelligence.</a:t>
            </a:r>
            <a:endParaRPr/>
          </a:p>
        </p:txBody>
      </p:sp>
      <p:sp>
        <p:nvSpPr>
          <p:cNvPr id="199" name="Google Shape;199;g19b6cd35cad_0_17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b6cd35cad_0_18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300">
                <a:solidFill>
                  <a:srgbClr val="212529"/>
                </a:solidFill>
                <a:highlight>
                  <a:srgbClr val="FFFFFF"/>
                </a:highlight>
                <a:latin typeface="Georgia"/>
                <a:ea typeface="Georgia"/>
                <a:cs typeface="Georgia"/>
                <a:sym typeface="Georgia"/>
              </a:rPr>
              <a:t>MobileNet has 28 layers.</a:t>
            </a:r>
            <a:endParaRPr sz="1200">
              <a:solidFill>
                <a:srgbClr val="2125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212529"/>
              </a:solidFill>
              <a:highlight>
                <a:srgbClr val="FFFFFF"/>
              </a:highlight>
              <a:latin typeface="Georgia"/>
              <a:ea typeface="Georgia"/>
              <a:cs typeface="Georgia"/>
              <a:sym typeface="Georgia"/>
            </a:endParaRPr>
          </a:p>
          <a:p>
            <a:pPr indent="0" lvl="0" marL="0" rtl="0" algn="l">
              <a:lnSpc>
                <a:spcPct val="184090"/>
              </a:lnSpc>
              <a:spcBef>
                <a:spcPts val="0"/>
              </a:spcBef>
              <a:spcAft>
                <a:spcPts val="0"/>
              </a:spcAft>
              <a:buNone/>
            </a:pPr>
            <a:r>
              <a:rPr lang="en-CA" sz="950">
                <a:solidFill>
                  <a:srgbClr val="444444"/>
                </a:solidFill>
                <a:highlight>
                  <a:srgbClr val="FFFFFF"/>
                </a:highlight>
                <a:latin typeface="Times New Roman"/>
                <a:ea typeface="Times New Roman"/>
                <a:cs typeface="Times New Roman"/>
                <a:sym typeface="Times New Roman"/>
              </a:rPr>
              <a:t>Together, the depthwise and pointwise convolutions form a “depthwise separable” convolution block. It does approximately the same thing as traditional convolution but is much faster. All </a:t>
            </a:r>
            <a:r>
              <a:rPr lang="en-CA" sz="1050">
                <a:solidFill>
                  <a:srgbClr val="444444"/>
                </a:solidFill>
                <a:highlight>
                  <a:srgbClr val="FFFFFF"/>
                </a:highlight>
                <a:latin typeface="Times New Roman"/>
                <a:ea typeface="Times New Roman"/>
                <a:cs typeface="Times New Roman"/>
                <a:sym typeface="Times New Roman"/>
              </a:rPr>
              <a:t>the convolution layers are followed by batch normalization and an activation function </a:t>
            </a:r>
            <a:r>
              <a:rPr b="1" lang="en-CA" sz="1050">
                <a:solidFill>
                  <a:srgbClr val="444444"/>
                </a:solidFill>
                <a:highlight>
                  <a:srgbClr val="FFFFFF"/>
                </a:highlight>
                <a:latin typeface="Times New Roman"/>
                <a:ea typeface="Times New Roman"/>
                <a:cs typeface="Times New Roman"/>
                <a:sym typeface="Times New Roman"/>
              </a:rPr>
              <a:t>ReLU6</a:t>
            </a:r>
            <a:r>
              <a:rPr lang="en-CA" sz="1050">
                <a:solidFill>
                  <a:srgbClr val="444444"/>
                </a:solidFill>
                <a:highlight>
                  <a:srgbClr val="FFFFFF"/>
                </a:highlight>
                <a:latin typeface="Times New Roman"/>
                <a:ea typeface="Times New Roman"/>
                <a:cs typeface="Times New Roman"/>
                <a:sym typeface="Times New Roman"/>
              </a:rPr>
              <a:t> </a:t>
            </a:r>
            <a:r>
              <a:rPr lang="en-CA" sz="1000">
                <a:solidFill>
                  <a:srgbClr val="212529"/>
                </a:solidFill>
                <a:highlight>
                  <a:srgbClr val="FFFFFF"/>
                </a:highlight>
                <a:latin typeface="Georgia"/>
                <a:ea typeface="Georgia"/>
                <a:cs typeface="Georgia"/>
                <a:sym typeface="Georgia"/>
              </a:rPr>
              <a:t>with the exception of the final fully connected layer. </a:t>
            </a:r>
            <a:r>
              <a:rPr lang="en-CA" sz="1050">
                <a:solidFill>
                  <a:srgbClr val="444444"/>
                </a:solidFill>
                <a:highlight>
                  <a:srgbClr val="FFFFFF"/>
                </a:highlight>
                <a:latin typeface="Times New Roman"/>
                <a:ea typeface="Times New Roman"/>
                <a:cs typeface="Times New Roman"/>
                <a:sym typeface="Times New Roman"/>
              </a:rPr>
              <a:t>This is like the well-known ReLU but it prevents activations from becoming too big. </a:t>
            </a:r>
            <a:r>
              <a:rPr lang="en-CA" sz="950">
                <a:solidFill>
                  <a:srgbClr val="444444"/>
                </a:solidFill>
                <a:highlight>
                  <a:srgbClr val="FFFFFF"/>
                </a:highlight>
                <a:latin typeface="Times New Roman"/>
                <a:ea typeface="Times New Roman"/>
                <a:cs typeface="Times New Roman"/>
                <a:sym typeface="Times New Roman"/>
              </a:rPr>
              <a:t>ReLU6 is more robust than regular ReLU when using low-precision computation. </a:t>
            </a:r>
            <a:endParaRPr sz="250">
              <a:solidFill>
                <a:srgbClr val="444444"/>
              </a:solidFill>
              <a:highlight>
                <a:srgbClr val="FFFFFF"/>
              </a:highlight>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a:solidFill>
                <a:srgbClr val="212529"/>
              </a:solidFill>
              <a:highlight>
                <a:srgbClr val="FFFFFF"/>
              </a:highlight>
              <a:latin typeface="Georgia"/>
              <a:ea typeface="Georgia"/>
              <a:cs typeface="Georgia"/>
              <a:sym typeface="Georgia"/>
            </a:endParaRPr>
          </a:p>
        </p:txBody>
      </p:sp>
      <p:sp>
        <p:nvSpPr>
          <p:cNvPr id="213" name="Google Shape;213;g19b6cd35cad_0_18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b6cd35cad_0_2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Clr>
                <a:schemeClr val="dk1"/>
              </a:buClr>
              <a:buSzPts val="1100"/>
              <a:buFont typeface="Arial"/>
              <a:buNone/>
            </a:pPr>
            <a:r>
              <a:rPr lang="en-CA">
                <a:solidFill>
                  <a:schemeClr val="dk1"/>
                </a:solidFill>
                <a:highlight>
                  <a:srgbClr val="FFFFFF"/>
                </a:highlight>
                <a:latin typeface="Times New Roman"/>
                <a:ea typeface="Times New Roman"/>
                <a:cs typeface="Times New Roman"/>
                <a:sym typeface="Times New Roman"/>
              </a:rPr>
              <a:t>The full architecture of MobileNet V1 consists of a regular 3×3 convolution as the very first layer, followed by 13 times the “depthwise separable” convolution block.There are no pooling layers in between these depthwise separable blocks. Instead, Down sampling is handled with strided convolution (stride =2 ) in the depthwise convolutions as well as in the first layer to reduce the spatial dimensions of the data.. When that happens, the corresponding pointwise layer also doubles the number of output channels. If the input image is 224×224×3 then the output of the network is a 7×7×1024 feature map.In a classifier based on MobileNet, there is typically a global average pooling layer at the very end, followed by a fully-connected classification layer or an equivalent 1×1 convolution, and a softmax.Counting depthwise and pointwise convolutions as separate layers, MobileNet has 28 layers.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t/>
            </a:r>
            <a:endParaRPr i="1" sz="1200">
              <a:solidFill>
                <a:schemeClr val="dk1"/>
              </a:solidFill>
              <a:highlight>
                <a:srgbClr val="FFFFFF"/>
              </a:highlight>
              <a:latin typeface="Georgia"/>
              <a:ea typeface="Georgia"/>
              <a:cs typeface="Georgia"/>
              <a:sym typeface="Georgia"/>
            </a:endParaRPr>
          </a:p>
        </p:txBody>
      </p:sp>
      <p:sp>
        <p:nvSpPr>
          <p:cNvPr id="224" name="Google Shape;224;g19b6cd35cad_0_21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200">
                <a:solidFill>
                  <a:srgbClr val="666666"/>
                </a:solidFill>
              </a:rPr>
              <a:t>a tensor with dimensions </a:t>
            </a:r>
            <a:r>
              <a:rPr lang="en-CA" sz="1450">
                <a:solidFill>
                  <a:srgbClr val="666666"/>
                </a:solidFill>
              </a:rPr>
              <a:t>h×w×d</a:t>
            </a:r>
            <a:r>
              <a:rPr lang="en-CA" sz="1200">
                <a:solidFill>
                  <a:srgbClr val="666666"/>
                </a:solidFill>
              </a:rPr>
              <a:t> is reduced in size to have dimensions 1×1×d. GAP layers reduce each </a:t>
            </a:r>
            <a:r>
              <a:rPr lang="en-CA" sz="1450">
                <a:solidFill>
                  <a:srgbClr val="666666"/>
                </a:solidFill>
              </a:rPr>
              <a:t>h×w</a:t>
            </a:r>
            <a:r>
              <a:rPr lang="en-CA" sz="1200">
                <a:solidFill>
                  <a:srgbClr val="666666"/>
                </a:solidFill>
              </a:rPr>
              <a:t> feature map to a single number by simply taking the average of all hw values.</a:t>
            </a:r>
            <a:endParaRPr/>
          </a:p>
        </p:txBody>
      </p:sp>
      <p:sp>
        <p:nvSpPr>
          <p:cNvPr id="231" name="Google Shape;231;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b6cd35cad_0_2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200">
                <a:solidFill>
                  <a:srgbClr val="666666"/>
                </a:solidFill>
              </a:rPr>
              <a:t>a tensor with dimensions </a:t>
            </a:r>
            <a:r>
              <a:rPr lang="en-CA" sz="1450">
                <a:solidFill>
                  <a:srgbClr val="666666"/>
                </a:solidFill>
              </a:rPr>
              <a:t>h×w×d</a:t>
            </a:r>
            <a:r>
              <a:rPr lang="en-CA" sz="1200">
                <a:solidFill>
                  <a:srgbClr val="666666"/>
                </a:solidFill>
              </a:rPr>
              <a:t> is reduced in size to have dimensions 1×1×d. GAP layers reduce each </a:t>
            </a:r>
            <a:r>
              <a:rPr lang="en-CA" sz="1450">
                <a:solidFill>
                  <a:srgbClr val="666666"/>
                </a:solidFill>
              </a:rPr>
              <a:t>h×w</a:t>
            </a:r>
            <a:r>
              <a:rPr lang="en-CA" sz="1200">
                <a:solidFill>
                  <a:srgbClr val="666666"/>
                </a:solidFill>
              </a:rPr>
              <a:t> feature map to a single number by simply taking the average of all hw values.</a:t>
            </a:r>
            <a:endParaRPr/>
          </a:p>
        </p:txBody>
      </p:sp>
      <p:sp>
        <p:nvSpPr>
          <p:cNvPr id="239" name="Google Shape;239;g19b6cd35cad_0_25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b6cd35cad_0_2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9b6cd35cad_0_27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9b6cd35cad_0_29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9b6cd35cad_0_29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300">
                <a:solidFill>
                  <a:srgbClr val="212529"/>
                </a:solidFill>
                <a:highlight>
                  <a:srgbClr val="FFFFFF"/>
                </a:highlight>
                <a:latin typeface="Georgia"/>
                <a:ea typeface="Georgia"/>
                <a:cs typeface="Georgia"/>
                <a:sym typeface="Georgia"/>
              </a:rPr>
              <a:t>In Table </a:t>
            </a:r>
            <a:r>
              <a:rPr lang="en-CA" sz="1300">
                <a:solidFill>
                  <a:srgbClr val="7C7EC1"/>
                </a:solidFill>
                <a:highlight>
                  <a:srgbClr val="FFFFFF"/>
                </a:highlight>
                <a:uFill>
                  <a:noFill/>
                </a:uFill>
                <a:latin typeface="Georgia"/>
                <a:ea typeface="Georgia"/>
                <a:cs typeface="Georgia"/>
                <a:sym typeface="Georgia"/>
                <a:hlinkClick r:id="rId2">
                  <a:extLst>
                    <a:ext uri="{A12FA001-AC4F-418D-AE19-62706E023703}">
                      <ahyp:hlinkClr val="tx"/>
                    </a:ext>
                  </a:extLst>
                </a:hlinkClick>
              </a:rPr>
              <a:t>4</a:t>
            </a:r>
            <a:r>
              <a:rPr lang="en-CA" sz="1300">
                <a:solidFill>
                  <a:srgbClr val="212529"/>
                </a:solidFill>
                <a:highlight>
                  <a:srgbClr val="FFFFFF"/>
                </a:highlight>
                <a:latin typeface="Georgia"/>
                <a:ea typeface="Georgia"/>
                <a:cs typeface="Georgia"/>
                <a:sym typeface="Georgia"/>
              </a:rPr>
              <a:t> we see that using depthwise separable convolutions compared to full convolutions only reduces accuracy by  1%on ImageNet was saving tremendously on mult-adds and parameters.</a:t>
            </a:r>
            <a:endParaRPr sz="1300">
              <a:solidFill>
                <a:srgbClr val="2125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CA" sz="1300">
                <a:solidFill>
                  <a:srgbClr val="292929"/>
                </a:solidFill>
                <a:highlight>
                  <a:srgbClr val="FFFFFF"/>
                </a:highlight>
                <a:latin typeface="Georgia"/>
                <a:ea typeface="Georgia"/>
                <a:cs typeface="Georgia"/>
                <a:sym typeface="Georgia"/>
              </a:rPr>
              <a:t>MobileNet only got 1% loss in accuracy, but the Mult-Adds and parameters are reduced tremendously.</a:t>
            </a:r>
            <a:endParaRPr sz="130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rPr lang="en-CA" sz="1400">
                <a:solidFill>
                  <a:srgbClr val="292929"/>
                </a:solidFill>
                <a:highlight>
                  <a:srgbClr val="FFFFFF"/>
                </a:highlight>
                <a:latin typeface="Times New Roman"/>
                <a:ea typeface="Times New Roman"/>
                <a:cs typeface="Times New Roman"/>
                <a:sym typeface="Times New Roman"/>
              </a:rPr>
              <a:t>Two parameters are introduced so that MobileNet can be tuned easily: </a:t>
            </a:r>
            <a:r>
              <a:rPr b="1" lang="en-CA" sz="1400">
                <a:solidFill>
                  <a:srgbClr val="292929"/>
                </a:solidFill>
                <a:highlight>
                  <a:srgbClr val="FFFFFF"/>
                </a:highlight>
                <a:latin typeface="Times New Roman"/>
                <a:ea typeface="Times New Roman"/>
                <a:cs typeface="Times New Roman"/>
                <a:sym typeface="Times New Roman"/>
              </a:rPr>
              <a:t>Width Multiplier α </a:t>
            </a:r>
            <a:r>
              <a:rPr lang="en-CA" sz="1400">
                <a:solidFill>
                  <a:srgbClr val="292929"/>
                </a:solidFill>
                <a:highlight>
                  <a:srgbClr val="FFFFFF"/>
                </a:highlight>
                <a:latin typeface="Times New Roman"/>
                <a:ea typeface="Times New Roman"/>
                <a:cs typeface="Times New Roman"/>
                <a:sym typeface="Times New Roman"/>
              </a:rPr>
              <a:t>and </a:t>
            </a:r>
            <a:r>
              <a:rPr b="1" lang="en-CA" sz="1400">
                <a:solidFill>
                  <a:srgbClr val="292929"/>
                </a:solidFill>
                <a:highlight>
                  <a:srgbClr val="FFFFFF"/>
                </a:highlight>
                <a:latin typeface="Times New Roman"/>
                <a:ea typeface="Times New Roman"/>
                <a:cs typeface="Times New Roman"/>
                <a:sym typeface="Times New Roman"/>
              </a:rPr>
              <a:t>Resolution Multiplier ρ</a:t>
            </a:r>
            <a:endParaRPr sz="7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269" name="Google Shape;269;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b6cd35cad_0_38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9b6cd35cad_0_38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9b6cd35cad_0_30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solidFill>
                  <a:srgbClr val="292929"/>
                </a:solidFill>
                <a:highlight>
                  <a:srgbClr val="FFFFFF"/>
                </a:highlight>
                <a:latin typeface="Georgia"/>
                <a:ea typeface="Georgia"/>
                <a:cs typeface="Georgia"/>
                <a:sym typeface="Georgia"/>
              </a:rPr>
              <a:t>the depthwise separable convolution cost become</a:t>
            </a:r>
            <a:endParaRPr>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rPr lang="en-CA">
                <a:solidFill>
                  <a:srgbClr val="292929"/>
                </a:solidFill>
                <a:highlight>
                  <a:srgbClr val="FFFFFF"/>
                </a:highlight>
                <a:latin typeface="Georgia"/>
                <a:ea typeface="Georgia"/>
                <a:cs typeface="Georgia"/>
                <a:sym typeface="Georgia"/>
              </a:rPr>
              <a:t>α=1 :  the baseline MobileNet </a:t>
            </a:r>
            <a:endParaRPr>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rPr lang="en-CA">
                <a:solidFill>
                  <a:srgbClr val="292929"/>
                </a:solidFill>
                <a:highlight>
                  <a:srgbClr val="FFFFFF"/>
                </a:highlight>
                <a:latin typeface="Georgia"/>
                <a:ea typeface="Georgia"/>
                <a:cs typeface="Georgia"/>
                <a:sym typeface="Georgia"/>
              </a:rPr>
              <a:t>Accuracy drops off smoothly from α=1 to 0.5 until α=0.25 which is too small.</a:t>
            </a:r>
            <a:endParaRPr>
              <a:solidFill>
                <a:srgbClr val="292929"/>
              </a:solidFill>
              <a:highlight>
                <a:srgbClr val="FFFFFF"/>
              </a:highlight>
              <a:latin typeface="Georgia"/>
              <a:ea typeface="Georgia"/>
              <a:cs typeface="Georgia"/>
              <a:sym typeface="Georgia"/>
            </a:endParaRPr>
          </a:p>
        </p:txBody>
      </p:sp>
      <p:sp>
        <p:nvSpPr>
          <p:cNvPr id="283" name="Google Shape;283;g19b6cd35cad_0_30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9b6cd35cad_0_3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1800">
                <a:solidFill>
                  <a:srgbClr val="212529"/>
                </a:solidFill>
                <a:highlight>
                  <a:srgbClr val="FFFFFF"/>
                </a:highlight>
                <a:latin typeface="Georgia"/>
                <a:ea typeface="Georgia"/>
                <a:cs typeface="Georgia"/>
                <a:sym typeface="Georgia"/>
              </a:rPr>
              <a:t>The second hyper-parameter to reduce the computational cost of a neural network is a resolution multiplier ρ We apply this to the input image and the internal representation of every layer is subsequently reduced by the same multiplier. </a:t>
            </a:r>
            <a:endParaRPr>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CA">
                <a:solidFill>
                  <a:srgbClr val="292929"/>
                </a:solidFill>
                <a:highlight>
                  <a:srgbClr val="FFFFFF"/>
                </a:highlight>
                <a:latin typeface="Georgia"/>
                <a:ea typeface="Georgia"/>
                <a:cs typeface="Georgia"/>
                <a:sym typeface="Georgia"/>
              </a:rPr>
              <a:t>the depthwise separable convolution cost become</a:t>
            </a:r>
            <a:endParaRPr>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rPr lang="en-CA" sz="1500">
                <a:solidFill>
                  <a:srgbClr val="292929"/>
                </a:solidFill>
                <a:highlight>
                  <a:srgbClr val="FFFFFF"/>
                </a:highlight>
                <a:latin typeface="Georgia"/>
                <a:ea typeface="Georgia"/>
                <a:cs typeface="Georgia"/>
                <a:sym typeface="Georgia"/>
              </a:rPr>
              <a:t>ρ=1, it is the baseline MobileNet</a:t>
            </a:r>
            <a:endParaRPr>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None/>
            </a:pPr>
            <a:r>
              <a:rPr lang="en-CA" sz="1500">
                <a:solidFill>
                  <a:srgbClr val="292929"/>
                </a:solidFill>
                <a:highlight>
                  <a:srgbClr val="FFFFFF"/>
                </a:highlight>
                <a:latin typeface="Georgia"/>
                <a:ea typeface="Georgia"/>
                <a:cs typeface="Georgia"/>
                <a:sym typeface="Georgia"/>
              </a:rPr>
              <a:t>Accuracy drops off smoothly across resolution from 224 to 128</a:t>
            </a:r>
            <a:endParaRPr>
              <a:solidFill>
                <a:srgbClr val="292929"/>
              </a:solidFill>
              <a:highlight>
                <a:srgbClr val="FFFFFF"/>
              </a:highlight>
              <a:latin typeface="Georgia"/>
              <a:ea typeface="Georgia"/>
              <a:cs typeface="Georgia"/>
              <a:sym typeface="Georgia"/>
            </a:endParaRPr>
          </a:p>
        </p:txBody>
      </p:sp>
      <p:sp>
        <p:nvSpPr>
          <p:cNvPr id="292" name="Google Shape;292;g19b6cd35cad_0_32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09aa45e46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a09aa45e46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b6cd35cad_0_3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CA" sz="1400">
                <a:solidFill>
                  <a:srgbClr val="212529"/>
                </a:solidFill>
                <a:highlight>
                  <a:srgbClr val="FFFFFF"/>
                </a:highlight>
                <a:latin typeface="Georgia"/>
                <a:ea typeface="Georgia"/>
                <a:cs typeface="Georgia"/>
                <a:sym typeface="Georgia"/>
              </a:rPr>
              <a:t>We will compare full MobileNet to the original GoogleNet [</a:t>
            </a:r>
            <a:r>
              <a:rPr lang="en-CA" sz="1400">
                <a:solidFill>
                  <a:srgbClr val="7C7EC1"/>
                </a:solidFill>
                <a:highlight>
                  <a:srgbClr val="FFFFFF"/>
                </a:highlight>
                <a:uFill>
                  <a:noFill/>
                </a:uFill>
                <a:latin typeface="Georgia"/>
                <a:ea typeface="Georgia"/>
                <a:cs typeface="Georgia"/>
                <a:sym typeface="Georgia"/>
                <a:hlinkClick r:id="rId2">
                  <a:extLst>
                    <a:ext uri="{A12FA001-AC4F-418D-AE19-62706E023703}">
                      <ahyp:hlinkClr val="tx"/>
                    </a:ext>
                  </a:extLst>
                </a:hlinkClick>
              </a:rPr>
              <a:t>30</a:t>
            </a:r>
            <a:r>
              <a:rPr lang="en-CA" sz="1400">
                <a:solidFill>
                  <a:srgbClr val="212529"/>
                </a:solidFill>
                <a:highlight>
                  <a:srgbClr val="FFFFFF"/>
                </a:highlight>
                <a:latin typeface="Georgia"/>
                <a:ea typeface="Georgia"/>
                <a:cs typeface="Georgia"/>
                <a:sym typeface="Georgia"/>
              </a:rPr>
              <a:t>] and VGG16 [</a:t>
            </a:r>
            <a:r>
              <a:rPr lang="en-CA" sz="1400">
                <a:solidFill>
                  <a:srgbClr val="7C7EC1"/>
                </a:solidFill>
                <a:highlight>
                  <a:srgbClr val="FFFFFF"/>
                </a:highlight>
                <a:uFill>
                  <a:noFill/>
                </a:uFill>
                <a:latin typeface="Georgia"/>
                <a:ea typeface="Georgia"/>
                <a:cs typeface="Georgia"/>
                <a:sym typeface="Georgia"/>
                <a:hlinkClick r:id="rId3">
                  <a:extLst>
                    <a:ext uri="{A12FA001-AC4F-418D-AE19-62706E023703}">
                      <ahyp:hlinkClr val="tx"/>
                    </a:ext>
                  </a:extLst>
                </a:hlinkClick>
              </a:rPr>
              <a:t>27</a:t>
            </a:r>
            <a:r>
              <a:rPr lang="en-CA" sz="1400">
                <a:solidFill>
                  <a:srgbClr val="212529"/>
                </a:solidFill>
                <a:highlight>
                  <a:srgbClr val="FFFFFF"/>
                </a:highlight>
                <a:latin typeface="Georgia"/>
                <a:ea typeface="Georgia"/>
                <a:cs typeface="Georgia"/>
                <a:sym typeface="Georgia"/>
              </a:rPr>
              <a:t>]. MobileNet is nearly as accurate as VGG16 while being 32 times smaller and 27 times less compute intensive. It is more accurate than GoogleNet while being smaller and more than 2.5 times less computation.</a:t>
            </a:r>
            <a:endParaRPr sz="1400">
              <a:solidFill>
                <a:srgbClr val="2125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CA" sz="1400">
                <a:solidFill>
                  <a:srgbClr val="212529"/>
                </a:solidFill>
                <a:highlight>
                  <a:srgbClr val="FFFFFF"/>
                </a:highlight>
                <a:latin typeface="Georgia"/>
                <a:ea typeface="Georgia"/>
                <a:cs typeface="Georgia"/>
                <a:sym typeface="Georgia"/>
              </a:rPr>
              <a:t>We will compare a reduced MobileNet with width multiplier α=0.5and reduced resolution 160×160.Reduced MobileNet is 4%better than AlexNet [</a:t>
            </a:r>
            <a:r>
              <a:rPr lang="en-CA" sz="1400">
                <a:solidFill>
                  <a:srgbClr val="7C7EC1"/>
                </a:solidFill>
                <a:highlight>
                  <a:srgbClr val="FFFFFF"/>
                </a:highlight>
                <a:uFill>
                  <a:noFill/>
                </a:uFill>
                <a:latin typeface="Georgia"/>
                <a:ea typeface="Georgia"/>
                <a:cs typeface="Georgia"/>
                <a:sym typeface="Georgia"/>
                <a:hlinkClick r:id="rId4">
                  <a:extLst>
                    <a:ext uri="{A12FA001-AC4F-418D-AE19-62706E023703}">
                      <ahyp:hlinkClr val="tx"/>
                    </a:ext>
                  </a:extLst>
                </a:hlinkClick>
              </a:rPr>
              <a:t>19</a:t>
            </a:r>
            <a:r>
              <a:rPr lang="en-CA" sz="1400">
                <a:solidFill>
                  <a:srgbClr val="212529"/>
                </a:solidFill>
                <a:highlight>
                  <a:srgbClr val="FFFFFF"/>
                </a:highlight>
                <a:latin typeface="Georgia"/>
                <a:ea typeface="Georgia"/>
                <a:cs typeface="Georgia"/>
                <a:sym typeface="Georgia"/>
              </a:rPr>
              <a:t>] while being 45×smaller and 9.4×less compute than AlexNet. It is also 4%better than Squeezenet [</a:t>
            </a:r>
            <a:r>
              <a:rPr lang="en-CA" sz="1400">
                <a:solidFill>
                  <a:srgbClr val="7C7EC1"/>
                </a:solidFill>
                <a:highlight>
                  <a:srgbClr val="FFFFFF"/>
                </a:highlight>
                <a:uFill>
                  <a:noFill/>
                </a:uFill>
                <a:latin typeface="Georgia"/>
                <a:ea typeface="Georgia"/>
                <a:cs typeface="Georgia"/>
                <a:sym typeface="Georgia"/>
                <a:hlinkClick r:id="rId5">
                  <a:extLst>
                    <a:ext uri="{A12FA001-AC4F-418D-AE19-62706E023703}">
                      <ahyp:hlinkClr val="tx"/>
                    </a:ext>
                  </a:extLst>
                </a:hlinkClick>
              </a:rPr>
              <a:t>12</a:t>
            </a:r>
            <a:r>
              <a:rPr lang="en-CA" sz="1400">
                <a:solidFill>
                  <a:srgbClr val="212529"/>
                </a:solidFill>
                <a:highlight>
                  <a:srgbClr val="FFFFFF"/>
                </a:highlight>
                <a:latin typeface="Georgia"/>
                <a:ea typeface="Georgia"/>
                <a:cs typeface="Georgia"/>
                <a:sym typeface="Georgia"/>
              </a:rPr>
              <a:t>] at about the same size and 22×less computation.</a:t>
            </a:r>
            <a:endParaRPr sz="1000">
              <a:solidFill>
                <a:srgbClr val="212529"/>
              </a:solidFill>
              <a:highlight>
                <a:srgbClr val="FFFFFF"/>
              </a:highlight>
              <a:latin typeface="Georgia"/>
              <a:ea typeface="Georgia"/>
              <a:cs typeface="Georgia"/>
              <a:sym typeface="Georgia"/>
            </a:endParaRPr>
          </a:p>
        </p:txBody>
      </p:sp>
      <p:sp>
        <p:nvSpPr>
          <p:cNvPr id="308" name="Google Shape;308;g19b6cd35cad_0_34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b6cd35cad_0_39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9b6cd35cad_0_39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b6cd35cad_0_4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323" name="Google Shape;323;g19b6cd35cad_0_41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b6cd35cad_0_4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Clr>
                <a:schemeClr val="dk1"/>
              </a:buClr>
              <a:buSzPts val="1100"/>
              <a:buFont typeface="Arial"/>
              <a:buNone/>
            </a:pPr>
            <a:r>
              <a:rPr lang="en-CA">
                <a:solidFill>
                  <a:srgbClr val="444444"/>
                </a:solidFill>
                <a:highlight>
                  <a:srgbClr val="FFFFFF"/>
                </a:highlight>
              </a:rPr>
              <a:t>However, this 1×1 layer now has a different job.In V1 the pointwise convolution either kept the number of channels the same or doubled them. In V2 it does the opposite: it makes the number of channels smaller.</a:t>
            </a:r>
            <a:endParaRPr>
              <a:solidFill>
                <a:srgbClr val="444444"/>
              </a:solidFill>
              <a:highlight>
                <a:srgbClr val="FFFFFF"/>
              </a:highlight>
            </a:endParaRPr>
          </a:p>
          <a:p>
            <a:pPr indent="0" lvl="0" marL="0" rtl="0" algn="l">
              <a:spcBef>
                <a:spcPts val="1400"/>
              </a:spcBef>
              <a:spcAft>
                <a:spcPts val="0"/>
              </a:spcAft>
              <a:buNone/>
            </a:pPr>
            <a:r>
              <a:t/>
            </a:r>
            <a:endParaRPr>
              <a:solidFill>
                <a:srgbClr val="292929"/>
              </a:solidFill>
              <a:highlight>
                <a:srgbClr val="FFFFFF"/>
              </a:highlight>
              <a:latin typeface="Georgia"/>
              <a:ea typeface="Georgia"/>
              <a:cs typeface="Georgia"/>
              <a:sym typeface="Georgia"/>
            </a:endParaRPr>
          </a:p>
        </p:txBody>
      </p:sp>
      <p:sp>
        <p:nvSpPr>
          <p:cNvPr id="331" name="Google Shape;331;g19b6cd35cad_0_45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934c80637_0_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None/>
            </a:pPr>
            <a:r>
              <a:t/>
            </a:r>
            <a:endParaRPr>
              <a:solidFill>
                <a:srgbClr val="444444"/>
              </a:solidFill>
              <a:highlight>
                <a:srgbClr val="FFFFFF"/>
              </a:highlight>
            </a:endParaRPr>
          </a:p>
          <a:p>
            <a:pPr indent="0" lvl="0" marL="0" rtl="0" algn="l">
              <a:spcBef>
                <a:spcPts val="1400"/>
              </a:spcBef>
              <a:spcAft>
                <a:spcPts val="0"/>
              </a:spcAft>
              <a:buNone/>
            </a:pPr>
            <a:r>
              <a:t/>
            </a:r>
            <a:endParaRPr>
              <a:solidFill>
                <a:srgbClr val="292929"/>
              </a:solidFill>
              <a:highlight>
                <a:srgbClr val="FFFFFF"/>
              </a:highlight>
              <a:latin typeface="Georgia"/>
              <a:ea typeface="Georgia"/>
              <a:cs typeface="Georgia"/>
              <a:sym typeface="Georgia"/>
            </a:endParaRPr>
          </a:p>
        </p:txBody>
      </p:sp>
      <p:sp>
        <p:nvSpPr>
          <p:cNvPr id="338" name="Google Shape;338;g1a934c80637_0_2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b6cd35cad_0_4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rgbClr val="292929"/>
                </a:solidFill>
                <a:highlight>
                  <a:srgbClr val="FFFFFF"/>
                </a:highlight>
                <a:latin typeface="Georgia"/>
                <a:ea typeface="Georgia"/>
                <a:cs typeface="Georgia"/>
                <a:sym typeface="Georgia"/>
              </a:rPr>
              <a:t>We have two types of blocks. One is residual block with stride of 1. Another one is block with stride of 2 for downsizing.</a:t>
            </a:r>
            <a:endParaRPr sz="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346" name="Google Shape;346;g19b6cd35cad_0_43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350">
                <a:solidFill>
                  <a:srgbClr val="222222"/>
                </a:solidFill>
                <a:highlight>
                  <a:srgbClr val="FFFFFF"/>
                </a:highlight>
              </a:rPr>
              <a:t>We know how useful convolutional neural networks are. CNNs have transformed image analytics. They are the most widely used building blocks for solving problems involving images. We have seen the standard convolutional networks in class but These come with some flaws and one of them is the time they take to train on huge datasets.</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934c80637_0_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None/>
            </a:pPr>
            <a:r>
              <a:t/>
            </a:r>
            <a:endParaRPr>
              <a:solidFill>
                <a:srgbClr val="444444"/>
              </a:solidFill>
              <a:highlight>
                <a:srgbClr val="FFFFFF"/>
              </a:highlight>
            </a:endParaRPr>
          </a:p>
          <a:p>
            <a:pPr indent="0" lvl="0" marL="0" rtl="0" algn="l">
              <a:spcBef>
                <a:spcPts val="1400"/>
              </a:spcBef>
              <a:spcAft>
                <a:spcPts val="0"/>
              </a:spcAft>
              <a:buNone/>
            </a:pPr>
            <a:r>
              <a:t/>
            </a:r>
            <a:endParaRPr>
              <a:solidFill>
                <a:srgbClr val="292929"/>
              </a:solidFill>
              <a:highlight>
                <a:srgbClr val="FFFFFF"/>
              </a:highlight>
              <a:latin typeface="Georgia"/>
              <a:ea typeface="Georgia"/>
              <a:cs typeface="Georgia"/>
              <a:sym typeface="Georgia"/>
            </a:endParaRPr>
          </a:p>
        </p:txBody>
      </p:sp>
      <p:sp>
        <p:nvSpPr>
          <p:cNvPr id="353" name="Google Shape;353;g1a934c80637_0_2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a934c80637_0_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None/>
            </a:pPr>
            <a:r>
              <a:rPr lang="en-CA" sz="950">
                <a:solidFill>
                  <a:srgbClr val="444444"/>
                </a:solidFill>
                <a:highlight>
                  <a:srgbClr val="FFFFFF"/>
                </a:highlight>
                <a:latin typeface="Times New Roman"/>
                <a:ea typeface="Times New Roman"/>
                <a:cs typeface="Times New Roman"/>
                <a:sym typeface="Times New Roman"/>
              </a:rPr>
              <a:t>For example, if there is a tensor with 24 channels going into a block, the expansion layer first converts this into a new tensor with </a:t>
            </a:r>
            <a:r>
              <a:rPr lang="en-CA" sz="800">
                <a:solidFill>
                  <a:srgbClr val="222222"/>
                </a:solidFill>
                <a:highlight>
                  <a:srgbClr val="FFFFFF"/>
                </a:highlight>
                <a:latin typeface="Times New Roman"/>
                <a:ea typeface="Times New Roman"/>
                <a:cs typeface="Times New Roman"/>
                <a:sym typeface="Times New Roman"/>
              </a:rPr>
              <a:t>24 * 6 = 144</a:t>
            </a:r>
            <a:r>
              <a:rPr lang="en-CA" sz="950">
                <a:solidFill>
                  <a:srgbClr val="444444"/>
                </a:solidFill>
                <a:highlight>
                  <a:srgbClr val="FFFFFF"/>
                </a:highlight>
                <a:latin typeface="Times New Roman"/>
                <a:ea typeface="Times New Roman"/>
                <a:cs typeface="Times New Roman"/>
                <a:sym typeface="Times New Roman"/>
              </a:rPr>
              <a:t> channels. Next, the depthwise convolution applies its filters to that </a:t>
            </a:r>
            <a:r>
              <a:rPr lang="en-CA" sz="800">
                <a:solidFill>
                  <a:srgbClr val="222222"/>
                </a:solidFill>
                <a:highlight>
                  <a:srgbClr val="FFFFFF"/>
                </a:highlight>
                <a:latin typeface="Times New Roman"/>
                <a:ea typeface="Times New Roman"/>
                <a:cs typeface="Times New Roman"/>
                <a:sym typeface="Times New Roman"/>
              </a:rPr>
              <a:t>144</a:t>
            </a:r>
            <a:r>
              <a:rPr lang="en-CA" sz="950">
                <a:solidFill>
                  <a:srgbClr val="444444"/>
                </a:solidFill>
                <a:highlight>
                  <a:srgbClr val="FFFFFF"/>
                </a:highlight>
                <a:latin typeface="Times New Roman"/>
                <a:ea typeface="Times New Roman"/>
                <a:cs typeface="Times New Roman"/>
                <a:sym typeface="Times New Roman"/>
              </a:rPr>
              <a:t>-channel tensor. And finally, the projection layer projects the </a:t>
            </a:r>
            <a:r>
              <a:rPr lang="en-CA" sz="800">
                <a:solidFill>
                  <a:srgbClr val="222222"/>
                </a:solidFill>
                <a:highlight>
                  <a:srgbClr val="FFFFFF"/>
                </a:highlight>
                <a:latin typeface="Times New Roman"/>
                <a:ea typeface="Times New Roman"/>
                <a:cs typeface="Times New Roman"/>
                <a:sym typeface="Times New Roman"/>
              </a:rPr>
              <a:t>144</a:t>
            </a:r>
            <a:r>
              <a:rPr lang="en-CA" sz="950">
                <a:solidFill>
                  <a:srgbClr val="444444"/>
                </a:solidFill>
                <a:highlight>
                  <a:srgbClr val="FFFFFF"/>
                </a:highlight>
                <a:latin typeface="Times New Roman"/>
                <a:ea typeface="Times New Roman"/>
                <a:cs typeface="Times New Roman"/>
                <a:sym typeface="Times New Roman"/>
              </a:rPr>
              <a:t> filtered channels back to a smaller number, say </a:t>
            </a:r>
            <a:r>
              <a:rPr lang="en-CA" sz="800">
                <a:solidFill>
                  <a:srgbClr val="222222"/>
                </a:solidFill>
                <a:highlight>
                  <a:srgbClr val="FFFFFF"/>
                </a:highlight>
                <a:latin typeface="Times New Roman"/>
                <a:ea typeface="Times New Roman"/>
                <a:cs typeface="Times New Roman"/>
                <a:sym typeface="Times New Roman"/>
              </a:rPr>
              <a:t>24</a:t>
            </a:r>
            <a:r>
              <a:rPr lang="en-CA" sz="950">
                <a:solidFill>
                  <a:srgbClr val="444444"/>
                </a:solidFill>
                <a:highlight>
                  <a:srgbClr val="FFFFFF"/>
                </a:highlight>
                <a:latin typeface="Times New Roman"/>
                <a:ea typeface="Times New Roman"/>
                <a:cs typeface="Times New Roman"/>
                <a:sym typeface="Times New Roman"/>
              </a:rPr>
              <a:t> again.</a:t>
            </a:r>
            <a:r>
              <a:rPr lang="en-CA" sz="1500">
                <a:solidFill>
                  <a:srgbClr val="292929"/>
                </a:solidFill>
                <a:highlight>
                  <a:srgbClr val="FFFFFF"/>
                </a:highlight>
                <a:latin typeface="Georgia"/>
                <a:ea typeface="Georgia"/>
                <a:cs typeface="Georgia"/>
                <a:sym typeface="Georgia"/>
              </a:rPr>
              <a:t>The default expansion factor is </a:t>
            </a:r>
            <a:r>
              <a:rPr b="1" lang="en-CA" sz="1500">
                <a:solidFill>
                  <a:srgbClr val="292929"/>
                </a:solidFill>
                <a:highlight>
                  <a:srgbClr val="FFFFFF"/>
                </a:highlight>
                <a:latin typeface="Georgia"/>
                <a:ea typeface="Georgia"/>
                <a:cs typeface="Georgia"/>
                <a:sym typeface="Georgia"/>
              </a:rPr>
              <a:t>6.</a:t>
            </a:r>
            <a:endParaRPr sz="700">
              <a:solidFill>
                <a:srgbClr val="444444"/>
              </a:solidFill>
              <a:highlight>
                <a:srgbClr val="FFFFFF"/>
              </a:highlight>
              <a:latin typeface="Times New Roman"/>
              <a:ea typeface="Times New Roman"/>
              <a:cs typeface="Times New Roman"/>
              <a:sym typeface="Times New Roman"/>
            </a:endParaRPr>
          </a:p>
          <a:p>
            <a:pPr indent="0" lvl="0" marL="0" rtl="0" algn="l">
              <a:lnSpc>
                <a:spcPct val="184090"/>
              </a:lnSpc>
              <a:spcBef>
                <a:spcPts val="1400"/>
              </a:spcBef>
              <a:spcAft>
                <a:spcPts val="1400"/>
              </a:spcAft>
              <a:buNone/>
            </a:pPr>
            <a:r>
              <a:rPr lang="en-CA" sz="1350">
                <a:solidFill>
                  <a:srgbClr val="444444"/>
                </a:solidFill>
                <a:highlight>
                  <a:srgbClr val="FFFFFF"/>
                </a:highlight>
              </a:rPr>
              <a:t>The second new thing in MobileNet V2’s building block is the </a:t>
            </a:r>
            <a:r>
              <a:rPr b="1" lang="en-CA" sz="1350">
                <a:solidFill>
                  <a:srgbClr val="444444"/>
                </a:solidFill>
                <a:highlight>
                  <a:srgbClr val="FFFFFF"/>
                </a:highlight>
              </a:rPr>
              <a:t>residual connection</a:t>
            </a:r>
            <a:r>
              <a:rPr lang="en-CA" sz="1350">
                <a:solidFill>
                  <a:srgbClr val="444444"/>
                </a:solidFill>
                <a:highlight>
                  <a:srgbClr val="FFFFFF"/>
                </a:highlight>
              </a:rPr>
              <a:t>.</a:t>
            </a:r>
            <a:endParaRPr>
              <a:solidFill>
                <a:srgbClr val="292929"/>
              </a:solidFill>
              <a:highlight>
                <a:srgbClr val="FFFFFF"/>
              </a:highlight>
              <a:latin typeface="Georgia"/>
              <a:ea typeface="Georgia"/>
              <a:cs typeface="Georgia"/>
              <a:sym typeface="Georgia"/>
            </a:endParaRPr>
          </a:p>
        </p:txBody>
      </p:sp>
      <p:sp>
        <p:nvSpPr>
          <p:cNvPr id="361" name="Google Shape;361;g1a934c80637_0_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934c80637_0_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84090"/>
              </a:lnSpc>
              <a:spcBef>
                <a:spcPts val="0"/>
              </a:spcBef>
              <a:spcAft>
                <a:spcPts val="0"/>
              </a:spcAft>
              <a:buNone/>
            </a:pPr>
            <a:r>
              <a:rPr lang="en-CA" sz="950">
                <a:solidFill>
                  <a:srgbClr val="444444"/>
                </a:solidFill>
                <a:highlight>
                  <a:srgbClr val="FFFFFF"/>
                </a:highlight>
                <a:latin typeface="Times New Roman"/>
                <a:ea typeface="Times New Roman"/>
                <a:cs typeface="Times New Roman"/>
                <a:sym typeface="Times New Roman"/>
              </a:rPr>
              <a:t>For example, if there is a tensor with 24 channels going into a block, the expansion layer first converts this into a new tensor with </a:t>
            </a:r>
            <a:r>
              <a:rPr lang="en-CA" sz="800">
                <a:solidFill>
                  <a:srgbClr val="222222"/>
                </a:solidFill>
                <a:highlight>
                  <a:srgbClr val="FFFFFF"/>
                </a:highlight>
                <a:latin typeface="Times New Roman"/>
                <a:ea typeface="Times New Roman"/>
                <a:cs typeface="Times New Roman"/>
                <a:sym typeface="Times New Roman"/>
              </a:rPr>
              <a:t>24 * 6 = 144</a:t>
            </a:r>
            <a:r>
              <a:rPr lang="en-CA" sz="950">
                <a:solidFill>
                  <a:srgbClr val="444444"/>
                </a:solidFill>
                <a:highlight>
                  <a:srgbClr val="FFFFFF"/>
                </a:highlight>
                <a:latin typeface="Times New Roman"/>
                <a:ea typeface="Times New Roman"/>
                <a:cs typeface="Times New Roman"/>
                <a:sym typeface="Times New Roman"/>
              </a:rPr>
              <a:t> channels. Next, the depthwise convolution applies its filters to that </a:t>
            </a:r>
            <a:r>
              <a:rPr lang="en-CA" sz="800">
                <a:solidFill>
                  <a:srgbClr val="222222"/>
                </a:solidFill>
                <a:highlight>
                  <a:srgbClr val="FFFFFF"/>
                </a:highlight>
                <a:latin typeface="Times New Roman"/>
                <a:ea typeface="Times New Roman"/>
                <a:cs typeface="Times New Roman"/>
                <a:sym typeface="Times New Roman"/>
              </a:rPr>
              <a:t>144</a:t>
            </a:r>
            <a:r>
              <a:rPr lang="en-CA" sz="950">
                <a:solidFill>
                  <a:srgbClr val="444444"/>
                </a:solidFill>
                <a:highlight>
                  <a:srgbClr val="FFFFFF"/>
                </a:highlight>
                <a:latin typeface="Times New Roman"/>
                <a:ea typeface="Times New Roman"/>
                <a:cs typeface="Times New Roman"/>
                <a:sym typeface="Times New Roman"/>
              </a:rPr>
              <a:t>-channel tensor. And finally, the projection layer projects the </a:t>
            </a:r>
            <a:r>
              <a:rPr lang="en-CA" sz="800">
                <a:solidFill>
                  <a:srgbClr val="222222"/>
                </a:solidFill>
                <a:highlight>
                  <a:srgbClr val="FFFFFF"/>
                </a:highlight>
                <a:latin typeface="Times New Roman"/>
                <a:ea typeface="Times New Roman"/>
                <a:cs typeface="Times New Roman"/>
                <a:sym typeface="Times New Roman"/>
              </a:rPr>
              <a:t>144</a:t>
            </a:r>
            <a:r>
              <a:rPr lang="en-CA" sz="950">
                <a:solidFill>
                  <a:srgbClr val="444444"/>
                </a:solidFill>
                <a:highlight>
                  <a:srgbClr val="FFFFFF"/>
                </a:highlight>
                <a:latin typeface="Times New Roman"/>
                <a:ea typeface="Times New Roman"/>
                <a:cs typeface="Times New Roman"/>
                <a:sym typeface="Times New Roman"/>
              </a:rPr>
              <a:t> filtered channels back to a smaller number, say </a:t>
            </a:r>
            <a:r>
              <a:rPr lang="en-CA" sz="800">
                <a:solidFill>
                  <a:srgbClr val="222222"/>
                </a:solidFill>
                <a:highlight>
                  <a:srgbClr val="FFFFFF"/>
                </a:highlight>
                <a:latin typeface="Times New Roman"/>
                <a:ea typeface="Times New Roman"/>
                <a:cs typeface="Times New Roman"/>
                <a:sym typeface="Times New Roman"/>
              </a:rPr>
              <a:t>24</a:t>
            </a:r>
            <a:r>
              <a:rPr lang="en-CA" sz="950">
                <a:solidFill>
                  <a:srgbClr val="444444"/>
                </a:solidFill>
                <a:highlight>
                  <a:srgbClr val="FFFFFF"/>
                </a:highlight>
                <a:latin typeface="Times New Roman"/>
                <a:ea typeface="Times New Roman"/>
                <a:cs typeface="Times New Roman"/>
                <a:sym typeface="Times New Roman"/>
              </a:rPr>
              <a:t> again.</a:t>
            </a:r>
            <a:r>
              <a:rPr lang="en-CA" sz="1500">
                <a:solidFill>
                  <a:srgbClr val="292929"/>
                </a:solidFill>
                <a:highlight>
                  <a:srgbClr val="FFFFFF"/>
                </a:highlight>
                <a:latin typeface="Georgia"/>
                <a:ea typeface="Georgia"/>
                <a:cs typeface="Georgia"/>
                <a:sym typeface="Georgia"/>
              </a:rPr>
              <a:t>The default expansion factor is </a:t>
            </a:r>
            <a:r>
              <a:rPr b="1" lang="en-CA" sz="1500">
                <a:solidFill>
                  <a:srgbClr val="292929"/>
                </a:solidFill>
                <a:highlight>
                  <a:srgbClr val="FFFFFF"/>
                </a:highlight>
                <a:latin typeface="Georgia"/>
                <a:ea typeface="Georgia"/>
                <a:cs typeface="Georgia"/>
                <a:sym typeface="Georgia"/>
              </a:rPr>
              <a:t>6.</a:t>
            </a:r>
            <a:endParaRPr sz="700">
              <a:solidFill>
                <a:srgbClr val="444444"/>
              </a:solidFill>
              <a:highlight>
                <a:srgbClr val="FFFFFF"/>
              </a:highlight>
              <a:latin typeface="Times New Roman"/>
              <a:ea typeface="Times New Roman"/>
              <a:cs typeface="Times New Roman"/>
              <a:sym typeface="Times New Roman"/>
            </a:endParaRPr>
          </a:p>
          <a:p>
            <a:pPr indent="0" lvl="0" marL="0" rtl="0" algn="l">
              <a:lnSpc>
                <a:spcPct val="184090"/>
              </a:lnSpc>
              <a:spcBef>
                <a:spcPts val="1400"/>
              </a:spcBef>
              <a:spcAft>
                <a:spcPts val="1400"/>
              </a:spcAft>
              <a:buNone/>
            </a:pPr>
            <a:r>
              <a:rPr lang="en-CA" sz="1350">
                <a:solidFill>
                  <a:srgbClr val="444444"/>
                </a:solidFill>
                <a:highlight>
                  <a:srgbClr val="FFFFFF"/>
                </a:highlight>
              </a:rPr>
              <a:t>The second new thing in MobileNet V2’s building block is the </a:t>
            </a:r>
            <a:r>
              <a:rPr b="1" lang="en-CA" sz="1350">
                <a:solidFill>
                  <a:srgbClr val="444444"/>
                </a:solidFill>
                <a:highlight>
                  <a:srgbClr val="FFFFFF"/>
                </a:highlight>
              </a:rPr>
              <a:t>residual connection</a:t>
            </a:r>
            <a:r>
              <a:rPr lang="en-CA" sz="1350">
                <a:solidFill>
                  <a:srgbClr val="444444"/>
                </a:solidFill>
                <a:highlight>
                  <a:srgbClr val="FFFFFF"/>
                </a:highlight>
              </a:rPr>
              <a:t>.</a:t>
            </a:r>
            <a:endParaRPr>
              <a:solidFill>
                <a:srgbClr val="292929"/>
              </a:solidFill>
              <a:highlight>
                <a:srgbClr val="FFFFFF"/>
              </a:highlight>
              <a:latin typeface="Georgia"/>
              <a:ea typeface="Georgia"/>
              <a:cs typeface="Georgia"/>
              <a:sym typeface="Georgia"/>
            </a:endParaRPr>
          </a:p>
        </p:txBody>
      </p:sp>
      <p:sp>
        <p:nvSpPr>
          <p:cNvPr id="369" name="Google Shape;369;g1a934c80637_0_3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934c80637_0_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a934c80637_0_4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a934c80637_0_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1a934c80637_0_5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b6cd35cad_0_4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9b6cd35cad_0_44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b6cd35cad_0_4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396" name="Google Shape;396;g19b6cd35cad_0_44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9b6cd35cad_0_4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9b6cd35cad_0_41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9b6cd35cad_0_39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9b6cd35cad_0_39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b6cd35cad_0_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25400" marR="908685" rtl="0" algn="l">
              <a:lnSpc>
                <a:spcPct val="150000"/>
              </a:lnSpc>
              <a:spcBef>
                <a:spcPts val="919"/>
              </a:spcBef>
              <a:spcAft>
                <a:spcPts val="0"/>
              </a:spcAft>
              <a:buNone/>
            </a:pPr>
            <a:r>
              <a:rPr lang="en-CA">
                <a:solidFill>
                  <a:srgbClr val="292929"/>
                </a:solidFill>
                <a:highlight>
                  <a:srgbClr val="FFFFFF"/>
                </a:highlight>
                <a:latin typeface="Calibri"/>
                <a:ea typeface="Calibri"/>
                <a:cs typeface="Calibri"/>
                <a:sym typeface="Calibri"/>
              </a:rPr>
              <a:t>Many Convolutional neural networks which have shown their capability in many applications. But when we take computational speed and size as a criterion, accuracy is not only an efficient parameter to decide</a:t>
            </a:r>
            <a:endParaRPr>
              <a:solidFill>
                <a:srgbClr val="292929"/>
              </a:solidFill>
              <a:highlight>
                <a:srgbClr val="FFFFFF"/>
              </a:highlight>
              <a:latin typeface="Calibri"/>
              <a:ea typeface="Calibri"/>
              <a:cs typeface="Calibri"/>
              <a:sym typeface="Calibri"/>
            </a:endParaRPr>
          </a:p>
          <a:p>
            <a:pPr indent="0" lvl="0" marL="25400" marR="908685" rtl="0" algn="l">
              <a:lnSpc>
                <a:spcPct val="150000"/>
              </a:lnSpc>
              <a:spcBef>
                <a:spcPts val="919"/>
              </a:spcBef>
              <a:spcAft>
                <a:spcPts val="0"/>
              </a:spcAft>
              <a:buNone/>
            </a:pPr>
            <a:r>
              <a:rPr lang="en-CA">
                <a:solidFill>
                  <a:srgbClr val="292929"/>
                </a:solidFill>
                <a:highlight>
                  <a:srgbClr val="FFFFFF"/>
                </a:highlight>
                <a:latin typeface="Calibri"/>
                <a:ea typeface="Calibri"/>
                <a:cs typeface="Calibri"/>
                <a:sym typeface="Calibri"/>
              </a:rPr>
              <a:t> In many real-world examples like self-Driving cars, augmented reality the convolutional network should perform better under the time constrain.</a:t>
            </a:r>
            <a:endParaRPr>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lang="en-CA" sz="1350">
                <a:solidFill>
                  <a:srgbClr val="333333"/>
                </a:solidFill>
                <a:highlight>
                  <a:srgbClr val="FFFFFF"/>
                </a:highlight>
              </a:rPr>
              <a:t>in wide range of cases we require to deploy them into mobile applications, for which we need to reduce the computations</a:t>
            </a:r>
            <a:endParaRPr/>
          </a:p>
        </p:txBody>
      </p:sp>
      <p:sp>
        <p:nvSpPr>
          <p:cNvPr id="77" name="Google Shape;77;g19b6cd35cad_0_3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350">
                <a:solidFill>
                  <a:srgbClr val="3C484E"/>
                </a:solidFill>
                <a:highlight>
                  <a:srgbClr val="FFFFFF"/>
                </a:highlight>
              </a:rPr>
              <a:t>We consider our input layer to be of size 7 x 7 x 3 (height x width x channels). Our filter size is 3 x 3 x 3. We apply regular 2D convolution first as a sort of comparison. After applying 2D convolution with just one filter, we get a 5 x 5 x 1 output layer having only 1 channel.</a:t>
            </a:r>
            <a:endParaRPr sz="1350">
              <a:solidFill>
                <a:srgbClr val="333333"/>
              </a:solidFill>
              <a:highlight>
                <a:srgbClr val="FFFFFF"/>
              </a:highlight>
            </a:endParaRPr>
          </a:p>
        </p:txBody>
      </p:sp>
      <p:sp>
        <p:nvSpPr>
          <p:cNvPr id="85" name="Google Shape;85;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b6cd35cad_0_1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350">
                <a:solidFill>
                  <a:srgbClr val="3C484E"/>
                </a:solidFill>
                <a:highlight>
                  <a:srgbClr val="FFFFFF"/>
                </a:highlight>
              </a:rPr>
              <a:t> After performing 128 2D convolutions, we get a total of 128 5 x 5 x 1 output layers. Let's stack all these layers into a big layer; that layer will have a size of 5 x 5 x 128. We are able to shrink the spatial dimensions which are the height and width (from 7 x 7 to 5 x 5). However, the depth increased from 3 layers to 128.</a:t>
            </a:r>
            <a:endParaRPr sz="1350">
              <a:solidFill>
                <a:srgbClr val="333333"/>
              </a:solidFill>
              <a:highlight>
                <a:srgbClr val="FFFFFF"/>
              </a:highlight>
            </a:endParaRPr>
          </a:p>
        </p:txBody>
      </p:sp>
      <p:sp>
        <p:nvSpPr>
          <p:cNvPr id="94" name="Google Shape;94;g19b6cd35cad_0_13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b6cd35cad_0_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25400" marR="908685" rtl="0" algn="l">
              <a:lnSpc>
                <a:spcPct val="150000"/>
              </a:lnSpc>
              <a:spcBef>
                <a:spcPts val="919"/>
              </a:spcBef>
              <a:spcAft>
                <a:spcPts val="0"/>
              </a:spcAft>
              <a:buNone/>
            </a:pPr>
            <a:r>
              <a:rPr lang="en-CA">
                <a:solidFill>
                  <a:srgbClr val="292929"/>
                </a:solidFill>
                <a:highlight>
                  <a:srgbClr val="FFFFFF"/>
                </a:highlight>
                <a:latin typeface="Calibri"/>
                <a:ea typeface="Calibri"/>
                <a:cs typeface="Calibri"/>
                <a:sym typeface="Calibri"/>
              </a:rPr>
              <a:t> In many real-world examples like self-Driving cars, augmented reality the convolutional network should perform better under the time constrain.</a:t>
            </a:r>
            <a:endParaRPr>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lang="en-CA" sz="1350">
                <a:solidFill>
                  <a:srgbClr val="333333"/>
                </a:solidFill>
                <a:highlight>
                  <a:srgbClr val="FFFFFF"/>
                </a:highlight>
              </a:rPr>
              <a:t>in wide range of cases we require to deploy them into mobile applications, for which we need to reduce the computations</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lang="en-CA" sz="1350">
                <a:solidFill>
                  <a:srgbClr val="222222"/>
                </a:solidFill>
                <a:highlight>
                  <a:srgbClr val="FFFFFF"/>
                </a:highlight>
              </a:rPr>
              <a:t>Separable Convolutions are helpful to tackle this problem.</a:t>
            </a:r>
            <a:endParaRPr sz="1350">
              <a:solidFill>
                <a:srgbClr val="333333"/>
              </a:solidFill>
              <a:highlight>
                <a:srgbClr val="FFFFFF"/>
              </a:highlight>
            </a:endParaRPr>
          </a:p>
        </p:txBody>
      </p:sp>
      <p:sp>
        <p:nvSpPr>
          <p:cNvPr id="103" name="Google Shape;103;g19b6cd35cad_0_6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b6cd35cad_0_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25400" marR="908685" rtl="0" algn="l">
              <a:lnSpc>
                <a:spcPct val="150000"/>
              </a:lnSpc>
              <a:spcBef>
                <a:spcPts val="919"/>
              </a:spcBef>
              <a:spcAft>
                <a:spcPts val="0"/>
              </a:spcAft>
              <a:buNone/>
            </a:pPr>
            <a:r>
              <a:rPr lang="en-CA">
                <a:solidFill>
                  <a:srgbClr val="292929"/>
                </a:solidFill>
                <a:highlight>
                  <a:srgbClr val="FFFFFF"/>
                </a:highlight>
                <a:latin typeface="Calibri"/>
                <a:ea typeface="Calibri"/>
                <a:cs typeface="Calibri"/>
                <a:sym typeface="Calibri"/>
              </a:rPr>
              <a:t> In many real-world examples like self-Driving cars, augmented reality the convolutional network should perform better under the time constrain.</a:t>
            </a:r>
            <a:endParaRPr>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lang="en-CA" sz="1150">
                <a:solidFill>
                  <a:srgbClr val="333333"/>
                </a:solidFill>
                <a:highlight>
                  <a:srgbClr val="FFFFFF"/>
                </a:highlight>
                <a:latin typeface="Times New Roman"/>
                <a:ea typeface="Times New Roman"/>
                <a:cs typeface="Times New Roman"/>
                <a:sym typeface="Times New Roman"/>
              </a:rPr>
              <a:t>in wide range of cases we require to deploy them into mobile applications, for which we need to reduce the computations</a:t>
            </a:r>
            <a:endParaRPr sz="11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1150">
                <a:solidFill>
                  <a:srgbClr val="222222"/>
                </a:solidFill>
                <a:highlight>
                  <a:srgbClr val="FFFFFF"/>
                </a:highlight>
                <a:latin typeface="Times New Roman"/>
                <a:ea typeface="Times New Roman"/>
                <a:cs typeface="Times New Roman"/>
                <a:sym typeface="Times New Roman"/>
              </a:rPr>
              <a:t>Separable Convolutions are helpful to tackle this problem.</a:t>
            </a:r>
            <a:endParaRPr sz="1150">
              <a:solidFill>
                <a:srgbClr val="333333"/>
              </a:solidFill>
              <a:highlight>
                <a:srgbClr val="FFFFFF"/>
              </a:highlight>
              <a:latin typeface="Times New Roman"/>
              <a:ea typeface="Times New Roman"/>
              <a:cs typeface="Times New Roman"/>
              <a:sym typeface="Times New Roman"/>
            </a:endParaRPr>
          </a:p>
        </p:txBody>
      </p:sp>
      <p:sp>
        <p:nvSpPr>
          <p:cNvPr id="111" name="Google Shape;111;g19b6cd35cad_0_7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6" name="Shape 16"/>
        <p:cNvGrpSpPr/>
        <p:nvPr/>
      </p:nvGrpSpPr>
      <p:grpSpPr>
        <a:xfrm>
          <a:off x="0" y="0"/>
          <a:ext cx="0" cy="0"/>
          <a:chOff x="0" y="0"/>
          <a:chExt cx="0" cy="0"/>
        </a:xfrm>
      </p:grpSpPr>
      <p:sp>
        <p:nvSpPr>
          <p:cNvPr id="17" name="Google Shape;17;p62"/>
          <p:cNvSpPr txBox="1"/>
          <p:nvPr>
            <p:ph type="title"/>
          </p:nvPr>
        </p:nvSpPr>
        <p:spPr>
          <a:xfrm>
            <a:off x="637438" y="296037"/>
            <a:ext cx="7869123" cy="5167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04438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2"/>
          <p:cNvSpPr txBox="1"/>
          <p:nvPr>
            <p:ph idx="12" type="sldNum"/>
          </p:nvPr>
        </p:nvSpPr>
        <p:spPr>
          <a:xfrm>
            <a:off x="4345304" y="6642347"/>
            <a:ext cx="309245" cy="185420"/>
          </a:xfrm>
          <a:prstGeom prst="rect">
            <a:avLst/>
          </a:prstGeom>
          <a:noFill/>
          <a:ln>
            <a:noFill/>
          </a:ln>
        </p:spPr>
        <p:txBody>
          <a:bodyPr anchorCtr="0" anchor="t" bIns="0" lIns="0" spcFirstLastPara="1" rIns="0" wrap="square" tIns="0">
            <a:spAutoFit/>
          </a:bodyPr>
          <a:lstStyle>
            <a:lvl1pPr indent="0" lvl="0" marL="12700">
              <a:lnSpc>
                <a:spcPct val="100000"/>
              </a:lnSpc>
              <a:spcBef>
                <a:spcPts val="0"/>
              </a:spcBef>
              <a:buNone/>
              <a:defRPr b="1" i="0" sz="1000">
                <a:solidFill>
                  <a:srgbClr val="044388"/>
                </a:solidFill>
                <a:latin typeface="Calibri"/>
                <a:ea typeface="Calibri"/>
                <a:cs typeface="Calibri"/>
                <a:sym typeface="Calibri"/>
              </a:defRPr>
            </a:lvl1pPr>
            <a:lvl2pPr indent="0" lvl="1" marL="12700">
              <a:lnSpc>
                <a:spcPct val="100000"/>
              </a:lnSpc>
              <a:spcBef>
                <a:spcPts val="0"/>
              </a:spcBef>
              <a:buNone/>
              <a:defRPr b="1" i="0" sz="1000">
                <a:solidFill>
                  <a:srgbClr val="044388"/>
                </a:solidFill>
                <a:latin typeface="Calibri"/>
                <a:ea typeface="Calibri"/>
                <a:cs typeface="Calibri"/>
                <a:sym typeface="Calibri"/>
              </a:defRPr>
            </a:lvl2pPr>
            <a:lvl3pPr indent="0" lvl="2" marL="12700">
              <a:lnSpc>
                <a:spcPct val="100000"/>
              </a:lnSpc>
              <a:spcBef>
                <a:spcPts val="0"/>
              </a:spcBef>
              <a:buNone/>
              <a:defRPr b="1" i="0" sz="1000">
                <a:solidFill>
                  <a:srgbClr val="044388"/>
                </a:solidFill>
                <a:latin typeface="Calibri"/>
                <a:ea typeface="Calibri"/>
                <a:cs typeface="Calibri"/>
                <a:sym typeface="Calibri"/>
              </a:defRPr>
            </a:lvl3pPr>
            <a:lvl4pPr indent="0" lvl="3" marL="12700">
              <a:lnSpc>
                <a:spcPct val="100000"/>
              </a:lnSpc>
              <a:spcBef>
                <a:spcPts val="0"/>
              </a:spcBef>
              <a:buNone/>
              <a:defRPr b="1" i="0" sz="1000">
                <a:solidFill>
                  <a:srgbClr val="044388"/>
                </a:solidFill>
                <a:latin typeface="Calibri"/>
                <a:ea typeface="Calibri"/>
                <a:cs typeface="Calibri"/>
                <a:sym typeface="Calibri"/>
              </a:defRPr>
            </a:lvl4pPr>
            <a:lvl5pPr indent="0" lvl="4" marL="12700">
              <a:lnSpc>
                <a:spcPct val="100000"/>
              </a:lnSpc>
              <a:spcBef>
                <a:spcPts val="0"/>
              </a:spcBef>
              <a:buNone/>
              <a:defRPr b="1" i="0" sz="1000">
                <a:solidFill>
                  <a:srgbClr val="044388"/>
                </a:solidFill>
                <a:latin typeface="Calibri"/>
                <a:ea typeface="Calibri"/>
                <a:cs typeface="Calibri"/>
                <a:sym typeface="Calibri"/>
              </a:defRPr>
            </a:lvl5pPr>
            <a:lvl6pPr indent="0" lvl="5" marL="12700">
              <a:lnSpc>
                <a:spcPct val="100000"/>
              </a:lnSpc>
              <a:spcBef>
                <a:spcPts val="0"/>
              </a:spcBef>
              <a:buNone/>
              <a:defRPr b="1" i="0" sz="1000">
                <a:solidFill>
                  <a:srgbClr val="044388"/>
                </a:solidFill>
                <a:latin typeface="Calibri"/>
                <a:ea typeface="Calibri"/>
                <a:cs typeface="Calibri"/>
                <a:sym typeface="Calibri"/>
              </a:defRPr>
            </a:lvl6pPr>
            <a:lvl7pPr indent="0" lvl="6" marL="12700">
              <a:lnSpc>
                <a:spcPct val="100000"/>
              </a:lnSpc>
              <a:spcBef>
                <a:spcPts val="0"/>
              </a:spcBef>
              <a:buNone/>
              <a:defRPr b="1" i="0" sz="1000">
                <a:solidFill>
                  <a:srgbClr val="044388"/>
                </a:solidFill>
                <a:latin typeface="Calibri"/>
                <a:ea typeface="Calibri"/>
                <a:cs typeface="Calibri"/>
                <a:sym typeface="Calibri"/>
              </a:defRPr>
            </a:lvl7pPr>
            <a:lvl8pPr indent="0" lvl="7" marL="12700">
              <a:lnSpc>
                <a:spcPct val="100000"/>
              </a:lnSpc>
              <a:spcBef>
                <a:spcPts val="0"/>
              </a:spcBef>
              <a:buNone/>
              <a:defRPr b="1" i="0" sz="1000">
                <a:solidFill>
                  <a:srgbClr val="044388"/>
                </a:solidFill>
                <a:latin typeface="Calibri"/>
                <a:ea typeface="Calibri"/>
                <a:cs typeface="Calibri"/>
                <a:sym typeface="Calibri"/>
              </a:defRPr>
            </a:lvl8pPr>
            <a:lvl9pPr indent="0" lvl="8" marL="12700">
              <a:lnSpc>
                <a:spcPct val="100000"/>
              </a:lnSpc>
              <a:spcBef>
                <a:spcPts val="0"/>
              </a:spcBef>
              <a:buNone/>
              <a:defRPr b="1" i="0" sz="1000">
                <a:solidFill>
                  <a:srgbClr val="044388"/>
                </a:solidFill>
                <a:latin typeface="Calibri"/>
                <a:ea typeface="Calibri"/>
                <a:cs typeface="Calibri"/>
                <a:sym typeface="Calibri"/>
              </a:defRPr>
            </a:lvl9pPr>
          </a:lstStyle>
          <a:p>
            <a:pPr indent="0" lvl="0" marL="12700" rtl="0" algn="l">
              <a:spcBef>
                <a:spcPts val="0"/>
              </a:spcBef>
              <a:spcAft>
                <a:spcPts val="0"/>
              </a:spcAft>
              <a:buNone/>
            </a:pPr>
            <a:r>
              <a:rPr lang="en-CA"/>
              <a:t>1.</a:t>
            </a: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63"/>
          <p:cNvSpPr txBox="1"/>
          <p:nvPr>
            <p:ph type="title"/>
          </p:nvPr>
        </p:nvSpPr>
        <p:spPr>
          <a:xfrm>
            <a:off x="637438" y="296037"/>
            <a:ext cx="7869123" cy="5167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04438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3"/>
          <p:cNvSpPr txBox="1"/>
          <p:nvPr>
            <p:ph idx="1" type="body"/>
          </p:nvPr>
        </p:nvSpPr>
        <p:spPr>
          <a:xfrm>
            <a:off x="877011" y="1060196"/>
            <a:ext cx="7620000" cy="20370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6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3"/>
          <p:cNvSpPr txBox="1"/>
          <p:nvPr>
            <p:ph idx="12" type="sldNum"/>
          </p:nvPr>
        </p:nvSpPr>
        <p:spPr>
          <a:xfrm>
            <a:off x="4345304" y="6642347"/>
            <a:ext cx="309245" cy="185420"/>
          </a:xfrm>
          <a:prstGeom prst="rect">
            <a:avLst/>
          </a:prstGeom>
          <a:noFill/>
          <a:ln>
            <a:noFill/>
          </a:ln>
        </p:spPr>
        <p:txBody>
          <a:bodyPr anchorCtr="0" anchor="t" bIns="0" lIns="0" spcFirstLastPara="1" rIns="0" wrap="square" tIns="0">
            <a:spAutoFit/>
          </a:bodyPr>
          <a:lstStyle>
            <a:lvl1pPr indent="0" lvl="0" marL="12700">
              <a:lnSpc>
                <a:spcPct val="100000"/>
              </a:lnSpc>
              <a:spcBef>
                <a:spcPts val="0"/>
              </a:spcBef>
              <a:buNone/>
              <a:defRPr b="1" i="0" sz="1000">
                <a:solidFill>
                  <a:srgbClr val="044388"/>
                </a:solidFill>
                <a:latin typeface="Calibri"/>
                <a:ea typeface="Calibri"/>
                <a:cs typeface="Calibri"/>
                <a:sym typeface="Calibri"/>
              </a:defRPr>
            </a:lvl1pPr>
            <a:lvl2pPr indent="0" lvl="1" marL="12700">
              <a:lnSpc>
                <a:spcPct val="100000"/>
              </a:lnSpc>
              <a:spcBef>
                <a:spcPts val="0"/>
              </a:spcBef>
              <a:buNone/>
              <a:defRPr b="1" i="0" sz="1000">
                <a:solidFill>
                  <a:srgbClr val="044388"/>
                </a:solidFill>
                <a:latin typeface="Calibri"/>
                <a:ea typeface="Calibri"/>
                <a:cs typeface="Calibri"/>
                <a:sym typeface="Calibri"/>
              </a:defRPr>
            </a:lvl2pPr>
            <a:lvl3pPr indent="0" lvl="2" marL="12700">
              <a:lnSpc>
                <a:spcPct val="100000"/>
              </a:lnSpc>
              <a:spcBef>
                <a:spcPts val="0"/>
              </a:spcBef>
              <a:buNone/>
              <a:defRPr b="1" i="0" sz="1000">
                <a:solidFill>
                  <a:srgbClr val="044388"/>
                </a:solidFill>
                <a:latin typeface="Calibri"/>
                <a:ea typeface="Calibri"/>
                <a:cs typeface="Calibri"/>
                <a:sym typeface="Calibri"/>
              </a:defRPr>
            </a:lvl3pPr>
            <a:lvl4pPr indent="0" lvl="3" marL="12700">
              <a:lnSpc>
                <a:spcPct val="100000"/>
              </a:lnSpc>
              <a:spcBef>
                <a:spcPts val="0"/>
              </a:spcBef>
              <a:buNone/>
              <a:defRPr b="1" i="0" sz="1000">
                <a:solidFill>
                  <a:srgbClr val="044388"/>
                </a:solidFill>
                <a:latin typeface="Calibri"/>
                <a:ea typeface="Calibri"/>
                <a:cs typeface="Calibri"/>
                <a:sym typeface="Calibri"/>
              </a:defRPr>
            </a:lvl4pPr>
            <a:lvl5pPr indent="0" lvl="4" marL="12700">
              <a:lnSpc>
                <a:spcPct val="100000"/>
              </a:lnSpc>
              <a:spcBef>
                <a:spcPts val="0"/>
              </a:spcBef>
              <a:buNone/>
              <a:defRPr b="1" i="0" sz="1000">
                <a:solidFill>
                  <a:srgbClr val="044388"/>
                </a:solidFill>
                <a:latin typeface="Calibri"/>
                <a:ea typeface="Calibri"/>
                <a:cs typeface="Calibri"/>
                <a:sym typeface="Calibri"/>
              </a:defRPr>
            </a:lvl5pPr>
            <a:lvl6pPr indent="0" lvl="5" marL="12700">
              <a:lnSpc>
                <a:spcPct val="100000"/>
              </a:lnSpc>
              <a:spcBef>
                <a:spcPts val="0"/>
              </a:spcBef>
              <a:buNone/>
              <a:defRPr b="1" i="0" sz="1000">
                <a:solidFill>
                  <a:srgbClr val="044388"/>
                </a:solidFill>
                <a:latin typeface="Calibri"/>
                <a:ea typeface="Calibri"/>
                <a:cs typeface="Calibri"/>
                <a:sym typeface="Calibri"/>
              </a:defRPr>
            </a:lvl6pPr>
            <a:lvl7pPr indent="0" lvl="6" marL="12700">
              <a:lnSpc>
                <a:spcPct val="100000"/>
              </a:lnSpc>
              <a:spcBef>
                <a:spcPts val="0"/>
              </a:spcBef>
              <a:buNone/>
              <a:defRPr b="1" i="0" sz="1000">
                <a:solidFill>
                  <a:srgbClr val="044388"/>
                </a:solidFill>
                <a:latin typeface="Calibri"/>
                <a:ea typeface="Calibri"/>
                <a:cs typeface="Calibri"/>
                <a:sym typeface="Calibri"/>
              </a:defRPr>
            </a:lvl7pPr>
            <a:lvl8pPr indent="0" lvl="7" marL="12700">
              <a:lnSpc>
                <a:spcPct val="100000"/>
              </a:lnSpc>
              <a:spcBef>
                <a:spcPts val="0"/>
              </a:spcBef>
              <a:buNone/>
              <a:defRPr b="1" i="0" sz="1000">
                <a:solidFill>
                  <a:srgbClr val="044388"/>
                </a:solidFill>
                <a:latin typeface="Calibri"/>
                <a:ea typeface="Calibri"/>
                <a:cs typeface="Calibri"/>
                <a:sym typeface="Calibri"/>
              </a:defRPr>
            </a:lvl8pPr>
            <a:lvl9pPr indent="0" lvl="8" marL="12700">
              <a:lnSpc>
                <a:spcPct val="100000"/>
              </a:lnSpc>
              <a:spcBef>
                <a:spcPts val="0"/>
              </a:spcBef>
              <a:buNone/>
              <a:defRPr b="1" i="0" sz="1000">
                <a:solidFill>
                  <a:srgbClr val="044388"/>
                </a:solidFill>
                <a:latin typeface="Calibri"/>
                <a:ea typeface="Calibri"/>
                <a:cs typeface="Calibri"/>
                <a:sym typeface="Calibri"/>
              </a:defRPr>
            </a:lvl9pPr>
          </a:lstStyle>
          <a:p>
            <a:pPr indent="0" lvl="0" marL="12700" rtl="0" algn="l">
              <a:spcBef>
                <a:spcPts val="0"/>
              </a:spcBef>
              <a:spcAft>
                <a:spcPts val="0"/>
              </a:spcAft>
              <a:buNone/>
            </a:pPr>
            <a:r>
              <a:rPr lang="en-CA"/>
              <a:t>1.</a:t>
            </a: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64"/>
          <p:cNvSpPr txBox="1"/>
          <p:nvPr>
            <p:ph type="ctrTitle"/>
          </p:nvPr>
        </p:nvSpPr>
        <p:spPr>
          <a:xfrm>
            <a:off x="1050137" y="296037"/>
            <a:ext cx="7043724"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04438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4"/>
          <p:cNvSpPr txBox="1"/>
          <p:nvPr>
            <p:ph idx="12" type="sldNum"/>
          </p:nvPr>
        </p:nvSpPr>
        <p:spPr>
          <a:xfrm>
            <a:off x="4345304" y="6642347"/>
            <a:ext cx="309245" cy="185420"/>
          </a:xfrm>
          <a:prstGeom prst="rect">
            <a:avLst/>
          </a:prstGeom>
          <a:noFill/>
          <a:ln>
            <a:noFill/>
          </a:ln>
        </p:spPr>
        <p:txBody>
          <a:bodyPr anchorCtr="0" anchor="t" bIns="0" lIns="0" spcFirstLastPara="1" rIns="0" wrap="square" tIns="0">
            <a:spAutoFit/>
          </a:bodyPr>
          <a:lstStyle>
            <a:lvl1pPr indent="0" lvl="0" marL="12700">
              <a:lnSpc>
                <a:spcPct val="100000"/>
              </a:lnSpc>
              <a:spcBef>
                <a:spcPts val="0"/>
              </a:spcBef>
              <a:buNone/>
              <a:defRPr b="1" i="0" sz="1000">
                <a:solidFill>
                  <a:srgbClr val="044388"/>
                </a:solidFill>
                <a:latin typeface="Calibri"/>
                <a:ea typeface="Calibri"/>
                <a:cs typeface="Calibri"/>
                <a:sym typeface="Calibri"/>
              </a:defRPr>
            </a:lvl1pPr>
            <a:lvl2pPr indent="0" lvl="1" marL="12700">
              <a:lnSpc>
                <a:spcPct val="100000"/>
              </a:lnSpc>
              <a:spcBef>
                <a:spcPts val="0"/>
              </a:spcBef>
              <a:buNone/>
              <a:defRPr b="1" i="0" sz="1000">
                <a:solidFill>
                  <a:srgbClr val="044388"/>
                </a:solidFill>
                <a:latin typeface="Calibri"/>
                <a:ea typeface="Calibri"/>
                <a:cs typeface="Calibri"/>
                <a:sym typeface="Calibri"/>
              </a:defRPr>
            </a:lvl2pPr>
            <a:lvl3pPr indent="0" lvl="2" marL="12700">
              <a:lnSpc>
                <a:spcPct val="100000"/>
              </a:lnSpc>
              <a:spcBef>
                <a:spcPts val="0"/>
              </a:spcBef>
              <a:buNone/>
              <a:defRPr b="1" i="0" sz="1000">
                <a:solidFill>
                  <a:srgbClr val="044388"/>
                </a:solidFill>
                <a:latin typeface="Calibri"/>
                <a:ea typeface="Calibri"/>
                <a:cs typeface="Calibri"/>
                <a:sym typeface="Calibri"/>
              </a:defRPr>
            </a:lvl3pPr>
            <a:lvl4pPr indent="0" lvl="3" marL="12700">
              <a:lnSpc>
                <a:spcPct val="100000"/>
              </a:lnSpc>
              <a:spcBef>
                <a:spcPts val="0"/>
              </a:spcBef>
              <a:buNone/>
              <a:defRPr b="1" i="0" sz="1000">
                <a:solidFill>
                  <a:srgbClr val="044388"/>
                </a:solidFill>
                <a:latin typeface="Calibri"/>
                <a:ea typeface="Calibri"/>
                <a:cs typeface="Calibri"/>
                <a:sym typeface="Calibri"/>
              </a:defRPr>
            </a:lvl4pPr>
            <a:lvl5pPr indent="0" lvl="4" marL="12700">
              <a:lnSpc>
                <a:spcPct val="100000"/>
              </a:lnSpc>
              <a:spcBef>
                <a:spcPts val="0"/>
              </a:spcBef>
              <a:buNone/>
              <a:defRPr b="1" i="0" sz="1000">
                <a:solidFill>
                  <a:srgbClr val="044388"/>
                </a:solidFill>
                <a:latin typeface="Calibri"/>
                <a:ea typeface="Calibri"/>
                <a:cs typeface="Calibri"/>
                <a:sym typeface="Calibri"/>
              </a:defRPr>
            </a:lvl5pPr>
            <a:lvl6pPr indent="0" lvl="5" marL="12700">
              <a:lnSpc>
                <a:spcPct val="100000"/>
              </a:lnSpc>
              <a:spcBef>
                <a:spcPts val="0"/>
              </a:spcBef>
              <a:buNone/>
              <a:defRPr b="1" i="0" sz="1000">
                <a:solidFill>
                  <a:srgbClr val="044388"/>
                </a:solidFill>
                <a:latin typeface="Calibri"/>
                <a:ea typeface="Calibri"/>
                <a:cs typeface="Calibri"/>
                <a:sym typeface="Calibri"/>
              </a:defRPr>
            </a:lvl6pPr>
            <a:lvl7pPr indent="0" lvl="6" marL="12700">
              <a:lnSpc>
                <a:spcPct val="100000"/>
              </a:lnSpc>
              <a:spcBef>
                <a:spcPts val="0"/>
              </a:spcBef>
              <a:buNone/>
              <a:defRPr b="1" i="0" sz="1000">
                <a:solidFill>
                  <a:srgbClr val="044388"/>
                </a:solidFill>
                <a:latin typeface="Calibri"/>
                <a:ea typeface="Calibri"/>
                <a:cs typeface="Calibri"/>
                <a:sym typeface="Calibri"/>
              </a:defRPr>
            </a:lvl7pPr>
            <a:lvl8pPr indent="0" lvl="7" marL="12700">
              <a:lnSpc>
                <a:spcPct val="100000"/>
              </a:lnSpc>
              <a:spcBef>
                <a:spcPts val="0"/>
              </a:spcBef>
              <a:buNone/>
              <a:defRPr b="1" i="0" sz="1000">
                <a:solidFill>
                  <a:srgbClr val="044388"/>
                </a:solidFill>
                <a:latin typeface="Calibri"/>
                <a:ea typeface="Calibri"/>
                <a:cs typeface="Calibri"/>
                <a:sym typeface="Calibri"/>
              </a:defRPr>
            </a:lvl8pPr>
            <a:lvl9pPr indent="0" lvl="8" marL="12700">
              <a:lnSpc>
                <a:spcPct val="100000"/>
              </a:lnSpc>
              <a:spcBef>
                <a:spcPts val="0"/>
              </a:spcBef>
              <a:buNone/>
              <a:defRPr b="1" i="0" sz="1000">
                <a:solidFill>
                  <a:srgbClr val="044388"/>
                </a:solidFill>
                <a:latin typeface="Calibri"/>
                <a:ea typeface="Calibri"/>
                <a:cs typeface="Calibri"/>
                <a:sym typeface="Calibri"/>
              </a:defRPr>
            </a:lvl9pPr>
          </a:lstStyle>
          <a:p>
            <a:pPr indent="0" lvl="0" marL="12700" rtl="0" algn="l">
              <a:spcBef>
                <a:spcPts val="0"/>
              </a:spcBef>
              <a:spcAft>
                <a:spcPts val="0"/>
              </a:spcAft>
              <a:buNone/>
            </a:pPr>
            <a:r>
              <a:rPr lang="en-CA"/>
              <a:t>1.</a:t>
            </a: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6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5"/>
          <p:cNvSpPr txBox="1"/>
          <p:nvPr>
            <p:ph idx="12" type="sldNum"/>
          </p:nvPr>
        </p:nvSpPr>
        <p:spPr>
          <a:xfrm>
            <a:off x="4345304" y="6642347"/>
            <a:ext cx="309245" cy="185420"/>
          </a:xfrm>
          <a:prstGeom prst="rect">
            <a:avLst/>
          </a:prstGeom>
          <a:noFill/>
          <a:ln>
            <a:noFill/>
          </a:ln>
        </p:spPr>
        <p:txBody>
          <a:bodyPr anchorCtr="0" anchor="t" bIns="0" lIns="0" spcFirstLastPara="1" rIns="0" wrap="square" tIns="0">
            <a:spAutoFit/>
          </a:bodyPr>
          <a:lstStyle>
            <a:lvl1pPr indent="0" lvl="0" marL="12700">
              <a:lnSpc>
                <a:spcPct val="100000"/>
              </a:lnSpc>
              <a:spcBef>
                <a:spcPts val="0"/>
              </a:spcBef>
              <a:buNone/>
              <a:defRPr b="1" i="0" sz="1000">
                <a:solidFill>
                  <a:srgbClr val="044388"/>
                </a:solidFill>
                <a:latin typeface="Calibri"/>
                <a:ea typeface="Calibri"/>
                <a:cs typeface="Calibri"/>
                <a:sym typeface="Calibri"/>
              </a:defRPr>
            </a:lvl1pPr>
            <a:lvl2pPr indent="0" lvl="1" marL="12700">
              <a:lnSpc>
                <a:spcPct val="100000"/>
              </a:lnSpc>
              <a:spcBef>
                <a:spcPts val="0"/>
              </a:spcBef>
              <a:buNone/>
              <a:defRPr b="1" i="0" sz="1000">
                <a:solidFill>
                  <a:srgbClr val="044388"/>
                </a:solidFill>
                <a:latin typeface="Calibri"/>
                <a:ea typeface="Calibri"/>
                <a:cs typeface="Calibri"/>
                <a:sym typeface="Calibri"/>
              </a:defRPr>
            </a:lvl2pPr>
            <a:lvl3pPr indent="0" lvl="2" marL="12700">
              <a:lnSpc>
                <a:spcPct val="100000"/>
              </a:lnSpc>
              <a:spcBef>
                <a:spcPts val="0"/>
              </a:spcBef>
              <a:buNone/>
              <a:defRPr b="1" i="0" sz="1000">
                <a:solidFill>
                  <a:srgbClr val="044388"/>
                </a:solidFill>
                <a:latin typeface="Calibri"/>
                <a:ea typeface="Calibri"/>
                <a:cs typeface="Calibri"/>
                <a:sym typeface="Calibri"/>
              </a:defRPr>
            </a:lvl3pPr>
            <a:lvl4pPr indent="0" lvl="3" marL="12700">
              <a:lnSpc>
                <a:spcPct val="100000"/>
              </a:lnSpc>
              <a:spcBef>
                <a:spcPts val="0"/>
              </a:spcBef>
              <a:buNone/>
              <a:defRPr b="1" i="0" sz="1000">
                <a:solidFill>
                  <a:srgbClr val="044388"/>
                </a:solidFill>
                <a:latin typeface="Calibri"/>
                <a:ea typeface="Calibri"/>
                <a:cs typeface="Calibri"/>
                <a:sym typeface="Calibri"/>
              </a:defRPr>
            </a:lvl4pPr>
            <a:lvl5pPr indent="0" lvl="4" marL="12700">
              <a:lnSpc>
                <a:spcPct val="100000"/>
              </a:lnSpc>
              <a:spcBef>
                <a:spcPts val="0"/>
              </a:spcBef>
              <a:buNone/>
              <a:defRPr b="1" i="0" sz="1000">
                <a:solidFill>
                  <a:srgbClr val="044388"/>
                </a:solidFill>
                <a:latin typeface="Calibri"/>
                <a:ea typeface="Calibri"/>
                <a:cs typeface="Calibri"/>
                <a:sym typeface="Calibri"/>
              </a:defRPr>
            </a:lvl5pPr>
            <a:lvl6pPr indent="0" lvl="5" marL="12700">
              <a:lnSpc>
                <a:spcPct val="100000"/>
              </a:lnSpc>
              <a:spcBef>
                <a:spcPts val="0"/>
              </a:spcBef>
              <a:buNone/>
              <a:defRPr b="1" i="0" sz="1000">
                <a:solidFill>
                  <a:srgbClr val="044388"/>
                </a:solidFill>
                <a:latin typeface="Calibri"/>
                <a:ea typeface="Calibri"/>
                <a:cs typeface="Calibri"/>
                <a:sym typeface="Calibri"/>
              </a:defRPr>
            </a:lvl6pPr>
            <a:lvl7pPr indent="0" lvl="6" marL="12700">
              <a:lnSpc>
                <a:spcPct val="100000"/>
              </a:lnSpc>
              <a:spcBef>
                <a:spcPts val="0"/>
              </a:spcBef>
              <a:buNone/>
              <a:defRPr b="1" i="0" sz="1000">
                <a:solidFill>
                  <a:srgbClr val="044388"/>
                </a:solidFill>
                <a:latin typeface="Calibri"/>
                <a:ea typeface="Calibri"/>
                <a:cs typeface="Calibri"/>
                <a:sym typeface="Calibri"/>
              </a:defRPr>
            </a:lvl7pPr>
            <a:lvl8pPr indent="0" lvl="7" marL="12700">
              <a:lnSpc>
                <a:spcPct val="100000"/>
              </a:lnSpc>
              <a:spcBef>
                <a:spcPts val="0"/>
              </a:spcBef>
              <a:buNone/>
              <a:defRPr b="1" i="0" sz="1000">
                <a:solidFill>
                  <a:srgbClr val="044388"/>
                </a:solidFill>
                <a:latin typeface="Calibri"/>
                <a:ea typeface="Calibri"/>
                <a:cs typeface="Calibri"/>
                <a:sym typeface="Calibri"/>
              </a:defRPr>
            </a:lvl8pPr>
            <a:lvl9pPr indent="0" lvl="8" marL="12700">
              <a:lnSpc>
                <a:spcPct val="100000"/>
              </a:lnSpc>
              <a:spcBef>
                <a:spcPts val="0"/>
              </a:spcBef>
              <a:buNone/>
              <a:defRPr b="1" i="0" sz="1000">
                <a:solidFill>
                  <a:srgbClr val="044388"/>
                </a:solidFill>
                <a:latin typeface="Calibri"/>
                <a:ea typeface="Calibri"/>
                <a:cs typeface="Calibri"/>
                <a:sym typeface="Calibri"/>
              </a:defRPr>
            </a:lvl9pPr>
          </a:lstStyle>
          <a:p>
            <a:pPr indent="0" lvl="0" marL="12700" rtl="0" algn="l">
              <a:spcBef>
                <a:spcPts val="0"/>
              </a:spcBef>
              <a:spcAft>
                <a:spcPts val="0"/>
              </a:spcAft>
              <a:buNone/>
            </a:pPr>
            <a:r>
              <a:rPr lang="en-CA"/>
              <a:t>1.</a:t>
            </a: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66"/>
          <p:cNvSpPr txBox="1"/>
          <p:nvPr>
            <p:ph type="title"/>
          </p:nvPr>
        </p:nvSpPr>
        <p:spPr>
          <a:xfrm>
            <a:off x="637438" y="296037"/>
            <a:ext cx="7869123" cy="5167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04438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6"/>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6"/>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6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6"/>
          <p:cNvSpPr txBox="1"/>
          <p:nvPr>
            <p:ph idx="12" type="sldNum"/>
          </p:nvPr>
        </p:nvSpPr>
        <p:spPr>
          <a:xfrm>
            <a:off x="4345304" y="6642347"/>
            <a:ext cx="309245" cy="185420"/>
          </a:xfrm>
          <a:prstGeom prst="rect">
            <a:avLst/>
          </a:prstGeom>
          <a:noFill/>
          <a:ln>
            <a:noFill/>
          </a:ln>
        </p:spPr>
        <p:txBody>
          <a:bodyPr anchorCtr="0" anchor="t" bIns="0" lIns="0" spcFirstLastPara="1" rIns="0" wrap="square" tIns="0">
            <a:spAutoFit/>
          </a:bodyPr>
          <a:lstStyle>
            <a:lvl1pPr indent="0" lvl="0" marL="12700">
              <a:lnSpc>
                <a:spcPct val="100000"/>
              </a:lnSpc>
              <a:spcBef>
                <a:spcPts val="0"/>
              </a:spcBef>
              <a:buNone/>
              <a:defRPr b="1" i="0" sz="1000">
                <a:solidFill>
                  <a:srgbClr val="044388"/>
                </a:solidFill>
                <a:latin typeface="Calibri"/>
                <a:ea typeface="Calibri"/>
                <a:cs typeface="Calibri"/>
                <a:sym typeface="Calibri"/>
              </a:defRPr>
            </a:lvl1pPr>
            <a:lvl2pPr indent="0" lvl="1" marL="12700">
              <a:lnSpc>
                <a:spcPct val="100000"/>
              </a:lnSpc>
              <a:spcBef>
                <a:spcPts val="0"/>
              </a:spcBef>
              <a:buNone/>
              <a:defRPr b="1" i="0" sz="1000">
                <a:solidFill>
                  <a:srgbClr val="044388"/>
                </a:solidFill>
                <a:latin typeface="Calibri"/>
                <a:ea typeface="Calibri"/>
                <a:cs typeface="Calibri"/>
                <a:sym typeface="Calibri"/>
              </a:defRPr>
            </a:lvl2pPr>
            <a:lvl3pPr indent="0" lvl="2" marL="12700">
              <a:lnSpc>
                <a:spcPct val="100000"/>
              </a:lnSpc>
              <a:spcBef>
                <a:spcPts val="0"/>
              </a:spcBef>
              <a:buNone/>
              <a:defRPr b="1" i="0" sz="1000">
                <a:solidFill>
                  <a:srgbClr val="044388"/>
                </a:solidFill>
                <a:latin typeface="Calibri"/>
                <a:ea typeface="Calibri"/>
                <a:cs typeface="Calibri"/>
                <a:sym typeface="Calibri"/>
              </a:defRPr>
            </a:lvl3pPr>
            <a:lvl4pPr indent="0" lvl="3" marL="12700">
              <a:lnSpc>
                <a:spcPct val="100000"/>
              </a:lnSpc>
              <a:spcBef>
                <a:spcPts val="0"/>
              </a:spcBef>
              <a:buNone/>
              <a:defRPr b="1" i="0" sz="1000">
                <a:solidFill>
                  <a:srgbClr val="044388"/>
                </a:solidFill>
                <a:latin typeface="Calibri"/>
                <a:ea typeface="Calibri"/>
                <a:cs typeface="Calibri"/>
                <a:sym typeface="Calibri"/>
              </a:defRPr>
            </a:lvl4pPr>
            <a:lvl5pPr indent="0" lvl="4" marL="12700">
              <a:lnSpc>
                <a:spcPct val="100000"/>
              </a:lnSpc>
              <a:spcBef>
                <a:spcPts val="0"/>
              </a:spcBef>
              <a:buNone/>
              <a:defRPr b="1" i="0" sz="1000">
                <a:solidFill>
                  <a:srgbClr val="044388"/>
                </a:solidFill>
                <a:latin typeface="Calibri"/>
                <a:ea typeface="Calibri"/>
                <a:cs typeface="Calibri"/>
                <a:sym typeface="Calibri"/>
              </a:defRPr>
            </a:lvl5pPr>
            <a:lvl6pPr indent="0" lvl="5" marL="12700">
              <a:lnSpc>
                <a:spcPct val="100000"/>
              </a:lnSpc>
              <a:spcBef>
                <a:spcPts val="0"/>
              </a:spcBef>
              <a:buNone/>
              <a:defRPr b="1" i="0" sz="1000">
                <a:solidFill>
                  <a:srgbClr val="044388"/>
                </a:solidFill>
                <a:latin typeface="Calibri"/>
                <a:ea typeface="Calibri"/>
                <a:cs typeface="Calibri"/>
                <a:sym typeface="Calibri"/>
              </a:defRPr>
            </a:lvl6pPr>
            <a:lvl7pPr indent="0" lvl="6" marL="12700">
              <a:lnSpc>
                <a:spcPct val="100000"/>
              </a:lnSpc>
              <a:spcBef>
                <a:spcPts val="0"/>
              </a:spcBef>
              <a:buNone/>
              <a:defRPr b="1" i="0" sz="1000">
                <a:solidFill>
                  <a:srgbClr val="044388"/>
                </a:solidFill>
                <a:latin typeface="Calibri"/>
                <a:ea typeface="Calibri"/>
                <a:cs typeface="Calibri"/>
                <a:sym typeface="Calibri"/>
              </a:defRPr>
            </a:lvl7pPr>
            <a:lvl8pPr indent="0" lvl="7" marL="12700">
              <a:lnSpc>
                <a:spcPct val="100000"/>
              </a:lnSpc>
              <a:spcBef>
                <a:spcPts val="0"/>
              </a:spcBef>
              <a:buNone/>
              <a:defRPr b="1" i="0" sz="1000">
                <a:solidFill>
                  <a:srgbClr val="044388"/>
                </a:solidFill>
                <a:latin typeface="Calibri"/>
                <a:ea typeface="Calibri"/>
                <a:cs typeface="Calibri"/>
                <a:sym typeface="Calibri"/>
              </a:defRPr>
            </a:lvl8pPr>
            <a:lvl9pPr indent="0" lvl="8" marL="12700">
              <a:lnSpc>
                <a:spcPct val="100000"/>
              </a:lnSpc>
              <a:spcBef>
                <a:spcPts val="0"/>
              </a:spcBef>
              <a:buNone/>
              <a:defRPr b="1" i="0" sz="1000">
                <a:solidFill>
                  <a:srgbClr val="044388"/>
                </a:solidFill>
                <a:latin typeface="Calibri"/>
                <a:ea typeface="Calibri"/>
                <a:cs typeface="Calibri"/>
                <a:sym typeface="Calibri"/>
              </a:defRPr>
            </a:lvl9pPr>
          </a:lstStyle>
          <a:p>
            <a:pPr indent="0" lvl="0" marL="12700" rtl="0" algn="l">
              <a:spcBef>
                <a:spcPts val="0"/>
              </a:spcBef>
              <a:spcAft>
                <a:spcPts val="0"/>
              </a:spcAft>
              <a:buNone/>
            </a:pPr>
            <a:r>
              <a:rPr lang="en-CA"/>
              <a:t>1.</a:t>
            </a: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1"/>
          <p:cNvSpPr/>
          <p:nvPr/>
        </p:nvSpPr>
        <p:spPr>
          <a:xfrm>
            <a:off x="0" y="0"/>
            <a:ext cx="228600" cy="2286000"/>
          </a:xfrm>
          <a:custGeom>
            <a:rect b="b" l="l" r="r" t="t"/>
            <a:pathLst>
              <a:path extrusionOk="0" h="2286000" w="228600">
                <a:moveTo>
                  <a:pt x="228600" y="0"/>
                </a:moveTo>
                <a:lnTo>
                  <a:pt x="0" y="0"/>
                </a:lnTo>
                <a:lnTo>
                  <a:pt x="0" y="2286000"/>
                </a:lnTo>
                <a:lnTo>
                  <a:pt x="228600" y="2286000"/>
                </a:lnTo>
                <a:lnTo>
                  <a:pt x="228600" y="0"/>
                </a:lnTo>
                <a:close/>
              </a:path>
            </a:pathLst>
          </a:custGeom>
          <a:solidFill>
            <a:srgbClr val="04438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61"/>
          <p:cNvSpPr/>
          <p:nvPr/>
        </p:nvSpPr>
        <p:spPr>
          <a:xfrm>
            <a:off x="457962" y="861822"/>
            <a:ext cx="8077200" cy="0"/>
          </a:xfrm>
          <a:custGeom>
            <a:rect b="b" l="l" r="r" t="t"/>
            <a:pathLst>
              <a:path extrusionOk="0" h="120000" w="8077200">
                <a:moveTo>
                  <a:pt x="0" y="0"/>
                </a:moveTo>
                <a:lnTo>
                  <a:pt x="8077200" y="0"/>
                </a:lnTo>
              </a:path>
            </a:pathLst>
          </a:custGeom>
          <a:noFill/>
          <a:ln cap="flat" cmpd="sng" w="19050">
            <a:solidFill>
              <a:srgbClr val="33669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61"/>
          <p:cNvSpPr/>
          <p:nvPr/>
        </p:nvSpPr>
        <p:spPr>
          <a:xfrm>
            <a:off x="0" y="2286000"/>
            <a:ext cx="228600" cy="2286000"/>
          </a:xfrm>
          <a:custGeom>
            <a:rect b="b" l="l" r="r" t="t"/>
            <a:pathLst>
              <a:path extrusionOk="0" h="2286000" w="228600">
                <a:moveTo>
                  <a:pt x="228600" y="0"/>
                </a:moveTo>
                <a:lnTo>
                  <a:pt x="0" y="0"/>
                </a:lnTo>
                <a:lnTo>
                  <a:pt x="0" y="2286000"/>
                </a:lnTo>
                <a:lnTo>
                  <a:pt x="228600" y="2286000"/>
                </a:lnTo>
                <a:lnTo>
                  <a:pt x="228600" y="0"/>
                </a:lnTo>
                <a:close/>
              </a:path>
            </a:pathLst>
          </a:custGeom>
          <a:solidFill>
            <a:srgbClr val="FFCA0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61"/>
          <p:cNvSpPr/>
          <p:nvPr/>
        </p:nvSpPr>
        <p:spPr>
          <a:xfrm>
            <a:off x="0" y="4571999"/>
            <a:ext cx="228600" cy="2286000"/>
          </a:xfrm>
          <a:custGeom>
            <a:rect b="b" l="l" r="r" t="t"/>
            <a:pathLst>
              <a:path extrusionOk="0" h="2286000" w="228600">
                <a:moveTo>
                  <a:pt x="228600" y="0"/>
                </a:moveTo>
                <a:lnTo>
                  <a:pt x="0" y="0"/>
                </a:lnTo>
                <a:lnTo>
                  <a:pt x="0" y="2286000"/>
                </a:lnTo>
                <a:lnTo>
                  <a:pt x="228600" y="2286000"/>
                </a:lnTo>
                <a:lnTo>
                  <a:pt x="228600" y="0"/>
                </a:lnTo>
                <a:close/>
              </a:path>
            </a:pathLst>
          </a:custGeom>
          <a:solidFill>
            <a:srgbClr val="04438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 name="Google Shape;10;p61"/>
          <p:cNvPicPr preferRelativeResize="0"/>
          <p:nvPr/>
        </p:nvPicPr>
        <p:blipFill rotWithShape="1">
          <a:blip r:embed="rId1">
            <a:alphaModFix/>
          </a:blip>
          <a:srcRect b="0" l="0" r="0" t="0"/>
          <a:stretch/>
        </p:blipFill>
        <p:spPr>
          <a:xfrm>
            <a:off x="7197851" y="6394702"/>
            <a:ext cx="1946148" cy="370330"/>
          </a:xfrm>
          <a:prstGeom prst="rect">
            <a:avLst/>
          </a:prstGeom>
          <a:noFill/>
          <a:ln>
            <a:noFill/>
          </a:ln>
        </p:spPr>
      </p:pic>
      <p:sp>
        <p:nvSpPr>
          <p:cNvPr id="11" name="Google Shape;11;p61"/>
          <p:cNvSpPr txBox="1"/>
          <p:nvPr>
            <p:ph type="title"/>
          </p:nvPr>
        </p:nvSpPr>
        <p:spPr>
          <a:xfrm>
            <a:off x="637438" y="296037"/>
            <a:ext cx="7869123" cy="51676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04438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1"/>
          <p:cNvSpPr txBox="1"/>
          <p:nvPr>
            <p:ph idx="1" type="body"/>
          </p:nvPr>
        </p:nvSpPr>
        <p:spPr>
          <a:xfrm>
            <a:off x="877011" y="1060196"/>
            <a:ext cx="7620000" cy="20370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6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6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61"/>
          <p:cNvSpPr txBox="1"/>
          <p:nvPr>
            <p:ph idx="12" type="sldNum"/>
          </p:nvPr>
        </p:nvSpPr>
        <p:spPr>
          <a:xfrm>
            <a:off x="4345304" y="6642347"/>
            <a:ext cx="309245" cy="185420"/>
          </a:xfrm>
          <a:prstGeom prst="rect">
            <a:avLst/>
          </a:prstGeom>
          <a:noFill/>
          <a:ln>
            <a:noFill/>
          </a:ln>
        </p:spPr>
        <p:txBody>
          <a:bodyPr anchorCtr="0" anchor="t" bIns="0" lIns="0" spcFirstLastPara="1" rIns="0" wrap="square" tIns="0">
            <a:spAutoFit/>
          </a:bodyPr>
          <a:lstStyle>
            <a:lvl1pPr indent="0" lvl="0" marL="12700">
              <a:lnSpc>
                <a:spcPct val="100000"/>
              </a:lnSpc>
              <a:spcBef>
                <a:spcPts val="0"/>
              </a:spcBef>
              <a:buNone/>
              <a:defRPr b="1" i="0" sz="1000">
                <a:solidFill>
                  <a:srgbClr val="044388"/>
                </a:solidFill>
                <a:latin typeface="Calibri"/>
                <a:ea typeface="Calibri"/>
                <a:cs typeface="Calibri"/>
                <a:sym typeface="Calibri"/>
              </a:defRPr>
            </a:lvl1pPr>
            <a:lvl2pPr indent="0" lvl="1" marL="12700">
              <a:lnSpc>
                <a:spcPct val="100000"/>
              </a:lnSpc>
              <a:spcBef>
                <a:spcPts val="0"/>
              </a:spcBef>
              <a:buNone/>
              <a:defRPr b="1" i="0" sz="1000">
                <a:solidFill>
                  <a:srgbClr val="044388"/>
                </a:solidFill>
                <a:latin typeface="Calibri"/>
                <a:ea typeface="Calibri"/>
                <a:cs typeface="Calibri"/>
                <a:sym typeface="Calibri"/>
              </a:defRPr>
            </a:lvl2pPr>
            <a:lvl3pPr indent="0" lvl="2" marL="12700">
              <a:lnSpc>
                <a:spcPct val="100000"/>
              </a:lnSpc>
              <a:spcBef>
                <a:spcPts val="0"/>
              </a:spcBef>
              <a:buNone/>
              <a:defRPr b="1" i="0" sz="1000">
                <a:solidFill>
                  <a:srgbClr val="044388"/>
                </a:solidFill>
                <a:latin typeface="Calibri"/>
                <a:ea typeface="Calibri"/>
                <a:cs typeface="Calibri"/>
                <a:sym typeface="Calibri"/>
              </a:defRPr>
            </a:lvl3pPr>
            <a:lvl4pPr indent="0" lvl="3" marL="12700">
              <a:lnSpc>
                <a:spcPct val="100000"/>
              </a:lnSpc>
              <a:spcBef>
                <a:spcPts val="0"/>
              </a:spcBef>
              <a:buNone/>
              <a:defRPr b="1" i="0" sz="1000">
                <a:solidFill>
                  <a:srgbClr val="044388"/>
                </a:solidFill>
                <a:latin typeface="Calibri"/>
                <a:ea typeface="Calibri"/>
                <a:cs typeface="Calibri"/>
                <a:sym typeface="Calibri"/>
              </a:defRPr>
            </a:lvl4pPr>
            <a:lvl5pPr indent="0" lvl="4" marL="12700">
              <a:lnSpc>
                <a:spcPct val="100000"/>
              </a:lnSpc>
              <a:spcBef>
                <a:spcPts val="0"/>
              </a:spcBef>
              <a:buNone/>
              <a:defRPr b="1" i="0" sz="1000">
                <a:solidFill>
                  <a:srgbClr val="044388"/>
                </a:solidFill>
                <a:latin typeface="Calibri"/>
                <a:ea typeface="Calibri"/>
                <a:cs typeface="Calibri"/>
                <a:sym typeface="Calibri"/>
              </a:defRPr>
            </a:lvl5pPr>
            <a:lvl6pPr indent="0" lvl="5" marL="12700">
              <a:lnSpc>
                <a:spcPct val="100000"/>
              </a:lnSpc>
              <a:spcBef>
                <a:spcPts val="0"/>
              </a:spcBef>
              <a:buNone/>
              <a:defRPr b="1" i="0" sz="1000">
                <a:solidFill>
                  <a:srgbClr val="044388"/>
                </a:solidFill>
                <a:latin typeface="Calibri"/>
                <a:ea typeface="Calibri"/>
                <a:cs typeface="Calibri"/>
                <a:sym typeface="Calibri"/>
              </a:defRPr>
            </a:lvl6pPr>
            <a:lvl7pPr indent="0" lvl="6" marL="12700">
              <a:lnSpc>
                <a:spcPct val="100000"/>
              </a:lnSpc>
              <a:spcBef>
                <a:spcPts val="0"/>
              </a:spcBef>
              <a:buNone/>
              <a:defRPr b="1" i="0" sz="1000">
                <a:solidFill>
                  <a:srgbClr val="044388"/>
                </a:solidFill>
                <a:latin typeface="Calibri"/>
                <a:ea typeface="Calibri"/>
                <a:cs typeface="Calibri"/>
                <a:sym typeface="Calibri"/>
              </a:defRPr>
            </a:lvl7pPr>
            <a:lvl8pPr indent="0" lvl="7" marL="12700">
              <a:lnSpc>
                <a:spcPct val="100000"/>
              </a:lnSpc>
              <a:spcBef>
                <a:spcPts val="0"/>
              </a:spcBef>
              <a:buNone/>
              <a:defRPr b="1" i="0" sz="1000">
                <a:solidFill>
                  <a:srgbClr val="044388"/>
                </a:solidFill>
                <a:latin typeface="Calibri"/>
                <a:ea typeface="Calibri"/>
                <a:cs typeface="Calibri"/>
                <a:sym typeface="Calibri"/>
              </a:defRPr>
            </a:lvl8pPr>
            <a:lvl9pPr indent="0" lvl="8" marL="12700">
              <a:lnSpc>
                <a:spcPct val="100000"/>
              </a:lnSpc>
              <a:spcBef>
                <a:spcPts val="0"/>
              </a:spcBef>
              <a:buNone/>
              <a:defRPr b="1" i="0" sz="1000">
                <a:solidFill>
                  <a:srgbClr val="044388"/>
                </a:solidFill>
                <a:latin typeface="Calibri"/>
                <a:ea typeface="Calibri"/>
                <a:cs typeface="Calibri"/>
                <a:sym typeface="Calibri"/>
              </a:defRPr>
            </a:lvl9pPr>
          </a:lstStyle>
          <a:p>
            <a:pPr indent="0" lvl="0" marL="12700" rtl="0" algn="l">
              <a:spcBef>
                <a:spcPts val="0"/>
              </a:spcBef>
              <a:spcAft>
                <a:spcPts val="0"/>
              </a:spcAft>
              <a:buNone/>
            </a:pPr>
            <a:r>
              <a:rPr lang="en-CA"/>
              <a:t>1.</a:t>
            </a: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arxiv.org/abs/1801.04381" TargetMode="Externa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4.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ai.google/research/pubs/pub47217/" TargetMode="External"/><Relationship Id="rId4" Type="http://schemas.openxmlformats.org/officeDocument/2006/relationships/hyperlink" Target="https://arxiv.org/pdf/1804.03230"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grpSp>
        <p:nvGrpSpPr>
          <p:cNvPr id="48" name="Google Shape;48;p1"/>
          <p:cNvGrpSpPr/>
          <p:nvPr/>
        </p:nvGrpSpPr>
        <p:grpSpPr>
          <a:xfrm>
            <a:off x="198120" y="2961132"/>
            <a:ext cx="8611108" cy="201295"/>
            <a:chOff x="198120" y="2961132"/>
            <a:chExt cx="8611108" cy="201295"/>
          </a:xfrm>
        </p:grpSpPr>
        <p:sp>
          <p:nvSpPr>
            <p:cNvPr id="49" name="Google Shape;49;p1"/>
            <p:cNvSpPr/>
            <p:nvPr/>
          </p:nvSpPr>
          <p:spPr>
            <a:xfrm>
              <a:off x="198120" y="2961132"/>
              <a:ext cx="2871470" cy="201295"/>
            </a:xfrm>
            <a:custGeom>
              <a:rect b="b" l="l" r="r" t="t"/>
              <a:pathLst>
                <a:path extrusionOk="0" h="201294" w="2871470">
                  <a:moveTo>
                    <a:pt x="2871216" y="0"/>
                  </a:moveTo>
                  <a:lnTo>
                    <a:pt x="0" y="0"/>
                  </a:lnTo>
                  <a:lnTo>
                    <a:pt x="0" y="201167"/>
                  </a:lnTo>
                  <a:lnTo>
                    <a:pt x="2871216" y="201167"/>
                  </a:lnTo>
                  <a:lnTo>
                    <a:pt x="2871216" y="0"/>
                  </a:lnTo>
                  <a:close/>
                </a:path>
              </a:pathLst>
            </a:custGeom>
            <a:solidFill>
              <a:srgbClr val="04438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 name="Google Shape;50;p1"/>
            <p:cNvSpPr/>
            <p:nvPr/>
          </p:nvSpPr>
          <p:spPr>
            <a:xfrm>
              <a:off x="3069336" y="2961132"/>
              <a:ext cx="2870200" cy="201295"/>
            </a:xfrm>
            <a:custGeom>
              <a:rect b="b" l="l" r="r" t="t"/>
              <a:pathLst>
                <a:path extrusionOk="0" h="201294" w="2870200">
                  <a:moveTo>
                    <a:pt x="2869691" y="0"/>
                  </a:moveTo>
                  <a:lnTo>
                    <a:pt x="0" y="0"/>
                  </a:lnTo>
                  <a:lnTo>
                    <a:pt x="0" y="201167"/>
                  </a:lnTo>
                  <a:lnTo>
                    <a:pt x="2869691" y="201167"/>
                  </a:lnTo>
                  <a:lnTo>
                    <a:pt x="2869691" y="0"/>
                  </a:lnTo>
                  <a:close/>
                </a:path>
              </a:pathLst>
            </a:custGeom>
            <a:solidFill>
              <a:srgbClr val="FFCA0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 name="Google Shape;51;p1"/>
            <p:cNvSpPr/>
            <p:nvPr/>
          </p:nvSpPr>
          <p:spPr>
            <a:xfrm>
              <a:off x="5939028" y="2961132"/>
              <a:ext cx="2870200" cy="201295"/>
            </a:xfrm>
            <a:custGeom>
              <a:rect b="b" l="l" r="r" t="t"/>
              <a:pathLst>
                <a:path extrusionOk="0" h="201294" w="2870200">
                  <a:moveTo>
                    <a:pt x="2869692" y="0"/>
                  </a:moveTo>
                  <a:lnTo>
                    <a:pt x="0" y="0"/>
                  </a:lnTo>
                  <a:lnTo>
                    <a:pt x="0" y="201167"/>
                  </a:lnTo>
                  <a:lnTo>
                    <a:pt x="2869692" y="201167"/>
                  </a:lnTo>
                  <a:lnTo>
                    <a:pt x="2869692" y="0"/>
                  </a:lnTo>
                  <a:close/>
                </a:path>
              </a:pathLst>
            </a:custGeom>
            <a:solidFill>
              <a:srgbClr val="04438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52" name="Google Shape;52;p1"/>
          <p:cNvPicPr preferRelativeResize="0"/>
          <p:nvPr/>
        </p:nvPicPr>
        <p:blipFill rotWithShape="1">
          <a:blip r:embed="rId3">
            <a:alphaModFix/>
          </a:blip>
          <a:srcRect b="0" l="0" r="0" t="0"/>
          <a:stretch/>
        </p:blipFill>
        <p:spPr>
          <a:xfrm>
            <a:off x="2744214" y="3505200"/>
            <a:ext cx="3655567" cy="817481"/>
          </a:xfrm>
          <a:prstGeom prst="rect">
            <a:avLst/>
          </a:prstGeom>
          <a:noFill/>
          <a:ln>
            <a:noFill/>
          </a:ln>
        </p:spPr>
      </p:pic>
      <p:sp>
        <p:nvSpPr>
          <p:cNvPr id="53" name="Google Shape;53;p1"/>
          <p:cNvSpPr txBox="1"/>
          <p:nvPr>
            <p:ph type="title"/>
          </p:nvPr>
        </p:nvSpPr>
        <p:spPr>
          <a:xfrm>
            <a:off x="-190502" y="1800878"/>
            <a:ext cx="9525000" cy="2320507"/>
          </a:xfrm>
          <a:prstGeom prst="rect">
            <a:avLst/>
          </a:prstGeom>
          <a:noFill/>
          <a:ln>
            <a:noFill/>
          </a:ln>
        </p:spPr>
        <p:txBody>
          <a:bodyPr anchorCtr="0" anchor="t" bIns="0" lIns="0" spcFirstLastPara="1" rIns="0" wrap="square" tIns="12050">
            <a:spAutoFit/>
          </a:bodyPr>
          <a:lstStyle/>
          <a:p>
            <a:pPr indent="0" lvl="0" marL="0" rtl="0" algn="ctr">
              <a:spcBef>
                <a:spcPts val="0"/>
              </a:spcBef>
              <a:spcAft>
                <a:spcPts val="0"/>
              </a:spcAft>
              <a:buNone/>
            </a:pPr>
            <a:r>
              <a:rPr lang="en-CA" sz="4300">
                <a:latin typeface="Times New Roman"/>
                <a:ea typeface="Times New Roman"/>
                <a:cs typeface="Times New Roman"/>
                <a:sym typeface="Times New Roman"/>
              </a:rPr>
              <a:t>MobileNets </a:t>
            </a:r>
            <a:br>
              <a:rPr lang="en-CA" sz="4300">
                <a:latin typeface="Times New Roman"/>
                <a:ea typeface="Times New Roman"/>
                <a:cs typeface="Times New Roman"/>
                <a:sym typeface="Times New Roman"/>
              </a:rPr>
            </a:br>
            <a:r>
              <a:rPr b="0" lang="en-CA" sz="2000">
                <a:latin typeface="Times New Roman"/>
                <a:ea typeface="Times New Roman"/>
                <a:cs typeface="Times New Roman"/>
                <a:sym typeface="Times New Roman"/>
              </a:rPr>
              <a:t>Efficient Convolutional Neural Networks for Mobile Vision Applications</a:t>
            </a:r>
            <a:br>
              <a:rPr b="0" lang="en-CA" sz="4400">
                <a:latin typeface="Times New Roman"/>
                <a:ea typeface="Times New Roman"/>
                <a:cs typeface="Times New Roman"/>
                <a:sym typeface="Times New Roman"/>
              </a:rPr>
            </a:br>
            <a:br>
              <a:rPr lang="en-CA" sz="4400">
                <a:latin typeface="Times New Roman"/>
                <a:ea typeface="Times New Roman"/>
                <a:cs typeface="Times New Roman"/>
                <a:sym typeface="Times New Roman"/>
              </a:rPr>
            </a:br>
            <a:endParaRPr sz="4300">
              <a:latin typeface="Times New Roman"/>
              <a:ea typeface="Times New Roman"/>
              <a:cs typeface="Times New Roman"/>
              <a:sym typeface="Times New Roman"/>
            </a:endParaRPr>
          </a:p>
        </p:txBody>
      </p:sp>
      <p:sp>
        <p:nvSpPr>
          <p:cNvPr id="54" name="Google Shape;54;p1"/>
          <p:cNvSpPr txBox="1"/>
          <p:nvPr/>
        </p:nvSpPr>
        <p:spPr>
          <a:xfrm>
            <a:off x="6056725" y="5295125"/>
            <a:ext cx="2752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solidFill>
                  <a:schemeClr val="dk2"/>
                </a:solidFill>
                <a:latin typeface="Times New Roman"/>
                <a:ea typeface="Times New Roman"/>
                <a:cs typeface="Times New Roman"/>
                <a:sym typeface="Times New Roman"/>
              </a:rPr>
              <a:t>Presented by : </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CA" sz="1800">
                <a:solidFill>
                  <a:schemeClr val="dk2"/>
                </a:solidFill>
                <a:latin typeface="Times New Roman"/>
                <a:ea typeface="Times New Roman"/>
                <a:cs typeface="Times New Roman"/>
                <a:sym typeface="Times New Roman"/>
              </a:rPr>
              <a:t>       </a:t>
            </a:r>
            <a:r>
              <a:rPr b="1" lang="en-CA" sz="2000">
                <a:solidFill>
                  <a:schemeClr val="dk2"/>
                </a:solidFill>
                <a:latin typeface="Times New Roman"/>
                <a:ea typeface="Times New Roman"/>
                <a:cs typeface="Times New Roman"/>
                <a:sym typeface="Times New Roman"/>
              </a:rPr>
              <a:t>Laabidi Nadine </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9b6cd35cad_0_79"/>
          <p:cNvSpPr txBox="1"/>
          <p:nvPr>
            <p:ph type="title"/>
          </p:nvPr>
        </p:nvSpPr>
        <p:spPr>
          <a:xfrm>
            <a:off x="-185697" y="31172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Clr>
                <a:schemeClr val="dk1"/>
              </a:buClr>
              <a:buFont typeface="Arial"/>
              <a:buNone/>
            </a:pPr>
            <a:r>
              <a:rPr lang="en-CA" sz="3200"/>
              <a:t>Spatially </a:t>
            </a:r>
            <a:r>
              <a:rPr lang="en-CA" sz="3200"/>
              <a:t>Separable Convolutions </a:t>
            </a:r>
            <a:endParaRPr sz="3200"/>
          </a:p>
          <a:p>
            <a:pPr indent="0" lvl="0" marL="2208530" rtl="0" algn="l">
              <a:lnSpc>
                <a:spcPct val="100000"/>
              </a:lnSpc>
              <a:spcBef>
                <a:spcPts val="0"/>
              </a:spcBef>
              <a:spcAft>
                <a:spcPts val="0"/>
              </a:spcAft>
              <a:buNone/>
            </a:pPr>
            <a:r>
              <a:t/>
            </a:r>
            <a:endParaRPr sz="3200"/>
          </a:p>
        </p:txBody>
      </p:sp>
      <p:sp>
        <p:nvSpPr>
          <p:cNvPr id="121" name="Google Shape;121;g19b6cd35cad_0_79"/>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22" name="Google Shape;122;g19b6cd35cad_0_79"/>
          <p:cNvSpPr txBox="1"/>
          <p:nvPr/>
        </p:nvSpPr>
        <p:spPr>
          <a:xfrm>
            <a:off x="232750" y="1470925"/>
            <a:ext cx="85344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2550">
                <a:solidFill>
                  <a:srgbClr val="222222"/>
                </a:solidFill>
                <a:highlight>
                  <a:srgbClr val="FFFFFF"/>
                </a:highlight>
                <a:latin typeface="Times New Roman"/>
                <a:ea typeface="Times New Roman"/>
                <a:cs typeface="Times New Roman"/>
                <a:sym typeface="Times New Roman"/>
              </a:rPr>
              <a:t>The kernel is broken into two smaller kernels and those kernels are multiplied sequentially with the input image to get the same effect of the full kernel.</a:t>
            </a:r>
            <a:endParaRPr sz="255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2550">
                <a:solidFill>
                  <a:srgbClr val="222222"/>
                </a:solidFill>
                <a:highlight>
                  <a:srgbClr val="FFFFFF"/>
                </a:highlight>
                <a:latin typeface="Times New Roman"/>
                <a:ea typeface="Times New Roman"/>
                <a:cs typeface="Times New Roman"/>
                <a:sym typeface="Times New Roman"/>
              </a:rPr>
              <a:t>For Example :  </a:t>
            </a:r>
            <a:endParaRPr sz="255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pic>
        <p:nvPicPr>
          <p:cNvPr id="123" name="Google Shape;123;g19b6cd35cad_0_79"/>
          <p:cNvPicPr preferRelativeResize="0"/>
          <p:nvPr/>
        </p:nvPicPr>
        <p:blipFill>
          <a:blip r:embed="rId3">
            <a:alphaModFix/>
          </a:blip>
          <a:stretch>
            <a:fillRect/>
          </a:stretch>
        </p:blipFill>
        <p:spPr>
          <a:xfrm>
            <a:off x="1855250" y="3725725"/>
            <a:ext cx="6169100" cy="1852910"/>
          </a:xfrm>
          <a:prstGeom prst="rect">
            <a:avLst/>
          </a:prstGeom>
          <a:noFill/>
          <a:ln>
            <a:noFill/>
          </a:ln>
        </p:spPr>
      </p:pic>
      <p:sp>
        <p:nvSpPr>
          <p:cNvPr id="124" name="Google Shape;124;g19b6cd35cad_0_79"/>
          <p:cNvSpPr txBox="1"/>
          <p:nvPr/>
        </p:nvSpPr>
        <p:spPr>
          <a:xfrm>
            <a:off x="2029350" y="5578625"/>
            <a:ext cx="6344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900">
                <a:latin typeface="Times New Roman"/>
                <a:ea typeface="Times New Roman"/>
                <a:cs typeface="Times New Roman"/>
                <a:sym typeface="Times New Roman"/>
              </a:rPr>
              <a:t>        </a:t>
            </a:r>
            <a:r>
              <a:rPr lang="en-CA" sz="1900">
                <a:latin typeface="Times New Roman"/>
                <a:ea typeface="Times New Roman"/>
                <a:cs typeface="Times New Roman"/>
                <a:sym typeface="Times New Roman"/>
              </a:rPr>
              <a:t>Kernel (3 * 3)              Kernel (3*1)     Kernel (1*3)</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9b6cd35cad_0_89"/>
          <p:cNvSpPr txBox="1"/>
          <p:nvPr>
            <p:ph type="title"/>
          </p:nvPr>
        </p:nvSpPr>
        <p:spPr>
          <a:xfrm>
            <a:off x="-185697" y="31172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Spatially Separable Convolutions </a:t>
            </a:r>
            <a:endParaRPr sz="3200"/>
          </a:p>
          <a:p>
            <a:pPr indent="0" lvl="0" marL="2208530" rtl="0" algn="l">
              <a:lnSpc>
                <a:spcPct val="100000"/>
              </a:lnSpc>
              <a:spcBef>
                <a:spcPts val="0"/>
              </a:spcBef>
              <a:spcAft>
                <a:spcPts val="0"/>
              </a:spcAft>
              <a:buNone/>
            </a:pPr>
            <a:r>
              <a:t/>
            </a:r>
            <a:endParaRPr sz="3200"/>
          </a:p>
        </p:txBody>
      </p:sp>
      <p:sp>
        <p:nvSpPr>
          <p:cNvPr id="130" name="Google Shape;130;g19b6cd35cad_0_89"/>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131" name="Google Shape;131;g19b6cd35cad_0_89"/>
          <p:cNvPicPr preferRelativeResize="0"/>
          <p:nvPr/>
        </p:nvPicPr>
        <p:blipFill>
          <a:blip r:embed="rId3">
            <a:alphaModFix/>
          </a:blip>
          <a:stretch>
            <a:fillRect/>
          </a:stretch>
        </p:blipFill>
        <p:spPr>
          <a:xfrm>
            <a:off x="1062150" y="1309525"/>
            <a:ext cx="7316993" cy="50280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9b6cd35cad_0_380"/>
          <p:cNvSpPr txBox="1"/>
          <p:nvPr>
            <p:ph type="title"/>
          </p:nvPr>
        </p:nvSpPr>
        <p:spPr>
          <a:xfrm>
            <a:off x="603800" y="3950250"/>
            <a:ext cx="7070700" cy="124350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CA" sz="4000"/>
              <a:t>2</a:t>
            </a:r>
            <a:r>
              <a:rPr lang="en-CA" sz="4000"/>
              <a:t>- Depthwise Separable Convolutions </a:t>
            </a:r>
            <a:endParaRPr sz="4000"/>
          </a:p>
        </p:txBody>
      </p:sp>
      <p:sp>
        <p:nvSpPr>
          <p:cNvPr id="137" name="Google Shape;137;g19b6cd35cad_0_380"/>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9b6cd35cad_0_99"/>
          <p:cNvSpPr txBox="1"/>
          <p:nvPr>
            <p:ph type="title"/>
          </p:nvPr>
        </p:nvSpPr>
        <p:spPr>
          <a:xfrm>
            <a:off x="-185697" y="31172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Depthwise </a:t>
            </a:r>
            <a:r>
              <a:rPr lang="en-CA" sz="3200"/>
              <a:t>Separable Convolutions </a:t>
            </a:r>
            <a:endParaRPr sz="3200"/>
          </a:p>
          <a:p>
            <a:pPr indent="0" lvl="0" marL="2208530" rtl="0" algn="l">
              <a:lnSpc>
                <a:spcPct val="100000"/>
              </a:lnSpc>
              <a:spcBef>
                <a:spcPts val="0"/>
              </a:spcBef>
              <a:spcAft>
                <a:spcPts val="0"/>
              </a:spcAft>
              <a:buNone/>
            </a:pPr>
            <a:r>
              <a:t/>
            </a:r>
            <a:endParaRPr sz="3200"/>
          </a:p>
        </p:txBody>
      </p:sp>
      <p:sp>
        <p:nvSpPr>
          <p:cNvPr id="143" name="Google Shape;143;g19b6cd35cad_0_99"/>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44" name="Google Shape;144;g19b6cd35cad_0_99"/>
          <p:cNvSpPr txBox="1"/>
          <p:nvPr/>
        </p:nvSpPr>
        <p:spPr>
          <a:xfrm>
            <a:off x="232750" y="1470925"/>
            <a:ext cx="85344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2000">
                <a:latin typeface="Times New Roman"/>
                <a:ea typeface="Times New Roman"/>
                <a:cs typeface="Times New Roman"/>
                <a:sym typeface="Times New Roman"/>
              </a:rPr>
              <a:t>It is particularly useful for mobile and embedded vision applications.</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CA" sz="2000">
                <a:latin typeface="Times New Roman"/>
                <a:ea typeface="Times New Roman"/>
                <a:cs typeface="Times New Roman"/>
                <a:sym typeface="Times New Roman"/>
              </a:rPr>
              <a:t>Smaller model size: Fewer number of parameters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CA" sz="2000">
                <a:latin typeface="Times New Roman"/>
                <a:ea typeface="Times New Roman"/>
                <a:cs typeface="Times New Roman"/>
                <a:sym typeface="Times New Roman"/>
              </a:rPr>
              <a:t>Smaller complexity: Fewer Multiplications and Additions (Multi-Adds)</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just">
              <a:spcBef>
                <a:spcPts val="0"/>
              </a:spcBef>
              <a:spcAft>
                <a:spcPts val="0"/>
              </a:spcAft>
              <a:buNone/>
            </a:pPr>
            <a:r>
              <a:rPr lang="en-CA" sz="2000">
                <a:latin typeface="Times New Roman"/>
                <a:ea typeface="Times New Roman"/>
                <a:cs typeface="Times New Roman"/>
                <a:sym typeface="Times New Roman"/>
              </a:rPr>
              <a:t>While standard convolution performs the channelwise and spatial-wise computation in one step, Depthwise Separable Convolution splits the computation into two convolutions :</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000">
              <a:latin typeface="Times New Roman"/>
              <a:ea typeface="Times New Roman"/>
              <a:cs typeface="Times New Roman"/>
              <a:sym typeface="Times New Roman"/>
            </a:endParaRPr>
          </a:p>
          <a:p>
            <a:pPr indent="-355600" lvl="0" marL="719999" rtl="0" algn="just">
              <a:spcBef>
                <a:spcPts val="0"/>
              </a:spcBef>
              <a:spcAft>
                <a:spcPts val="0"/>
              </a:spcAft>
              <a:buSzPts val="2000"/>
              <a:buFont typeface="Times New Roman"/>
              <a:buChar char="●"/>
            </a:pPr>
            <a:r>
              <a:rPr lang="en-CA" sz="2000">
                <a:solidFill>
                  <a:srgbClr val="222222"/>
                </a:solidFill>
                <a:highlight>
                  <a:srgbClr val="FFFFFF"/>
                </a:highlight>
                <a:latin typeface="Times New Roman"/>
                <a:ea typeface="Times New Roman"/>
                <a:cs typeface="Times New Roman"/>
                <a:sym typeface="Times New Roman"/>
              </a:rPr>
              <a:t>Depthwise convolution</a:t>
            </a:r>
            <a:endParaRPr sz="2000">
              <a:solidFill>
                <a:srgbClr val="222222"/>
              </a:solidFill>
              <a:highlight>
                <a:srgbClr val="FFFFFF"/>
              </a:highlight>
              <a:latin typeface="Times New Roman"/>
              <a:ea typeface="Times New Roman"/>
              <a:cs typeface="Times New Roman"/>
              <a:sym typeface="Times New Roman"/>
            </a:endParaRPr>
          </a:p>
          <a:p>
            <a:pPr indent="-355600" lvl="0" marL="719999" rtl="0" algn="just">
              <a:spcBef>
                <a:spcPts val="0"/>
              </a:spcBef>
              <a:spcAft>
                <a:spcPts val="0"/>
              </a:spcAft>
              <a:buSzPts val="2000"/>
              <a:buFont typeface="Times New Roman"/>
              <a:buChar char="●"/>
            </a:pPr>
            <a:r>
              <a:rPr lang="en-CA" sz="2000">
                <a:solidFill>
                  <a:srgbClr val="222222"/>
                </a:solidFill>
                <a:highlight>
                  <a:srgbClr val="FFFFFF"/>
                </a:highlight>
                <a:latin typeface="Times New Roman"/>
                <a:ea typeface="Times New Roman"/>
                <a:cs typeface="Times New Roman"/>
                <a:sym typeface="Times New Roman"/>
              </a:rPr>
              <a:t>Pointwise convolution</a:t>
            </a:r>
            <a:endParaRPr sz="2000">
              <a:solidFill>
                <a:srgbClr val="222222"/>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rgbClr val="222222"/>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CA" sz="2000">
                <a:solidFill>
                  <a:srgbClr val="222222"/>
                </a:solidFill>
                <a:highlight>
                  <a:srgbClr val="FFFFFF"/>
                </a:highlight>
                <a:latin typeface="Times New Roman"/>
                <a:ea typeface="Times New Roman"/>
                <a:cs typeface="Times New Roman"/>
                <a:sym typeface="Times New Roman"/>
              </a:rPr>
              <a:t> </a:t>
            </a:r>
            <a:endParaRPr sz="20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9b6cd35cad_0_110"/>
          <p:cNvSpPr txBox="1"/>
          <p:nvPr>
            <p:ph type="title"/>
          </p:nvPr>
        </p:nvSpPr>
        <p:spPr>
          <a:xfrm>
            <a:off x="909228" y="26507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Depthwise Convolutions </a:t>
            </a:r>
            <a:endParaRPr sz="3200"/>
          </a:p>
          <a:p>
            <a:pPr indent="0" lvl="0" marL="2208530" rtl="0" algn="l">
              <a:lnSpc>
                <a:spcPct val="100000"/>
              </a:lnSpc>
              <a:spcBef>
                <a:spcPts val="0"/>
              </a:spcBef>
              <a:spcAft>
                <a:spcPts val="0"/>
              </a:spcAft>
              <a:buNone/>
            </a:pPr>
            <a:r>
              <a:t/>
            </a:r>
            <a:endParaRPr sz="3200"/>
          </a:p>
        </p:txBody>
      </p:sp>
      <p:sp>
        <p:nvSpPr>
          <p:cNvPr id="150" name="Google Shape;150;g19b6cd35cad_0_110"/>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51" name="Google Shape;151;g19b6cd35cad_0_110"/>
          <p:cNvSpPr txBox="1"/>
          <p:nvPr/>
        </p:nvSpPr>
        <p:spPr>
          <a:xfrm>
            <a:off x="734175" y="3755575"/>
            <a:ext cx="8234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solidFill>
                  <a:schemeClr val="dk1"/>
                </a:solidFill>
                <a:latin typeface="Times New Roman"/>
                <a:ea typeface="Times New Roman"/>
                <a:cs typeface="Times New Roman"/>
                <a:sym typeface="Times New Roman"/>
              </a:rPr>
              <a:t>Data size : (7*7*3)                                    </a:t>
            </a:r>
            <a:r>
              <a:rPr lang="en-CA" sz="1600">
                <a:solidFill>
                  <a:schemeClr val="dk1"/>
                </a:solidFill>
                <a:highlight>
                  <a:srgbClr val="F7F7F7"/>
                </a:highlight>
                <a:latin typeface="Times New Roman"/>
                <a:ea typeface="Times New Roman"/>
                <a:cs typeface="Times New Roman"/>
                <a:sym typeface="Times New Roman"/>
              </a:rPr>
              <a:t>DepthwiseConv2D</a:t>
            </a:r>
            <a:r>
              <a:rPr lang="en-CA" sz="1600">
                <a:solidFill>
                  <a:schemeClr val="dk1"/>
                </a:solidFill>
                <a:latin typeface="Times New Roman"/>
                <a:ea typeface="Times New Roman"/>
                <a:cs typeface="Times New Roman"/>
                <a:sym typeface="Times New Roman"/>
              </a:rPr>
              <a:t>                    Output size: (5*5*1)</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CA" sz="1600">
                <a:solidFill>
                  <a:schemeClr val="dk1"/>
                </a:solidFill>
                <a:latin typeface="Times New Roman"/>
                <a:ea typeface="Times New Roman"/>
                <a:cs typeface="Times New Roman"/>
                <a:sym typeface="Times New Roman"/>
              </a:rPr>
              <a:t>128 Kernels of size : (3*3*1)       </a:t>
            </a:r>
            <a:endParaRPr sz="1600">
              <a:solidFill>
                <a:schemeClr val="dk1"/>
              </a:solidFill>
              <a:latin typeface="Times New Roman"/>
              <a:ea typeface="Times New Roman"/>
              <a:cs typeface="Times New Roman"/>
              <a:sym typeface="Times New Roman"/>
            </a:endParaRPr>
          </a:p>
        </p:txBody>
      </p:sp>
      <p:pic>
        <p:nvPicPr>
          <p:cNvPr id="152" name="Google Shape;152;g19b6cd35cad_0_110"/>
          <p:cNvPicPr preferRelativeResize="0"/>
          <p:nvPr/>
        </p:nvPicPr>
        <p:blipFill>
          <a:blip r:embed="rId3">
            <a:alphaModFix/>
          </a:blip>
          <a:stretch>
            <a:fillRect/>
          </a:stretch>
        </p:blipFill>
        <p:spPr>
          <a:xfrm>
            <a:off x="957975" y="995400"/>
            <a:ext cx="7228037" cy="276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9b6cd35cad_0_145"/>
          <p:cNvSpPr txBox="1"/>
          <p:nvPr>
            <p:ph type="title"/>
          </p:nvPr>
        </p:nvSpPr>
        <p:spPr>
          <a:xfrm>
            <a:off x="909228" y="26507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Pointwise</a:t>
            </a:r>
            <a:r>
              <a:rPr lang="en-CA" sz="3200"/>
              <a:t> Convolutions </a:t>
            </a:r>
            <a:endParaRPr sz="3200"/>
          </a:p>
          <a:p>
            <a:pPr indent="0" lvl="0" marL="2208530" rtl="0" algn="l">
              <a:lnSpc>
                <a:spcPct val="100000"/>
              </a:lnSpc>
              <a:spcBef>
                <a:spcPts val="0"/>
              </a:spcBef>
              <a:spcAft>
                <a:spcPts val="0"/>
              </a:spcAft>
              <a:buNone/>
            </a:pPr>
            <a:r>
              <a:t/>
            </a:r>
            <a:endParaRPr sz="3200"/>
          </a:p>
        </p:txBody>
      </p:sp>
      <p:sp>
        <p:nvSpPr>
          <p:cNvPr id="158" name="Google Shape;158;g19b6cd35cad_0_145"/>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59" name="Google Shape;159;g19b6cd35cad_0_145"/>
          <p:cNvSpPr txBox="1"/>
          <p:nvPr/>
        </p:nvSpPr>
        <p:spPr>
          <a:xfrm>
            <a:off x="757500" y="3755575"/>
            <a:ext cx="8234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latin typeface="Times New Roman"/>
                <a:ea typeface="Times New Roman"/>
                <a:cs typeface="Times New Roman"/>
                <a:sym typeface="Times New Roman"/>
              </a:rPr>
              <a:t>Data size : (7*7*3)                         Pointwise Conv2D                                 Output size: (5*5*1) *128</a:t>
            </a:r>
            <a:endParaRPr sz="1600">
              <a:latin typeface="Times New Roman"/>
              <a:ea typeface="Times New Roman"/>
              <a:cs typeface="Times New Roman"/>
              <a:sym typeface="Times New Roman"/>
            </a:endParaRPr>
          </a:p>
          <a:p>
            <a:pPr indent="0" lvl="0" marL="0" rtl="0" algn="l">
              <a:spcBef>
                <a:spcPts val="0"/>
              </a:spcBef>
              <a:spcAft>
                <a:spcPts val="0"/>
              </a:spcAft>
              <a:buNone/>
            </a:pPr>
            <a:r>
              <a:rPr lang="en-CA" sz="1600">
                <a:latin typeface="Times New Roman"/>
                <a:ea typeface="Times New Roman"/>
                <a:cs typeface="Times New Roman"/>
                <a:sym typeface="Times New Roman"/>
              </a:rPr>
              <a:t>128 Kernels of size : (1*1*3)        </a:t>
            </a:r>
            <a:endParaRPr sz="1600">
              <a:latin typeface="Times New Roman"/>
              <a:ea typeface="Times New Roman"/>
              <a:cs typeface="Times New Roman"/>
              <a:sym typeface="Times New Roman"/>
            </a:endParaRPr>
          </a:p>
        </p:txBody>
      </p:sp>
      <p:pic>
        <p:nvPicPr>
          <p:cNvPr id="160" name="Google Shape;160;g19b6cd35cad_0_145"/>
          <p:cNvPicPr preferRelativeResize="0"/>
          <p:nvPr/>
        </p:nvPicPr>
        <p:blipFill>
          <a:blip r:embed="rId3">
            <a:alphaModFix/>
          </a:blip>
          <a:stretch>
            <a:fillRect/>
          </a:stretch>
        </p:blipFill>
        <p:spPr>
          <a:xfrm>
            <a:off x="1016788" y="1019725"/>
            <a:ext cx="7390375" cy="273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9b6cd35cad_0_155"/>
          <p:cNvSpPr txBox="1"/>
          <p:nvPr>
            <p:ph type="title"/>
          </p:nvPr>
        </p:nvSpPr>
        <p:spPr>
          <a:xfrm>
            <a:off x="-185697" y="26507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Depthwise Seperable</a:t>
            </a:r>
            <a:r>
              <a:rPr lang="en-CA" sz="3200"/>
              <a:t> Convolutions </a:t>
            </a:r>
            <a:endParaRPr sz="3200"/>
          </a:p>
          <a:p>
            <a:pPr indent="0" lvl="0" marL="2208530" rtl="0" algn="l">
              <a:lnSpc>
                <a:spcPct val="100000"/>
              </a:lnSpc>
              <a:spcBef>
                <a:spcPts val="0"/>
              </a:spcBef>
              <a:spcAft>
                <a:spcPts val="0"/>
              </a:spcAft>
              <a:buNone/>
            </a:pPr>
            <a:r>
              <a:t/>
            </a:r>
            <a:endParaRPr sz="3200"/>
          </a:p>
        </p:txBody>
      </p:sp>
      <p:sp>
        <p:nvSpPr>
          <p:cNvPr id="166" name="Google Shape;166;g19b6cd35cad_0_155"/>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167" name="Google Shape;167;g19b6cd35cad_0_155"/>
          <p:cNvPicPr preferRelativeResize="0"/>
          <p:nvPr/>
        </p:nvPicPr>
        <p:blipFill>
          <a:blip r:embed="rId3">
            <a:alphaModFix/>
          </a:blip>
          <a:stretch>
            <a:fillRect/>
          </a:stretch>
        </p:blipFill>
        <p:spPr>
          <a:xfrm>
            <a:off x="342600" y="1485275"/>
            <a:ext cx="8582750" cy="2083675"/>
          </a:xfrm>
          <a:prstGeom prst="rect">
            <a:avLst/>
          </a:prstGeom>
          <a:noFill/>
          <a:ln>
            <a:noFill/>
          </a:ln>
        </p:spPr>
      </p:pic>
      <p:sp>
        <p:nvSpPr>
          <p:cNvPr id="168" name="Google Shape;168;g19b6cd35cad_0_155"/>
          <p:cNvSpPr txBox="1"/>
          <p:nvPr/>
        </p:nvSpPr>
        <p:spPr>
          <a:xfrm>
            <a:off x="459850" y="3568950"/>
            <a:ext cx="80802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2550">
                <a:solidFill>
                  <a:schemeClr val="dk1"/>
                </a:solidFill>
                <a:highlight>
                  <a:srgbClr val="FFFFFF"/>
                </a:highlight>
                <a:latin typeface="Times New Roman"/>
                <a:ea typeface="Times New Roman"/>
                <a:cs typeface="Times New Roman"/>
                <a:sym typeface="Times New Roman"/>
              </a:rPr>
              <a:t>The number of multiplications required: </a:t>
            </a:r>
            <a:endParaRPr sz="2550">
              <a:solidFill>
                <a:schemeClr val="dk1"/>
              </a:solidFill>
              <a:highlight>
                <a:srgbClr val="FFFFFF"/>
              </a:highlight>
              <a:latin typeface="Times New Roman"/>
              <a:ea typeface="Times New Roman"/>
              <a:cs typeface="Times New Roman"/>
              <a:sym typeface="Times New Roman"/>
            </a:endParaRPr>
          </a:p>
          <a:p>
            <a:pPr indent="-390525" lvl="0" marL="457200" rtl="0" algn="l">
              <a:spcBef>
                <a:spcPts val="0"/>
              </a:spcBef>
              <a:spcAft>
                <a:spcPts val="0"/>
              </a:spcAft>
              <a:buClr>
                <a:schemeClr val="dk1"/>
              </a:buClr>
              <a:buSzPts val="2550"/>
              <a:buFont typeface="Times New Roman"/>
              <a:buAutoNum type="arabicPeriod"/>
            </a:pPr>
            <a:r>
              <a:rPr lang="en-CA" sz="2550">
                <a:solidFill>
                  <a:schemeClr val="dk1"/>
                </a:solidFill>
                <a:highlight>
                  <a:srgbClr val="FFFFFF"/>
                </a:highlight>
                <a:latin typeface="Times New Roman"/>
                <a:ea typeface="Times New Roman"/>
                <a:cs typeface="Times New Roman"/>
                <a:sym typeface="Times New Roman"/>
              </a:rPr>
              <a:t>We have 3 (3 x 3 x 1) filters moving 5 x 5 times ⇒we get  3 x 3 x 3  x 1 x 5 x 5  = 675  multiplications.</a:t>
            </a:r>
            <a:endParaRPr sz="2550">
              <a:solidFill>
                <a:schemeClr val="dk1"/>
              </a:solidFill>
              <a:highlight>
                <a:srgbClr val="FFFFFF"/>
              </a:highlight>
              <a:latin typeface="Times New Roman"/>
              <a:ea typeface="Times New Roman"/>
              <a:cs typeface="Times New Roman"/>
              <a:sym typeface="Times New Roman"/>
            </a:endParaRPr>
          </a:p>
          <a:p>
            <a:pPr indent="-390525" lvl="0" marL="457200" rtl="0" algn="l">
              <a:spcBef>
                <a:spcPts val="0"/>
              </a:spcBef>
              <a:spcAft>
                <a:spcPts val="0"/>
              </a:spcAft>
              <a:buClr>
                <a:schemeClr val="dk1"/>
              </a:buClr>
              <a:buSzPts val="2550"/>
              <a:buFont typeface="Times New Roman"/>
              <a:buAutoNum type="arabicPeriod"/>
            </a:pPr>
            <a:r>
              <a:rPr lang="en-CA" sz="2550">
                <a:solidFill>
                  <a:schemeClr val="dk1"/>
                </a:solidFill>
                <a:highlight>
                  <a:srgbClr val="FFFFFF"/>
                </a:highlight>
                <a:latin typeface="Times New Roman"/>
                <a:ea typeface="Times New Roman"/>
                <a:cs typeface="Times New Roman"/>
                <a:sym typeface="Times New Roman"/>
              </a:rPr>
              <a:t>We have 128 (1 x 1 x 3 ) filters moving 5 x 5 times ⇒ we get 128 x 1 x 1 x 3 x 5 x 5 = 9,600</a:t>
            </a:r>
            <a:endParaRPr sz="25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2550">
                <a:solidFill>
                  <a:schemeClr val="dk1"/>
                </a:solidFill>
                <a:highlight>
                  <a:srgbClr val="FFFFFF"/>
                </a:highlight>
                <a:latin typeface="Times New Roman"/>
                <a:ea typeface="Times New Roman"/>
                <a:cs typeface="Times New Roman"/>
                <a:sym typeface="Times New Roman"/>
              </a:rPr>
              <a:t>⇒  We get 675 + 9,600 = 10,275 </a:t>
            </a:r>
            <a:r>
              <a:rPr lang="en-CA" sz="2550">
                <a:solidFill>
                  <a:schemeClr val="dk1"/>
                </a:solidFill>
                <a:highlight>
                  <a:srgbClr val="FFFFFF"/>
                </a:highlight>
                <a:latin typeface="Times New Roman"/>
                <a:ea typeface="Times New Roman"/>
                <a:cs typeface="Times New Roman"/>
                <a:sym typeface="Times New Roman"/>
              </a:rPr>
              <a:t>multiplications</a:t>
            </a:r>
            <a:r>
              <a:rPr lang="en-CA" sz="2550">
                <a:solidFill>
                  <a:schemeClr val="dk1"/>
                </a:solidFill>
                <a:highlight>
                  <a:srgbClr val="FFFFFF"/>
                </a:highlight>
                <a:latin typeface="Times New Roman"/>
                <a:ea typeface="Times New Roman"/>
                <a:cs typeface="Times New Roman"/>
                <a:sym typeface="Times New Roman"/>
              </a:rPr>
              <a:t>.</a:t>
            </a:r>
            <a:endParaRPr sz="2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2600">
                <a:solidFill>
                  <a:srgbClr val="C00000"/>
                </a:solidFill>
                <a:highlight>
                  <a:srgbClr val="FFFFFF"/>
                </a:highlight>
                <a:latin typeface="Times New Roman"/>
                <a:ea typeface="Times New Roman"/>
                <a:cs typeface="Times New Roman"/>
                <a:sym typeface="Times New Roman"/>
              </a:rPr>
              <a:t> 12% of the total cost of the traditional 2D convolution!</a:t>
            </a:r>
            <a:endParaRPr sz="2600">
              <a:solidFill>
                <a:srgbClr val="C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9b6cd35cad_0_208"/>
          <p:cNvSpPr txBox="1"/>
          <p:nvPr>
            <p:ph type="title"/>
          </p:nvPr>
        </p:nvSpPr>
        <p:spPr>
          <a:xfrm>
            <a:off x="-185697" y="26507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Depthwise Seperable Convolutions </a:t>
            </a:r>
            <a:endParaRPr sz="3200"/>
          </a:p>
          <a:p>
            <a:pPr indent="0" lvl="0" marL="2208530" rtl="0" algn="l">
              <a:lnSpc>
                <a:spcPct val="100000"/>
              </a:lnSpc>
              <a:spcBef>
                <a:spcPts val="0"/>
              </a:spcBef>
              <a:spcAft>
                <a:spcPts val="0"/>
              </a:spcAft>
              <a:buNone/>
            </a:pPr>
            <a:r>
              <a:t/>
            </a:r>
            <a:endParaRPr sz="3200"/>
          </a:p>
        </p:txBody>
      </p:sp>
      <p:sp>
        <p:nvSpPr>
          <p:cNvPr id="174" name="Google Shape;174;g19b6cd35cad_0_208"/>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175" name="Google Shape;175;g19b6cd35cad_0_208"/>
          <p:cNvPicPr preferRelativeResize="0"/>
          <p:nvPr/>
        </p:nvPicPr>
        <p:blipFill>
          <a:blip r:embed="rId3">
            <a:alphaModFix/>
          </a:blip>
          <a:stretch>
            <a:fillRect/>
          </a:stretch>
        </p:blipFill>
        <p:spPr>
          <a:xfrm>
            <a:off x="408975" y="936300"/>
            <a:ext cx="7715450" cy="2236100"/>
          </a:xfrm>
          <a:prstGeom prst="rect">
            <a:avLst/>
          </a:prstGeom>
          <a:noFill/>
          <a:ln>
            <a:noFill/>
          </a:ln>
        </p:spPr>
      </p:pic>
      <p:sp>
        <p:nvSpPr>
          <p:cNvPr id="176" name="Google Shape;176;g19b6cd35cad_0_208"/>
          <p:cNvSpPr txBox="1"/>
          <p:nvPr/>
        </p:nvSpPr>
        <p:spPr>
          <a:xfrm>
            <a:off x="454950" y="3059550"/>
            <a:ext cx="823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solidFill>
                  <a:schemeClr val="dk1"/>
                </a:solidFill>
                <a:latin typeface="Times New Roman"/>
                <a:ea typeface="Times New Roman"/>
                <a:cs typeface="Times New Roman"/>
                <a:sym typeface="Times New Roman"/>
              </a:rPr>
              <a:t>Data size : (</a:t>
            </a:r>
            <a:r>
              <a:rPr lang="en-CA" sz="1800">
                <a:solidFill>
                  <a:srgbClr val="212529"/>
                </a:solidFill>
                <a:highlight>
                  <a:srgbClr val="FFFFFF"/>
                </a:highlight>
                <a:latin typeface="Georgia"/>
                <a:ea typeface="Georgia"/>
                <a:cs typeface="Georgia"/>
                <a:sym typeface="Georgia"/>
              </a:rPr>
              <a:t>D</a:t>
            </a:r>
            <a:r>
              <a:rPr lang="en-CA" sz="1250">
                <a:solidFill>
                  <a:srgbClr val="212529"/>
                </a:solidFill>
                <a:highlight>
                  <a:srgbClr val="FFFFFF"/>
                </a:highlight>
                <a:latin typeface="Georgia"/>
                <a:ea typeface="Georgia"/>
                <a:cs typeface="Georgia"/>
                <a:sym typeface="Georgia"/>
              </a:rPr>
              <a:t>F</a:t>
            </a:r>
            <a:r>
              <a:rPr lang="en-CA" sz="1600">
                <a:solidFill>
                  <a:schemeClr val="dk1"/>
                </a:solidFill>
                <a:latin typeface="Times New Roman"/>
                <a:ea typeface="Times New Roman"/>
                <a:cs typeface="Times New Roman"/>
                <a:sym typeface="Times New Roman"/>
              </a:rPr>
              <a:t>*</a:t>
            </a:r>
            <a:r>
              <a:rPr lang="en-CA" sz="1800">
                <a:solidFill>
                  <a:srgbClr val="212529"/>
                </a:solidFill>
                <a:highlight>
                  <a:srgbClr val="FFFFFF"/>
                </a:highlight>
                <a:latin typeface="Georgia"/>
                <a:ea typeface="Georgia"/>
                <a:cs typeface="Georgia"/>
                <a:sym typeface="Georgia"/>
              </a:rPr>
              <a:t>D</a:t>
            </a:r>
            <a:r>
              <a:rPr lang="en-CA" sz="1250">
                <a:solidFill>
                  <a:srgbClr val="212529"/>
                </a:solidFill>
                <a:highlight>
                  <a:srgbClr val="FFFFFF"/>
                </a:highlight>
                <a:latin typeface="Georgia"/>
                <a:ea typeface="Georgia"/>
                <a:cs typeface="Georgia"/>
                <a:sym typeface="Georgia"/>
              </a:rPr>
              <a:t>F</a:t>
            </a:r>
            <a:r>
              <a:rPr lang="en-CA" sz="1600">
                <a:solidFill>
                  <a:schemeClr val="dk1"/>
                </a:solidFill>
                <a:latin typeface="Times New Roman"/>
                <a:ea typeface="Times New Roman"/>
                <a:cs typeface="Times New Roman"/>
                <a:sym typeface="Times New Roman"/>
              </a:rPr>
              <a:t>*M)                   </a:t>
            </a:r>
            <a:r>
              <a:rPr lang="en-CA" sz="1600">
                <a:solidFill>
                  <a:schemeClr val="dk1"/>
                </a:solidFill>
                <a:highlight>
                  <a:srgbClr val="F7F7F7"/>
                </a:highlight>
                <a:latin typeface="Times New Roman"/>
                <a:ea typeface="Times New Roman"/>
                <a:cs typeface="Times New Roman"/>
                <a:sym typeface="Times New Roman"/>
              </a:rPr>
              <a:t>DepthwiseConv2D</a:t>
            </a:r>
            <a:r>
              <a:rPr lang="en-CA" sz="1600">
                <a:solidFill>
                  <a:schemeClr val="dk1"/>
                </a:solidFill>
                <a:latin typeface="Times New Roman"/>
                <a:ea typeface="Times New Roman"/>
                <a:cs typeface="Times New Roman"/>
                <a:sym typeface="Times New Roman"/>
              </a:rPr>
              <a:t>                    Output size: (</a:t>
            </a:r>
            <a:r>
              <a:rPr lang="en-CA" sz="1800">
                <a:solidFill>
                  <a:srgbClr val="212529"/>
                </a:solidFill>
                <a:highlight>
                  <a:srgbClr val="FFFFFF"/>
                </a:highlight>
                <a:latin typeface="Georgia"/>
                <a:ea typeface="Georgia"/>
                <a:cs typeface="Georgia"/>
                <a:sym typeface="Georgia"/>
              </a:rPr>
              <a:t>R</a:t>
            </a:r>
            <a:r>
              <a:rPr lang="en-CA" sz="1600">
                <a:solidFill>
                  <a:schemeClr val="dk1"/>
                </a:solidFill>
                <a:latin typeface="Times New Roman"/>
                <a:ea typeface="Times New Roman"/>
                <a:cs typeface="Times New Roman"/>
                <a:sym typeface="Times New Roman"/>
              </a:rPr>
              <a:t>*</a:t>
            </a:r>
            <a:r>
              <a:rPr lang="en-CA" sz="1800">
                <a:solidFill>
                  <a:srgbClr val="212529"/>
                </a:solidFill>
                <a:highlight>
                  <a:srgbClr val="FFFFFF"/>
                </a:highlight>
                <a:latin typeface="Georgia"/>
                <a:ea typeface="Georgia"/>
                <a:cs typeface="Georgia"/>
                <a:sym typeface="Georgia"/>
              </a:rPr>
              <a:t>R</a:t>
            </a:r>
            <a:r>
              <a:rPr lang="en-CA" sz="1600">
                <a:solidFill>
                  <a:schemeClr val="dk1"/>
                </a:solidFill>
                <a:latin typeface="Times New Roman"/>
                <a:ea typeface="Times New Roman"/>
                <a:cs typeface="Times New Roman"/>
                <a:sym typeface="Times New Roman"/>
              </a:rPr>
              <a:t>*M)</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CA" sz="1600">
                <a:solidFill>
                  <a:schemeClr val="dk1"/>
                </a:solidFill>
                <a:latin typeface="Times New Roman"/>
                <a:ea typeface="Times New Roman"/>
                <a:cs typeface="Times New Roman"/>
                <a:sym typeface="Times New Roman"/>
              </a:rPr>
              <a:t>N Kernels of size : (</a:t>
            </a:r>
            <a:r>
              <a:rPr lang="en-CA" sz="1800">
                <a:solidFill>
                  <a:srgbClr val="212529"/>
                </a:solidFill>
                <a:highlight>
                  <a:srgbClr val="FFFFFF"/>
                </a:highlight>
                <a:latin typeface="Georgia"/>
                <a:ea typeface="Georgia"/>
                <a:cs typeface="Georgia"/>
                <a:sym typeface="Georgia"/>
              </a:rPr>
              <a:t>D</a:t>
            </a:r>
            <a:r>
              <a:rPr lang="en-CA" sz="1250">
                <a:solidFill>
                  <a:srgbClr val="212529"/>
                </a:solidFill>
                <a:highlight>
                  <a:srgbClr val="FFFFFF"/>
                </a:highlight>
                <a:latin typeface="Georgia"/>
                <a:ea typeface="Georgia"/>
                <a:cs typeface="Georgia"/>
                <a:sym typeface="Georgia"/>
              </a:rPr>
              <a:t>K</a:t>
            </a:r>
            <a:r>
              <a:rPr lang="en-CA" sz="1600">
                <a:solidFill>
                  <a:schemeClr val="dk1"/>
                </a:solidFill>
                <a:latin typeface="Times New Roman"/>
                <a:ea typeface="Times New Roman"/>
                <a:cs typeface="Times New Roman"/>
                <a:sym typeface="Times New Roman"/>
              </a:rPr>
              <a:t>*</a:t>
            </a:r>
            <a:r>
              <a:rPr lang="en-CA" sz="1800">
                <a:solidFill>
                  <a:srgbClr val="212529"/>
                </a:solidFill>
                <a:highlight>
                  <a:srgbClr val="FFFFFF"/>
                </a:highlight>
                <a:latin typeface="Georgia"/>
                <a:ea typeface="Georgia"/>
                <a:cs typeface="Georgia"/>
                <a:sym typeface="Georgia"/>
              </a:rPr>
              <a:t>D</a:t>
            </a:r>
            <a:r>
              <a:rPr lang="en-CA" sz="1250">
                <a:solidFill>
                  <a:srgbClr val="212529"/>
                </a:solidFill>
                <a:highlight>
                  <a:srgbClr val="FFFFFF"/>
                </a:highlight>
                <a:latin typeface="Georgia"/>
                <a:ea typeface="Georgia"/>
                <a:cs typeface="Georgia"/>
                <a:sym typeface="Georgia"/>
              </a:rPr>
              <a:t>K</a:t>
            </a:r>
            <a:r>
              <a:rPr lang="en-CA" sz="1600">
                <a:solidFill>
                  <a:schemeClr val="dk1"/>
                </a:solidFill>
                <a:latin typeface="Times New Roman"/>
                <a:ea typeface="Times New Roman"/>
                <a:cs typeface="Times New Roman"/>
                <a:sym typeface="Times New Roman"/>
              </a:rPr>
              <a:t>*1)       </a:t>
            </a:r>
            <a:endParaRPr sz="1600">
              <a:solidFill>
                <a:schemeClr val="dk1"/>
              </a:solidFill>
              <a:latin typeface="Times New Roman"/>
              <a:ea typeface="Times New Roman"/>
              <a:cs typeface="Times New Roman"/>
              <a:sym typeface="Times New Roman"/>
            </a:endParaRPr>
          </a:p>
        </p:txBody>
      </p:sp>
      <p:pic>
        <p:nvPicPr>
          <p:cNvPr id="177" name="Google Shape;177;g19b6cd35cad_0_208"/>
          <p:cNvPicPr preferRelativeResize="0"/>
          <p:nvPr/>
        </p:nvPicPr>
        <p:blipFill>
          <a:blip r:embed="rId4">
            <a:alphaModFix/>
          </a:blip>
          <a:stretch>
            <a:fillRect/>
          </a:stretch>
        </p:blipFill>
        <p:spPr>
          <a:xfrm>
            <a:off x="808913" y="3798450"/>
            <a:ext cx="7382075" cy="1926325"/>
          </a:xfrm>
          <a:prstGeom prst="rect">
            <a:avLst/>
          </a:prstGeom>
          <a:noFill/>
          <a:ln>
            <a:noFill/>
          </a:ln>
        </p:spPr>
      </p:pic>
      <p:sp>
        <p:nvSpPr>
          <p:cNvPr id="178" name="Google Shape;178;g19b6cd35cad_0_208"/>
          <p:cNvSpPr txBox="1"/>
          <p:nvPr/>
        </p:nvSpPr>
        <p:spPr>
          <a:xfrm>
            <a:off x="454950" y="5595125"/>
            <a:ext cx="823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solidFill>
                  <a:schemeClr val="dk1"/>
                </a:solidFill>
                <a:latin typeface="Times New Roman"/>
                <a:ea typeface="Times New Roman"/>
                <a:cs typeface="Times New Roman"/>
                <a:sym typeface="Times New Roman"/>
              </a:rPr>
              <a:t>Data size : (</a:t>
            </a:r>
            <a:r>
              <a:rPr lang="en-CA" sz="1800">
                <a:solidFill>
                  <a:srgbClr val="212529"/>
                </a:solidFill>
                <a:highlight>
                  <a:srgbClr val="FFFFFF"/>
                </a:highlight>
                <a:latin typeface="Georgia"/>
                <a:ea typeface="Georgia"/>
                <a:cs typeface="Georgia"/>
                <a:sym typeface="Georgia"/>
              </a:rPr>
              <a:t>R</a:t>
            </a:r>
            <a:r>
              <a:rPr lang="en-CA" sz="1600">
                <a:solidFill>
                  <a:schemeClr val="dk1"/>
                </a:solidFill>
                <a:latin typeface="Times New Roman"/>
                <a:ea typeface="Times New Roman"/>
                <a:cs typeface="Times New Roman"/>
                <a:sym typeface="Times New Roman"/>
              </a:rPr>
              <a:t>*</a:t>
            </a:r>
            <a:r>
              <a:rPr lang="en-CA" sz="1800">
                <a:solidFill>
                  <a:srgbClr val="212529"/>
                </a:solidFill>
                <a:highlight>
                  <a:srgbClr val="FFFFFF"/>
                </a:highlight>
                <a:latin typeface="Georgia"/>
                <a:ea typeface="Georgia"/>
                <a:cs typeface="Georgia"/>
                <a:sym typeface="Georgia"/>
              </a:rPr>
              <a:t>R</a:t>
            </a:r>
            <a:r>
              <a:rPr lang="en-CA" sz="1600">
                <a:solidFill>
                  <a:schemeClr val="dk1"/>
                </a:solidFill>
                <a:latin typeface="Times New Roman"/>
                <a:ea typeface="Times New Roman"/>
                <a:cs typeface="Times New Roman"/>
                <a:sym typeface="Times New Roman"/>
              </a:rPr>
              <a:t>*M)                   </a:t>
            </a:r>
            <a:r>
              <a:rPr lang="en-CA" sz="1600">
                <a:solidFill>
                  <a:schemeClr val="dk1"/>
                </a:solidFill>
                <a:highlight>
                  <a:srgbClr val="F7F7F7"/>
                </a:highlight>
                <a:latin typeface="Times New Roman"/>
                <a:ea typeface="Times New Roman"/>
                <a:cs typeface="Times New Roman"/>
                <a:sym typeface="Times New Roman"/>
              </a:rPr>
              <a:t>point wise </a:t>
            </a:r>
            <a:r>
              <a:rPr lang="en-CA" sz="1600">
                <a:solidFill>
                  <a:schemeClr val="dk1"/>
                </a:solidFill>
                <a:highlight>
                  <a:srgbClr val="F7F7F7"/>
                </a:highlight>
                <a:latin typeface="Times New Roman"/>
                <a:ea typeface="Times New Roman"/>
                <a:cs typeface="Times New Roman"/>
                <a:sym typeface="Times New Roman"/>
              </a:rPr>
              <a:t>Conv2D</a:t>
            </a:r>
            <a:r>
              <a:rPr lang="en-CA" sz="1600">
                <a:solidFill>
                  <a:schemeClr val="dk1"/>
                </a:solidFill>
                <a:latin typeface="Times New Roman"/>
                <a:ea typeface="Times New Roman"/>
                <a:cs typeface="Times New Roman"/>
                <a:sym typeface="Times New Roman"/>
              </a:rPr>
              <a:t>                         Output size: (</a:t>
            </a:r>
            <a:r>
              <a:rPr lang="en-CA" sz="1800">
                <a:solidFill>
                  <a:srgbClr val="212529"/>
                </a:solidFill>
                <a:highlight>
                  <a:srgbClr val="FFFFFF"/>
                </a:highlight>
                <a:latin typeface="Georgia"/>
                <a:ea typeface="Georgia"/>
                <a:cs typeface="Georgia"/>
                <a:sym typeface="Georgia"/>
              </a:rPr>
              <a:t>R</a:t>
            </a:r>
            <a:r>
              <a:rPr lang="en-CA" sz="1600">
                <a:solidFill>
                  <a:schemeClr val="dk1"/>
                </a:solidFill>
                <a:latin typeface="Times New Roman"/>
                <a:ea typeface="Times New Roman"/>
                <a:cs typeface="Times New Roman"/>
                <a:sym typeface="Times New Roman"/>
              </a:rPr>
              <a:t>*</a:t>
            </a:r>
            <a:r>
              <a:rPr lang="en-CA" sz="1800">
                <a:solidFill>
                  <a:srgbClr val="212529"/>
                </a:solidFill>
                <a:highlight>
                  <a:srgbClr val="FFFFFF"/>
                </a:highlight>
                <a:latin typeface="Georgia"/>
                <a:ea typeface="Georgia"/>
                <a:cs typeface="Georgia"/>
                <a:sym typeface="Georgia"/>
              </a:rPr>
              <a:t>R</a:t>
            </a:r>
            <a:r>
              <a:rPr lang="en-CA" sz="1600">
                <a:solidFill>
                  <a:schemeClr val="dk1"/>
                </a:solidFill>
                <a:latin typeface="Times New Roman"/>
                <a:ea typeface="Times New Roman"/>
                <a:cs typeface="Times New Roman"/>
                <a:sym typeface="Times New Roman"/>
              </a:rPr>
              <a:t>*N)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CA" sz="1600">
                <a:solidFill>
                  <a:schemeClr val="dk1"/>
                </a:solidFill>
                <a:latin typeface="Times New Roman"/>
                <a:ea typeface="Times New Roman"/>
                <a:cs typeface="Times New Roman"/>
                <a:sym typeface="Times New Roman"/>
              </a:rPr>
              <a:t>N Kernels of size : (</a:t>
            </a:r>
            <a:r>
              <a:rPr lang="en-CA" sz="1800">
                <a:solidFill>
                  <a:srgbClr val="212529"/>
                </a:solidFill>
                <a:highlight>
                  <a:srgbClr val="FFFFFF"/>
                </a:highlight>
                <a:latin typeface="Georgia"/>
                <a:ea typeface="Georgia"/>
                <a:cs typeface="Georgia"/>
                <a:sym typeface="Georgia"/>
              </a:rPr>
              <a:t>1</a:t>
            </a:r>
            <a:r>
              <a:rPr lang="en-CA" sz="1600">
                <a:solidFill>
                  <a:schemeClr val="dk1"/>
                </a:solidFill>
                <a:latin typeface="Times New Roman"/>
                <a:ea typeface="Times New Roman"/>
                <a:cs typeface="Times New Roman"/>
                <a:sym typeface="Times New Roman"/>
              </a:rPr>
              <a:t>*</a:t>
            </a:r>
            <a:r>
              <a:rPr lang="en-CA" sz="1800">
                <a:solidFill>
                  <a:srgbClr val="212529"/>
                </a:solidFill>
                <a:highlight>
                  <a:srgbClr val="FFFFFF"/>
                </a:highlight>
                <a:latin typeface="Georgia"/>
                <a:ea typeface="Georgia"/>
                <a:cs typeface="Georgia"/>
                <a:sym typeface="Georgia"/>
              </a:rPr>
              <a:t>1</a:t>
            </a:r>
            <a:r>
              <a:rPr lang="en-CA" sz="1600">
                <a:solidFill>
                  <a:schemeClr val="dk1"/>
                </a:solidFill>
                <a:latin typeface="Times New Roman"/>
                <a:ea typeface="Times New Roman"/>
                <a:cs typeface="Times New Roman"/>
                <a:sym typeface="Times New Roman"/>
              </a:rPr>
              <a:t>*M))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9b6cd35cad_0_33"/>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84" name="Google Shape;184;g19b6cd35cad_0_33"/>
          <p:cNvSpPr txBox="1"/>
          <p:nvPr>
            <p:ph type="title"/>
          </p:nvPr>
        </p:nvSpPr>
        <p:spPr>
          <a:xfrm>
            <a:off x="-185697" y="265075"/>
            <a:ext cx="9515400" cy="997800"/>
          </a:xfrm>
          <a:prstGeom prst="rect">
            <a:avLst/>
          </a:prstGeom>
          <a:noFill/>
          <a:ln>
            <a:noFill/>
          </a:ln>
        </p:spPr>
        <p:txBody>
          <a:bodyPr anchorCtr="0" anchor="t" bIns="0" lIns="0" spcFirstLastPara="1" rIns="0" wrap="square" tIns="12700">
            <a:spAutoFit/>
          </a:bodyPr>
          <a:lstStyle/>
          <a:p>
            <a:pPr indent="0" lvl="0" marL="1635125" rtl="0" algn="l">
              <a:spcBef>
                <a:spcPts val="0"/>
              </a:spcBef>
              <a:spcAft>
                <a:spcPts val="0"/>
              </a:spcAft>
              <a:buNone/>
            </a:pPr>
            <a:r>
              <a:rPr lang="en-CA" sz="3200"/>
              <a:t>Depthwise Seperable Convolutions </a:t>
            </a:r>
            <a:endParaRPr sz="3200"/>
          </a:p>
          <a:p>
            <a:pPr indent="0" lvl="0" marL="2208530" rtl="0" algn="l">
              <a:lnSpc>
                <a:spcPct val="100000"/>
              </a:lnSpc>
              <a:spcBef>
                <a:spcPts val="0"/>
              </a:spcBef>
              <a:spcAft>
                <a:spcPts val="0"/>
              </a:spcAft>
              <a:buNone/>
            </a:pPr>
            <a:r>
              <a:t/>
            </a:r>
            <a:endParaRPr sz="3200"/>
          </a:p>
        </p:txBody>
      </p:sp>
      <p:pic>
        <p:nvPicPr>
          <p:cNvPr id="185" name="Google Shape;185;g19b6cd35cad_0_33"/>
          <p:cNvPicPr preferRelativeResize="0"/>
          <p:nvPr/>
        </p:nvPicPr>
        <p:blipFill>
          <a:blip r:embed="rId3">
            <a:alphaModFix/>
          </a:blip>
          <a:stretch>
            <a:fillRect/>
          </a:stretch>
        </p:blipFill>
        <p:spPr>
          <a:xfrm>
            <a:off x="847388" y="2072738"/>
            <a:ext cx="6696075" cy="790575"/>
          </a:xfrm>
          <a:prstGeom prst="rect">
            <a:avLst/>
          </a:prstGeom>
          <a:noFill/>
          <a:ln>
            <a:noFill/>
          </a:ln>
        </p:spPr>
      </p:pic>
      <p:sp>
        <p:nvSpPr>
          <p:cNvPr id="186" name="Google Shape;186;g19b6cd35cad_0_33"/>
          <p:cNvSpPr txBox="1"/>
          <p:nvPr/>
        </p:nvSpPr>
        <p:spPr>
          <a:xfrm>
            <a:off x="723100" y="1303625"/>
            <a:ext cx="65082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12529"/>
              </a:buClr>
              <a:buSzPts val="2000"/>
              <a:buFont typeface="Times New Roman"/>
              <a:buChar char="❏"/>
            </a:pPr>
            <a:r>
              <a:rPr lang="en-CA" sz="2000">
                <a:solidFill>
                  <a:srgbClr val="212529"/>
                </a:solidFill>
                <a:highlight>
                  <a:srgbClr val="FFFFFF"/>
                </a:highlight>
                <a:latin typeface="Times New Roman"/>
                <a:ea typeface="Times New Roman"/>
                <a:cs typeface="Times New Roman"/>
                <a:sym typeface="Times New Roman"/>
              </a:rPr>
              <a:t>Depthwise separable convolutions cost:</a:t>
            </a:r>
            <a:endParaRPr sz="2000">
              <a:latin typeface="Times New Roman"/>
              <a:ea typeface="Times New Roman"/>
              <a:cs typeface="Times New Roman"/>
              <a:sym typeface="Times New Roman"/>
            </a:endParaRPr>
          </a:p>
        </p:txBody>
      </p:sp>
      <p:sp>
        <p:nvSpPr>
          <p:cNvPr id="187" name="Google Shape;187;g19b6cd35cad_0_33"/>
          <p:cNvSpPr txBox="1"/>
          <p:nvPr/>
        </p:nvSpPr>
        <p:spPr>
          <a:xfrm>
            <a:off x="723100" y="3139850"/>
            <a:ext cx="58083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12529"/>
              </a:buClr>
              <a:buSzPts val="2000"/>
              <a:buFont typeface="Times New Roman"/>
              <a:buChar char="❏"/>
            </a:pPr>
            <a:r>
              <a:rPr lang="en-CA" sz="2000">
                <a:solidFill>
                  <a:srgbClr val="212529"/>
                </a:solidFill>
                <a:highlight>
                  <a:srgbClr val="FFFFFF"/>
                </a:highlight>
                <a:latin typeface="Times New Roman"/>
                <a:ea typeface="Times New Roman"/>
                <a:cs typeface="Times New Roman"/>
                <a:sym typeface="Times New Roman"/>
              </a:rPr>
              <a:t>Standard convolutions  computational cost :</a:t>
            </a:r>
            <a:endParaRPr sz="2000">
              <a:solidFill>
                <a:srgbClr val="2125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212529"/>
              </a:solidFill>
              <a:highlight>
                <a:srgbClr val="FFFFFF"/>
              </a:highlight>
              <a:latin typeface="Times New Roman"/>
              <a:ea typeface="Times New Roman"/>
              <a:cs typeface="Times New Roman"/>
              <a:sym typeface="Times New Roman"/>
            </a:endParaRPr>
          </a:p>
        </p:txBody>
      </p:sp>
      <p:pic>
        <p:nvPicPr>
          <p:cNvPr id="188" name="Google Shape;188;g19b6cd35cad_0_33"/>
          <p:cNvPicPr preferRelativeResize="0"/>
          <p:nvPr/>
        </p:nvPicPr>
        <p:blipFill>
          <a:blip r:embed="rId4">
            <a:alphaModFix/>
          </a:blip>
          <a:stretch>
            <a:fillRect/>
          </a:stretch>
        </p:blipFill>
        <p:spPr>
          <a:xfrm>
            <a:off x="1531325" y="4754625"/>
            <a:ext cx="6310500" cy="1485900"/>
          </a:xfrm>
          <a:prstGeom prst="rect">
            <a:avLst/>
          </a:prstGeom>
          <a:noFill/>
          <a:ln>
            <a:noFill/>
          </a:ln>
        </p:spPr>
      </p:pic>
      <p:sp>
        <p:nvSpPr>
          <p:cNvPr id="189" name="Google Shape;189;g19b6cd35cad_0_33"/>
          <p:cNvSpPr txBox="1"/>
          <p:nvPr/>
        </p:nvSpPr>
        <p:spPr>
          <a:xfrm>
            <a:off x="723100" y="4364250"/>
            <a:ext cx="55284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CA" sz="2000">
                <a:solidFill>
                  <a:schemeClr val="dk1"/>
                </a:solidFill>
                <a:highlight>
                  <a:srgbClr val="FFFFFF"/>
                </a:highlight>
                <a:latin typeface="Times New Roman"/>
                <a:ea typeface="Times New Roman"/>
                <a:cs typeface="Times New Roman"/>
                <a:sym typeface="Times New Roman"/>
              </a:rPr>
              <a:t>Thus, the computation reduction is:</a:t>
            </a:r>
            <a:endParaRPr sz="2000">
              <a:solidFill>
                <a:schemeClr val="dk1"/>
              </a:solidFill>
              <a:latin typeface="Times New Roman"/>
              <a:ea typeface="Times New Roman"/>
              <a:cs typeface="Times New Roman"/>
              <a:sym typeface="Times New Roman"/>
            </a:endParaRPr>
          </a:p>
        </p:txBody>
      </p:sp>
      <p:pic>
        <p:nvPicPr>
          <p:cNvPr id="190" name="Google Shape;190;g19b6cd35cad_0_33"/>
          <p:cNvPicPr preferRelativeResize="0"/>
          <p:nvPr/>
        </p:nvPicPr>
        <p:blipFill>
          <a:blip r:embed="rId5">
            <a:alphaModFix/>
          </a:blip>
          <a:stretch>
            <a:fillRect/>
          </a:stretch>
        </p:blipFill>
        <p:spPr>
          <a:xfrm>
            <a:off x="2573600" y="3552400"/>
            <a:ext cx="2807200" cy="800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9b6cd35cad_0_367"/>
          <p:cNvSpPr txBox="1"/>
          <p:nvPr>
            <p:ph type="title"/>
          </p:nvPr>
        </p:nvSpPr>
        <p:spPr>
          <a:xfrm>
            <a:off x="801128" y="4427350"/>
            <a:ext cx="6943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CA" sz="4000"/>
              <a:t>2- MobiNet Architecture </a:t>
            </a:r>
            <a:endParaRPr sz="4000"/>
          </a:p>
        </p:txBody>
      </p:sp>
      <p:sp>
        <p:nvSpPr>
          <p:cNvPr id="196" name="Google Shape;196;g19b6cd35cad_0_367"/>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637438" y="296037"/>
            <a:ext cx="7869123" cy="516763"/>
          </a:xfrm>
          <a:prstGeom prst="rect">
            <a:avLst/>
          </a:prstGeom>
          <a:noFill/>
          <a:ln>
            <a:noFill/>
          </a:ln>
        </p:spPr>
        <p:txBody>
          <a:bodyPr anchorCtr="0" anchor="t" bIns="0" lIns="0" spcFirstLastPara="1" rIns="0" wrap="square" tIns="12700">
            <a:spAutoFit/>
          </a:bodyPr>
          <a:lstStyle/>
          <a:p>
            <a:pPr indent="0" lvl="0" marL="2478405" rtl="0" algn="l">
              <a:lnSpc>
                <a:spcPct val="100000"/>
              </a:lnSpc>
              <a:spcBef>
                <a:spcPts val="0"/>
              </a:spcBef>
              <a:spcAft>
                <a:spcPts val="0"/>
              </a:spcAft>
              <a:buNone/>
            </a:pPr>
            <a:r>
              <a:rPr lang="en-CA" sz="3200"/>
              <a:t>Course Outline</a:t>
            </a:r>
            <a:endParaRPr sz="3200"/>
          </a:p>
        </p:txBody>
      </p:sp>
      <p:sp>
        <p:nvSpPr>
          <p:cNvPr id="60" name="Google Shape;60;p2"/>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61" name="Google Shape;61;p2"/>
          <p:cNvSpPr txBox="1"/>
          <p:nvPr/>
        </p:nvSpPr>
        <p:spPr>
          <a:xfrm>
            <a:off x="535940" y="1030986"/>
            <a:ext cx="5930400" cy="6448800"/>
          </a:xfrm>
          <a:prstGeom prst="rect">
            <a:avLst/>
          </a:prstGeom>
          <a:noFill/>
          <a:ln>
            <a:noFill/>
          </a:ln>
        </p:spPr>
        <p:txBody>
          <a:bodyPr anchorCtr="0" anchor="t" bIns="0" lIns="0" spcFirstLastPara="1" rIns="0" wrap="square" tIns="13325">
            <a:spAutoFit/>
          </a:bodyPr>
          <a:lstStyle/>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Standard Convolutions VS Separable Convolutions</a:t>
            </a:r>
            <a:endParaRPr sz="2000">
              <a:latin typeface="Calibri"/>
              <a:ea typeface="Calibri"/>
              <a:cs typeface="Calibri"/>
              <a:sym typeface="Calibri"/>
            </a:endParaRPr>
          </a:p>
          <a:p>
            <a:pPr indent="0" lvl="0" marL="0" rtl="0" algn="l">
              <a:lnSpc>
                <a:spcPct val="100000"/>
              </a:lnSpc>
              <a:spcBef>
                <a:spcPts val="15"/>
              </a:spcBef>
              <a:spcAft>
                <a:spcPts val="0"/>
              </a:spcAft>
              <a:buClr>
                <a:srgbClr val="044388"/>
              </a:buClr>
              <a:buSzPts val="1950"/>
              <a:buFont typeface="Calibri"/>
              <a:buNone/>
            </a:pPr>
            <a:r>
              <a:t/>
            </a:r>
            <a:endParaRPr sz="1950">
              <a:latin typeface="Calibri"/>
              <a:ea typeface="Calibri"/>
              <a:cs typeface="Calibri"/>
              <a:sym typeface="Calibri"/>
            </a:endParaRPr>
          </a:p>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Depthwise Separable Convoltuion Layers</a:t>
            </a:r>
            <a:endParaRPr sz="2000">
              <a:latin typeface="Calibri"/>
              <a:ea typeface="Calibri"/>
              <a:cs typeface="Calibri"/>
              <a:sym typeface="Calibri"/>
            </a:endParaRPr>
          </a:p>
          <a:p>
            <a:pPr indent="0" lvl="0" marL="0" rtl="0" algn="l">
              <a:lnSpc>
                <a:spcPct val="100000"/>
              </a:lnSpc>
              <a:spcBef>
                <a:spcPts val="20"/>
              </a:spcBef>
              <a:spcAft>
                <a:spcPts val="0"/>
              </a:spcAft>
              <a:buClr>
                <a:srgbClr val="044388"/>
              </a:buClr>
              <a:buSzPts val="1950"/>
              <a:buFont typeface="Calibri"/>
              <a:buNone/>
            </a:pPr>
            <a:r>
              <a:t/>
            </a:r>
            <a:endParaRPr sz="1950">
              <a:latin typeface="Calibri"/>
              <a:ea typeface="Calibri"/>
              <a:cs typeface="Calibri"/>
              <a:sym typeface="Calibri"/>
            </a:endParaRPr>
          </a:p>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MobileNetV1 Architecture </a:t>
            </a:r>
            <a:r>
              <a:rPr b="1" lang="en-CA" sz="2000">
                <a:solidFill>
                  <a:srgbClr val="001F5F"/>
                </a:solidFill>
                <a:latin typeface="Calibri"/>
                <a:ea typeface="Calibri"/>
                <a:cs typeface="Calibri"/>
                <a:sym typeface="Calibri"/>
              </a:rPr>
              <a:t> </a:t>
            </a:r>
            <a:endParaRPr b="1" sz="2000">
              <a:solidFill>
                <a:srgbClr val="001F5F"/>
              </a:solidFill>
              <a:latin typeface="Calibri"/>
              <a:ea typeface="Calibri"/>
              <a:cs typeface="Calibri"/>
              <a:sym typeface="Calibri"/>
            </a:endParaRPr>
          </a:p>
          <a:p>
            <a:pPr indent="0" lvl="0" marL="0" rtl="0" algn="l">
              <a:lnSpc>
                <a:spcPct val="100000"/>
              </a:lnSpc>
              <a:spcBef>
                <a:spcPts val="20"/>
              </a:spcBef>
              <a:spcAft>
                <a:spcPts val="0"/>
              </a:spcAft>
              <a:buClr>
                <a:srgbClr val="044388"/>
              </a:buClr>
              <a:buSzPts val="1950"/>
              <a:buFont typeface="Calibri"/>
              <a:buNone/>
            </a:pPr>
            <a:r>
              <a:t/>
            </a:r>
            <a:endParaRPr sz="1950">
              <a:latin typeface="Calibri"/>
              <a:ea typeface="Calibri"/>
              <a:cs typeface="Calibri"/>
              <a:sym typeface="Calibri"/>
            </a:endParaRPr>
          </a:p>
          <a:p>
            <a:pPr indent="-342900" lvl="0" marL="355600" rtl="0" algn="l">
              <a:lnSpc>
                <a:spcPct val="100000"/>
              </a:lnSpc>
              <a:spcBef>
                <a:spcPts val="5"/>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Global Average Pooling </a:t>
            </a:r>
            <a:endParaRPr sz="2000">
              <a:latin typeface="Calibri"/>
              <a:ea typeface="Calibri"/>
              <a:cs typeface="Calibri"/>
              <a:sym typeface="Calibri"/>
            </a:endParaRPr>
          </a:p>
          <a:p>
            <a:pPr indent="0" lvl="0" marL="0" rtl="0" algn="l">
              <a:lnSpc>
                <a:spcPct val="100000"/>
              </a:lnSpc>
              <a:spcBef>
                <a:spcPts val="15"/>
              </a:spcBef>
              <a:spcAft>
                <a:spcPts val="0"/>
              </a:spcAft>
              <a:buClr>
                <a:srgbClr val="044388"/>
              </a:buClr>
              <a:buSzPts val="1950"/>
              <a:buFont typeface="Calibri"/>
              <a:buNone/>
            </a:pPr>
            <a:r>
              <a:t/>
            </a:r>
            <a:endParaRPr sz="1950">
              <a:latin typeface="Calibri"/>
              <a:ea typeface="Calibri"/>
              <a:cs typeface="Calibri"/>
              <a:sym typeface="Calibri"/>
            </a:endParaRPr>
          </a:p>
          <a:p>
            <a:pPr indent="-342900" lvl="0" marL="355600" rtl="0" algn="l">
              <a:lnSpc>
                <a:spcPct val="100000"/>
              </a:lnSpc>
              <a:spcBef>
                <a:spcPts val="5"/>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SoftMax Activation Function</a:t>
            </a:r>
            <a:endParaRPr b="1" sz="2000">
              <a:solidFill>
                <a:srgbClr val="001F5F"/>
              </a:solidFill>
              <a:latin typeface="Calibri"/>
              <a:ea typeface="Calibri"/>
              <a:cs typeface="Calibri"/>
              <a:sym typeface="Calibri"/>
            </a:endParaRPr>
          </a:p>
          <a:p>
            <a:pPr indent="0" lvl="0" marL="457200" rtl="0" algn="l">
              <a:lnSpc>
                <a:spcPct val="100000"/>
              </a:lnSpc>
              <a:spcBef>
                <a:spcPts val="5"/>
              </a:spcBef>
              <a:spcAft>
                <a:spcPts val="0"/>
              </a:spcAft>
              <a:buNone/>
            </a:pPr>
            <a:r>
              <a:t/>
            </a:r>
            <a:endParaRPr b="1" sz="2000">
              <a:solidFill>
                <a:srgbClr val="001F5F"/>
              </a:solidFill>
              <a:latin typeface="Calibri"/>
              <a:ea typeface="Calibri"/>
              <a:cs typeface="Calibri"/>
              <a:sym typeface="Calibri"/>
            </a:endParaRPr>
          </a:p>
          <a:p>
            <a:pPr indent="-342900" lvl="0" marL="355600" rtl="0" algn="l">
              <a:lnSpc>
                <a:spcPct val="100000"/>
              </a:lnSpc>
              <a:spcBef>
                <a:spcPts val="5"/>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Width Multiplier : Thinner Models </a:t>
            </a:r>
            <a:endParaRPr sz="2000">
              <a:latin typeface="Calibri"/>
              <a:ea typeface="Calibri"/>
              <a:cs typeface="Calibri"/>
              <a:sym typeface="Calibri"/>
            </a:endParaRPr>
          </a:p>
          <a:p>
            <a:pPr indent="0" lvl="0" marL="0" rtl="0" algn="l">
              <a:lnSpc>
                <a:spcPct val="100000"/>
              </a:lnSpc>
              <a:spcBef>
                <a:spcPts val="20"/>
              </a:spcBef>
              <a:spcAft>
                <a:spcPts val="0"/>
              </a:spcAft>
              <a:buClr>
                <a:srgbClr val="044388"/>
              </a:buClr>
              <a:buSzPts val="1950"/>
              <a:buFont typeface="Calibri"/>
              <a:buNone/>
            </a:pPr>
            <a:r>
              <a:t/>
            </a:r>
            <a:endParaRPr sz="1950">
              <a:latin typeface="Calibri"/>
              <a:ea typeface="Calibri"/>
              <a:cs typeface="Calibri"/>
              <a:sym typeface="Calibri"/>
            </a:endParaRPr>
          </a:p>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Resolution Multiplier : Reduced Representation</a:t>
            </a:r>
            <a:endParaRPr b="1" sz="2000">
              <a:solidFill>
                <a:srgbClr val="001F5F"/>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sz="2000">
              <a:solidFill>
                <a:srgbClr val="001F5F"/>
              </a:solidFill>
              <a:latin typeface="Calibri"/>
              <a:ea typeface="Calibri"/>
              <a:cs typeface="Calibri"/>
              <a:sym typeface="Calibri"/>
            </a:endParaRPr>
          </a:p>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MobileNetV2  Convolutional Blocks</a:t>
            </a:r>
            <a:endParaRPr b="1" sz="2000">
              <a:solidFill>
                <a:srgbClr val="001F5F"/>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sz="2000">
              <a:solidFill>
                <a:srgbClr val="001F5F"/>
              </a:solidFill>
              <a:latin typeface="Calibri"/>
              <a:ea typeface="Calibri"/>
              <a:cs typeface="Calibri"/>
              <a:sym typeface="Calibri"/>
            </a:endParaRPr>
          </a:p>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MobileNetV3</a:t>
            </a:r>
            <a:endParaRPr b="1" sz="2000">
              <a:solidFill>
                <a:srgbClr val="001F5F"/>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sz="2000">
              <a:solidFill>
                <a:srgbClr val="001F5F"/>
              </a:solidFill>
              <a:latin typeface="Calibri"/>
              <a:ea typeface="Calibri"/>
              <a:cs typeface="Calibri"/>
              <a:sym typeface="Calibri"/>
            </a:endParaRPr>
          </a:p>
          <a:p>
            <a:pPr indent="-342900" lvl="0" marL="355600" rtl="0" algn="l">
              <a:lnSpc>
                <a:spcPct val="100000"/>
              </a:lnSpc>
              <a:spcBef>
                <a:spcPts val="0"/>
              </a:spcBef>
              <a:spcAft>
                <a:spcPts val="0"/>
              </a:spcAft>
              <a:buClr>
                <a:srgbClr val="044388"/>
              </a:buClr>
              <a:buSzPts val="2000"/>
              <a:buFont typeface="Calibri"/>
              <a:buAutoNum type="arabicPeriod"/>
            </a:pPr>
            <a:r>
              <a:rPr b="1" lang="en-CA" sz="2000">
                <a:solidFill>
                  <a:srgbClr val="001F5F"/>
                </a:solidFill>
                <a:latin typeface="Calibri"/>
                <a:ea typeface="Calibri"/>
                <a:cs typeface="Calibri"/>
                <a:sym typeface="Calibri"/>
              </a:rPr>
              <a:t>Limitation of MobileNets</a:t>
            </a:r>
            <a:endParaRPr b="1" sz="2000">
              <a:solidFill>
                <a:srgbClr val="001F5F"/>
              </a:solidFill>
              <a:latin typeface="Calibri"/>
              <a:ea typeface="Calibri"/>
              <a:cs typeface="Calibri"/>
              <a:sym typeface="Calibri"/>
            </a:endParaRPr>
          </a:p>
          <a:p>
            <a:pPr indent="0" lvl="0" marL="0" rtl="0" algn="l">
              <a:lnSpc>
                <a:spcPct val="100000"/>
              </a:lnSpc>
              <a:spcBef>
                <a:spcPts val="20"/>
              </a:spcBef>
              <a:spcAft>
                <a:spcPts val="0"/>
              </a:spcAft>
              <a:buClr>
                <a:srgbClr val="044388"/>
              </a:buClr>
              <a:buSzPts val="1950"/>
              <a:buFont typeface="Calibri"/>
              <a:buNone/>
            </a:pPr>
            <a:r>
              <a:t/>
            </a:r>
            <a:endParaRPr sz="1950">
              <a:latin typeface="Calibri"/>
              <a:ea typeface="Calibri"/>
              <a:cs typeface="Calibri"/>
              <a:sym typeface="Calibri"/>
            </a:endParaRPr>
          </a:p>
          <a:p>
            <a:pPr indent="0" lvl="0" marL="0" rtl="0" algn="l">
              <a:lnSpc>
                <a:spcPct val="100000"/>
              </a:lnSpc>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9b6cd35cad_0_170"/>
          <p:cNvSpPr txBox="1"/>
          <p:nvPr>
            <p:ph type="title"/>
          </p:nvPr>
        </p:nvSpPr>
        <p:spPr>
          <a:xfrm>
            <a:off x="637438" y="296037"/>
            <a:ext cx="7869000" cy="505500"/>
          </a:xfrm>
          <a:prstGeom prst="rect">
            <a:avLst/>
          </a:prstGeom>
          <a:noFill/>
          <a:ln>
            <a:noFill/>
          </a:ln>
        </p:spPr>
        <p:txBody>
          <a:bodyPr anchorCtr="0" anchor="t" bIns="0" lIns="0" spcFirstLastPara="1" rIns="0" wrap="square" tIns="12700">
            <a:spAutoFit/>
          </a:bodyPr>
          <a:lstStyle/>
          <a:p>
            <a:pPr indent="0" lvl="0" marL="1779904" rtl="0" algn="l">
              <a:lnSpc>
                <a:spcPct val="100000"/>
              </a:lnSpc>
              <a:spcBef>
                <a:spcPts val="0"/>
              </a:spcBef>
              <a:spcAft>
                <a:spcPts val="0"/>
              </a:spcAft>
              <a:buNone/>
            </a:pPr>
            <a:r>
              <a:rPr lang="en-CA" sz="3200"/>
              <a:t>MobileNet Architecture </a:t>
            </a:r>
            <a:endParaRPr sz="3200"/>
          </a:p>
        </p:txBody>
      </p:sp>
      <p:sp>
        <p:nvSpPr>
          <p:cNvPr id="202" name="Google Shape;202;g19b6cd35cad_0_170"/>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03" name="Google Shape;203;g19b6cd35cad_0_170"/>
          <p:cNvPicPr preferRelativeResize="0"/>
          <p:nvPr/>
        </p:nvPicPr>
        <p:blipFill>
          <a:blip r:embed="rId3">
            <a:alphaModFix/>
          </a:blip>
          <a:stretch>
            <a:fillRect/>
          </a:stretch>
        </p:blipFill>
        <p:spPr>
          <a:xfrm>
            <a:off x="304800" y="1664012"/>
            <a:ext cx="8839200" cy="35299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637438" y="296037"/>
            <a:ext cx="7869000" cy="505500"/>
          </a:xfrm>
          <a:prstGeom prst="rect">
            <a:avLst/>
          </a:prstGeom>
          <a:noFill/>
          <a:ln>
            <a:noFill/>
          </a:ln>
        </p:spPr>
        <p:txBody>
          <a:bodyPr anchorCtr="0" anchor="t" bIns="0" lIns="0" spcFirstLastPara="1" rIns="0" wrap="square" tIns="12700">
            <a:spAutoFit/>
          </a:bodyPr>
          <a:lstStyle/>
          <a:p>
            <a:pPr indent="0" lvl="0" marL="1779904" rtl="0" algn="l">
              <a:lnSpc>
                <a:spcPct val="100000"/>
              </a:lnSpc>
              <a:spcBef>
                <a:spcPts val="0"/>
              </a:spcBef>
              <a:spcAft>
                <a:spcPts val="0"/>
              </a:spcAft>
              <a:buNone/>
            </a:pPr>
            <a:r>
              <a:rPr lang="en-CA" sz="3200"/>
              <a:t>MobileNet Architecture </a:t>
            </a:r>
            <a:endParaRPr sz="3200"/>
          </a:p>
        </p:txBody>
      </p:sp>
      <p:sp>
        <p:nvSpPr>
          <p:cNvPr id="209" name="Google Shape;209;p6"/>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210" name="Google Shape;210;p6"/>
          <p:cNvSpPr txBox="1"/>
          <p:nvPr/>
        </p:nvSpPr>
        <p:spPr>
          <a:xfrm>
            <a:off x="553050" y="1396200"/>
            <a:ext cx="8037900" cy="541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CA" sz="2000">
                <a:solidFill>
                  <a:schemeClr val="dk1"/>
                </a:solidFill>
                <a:highlight>
                  <a:srgbClr val="FFFFFF"/>
                </a:highlight>
                <a:latin typeface="Times New Roman"/>
                <a:ea typeface="Times New Roman"/>
                <a:cs typeface="Times New Roman"/>
                <a:sym typeface="Times New Roman"/>
              </a:rPr>
              <a:t>MobileNets  :</a:t>
            </a:r>
            <a:endParaRPr sz="20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CA" sz="2000">
                <a:solidFill>
                  <a:schemeClr val="dk1"/>
                </a:solidFill>
                <a:highlight>
                  <a:srgbClr val="FFFFFF"/>
                </a:highlight>
                <a:latin typeface="Times New Roman"/>
                <a:ea typeface="Times New Roman"/>
                <a:cs typeface="Times New Roman"/>
                <a:sym typeface="Times New Roman"/>
              </a:rPr>
              <a:t>is a class of CNN that was open-sourced by Google</a:t>
            </a:r>
            <a:endParaRPr sz="20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CA" sz="2000">
                <a:solidFill>
                  <a:schemeClr val="dk1"/>
                </a:solidFill>
                <a:highlight>
                  <a:srgbClr val="FFFFFF"/>
                </a:highlight>
                <a:latin typeface="Times New Roman"/>
                <a:ea typeface="Times New Roman"/>
                <a:cs typeface="Times New Roman"/>
                <a:sym typeface="Times New Roman"/>
              </a:rPr>
              <a:t>based on a streamlined architecture that uses </a:t>
            </a:r>
            <a:r>
              <a:rPr b="1" lang="en-CA" sz="2000">
                <a:solidFill>
                  <a:schemeClr val="dk1"/>
                </a:solidFill>
                <a:highlight>
                  <a:srgbClr val="FFFFFF"/>
                </a:highlight>
                <a:latin typeface="Times New Roman"/>
                <a:ea typeface="Times New Roman"/>
                <a:cs typeface="Times New Roman"/>
                <a:sym typeface="Times New Roman"/>
              </a:rPr>
              <a:t>Depthwise Separable Convolutions</a:t>
            </a:r>
            <a:r>
              <a:rPr lang="en-CA" sz="2000">
                <a:solidFill>
                  <a:schemeClr val="dk1"/>
                </a:solidFill>
                <a:highlight>
                  <a:srgbClr val="FFFFFF"/>
                </a:highlight>
                <a:latin typeface="Times New Roman"/>
                <a:ea typeface="Times New Roman"/>
                <a:cs typeface="Times New Roman"/>
                <a:sym typeface="Times New Roman"/>
              </a:rPr>
              <a:t> to build light weight deep neural networks.</a:t>
            </a:r>
            <a:endParaRPr sz="20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b="1" lang="en-CA" sz="2000">
                <a:solidFill>
                  <a:schemeClr val="dk1"/>
                </a:solidFill>
                <a:highlight>
                  <a:srgbClr val="FFFFFF"/>
                </a:highlight>
                <a:latin typeface="Times New Roman"/>
                <a:ea typeface="Times New Roman"/>
                <a:cs typeface="Times New Roman"/>
                <a:sym typeface="Times New Roman"/>
              </a:rPr>
              <a:t>reduce the number of parameters</a:t>
            </a:r>
            <a:r>
              <a:rPr lang="en-CA" sz="2000">
                <a:solidFill>
                  <a:schemeClr val="dk1"/>
                </a:solidFill>
                <a:highlight>
                  <a:srgbClr val="FFFFFF"/>
                </a:highlight>
                <a:latin typeface="Times New Roman"/>
                <a:ea typeface="Times New Roman"/>
                <a:cs typeface="Times New Roman"/>
                <a:sym typeface="Times New Roman"/>
              </a:rPr>
              <a:t> when compared to the network with regular convolutions with the same depth in the nets.</a:t>
            </a:r>
            <a:endParaRPr sz="20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CA" sz="2000">
                <a:solidFill>
                  <a:schemeClr val="dk1"/>
                </a:solidFill>
                <a:highlight>
                  <a:srgbClr val="FFFFFF"/>
                </a:highlight>
                <a:latin typeface="Times New Roman"/>
                <a:ea typeface="Times New Roman"/>
                <a:cs typeface="Times New Roman"/>
                <a:sym typeface="Times New Roman"/>
              </a:rPr>
              <a:t>very small, low latency models that can be easily matched to the design requirements for mobile and embedded vision applications</a:t>
            </a:r>
            <a:endParaRPr sz="20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CA" sz="2000">
                <a:latin typeface="Times New Roman"/>
                <a:ea typeface="Times New Roman"/>
                <a:cs typeface="Times New Roman"/>
                <a:sym typeface="Times New Roman"/>
              </a:rPr>
              <a:t>There is actually more than one MobileNet. It was designed to be a family of neural network architectures.There are several hyperparameters that let you play with different architecture trade-offs.</a:t>
            </a:r>
            <a:endParaRPr sz="26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9b6cd35cad_0_181"/>
          <p:cNvSpPr txBox="1"/>
          <p:nvPr>
            <p:ph type="title"/>
          </p:nvPr>
        </p:nvSpPr>
        <p:spPr>
          <a:xfrm>
            <a:off x="194238" y="218937"/>
            <a:ext cx="7869000" cy="505500"/>
          </a:xfrm>
          <a:prstGeom prst="rect">
            <a:avLst/>
          </a:prstGeom>
          <a:noFill/>
          <a:ln>
            <a:noFill/>
          </a:ln>
        </p:spPr>
        <p:txBody>
          <a:bodyPr anchorCtr="0" anchor="t" bIns="0" lIns="0" spcFirstLastPara="1" rIns="0" wrap="square" tIns="12700">
            <a:spAutoFit/>
          </a:bodyPr>
          <a:lstStyle/>
          <a:p>
            <a:pPr indent="0" lvl="0" marL="1779904" rtl="0" algn="l">
              <a:lnSpc>
                <a:spcPct val="100000"/>
              </a:lnSpc>
              <a:spcBef>
                <a:spcPts val="0"/>
              </a:spcBef>
              <a:spcAft>
                <a:spcPts val="0"/>
              </a:spcAft>
              <a:buNone/>
            </a:pPr>
            <a:r>
              <a:rPr lang="en-CA" sz="3200"/>
              <a:t>MobileNet  Architecture </a:t>
            </a:r>
            <a:endParaRPr sz="3200"/>
          </a:p>
        </p:txBody>
      </p:sp>
      <p:sp>
        <p:nvSpPr>
          <p:cNvPr id="216" name="Google Shape;216;g19b6cd35cad_0_181"/>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217" name="Google Shape;217;g19b6cd35cad_0_181"/>
          <p:cNvSpPr txBox="1"/>
          <p:nvPr/>
        </p:nvSpPr>
        <p:spPr>
          <a:xfrm>
            <a:off x="553050" y="1106775"/>
            <a:ext cx="8037900" cy="195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CA" sz="2300">
                <a:solidFill>
                  <a:srgbClr val="292929"/>
                </a:solidFill>
                <a:highlight>
                  <a:srgbClr val="FFFFFF"/>
                </a:highlight>
                <a:latin typeface="Times New Roman"/>
                <a:ea typeface="Times New Roman"/>
                <a:cs typeface="Times New Roman"/>
                <a:sym typeface="Times New Roman"/>
              </a:rPr>
              <a:t>The main difference between MobileNet architecture and a traditional CNN instead of a single (3 x 3) convolution layer followed by the batch norm and ReLU. Mobile Nets split the convolution into a 3x3 depth-wise conv and a 1x1 pointwise convolution layer.</a:t>
            </a:r>
            <a:endParaRPr sz="2300">
              <a:solidFill>
                <a:schemeClr val="dk1"/>
              </a:solidFill>
              <a:highlight>
                <a:srgbClr val="FFFFFF"/>
              </a:highlight>
              <a:latin typeface="Times New Roman"/>
              <a:ea typeface="Times New Roman"/>
              <a:cs typeface="Times New Roman"/>
              <a:sym typeface="Times New Roman"/>
            </a:endParaRPr>
          </a:p>
        </p:txBody>
      </p:sp>
      <p:pic>
        <p:nvPicPr>
          <p:cNvPr id="218" name="Google Shape;218;g19b6cd35cad_0_181"/>
          <p:cNvPicPr preferRelativeResize="0"/>
          <p:nvPr/>
        </p:nvPicPr>
        <p:blipFill>
          <a:blip r:embed="rId3">
            <a:alphaModFix/>
          </a:blip>
          <a:stretch>
            <a:fillRect/>
          </a:stretch>
        </p:blipFill>
        <p:spPr>
          <a:xfrm>
            <a:off x="2058563" y="3443925"/>
            <a:ext cx="5026870" cy="3046022"/>
          </a:xfrm>
          <a:prstGeom prst="rect">
            <a:avLst/>
          </a:prstGeom>
          <a:noFill/>
          <a:ln>
            <a:noFill/>
          </a:ln>
        </p:spPr>
      </p:pic>
      <p:sp>
        <p:nvSpPr>
          <p:cNvPr id="219" name="Google Shape;219;g19b6cd35cad_0_181"/>
          <p:cNvSpPr txBox="1"/>
          <p:nvPr/>
        </p:nvSpPr>
        <p:spPr>
          <a:xfrm>
            <a:off x="1630750" y="6088250"/>
            <a:ext cx="1353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CA" sz="1200">
                <a:solidFill>
                  <a:schemeClr val="dk1"/>
                </a:solidFill>
              </a:rPr>
              <a:t>Traditional</a:t>
            </a:r>
            <a:endParaRPr sz="1200">
              <a:solidFill>
                <a:schemeClr val="dk1"/>
              </a:solidFill>
            </a:endParaRPr>
          </a:p>
          <a:p>
            <a:pPr indent="0" lvl="0" marL="0" rtl="0" algn="ctr">
              <a:spcBef>
                <a:spcPts val="0"/>
              </a:spcBef>
              <a:spcAft>
                <a:spcPts val="0"/>
              </a:spcAft>
              <a:buNone/>
            </a:pPr>
            <a:r>
              <a:rPr lang="en-CA" sz="1200">
                <a:solidFill>
                  <a:schemeClr val="dk1"/>
                </a:solidFill>
              </a:rPr>
              <a:t>Convolution unit</a:t>
            </a:r>
            <a:endParaRPr sz="1200">
              <a:solidFill>
                <a:schemeClr val="dk1"/>
              </a:solidFill>
            </a:endParaRPr>
          </a:p>
        </p:txBody>
      </p:sp>
      <p:sp>
        <p:nvSpPr>
          <p:cNvPr id="220" name="Google Shape;220;g19b6cd35cad_0_181"/>
          <p:cNvSpPr txBox="1"/>
          <p:nvPr/>
        </p:nvSpPr>
        <p:spPr>
          <a:xfrm>
            <a:off x="4502000" y="2985800"/>
            <a:ext cx="174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CA">
                <a:solidFill>
                  <a:schemeClr val="dk1"/>
                </a:solidFill>
              </a:rPr>
              <a:t>MobiNet conv dw</a:t>
            </a:r>
            <a:endParaRPr b="1">
              <a:solidFill>
                <a:schemeClr val="dk1"/>
              </a:solidFill>
            </a:endParaRPr>
          </a:p>
        </p:txBody>
      </p:sp>
      <p:pic>
        <p:nvPicPr>
          <p:cNvPr id="221" name="Google Shape;221;g19b6cd35cad_0_181"/>
          <p:cNvPicPr preferRelativeResize="0"/>
          <p:nvPr/>
        </p:nvPicPr>
        <p:blipFill>
          <a:blip r:embed="rId4">
            <a:alphaModFix/>
          </a:blip>
          <a:stretch>
            <a:fillRect/>
          </a:stretch>
        </p:blipFill>
        <p:spPr>
          <a:xfrm>
            <a:off x="4345295" y="2817425"/>
            <a:ext cx="2870150" cy="336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9b6cd35cad_0_217"/>
          <p:cNvSpPr txBox="1"/>
          <p:nvPr>
            <p:ph type="title"/>
          </p:nvPr>
        </p:nvSpPr>
        <p:spPr>
          <a:xfrm>
            <a:off x="637438" y="296037"/>
            <a:ext cx="7869000" cy="505500"/>
          </a:xfrm>
          <a:prstGeom prst="rect">
            <a:avLst/>
          </a:prstGeom>
          <a:noFill/>
          <a:ln>
            <a:noFill/>
          </a:ln>
        </p:spPr>
        <p:txBody>
          <a:bodyPr anchorCtr="0" anchor="t" bIns="0" lIns="0" spcFirstLastPara="1" rIns="0" wrap="square" tIns="12700">
            <a:spAutoFit/>
          </a:bodyPr>
          <a:lstStyle/>
          <a:p>
            <a:pPr indent="0" lvl="0" marL="1779904" rtl="0" algn="l">
              <a:lnSpc>
                <a:spcPct val="100000"/>
              </a:lnSpc>
              <a:spcBef>
                <a:spcPts val="0"/>
              </a:spcBef>
              <a:spcAft>
                <a:spcPts val="0"/>
              </a:spcAft>
              <a:buNone/>
            </a:pPr>
            <a:r>
              <a:rPr lang="en-CA" sz="3200"/>
              <a:t>MobileNet Architecture </a:t>
            </a:r>
            <a:endParaRPr sz="3200"/>
          </a:p>
        </p:txBody>
      </p:sp>
      <p:sp>
        <p:nvSpPr>
          <p:cNvPr id="227" name="Google Shape;227;g19b6cd35cad_0_217"/>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28" name="Google Shape;228;g19b6cd35cad_0_217"/>
          <p:cNvPicPr preferRelativeResize="0"/>
          <p:nvPr/>
        </p:nvPicPr>
        <p:blipFill>
          <a:blip r:embed="rId3">
            <a:alphaModFix/>
          </a:blip>
          <a:stretch>
            <a:fillRect/>
          </a:stretch>
        </p:blipFill>
        <p:spPr>
          <a:xfrm>
            <a:off x="323679" y="1053587"/>
            <a:ext cx="4021611" cy="57516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type="title"/>
          </p:nvPr>
        </p:nvSpPr>
        <p:spPr>
          <a:xfrm>
            <a:off x="1103963" y="296037"/>
            <a:ext cx="7869000" cy="505500"/>
          </a:xfrm>
          <a:prstGeom prst="rect">
            <a:avLst/>
          </a:prstGeom>
          <a:noFill/>
          <a:ln>
            <a:noFill/>
          </a:ln>
        </p:spPr>
        <p:txBody>
          <a:bodyPr anchorCtr="0" anchor="t" bIns="0" lIns="0" spcFirstLastPara="1" rIns="0" wrap="square" tIns="12700">
            <a:spAutoFit/>
          </a:bodyPr>
          <a:lstStyle/>
          <a:p>
            <a:pPr indent="0" lvl="0" marL="989330" rtl="0" algn="l">
              <a:lnSpc>
                <a:spcPct val="100000"/>
              </a:lnSpc>
              <a:spcBef>
                <a:spcPts val="0"/>
              </a:spcBef>
              <a:spcAft>
                <a:spcPts val="0"/>
              </a:spcAft>
              <a:buNone/>
            </a:pPr>
            <a:r>
              <a:rPr lang="en-CA" sz="3200"/>
              <a:t>Global Average Pooling</a:t>
            </a:r>
            <a:endParaRPr sz="3200"/>
          </a:p>
        </p:txBody>
      </p:sp>
      <p:sp>
        <p:nvSpPr>
          <p:cNvPr id="234" name="Google Shape;234;p7"/>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235" name="Google Shape;235;p7"/>
          <p:cNvSpPr txBox="1"/>
          <p:nvPr/>
        </p:nvSpPr>
        <p:spPr>
          <a:xfrm>
            <a:off x="339475" y="1583700"/>
            <a:ext cx="9071400" cy="2178000"/>
          </a:xfrm>
          <a:prstGeom prst="rect">
            <a:avLst/>
          </a:prstGeom>
          <a:noFill/>
          <a:ln>
            <a:noFill/>
          </a:ln>
        </p:spPr>
        <p:txBody>
          <a:bodyPr anchorCtr="0" anchor="t" bIns="0" lIns="0" spcFirstLastPara="1" rIns="0" wrap="square" tIns="12700">
            <a:spAutoFit/>
          </a:bodyPr>
          <a:lstStyle/>
          <a:p>
            <a:pPr indent="0" lvl="0" marL="25400" marR="908685" rtl="0" algn="l">
              <a:lnSpc>
                <a:spcPct val="150000"/>
              </a:lnSpc>
              <a:spcBef>
                <a:spcPts val="919"/>
              </a:spcBef>
              <a:spcAft>
                <a:spcPts val="0"/>
              </a:spcAft>
              <a:buNone/>
            </a:pPr>
            <a:r>
              <a:rPr lang="en-CA" sz="1900">
                <a:solidFill>
                  <a:srgbClr val="292929"/>
                </a:solidFill>
                <a:highlight>
                  <a:srgbClr val="FFFFFF"/>
                </a:highlight>
                <a:latin typeface="Times New Roman"/>
                <a:ea typeface="Times New Roman"/>
                <a:cs typeface="Times New Roman"/>
                <a:sym typeface="Times New Roman"/>
              </a:rPr>
              <a:t> </a:t>
            </a:r>
            <a:r>
              <a:rPr lang="en-CA" sz="1900">
                <a:solidFill>
                  <a:schemeClr val="dk1"/>
                </a:solidFill>
                <a:highlight>
                  <a:srgbClr val="FFFFFF"/>
                </a:highlight>
                <a:latin typeface="Times New Roman"/>
                <a:ea typeface="Times New Roman"/>
                <a:cs typeface="Times New Roman"/>
                <a:sym typeface="Times New Roman"/>
              </a:rPr>
              <a:t>Global Average Pooling is an operation that calculates the average output of each feature map in the previous layer. It </a:t>
            </a:r>
            <a:r>
              <a:rPr lang="en-CA" sz="1900">
                <a:solidFill>
                  <a:srgbClr val="333333"/>
                </a:solidFill>
                <a:highlight>
                  <a:srgbClr val="FFFFFF"/>
                </a:highlight>
                <a:latin typeface="Times New Roman"/>
                <a:ea typeface="Times New Roman"/>
                <a:cs typeface="Times New Roman"/>
                <a:sym typeface="Times New Roman"/>
              </a:rPr>
              <a:t>replaces the Flatten layers in CNN. It generates one feature map for each corresponding category of the classification task in the last Conv layer.</a:t>
            </a:r>
            <a:endParaRPr sz="1900">
              <a:solidFill>
                <a:srgbClr val="333333"/>
              </a:solidFill>
              <a:highlight>
                <a:srgbClr val="FFFFFF"/>
              </a:highlight>
              <a:latin typeface="Times New Roman"/>
              <a:ea typeface="Times New Roman"/>
              <a:cs typeface="Times New Roman"/>
              <a:sym typeface="Times New Roman"/>
            </a:endParaRPr>
          </a:p>
          <a:p>
            <a:pPr indent="0" lvl="0" marL="0" marR="908685" rtl="0" algn="l">
              <a:lnSpc>
                <a:spcPct val="150000"/>
              </a:lnSpc>
              <a:spcBef>
                <a:spcPts val="919"/>
              </a:spcBef>
              <a:spcAft>
                <a:spcPts val="0"/>
              </a:spcAft>
              <a:buNone/>
            </a:pPr>
            <a:r>
              <a:t/>
            </a:r>
            <a:endParaRPr sz="1900">
              <a:latin typeface="Times New Roman"/>
              <a:ea typeface="Times New Roman"/>
              <a:cs typeface="Times New Roman"/>
              <a:sym typeface="Times New Roman"/>
            </a:endParaRPr>
          </a:p>
        </p:txBody>
      </p:sp>
      <p:pic>
        <p:nvPicPr>
          <p:cNvPr id="236" name="Google Shape;236;p7"/>
          <p:cNvPicPr preferRelativeResize="0"/>
          <p:nvPr/>
        </p:nvPicPr>
        <p:blipFill>
          <a:blip r:embed="rId3">
            <a:alphaModFix/>
          </a:blip>
          <a:stretch>
            <a:fillRect/>
          </a:stretch>
        </p:blipFill>
        <p:spPr>
          <a:xfrm>
            <a:off x="1477200" y="3329100"/>
            <a:ext cx="5544580" cy="31608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9b6cd35cad_0_254"/>
          <p:cNvSpPr txBox="1"/>
          <p:nvPr>
            <p:ph type="title"/>
          </p:nvPr>
        </p:nvSpPr>
        <p:spPr>
          <a:xfrm>
            <a:off x="1103963" y="296037"/>
            <a:ext cx="7869000" cy="505500"/>
          </a:xfrm>
          <a:prstGeom prst="rect">
            <a:avLst/>
          </a:prstGeom>
          <a:noFill/>
          <a:ln>
            <a:noFill/>
          </a:ln>
        </p:spPr>
        <p:txBody>
          <a:bodyPr anchorCtr="0" anchor="t" bIns="0" lIns="0" spcFirstLastPara="1" rIns="0" wrap="square" tIns="12700">
            <a:spAutoFit/>
          </a:bodyPr>
          <a:lstStyle/>
          <a:p>
            <a:pPr indent="0" lvl="0" marL="989330" rtl="0" algn="l">
              <a:lnSpc>
                <a:spcPct val="100000"/>
              </a:lnSpc>
              <a:spcBef>
                <a:spcPts val="0"/>
              </a:spcBef>
              <a:spcAft>
                <a:spcPts val="0"/>
              </a:spcAft>
              <a:buNone/>
            </a:pPr>
            <a:r>
              <a:rPr lang="en-CA" sz="3200"/>
              <a:t>Global Average Pooling</a:t>
            </a:r>
            <a:endParaRPr sz="3200"/>
          </a:p>
        </p:txBody>
      </p:sp>
      <p:sp>
        <p:nvSpPr>
          <p:cNvPr id="242" name="Google Shape;242;g19b6cd35cad_0_254"/>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243" name="Google Shape;243;g19b6cd35cad_0_254"/>
          <p:cNvSpPr txBox="1"/>
          <p:nvPr/>
        </p:nvSpPr>
        <p:spPr>
          <a:xfrm>
            <a:off x="339475" y="1583700"/>
            <a:ext cx="9831000" cy="2649900"/>
          </a:xfrm>
          <a:prstGeom prst="rect">
            <a:avLst/>
          </a:prstGeom>
          <a:noFill/>
          <a:ln>
            <a:noFill/>
          </a:ln>
        </p:spPr>
        <p:txBody>
          <a:bodyPr anchorCtr="0" anchor="t" bIns="0" lIns="0" spcFirstLastPara="1" rIns="0" wrap="square" tIns="12700">
            <a:spAutoFit/>
          </a:bodyPr>
          <a:lstStyle/>
          <a:p>
            <a:pPr indent="-400050" lvl="0" marL="457200" marR="908685" rtl="0" algn="l">
              <a:lnSpc>
                <a:spcPct val="150000"/>
              </a:lnSpc>
              <a:spcBef>
                <a:spcPts val="919"/>
              </a:spcBef>
              <a:spcAft>
                <a:spcPts val="0"/>
              </a:spcAft>
              <a:buClr>
                <a:schemeClr val="dk1"/>
              </a:buClr>
              <a:buSzPts val="2700"/>
              <a:buFont typeface="Times New Roman"/>
              <a:buChar char="❏"/>
            </a:pPr>
            <a:r>
              <a:rPr lang="en-CA" sz="2100">
                <a:solidFill>
                  <a:schemeClr val="dk1"/>
                </a:solidFill>
                <a:highlight>
                  <a:srgbClr val="FFFFFF"/>
                </a:highlight>
                <a:latin typeface="Times New Roman"/>
                <a:ea typeface="Times New Roman"/>
                <a:cs typeface="Times New Roman"/>
                <a:sym typeface="Times New Roman"/>
              </a:rPr>
              <a:t>removal of a large number of trainable parameters from the model </a:t>
            </a:r>
            <a:endParaRPr sz="2100">
              <a:solidFill>
                <a:schemeClr val="dk1"/>
              </a:solidFill>
              <a:highlight>
                <a:srgbClr val="FFFFFF"/>
              </a:highlight>
              <a:latin typeface="Times New Roman"/>
              <a:ea typeface="Times New Roman"/>
              <a:cs typeface="Times New Roman"/>
              <a:sym typeface="Times New Roman"/>
            </a:endParaRPr>
          </a:p>
          <a:p>
            <a:pPr indent="0" lvl="0" marL="457200" marR="908685" rtl="0" algn="l">
              <a:lnSpc>
                <a:spcPct val="150000"/>
              </a:lnSpc>
              <a:spcBef>
                <a:spcPts val="919"/>
              </a:spcBef>
              <a:spcAft>
                <a:spcPts val="0"/>
              </a:spcAft>
              <a:buNone/>
            </a:pPr>
            <a:r>
              <a:rPr lang="en-CA" sz="2100">
                <a:solidFill>
                  <a:schemeClr val="dk1"/>
                </a:solidFill>
                <a:highlight>
                  <a:srgbClr val="FFFFFF"/>
                </a:highlight>
                <a:latin typeface="Times New Roman"/>
                <a:ea typeface="Times New Roman"/>
                <a:cs typeface="Times New Roman"/>
                <a:sym typeface="Times New Roman"/>
              </a:rPr>
              <a:t>=&gt; speeds up the training of your model</a:t>
            </a:r>
            <a:endParaRPr sz="2100">
              <a:solidFill>
                <a:schemeClr val="dk1"/>
              </a:solidFill>
              <a:highlight>
                <a:srgbClr val="FFFFFF"/>
              </a:highlight>
              <a:latin typeface="Times New Roman"/>
              <a:ea typeface="Times New Roman"/>
              <a:cs typeface="Times New Roman"/>
              <a:sym typeface="Times New Roman"/>
            </a:endParaRPr>
          </a:p>
          <a:p>
            <a:pPr indent="-361950" lvl="0" marL="457200" marR="908685" rtl="0" algn="l">
              <a:lnSpc>
                <a:spcPct val="150000"/>
              </a:lnSpc>
              <a:spcBef>
                <a:spcPts val="919"/>
              </a:spcBef>
              <a:spcAft>
                <a:spcPts val="0"/>
              </a:spcAft>
              <a:buClr>
                <a:schemeClr val="dk1"/>
              </a:buClr>
              <a:buSzPts val="2100"/>
              <a:buFont typeface="Times New Roman"/>
              <a:buChar char="❏"/>
            </a:pPr>
            <a:r>
              <a:rPr lang="en-CA" sz="2100">
                <a:solidFill>
                  <a:schemeClr val="dk1"/>
                </a:solidFill>
                <a:highlight>
                  <a:srgbClr val="FFFFFF"/>
                </a:highlight>
                <a:latin typeface="Times New Roman"/>
                <a:ea typeface="Times New Roman"/>
                <a:cs typeface="Times New Roman"/>
                <a:sym typeface="Times New Roman"/>
              </a:rPr>
              <a:t>reduces the tendency of over-fitting</a:t>
            </a:r>
            <a:endParaRPr sz="2100">
              <a:solidFill>
                <a:schemeClr val="dk1"/>
              </a:solidFill>
              <a:highlight>
                <a:srgbClr val="FFFFFF"/>
              </a:highlight>
              <a:latin typeface="Times New Roman"/>
              <a:ea typeface="Times New Roman"/>
              <a:cs typeface="Times New Roman"/>
              <a:sym typeface="Times New Roman"/>
            </a:endParaRPr>
          </a:p>
          <a:p>
            <a:pPr indent="-361950" lvl="0" marL="457200" marR="908685" rtl="0" algn="l">
              <a:lnSpc>
                <a:spcPct val="150000"/>
              </a:lnSpc>
              <a:spcBef>
                <a:spcPts val="0"/>
              </a:spcBef>
              <a:spcAft>
                <a:spcPts val="0"/>
              </a:spcAft>
              <a:buClr>
                <a:schemeClr val="dk1"/>
              </a:buClr>
              <a:buSzPts val="2100"/>
              <a:buFont typeface="Times New Roman"/>
              <a:buChar char="❏"/>
            </a:pPr>
            <a:r>
              <a:rPr lang="en-CA" sz="2100">
                <a:solidFill>
                  <a:schemeClr val="dk1"/>
                </a:solidFill>
                <a:highlight>
                  <a:srgbClr val="FFFFFF"/>
                </a:highlight>
                <a:latin typeface="Times New Roman"/>
                <a:ea typeface="Times New Roman"/>
                <a:cs typeface="Times New Roman"/>
                <a:sym typeface="Times New Roman"/>
              </a:rPr>
              <a:t>due to the averaging operation over the feature maps, the modelis  more robust to spatial translations in the data. </a:t>
            </a:r>
            <a:endParaRPr sz="2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9b6cd35cad_0_270"/>
          <p:cNvSpPr txBox="1"/>
          <p:nvPr>
            <p:ph type="title"/>
          </p:nvPr>
        </p:nvSpPr>
        <p:spPr>
          <a:xfrm>
            <a:off x="824038" y="319362"/>
            <a:ext cx="7869000" cy="505500"/>
          </a:xfrm>
          <a:prstGeom prst="rect">
            <a:avLst/>
          </a:prstGeom>
          <a:noFill/>
          <a:ln>
            <a:noFill/>
          </a:ln>
        </p:spPr>
        <p:txBody>
          <a:bodyPr anchorCtr="0" anchor="t" bIns="0" lIns="0" spcFirstLastPara="1" rIns="0" wrap="square" tIns="12700">
            <a:spAutoFit/>
          </a:bodyPr>
          <a:lstStyle/>
          <a:p>
            <a:pPr indent="0" lvl="0" marL="1091565" rtl="0" algn="l">
              <a:lnSpc>
                <a:spcPct val="100000"/>
              </a:lnSpc>
              <a:spcBef>
                <a:spcPts val="0"/>
              </a:spcBef>
              <a:spcAft>
                <a:spcPts val="0"/>
              </a:spcAft>
              <a:buNone/>
            </a:pPr>
            <a:r>
              <a:rPr lang="en-CA" sz="3200"/>
              <a:t>SoftMax Activation Function</a:t>
            </a:r>
            <a:endParaRPr sz="3200"/>
          </a:p>
        </p:txBody>
      </p:sp>
      <p:sp>
        <p:nvSpPr>
          <p:cNvPr id="249" name="Google Shape;249;g19b6cd35cad_0_270"/>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50" name="Google Shape;250;g19b6cd35cad_0_270"/>
          <p:cNvPicPr preferRelativeResize="0"/>
          <p:nvPr/>
        </p:nvPicPr>
        <p:blipFill>
          <a:blip r:embed="rId3">
            <a:alphaModFix/>
          </a:blip>
          <a:stretch>
            <a:fillRect/>
          </a:stretch>
        </p:blipFill>
        <p:spPr>
          <a:xfrm>
            <a:off x="391100" y="1082209"/>
            <a:ext cx="6075775" cy="3750925"/>
          </a:xfrm>
          <a:prstGeom prst="rect">
            <a:avLst/>
          </a:prstGeom>
          <a:noFill/>
          <a:ln>
            <a:noFill/>
          </a:ln>
        </p:spPr>
      </p:pic>
      <p:sp>
        <p:nvSpPr>
          <p:cNvPr id="251" name="Google Shape;251;g19b6cd35cad_0_270"/>
          <p:cNvSpPr/>
          <p:nvPr/>
        </p:nvSpPr>
        <p:spPr>
          <a:xfrm>
            <a:off x="5580375" y="4373700"/>
            <a:ext cx="886500" cy="396600"/>
          </a:xfrm>
          <a:prstGeom prst="rect">
            <a:avLst/>
          </a:prstGeom>
          <a:solidFill>
            <a:srgbClr val="FFFBFB">
              <a:alpha val="93680"/>
            </a:srgbClr>
          </a:solidFill>
          <a:ln cap="flat" cmpd="sng" w="9525">
            <a:solidFill>
              <a:srgbClr val="F9F1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g19b6cd35cad_0_270"/>
          <p:cNvPicPr preferRelativeResize="0"/>
          <p:nvPr/>
        </p:nvPicPr>
        <p:blipFill>
          <a:blip r:embed="rId4">
            <a:alphaModFix/>
          </a:blip>
          <a:stretch>
            <a:fillRect/>
          </a:stretch>
        </p:blipFill>
        <p:spPr>
          <a:xfrm>
            <a:off x="5097057" y="1407701"/>
            <a:ext cx="3720368" cy="1015800"/>
          </a:xfrm>
          <a:prstGeom prst="rect">
            <a:avLst/>
          </a:prstGeom>
          <a:noFill/>
          <a:ln>
            <a:noFill/>
          </a:ln>
        </p:spPr>
      </p:pic>
      <p:sp>
        <p:nvSpPr>
          <p:cNvPr id="253" name="Google Shape;253;g19b6cd35cad_0_270"/>
          <p:cNvSpPr txBox="1"/>
          <p:nvPr/>
        </p:nvSpPr>
        <p:spPr>
          <a:xfrm>
            <a:off x="1212975" y="5388425"/>
            <a:ext cx="20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4" name="Google Shape;254;g19b6cd35cad_0_270"/>
          <p:cNvSpPr txBox="1"/>
          <p:nvPr/>
        </p:nvSpPr>
        <p:spPr>
          <a:xfrm>
            <a:off x="723125" y="5090475"/>
            <a:ext cx="8094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92929"/>
              </a:buClr>
              <a:buSzPts val="1800"/>
              <a:buFont typeface="Times New Roman"/>
              <a:buChar char="❏"/>
            </a:pPr>
            <a:r>
              <a:rPr lang="en-CA" sz="1800">
                <a:solidFill>
                  <a:srgbClr val="292929"/>
                </a:solidFill>
                <a:highlight>
                  <a:srgbClr val="FFFFFF"/>
                </a:highlight>
                <a:latin typeface="Times New Roman"/>
                <a:ea typeface="Times New Roman"/>
                <a:cs typeface="Times New Roman"/>
                <a:sym typeface="Times New Roman"/>
              </a:rPr>
              <a:t>The main advantage of the function is able to handle multiple classes.</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Char char="❏"/>
            </a:pPr>
            <a:r>
              <a:rPr lang="en-CA" sz="1800">
                <a:solidFill>
                  <a:srgbClr val="232629"/>
                </a:solidFill>
                <a:highlight>
                  <a:srgbClr val="FFFFFF"/>
                </a:highlight>
                <a:latin typeface="Times New Roman"/>
                <a:ea typeface="Times New Roman"/>
                <a:cs typeface="Times New Roman"/>
                <a:sym typeface="Times New Roman"/>
              </a:rPr>
              <a:t>SoftMax </a:t>
            </a:r>
            <a:r>
              <a:rPr lang="en-CA" sz="1800">
                <a:solidFill>
                  <a:srgbClr val="232629"/>
                </a:solidFill>
                <a:highlight>
                  <a:srgbClr val="FFFFFF"/>
                </a:highlight>
                <a:latin typeface="Times New Roman"/>
                <a:ea typeface="Times New Roman"/>
                <a:cs typeface="Times New Roman"/>
                <a:sym typeface="Times New Roman"/>
              </a:rPr>
              <a:t>transforms the (unnormalised) output of  K units (output of a FC layer) of a fully-connected layer to a probability distribution.</a:t>
            </a:r>
            <a:endParaRPr sz="18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9"/>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60" name="Google Shape;260;p9"/>
          <p:cNvPicPr preferRelativeResize="0"/>
          <p:nvPr/>
        </p:nvPicPr>
        <p:blipFill>
          <a:blip r:embed="rId3">
            <a:alphaModFix/>
          </a:blip>
          <a:stretch>
            <a:fillRect/>
          </a:stretch>
        </p:blipFill>
        <p:spPr>
          <a:xfrm>
            <a:off x="76200" y="548950"/>
            <a:ext cx="8991601" cy="552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9b6cd35cad_0_291"/>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66" name="Google Shape;266;g19b6cd35cad_0_291"/>
          <p:cNvPicPr preferRelativeResize="0"/>
          <p:nvPr/>
        </p:nvPicPr>
        <p:blipFill>
          <a:blip r:embed="rId3">
            <a:alphaModFix/>
          </a:blip>
          <a:stretch>
            <a:fillRect/>
          </a:stretch>
        </p:blipFill>
        <p:spPr>
          <a:xfrm>
            <a:off x="782225" y="184025"/>
            <a:ext cx="6189745" cy="6489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txBox="1"/>
          <p:nvPr>
            <p:ph type="title"/>
          </p:nvPr>
        </p:nvSpPr>
        <p:spPr>
          <a:xfrm>
            <a:off x="3063363" y="227787"/>
            <a:ext cx="78690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Experiments </a:t>
            </a:r>
            <a:endParaRPr sz="2800"/>
          </a:p>
        </p:txBody>
      </p:sp>
      <p:sp>
        <p:nvSpPr>
          <p:cNvPr id="272" name="Google Shape;272;p10"/>
          <p:cNvSpPr txBox="1"/>
          <p:nvPr/>
        </p:nvSpPr>
        <p:spPr>
          <a:xfrm>
            <a:off x="422325" y="1424025"/>
            <a:ext cx="8155200" cy="1059600"/>
          </a:xfrm>
          <a:prstGeom prst="rect">
            <a:avLst/>
          </a:prstGeom>
          <a:noFill/>
          <a:ln>
            <a:noFill/>
          </a:ln>
        </p:spPr>
        <p:txBody>
          <a:bodyPr anchorCtr="0" anchor="t" bIns="0" lIns="0" spcFirstLastPara="1" rIns="0" wrap="square" tIns="88900">
            <a:spAutoFit/>
          </a:bodyPr>
          <a:lstStyle/>
          <a:p>
            <a:pPr indent="-379731" lvl="0" marL="366395" rtl="0" algn="l">
              <a:lnSpc>
                <a:spcPct val="100000"/>
              </a:lnSpc>
              <a:spcBef>
                <a:spcPts val="600"/>
              </a:spcBef>
              <a:spcAft>
                <a:spcPts val="0"/>
              </a:spcAft>
              <a:buClr>
                <a:srgbClr val="044388"/>
              </a:buClr>
              <a:buSzPts val="2000"/>
              <a:buFont typeface="Noto Sans Symbols"/>
              <a:buChar char="❏"/>
            </a:pPr>
            <a:r>
              <a:rPr lang="en-CA" sz="1800">
                <a:solidFill>
                  <a:srgbClr val="212529"/>
                </a:solidFill>
                <a:highlight>
                  <a:srgbClr val="FFFFFF"/>
                </a:highlight>
                <a:latin typeface="Georgia"/>
                <a:ea typeface="Georgia"/>
                <a:cs typeface="Georgia"/>
                <a:sym typeface="Georgia"/>
              </a:rPr>
              <a:t>we first investigate the effects of depthwise convolutions</a:t>
            </a:r>
            <a:endParaRPr sz="1800">
              <a:solidFill>
                <a:srgbClr val="212529"/>
              </a:solidFill>
              <a:highlight>
                <a:srgbClr val="FFFFFF"/>
              </a:highlight>
              <a:latin typeface="Georgia"/>
              <a:ea typeface="Georgia"/>
              <a:cs typeface="Georgia"/>
              <a:sym typeface="Georgia"/>
            </a:endParaRPr>
          </a:p>
          <a:p>
            <a:pPr indent="-379731" lvl="0" marL="366395" rtl="0" algn="l">
              <a:lnSpc>
                <a:spcPct val="100000"/>
              </a:lnSpc>
              <a:spcBef>
                <a:spcPts val="600"/>
              </a:spcBef>
              <a:spcAft>
                <a:spcPts val="0"/>
              </a:spcAft>
              <a:buClr>
                <a:srgbClr val="044388"/>
              </a:buClr>
              <a:buSzPts val="2000"/>
              <a:buFont typeface="Noto Sans Symbols"/>
              <a:buChar char="❏"/>
            </a:pPr>
            <a:r>
              <a:rPr lang="en-CA" sz="1800">
                <a:solidFill>
                  <a:srgbClr val="212529"/>
                </a:solidFill>
                <a:highlight>
                  <a:srgbClr val="FFFFFF"/>
                </a:highlight>
                <a:latin typeface="Georgia"/>
                <a:ea typeface="Georgia"/>
                <a:cs typeface="Georgia"/>
                <a:sym typeface="Georgia"/>
              </a:rPr>
              <a:t>We show results for MobileNet with depthwise separable convolutions compared to a model built with full convolutions.</a:t>
            </a:r>
            <a:endParaRPr sz="1800">
              <a:solidFill>
                <a:srgbClr val="212529"/>
              </a:solidFill>
              <a:highlight>
                <a:srgbClr val="FFFFFF"/>
              </a:highlight>
              <a:latin typeface="Georgia"/>
              <a:ea typeface="Georgia"/>
              <a:cs typeface="Georgia"/>
              <a:sym typeface="Georgia"/>
            </a:endParaRPr>
          </a:p>
        </p:txBody>
      </p:sp>
      <p:sp>
        <p:nvSpPr>
          <p:cNvPr id="273" name="Google Shape;273;p10"/>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74" name="Google Shape;274;p10"/>
          <p:cNvPicPr preferRelativeResize="0"/>
          <p:nvPr/>
        </p:nvPicPr>
        <p:blipFill>
          <a:blip r:embed="rId3">
            <a:alphaModFix/>
          </a:blip>
          <a:stretch>
            <a:fillRect/>
          </a:stretch>
        </p:blipFill>
        <p:spPr>
          <a:xfrm>
            <a:off x="805525" y="2729325"/>
            <a:ext cx="7172125" cy="347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603800" y="3950250"/>
            <a:ext cx="7070700" cy="185940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CA" sz="4000"/>
              <a:t>1- Standard Convolutional Layers VS Separable Convolution Layers </a:t>
            </a:r>
            <a:endParaRPr sz="4000"/>
          </a:p>
        </p:txBody>
      </p:sp>
      <p:sp>
        <p:nvSpPr>
          <p:cNvPr id="67" name="Google Shape;67;p3"/>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9b6cd35cad_0_389"/>
          <p:cNvSpPr txBox="1"/>
          <p:nvPr>
            <p:ph type="title"/>
          </p:nvPr>
        </p:nvSpPr>
        <p:spPr>
          <a:xfrm>
            <a:off x="603800" y="3950250"/>
            <a:ext cx="8283600" cy="124350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CA" sz="4000"/>
              <a:t>3</a:t>
            </a:r>
            <a:r>
              <a:rPr lang="en-CA" sz="4000"/>
              <a:t>- Width Multiplier &amp; Resolution Multiplier </a:t>
            </a:r>
            <a:endParaRPr sz="4000"/>
          </a:p>
        </p:txBody>
      </p:sp>
      <p:sp>
        <p:nvSpPr>
          <p:cNvPr id="280" name="Google Shape;280;g19b6cd35cad_0_389"/>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9b6cd35cad_0_301"/>
          <p:cNvSpPr txBox="1"/>
          <p:nvPr>
            <p:ph type="title"/>
          </p:nvPr>
        </p:nvSpPr>
        <p:spPr>
          <a:xfrm>
            <a:off x="1173938" y="297762"/>
            <a:ext cx="78690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Width Multiplier </a:t>
            </a:r>
            <a:r>
              <a:rPr lang="en-CA" sz="2800">
                <a:solidFill>
                  <a:schemeClr val="dk2"/>
                </a:solidFill>
                <a:highlight>
                  <a:srgbClr val="FFFFFF"/>
                </a:highlight>
              </a:rPr>
              <a:t>α for</a:t>
            </a:r>
            <a:r>
              <a:rPr lang="en-CA" sz="1650">
                <a:solidFill>
                  <a:srgbClr val="292929"/>
                </a:solidFill>
                <a:highlight>
                  <a:srgbClr val="FFFFFF"/>
                </a:highlight>
              </a:rPr>
              <a:t> </a:t>
            </a:r>
            <a:r>
              <a:rPr lang="en-CA" sz="2800"/>
              <a:t>Thinner Models </a:t>
            </a:r>
            <a:endParaRPr sz="2800"/>
          </a:p>
        </p:txBody>
      </p:sp>
      <p:sp>
        <p:nvSpPr>
          <p:cNvPr id="286" name="Google Shape;286;g19b6cd35cad_0_301"/>
          <p:cNvSpPr txBox="1"/>
          <p:nvPr/>
        </p:nvSpPr>
        <p:spPr>
          <a:xfrm>
            <a:off x="422325" y="1424025"/>
            <a:ext cx="8155200" cy="1352100"/>
          </a:xfrm>
          <a:prstGeom prst="rect">
            <a:avLst/>
          </a:prstGeom>
          <a:noFill/>
          <a:ln>
            <a:noFill/>
          </a:ln>
        </p:spPr>
        <p:txBody>
          <a:bodyPr anchorCtr="0" anchor="t" bIns="0" lIns="0" spcFirstLastPara="1" rIns="0" wrap="square" tIns="88900">
            <a:spAutoFit/>
          </a:bodyPr>
          <a:lstStyle/>
          <a:p>
            <a:pPr indent="-367031" lvl="0" marL="366395" rtl="0" algn="l">
              <a:lnSpc>
                <a:spcPct val="100000"/>
              </a:lnSpc>
              <a:spcBef>
                <a:spcPts val="600"/>
              </a:spcBef>
              <a:spcAft>
                <a:spcPts val="0"/>
              </a:spcAft>
              <a:buClr>
                <a:schemeClr val="dk1"/>
              </a:buClr>
              <a:buSzPts val="1800"/>
              <a:buFont typeface="Noto Sans Symbols"/>
              <a:buChar char="❏"/>
            </a:pPr>
            <a:r>
              <a:rPr lang="en-CA" sz="1800">
                <a:solidFill>
                  <a:schemeClr val="dk1"/>
                </a:solidFill>
                <a:highlight>
                  <a:srgbClr val="FFFFFF"/>
                </a:highlight>
                <a:latin typeface="Times New Roman"/>
                <a:ea typeface="Times New Roman"/>
                <a:cs typeface="Times New Roman"/>
                <a:sym typeface="Times New Roman"/>
              </a:rPr>
              <a:t>α </a:t>
            </a:r>
            <a:r>
              <a:rPr lang="en-CA" sz="1800">
                <a:solidFill>
                  <a:schemeClr val="dk1"/>
                </a:solidFill>
                <a:highlight>
                  <a:srgbClr val="FFFFFF"/>
                </a:highlight>
                <a:latin typeface="Times New Roman"/>
                <a:ea typeface="Times New Roman"/>
                <a:cs typeface="Times New Roman"/>
                <a:sym typeface="Times New Roman"/>
              </a:rPr>
              <a:t>controls the number of channels or channel depth =&gt;  M become αM</a:t>
            </a:r>
            <a:endParaRPr sz="1800">
              <a:solidFill>
                <a:schemeClr val="dk1"/>
              </a:solidFill>
              <a:highlight>
                <a:srgbClr val="FFFFFF"/>
              </a:highlight>
              <a:latin typeface="Times New Roman"/>
              <a:ea typeface="Times New Roman"/>
              <a:cs typeface="Times New Roman"/>
              <a:sym typeface="Times New Roman"/>
            </a:endParaRPr>
          </a:p>
          <a:p>
            <a:pPr indent="-367031" lvl="0" marL="366395" rtl="0" algn="l">
              <a:lnSpc>
                <a:spcPct val="100000"/>
              </a:lnSpc>
              <a:spcBef>
                <a:spcPts val="600"/>
              </a:spcBef>
              <a:spcAft>
                <a:spcPts val="0"/>
              </a:spcAft>
              <a:buClr>
                <a:schemeClr val="dk1"/>
              </a:buClr>
              <a:buSzPts val="1800"/>
              <a:buFont typeface="Times New Roman"/>
              <a:buChar char="❏"/>
            </a:pPr>
            <a:r>
              <a:rPr lang="en-CA" sz="1800">
                <a:solidFill>
                  <a:srgbClr val="292929"/>
                </a:solidFill>
                <a:highlight>
                  <a:srgbClr val="FFFFFF"/>
                </a:highlight>
                <a:latin typeface="Times New Roman"/>
                <a:ea typeface="Times New Roman"/>
                <a:cs typeface="Times New Roman"/>
                <a:sym typeface="Times New Roman"/>
              </a:rPr>
              <a:t>α is between 0 to 1 , with typical settings of 1, 0.75, 0.5 and 0.25</a:t>
            </a:r>
            <a:endParaRPr sz="1800">
              <a:solidFill>
                <a:srgbClr val="292929"/>
              </a:solidFill>
              <a:highlight>
                <a:srgbClr val="FFFFFF"/>
              </a:highlight>
              <a:latin typeface="Times New Roman"/>
              <a:ea typeface="Times New Roman"/>
              <a:cs typeface="Times New Roman"/>
              <a:sym typeface="Times New Roman"/>
            </a:endParaRPr>
          </a:p>
          <a:p>
            <a:pPr indent="-367031" lvl="0" marL="366395" rtl="0" algn="l">
              <a:lnSpc>
                <a:spcPct val="100000"/>
              </a:lnSpc>
              <a:spcBef>
                <a:spcPts val="600"/>
              </a:spcBef>
              <a:spcAft>
                <a:spcPts val="0"/>
              </a:spcAft>
              <a:buClr>
                <a:srgbClr val="292929"/>
              </a:buClr>
              <a:buSzPts val="1800"/>
              <a:buFont typeface="Times New Roman"/>
              <a:buChar char="❏"/>
            </a:pPr>
            <a:r>
              <a:rPr lang="en-CA" sz="1800">
                <a:solidFill>
                  <a:srgbClr val="292929"/>
                </a:solidFill>
                <a:highlight>
                  <a:srgbClr val="FFFFFF"/>
                </a:highlight>
                <a:latin typeface="Times New Roman"/>
                <a:ea typeface="Times New Roman"/>
                <a:cs typeface="Times New Roman"/>
                <a:sym typeface="Times New Roman"/>
              </a:rPr>
              <a:t>The computational cost and the number of parameters  can be reduced quadratically by roughly α².</a:t>
            </a:r>
            <a:endParaRPr sz="1800">
              <a:solidFill>
                <a:srgbClr val="292929"/>
              </a:solidFill>
              <a:highlight>
                <a:srgbClr val="FFFFFF"/>
              </a:highlight>
              <a:latin typeface="Times New Roman"/>
              <a:ea typeface="Times New Roman"/>
              <a:cs typeface="Times New Roman"/>
              <a:sym typeface="Times New Roman"/>
            </a:endParaRPr>
          </a:p>
        </p:txBody>
      </p:sp>
      <p:sp>
        <p:nvSpPr>
          <p:cNvPr id="287" name="Google Shape;287;g19b6cd35cad_0_301"/>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88" name="Google Shape;288;g19b6cd35cad_0_301"/>
          <p:cNvPicPr preferRelativeResize="0"/>
          <p:nvPr/>
        </p:nvPicPr>
        <p:blipFill>
          <a:blip r:embed="rId3">
            <a:alphaModFix/>
          </a:blip>
          <a:stretch>
            <a:fillRect/>
          </a:stretch>
        </p:blipFill>
        <p:spPr>
          <a:xfrm>
            <a:off x="4898950" y="5651675"/>
            <a:ext cx="3771900" cy="590550"/>
          </a:xfrm>
          <a:prstGeom prst="rect">
            <a:avLst/>
          </a:prstGeom>
          <a:noFill/>
          <a:ln>
            <a:noFill/>
          </a:ln>
        </p:spPr>
      </p:pic>
      <p:pic>
        <p:nvPicPr>
          <p:cNvPr id="289" name="Google Shape;289;g19b6cd35cad_0_301"/>
          <p:cNvPicPr preferRelativeResize="0"/>
          <p:nvPr/>
        </p:nvPicPr>
        <p:blipFill>
          <a:blip r:embed="rId4">
            <a:alphaModFix/>
          </a:blip>
          <a:stretch>
            <a:fillRect/>
          </a:stretch>
        </p:blipFill>
        <p:spPr>
          <a:xfrm>
            <a:off x="2088500" y="2486225"/>
            <a:ext cx="6262400" cy="2931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9b6cd35cad_0_323"/>
          <p:cNvSpPr txBox="1"/>
          <p:nvPr>
            <p:ph type="title"/>
          </p:nvPr>
        </p:nvSpPr>
        <p:spPr>
          <a:xfrm>
            <a:off x="422327" y="322450"/>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Resolution</a:t>
            </a:r>
            <a:r>
              <a:rPr lang="en-CA" sz="2800"/>
              <a:t> Multiplier </a:t>
            </a:r>
            <a:r>
              <a:rPr lang="en-CA" sz="2800">
                <a:solidFill>
                  <a:schemeClr val="dk2"/>
                </a:solidFill>
                <a:highlight>
                  <a:srgbClr val="FFFFFF"/>
                </a:highlight>
              </a:rPr>
              <a:t>ρ</a:t>
            </a:r>
            <a:r>
              <a:rPr lang="en-CA" sz="1650">
                <a:solidFill>
                  <a:srgbClr val="292929"/>
                </a:solidFill>
                <a:highlight>
                  <a:srgbClr val="FFFFFF"/>
                </a:highlight>
              </a:rPr>
              <a:t> </a:t>
            </a:r>
            <a:r>
              <a:rPr lang="en-CA" sz="2800">
                <a:solidFill>
                  <a:schemeClr val="dk2"/>
                </a:solidFill>
                <a:highlight>
                  <a:srgbClr val="FFFFFF"/>
                </a:highlight>
              </a:rPr>
              <a:t>for</a:t>
            </a:r>
            <a:r>
              <a:rPr lang="en-CA" sz="1650">
                <a:solidFill>
                  <a:srgbClr val="292929"/>
                </a:solidFill>
                <a:highlight>
                  <a:srgbClr val="FFFFFF"/>
                </a:highlight>
              </a:rPr>
              <a:t> </a:t>
            </a:r>
            <a:r>
              <a:rPr lang="en-CA" sz="2800"/>
              <a:t>reduced representation</a:t>
            </a:r>
            <a:r>
              <a:rPr lang="en-CA" sz="2800"/>
              <a:t> </a:t>
            </a:r>
            <a:endParaRPr sz="2800"/>
          </a:p>
        </p:txBody>
      </p:sp>
      <p:sp>
        <p:nvSpPr>
          <p:cNvPr id="295" name="Google Shape;295;g19b6cd35cad_0_323"/>
          <p:cNvSpPr txBox="1"/>
          <p:nvPr/>
        </p:nvSpPr>
        <p:spPr>
          <a:xfrm>
            <a:off x="422325" y="1424025"/>
            <a:ext cx="8155200" cy="1428900"/>
          </a:xfrm>
          <a:prstGeom prst="rect">
            <a:avLst/>
          </a:prstGeom>
          <a:noFill/>
          <a:ln>
            <a:noFill/>
          </a:ln>
        </p:spPr>
        <p:txBody>
          <a:bodyPr anchorCtr="0" anchor="t" bIns="0" lIns="0" spcFirstLastPara="1" rIns="0" wrap="square" tIns="88900">
            <a:spAutoFit/>
          </a:bodyPr>
          <a:lstStyle/>
          <a:p>
            <a:pPr indent="-367031" lvl="0" marL="366395" rtl="0" algn="l">
              <a:lnSpc>
                <a:spcPct val="100000"/>
              </a:lnSpc>
              <a:spcBef>
                <a:spcPts val="600"/>
              </a:spcBef>
              <a:spcAft>
                <a:spcPts val="0"/>
              </a:spcAft>
              <a:buClr>
                <a:schemeClr val="dk1"/>
              </a:buClr>
              <a:buSzPts val="1800"/>
              <a:buFont typeface="Noto Sans Symbols"/>
              <a:buChar char="❏"/>
            </a:pPr>
            <a:r>
              <a:rPr lang="en-CA" sz="1800">
                <a:solidFill>
                  <a:srgbClr val="292929"/>
                </a:solidFill>
                <a:highlight>
                  <a:srgbClr val="FFFFFF"/>
                </a:highlight>
                <a:latin typeface="Times New Roman"/>
                <a:ea typeface="Times New Roman"/>
                <a:cs typeface="Times New Roman"/>
                <a:sym typeface="Times New Roman"/>
              </a:rPr>
              <a:t>ρ</a:t>
            </a:r>
            <a:r>
              <a:rPr lang="en-CA" sz="1800">
                <a:solidFill>
                  <a:schemeClr val="dk1"/>
                </a:solidFill>
                <a:highlight>
                  <a:srgbClr val="FFFFFF"/>
                </a:highlight>
                <a:latin typeface="Times New Roman"/>
                <a:ea typeface="Times New Roman"/>
                <a:cs typeface="Times New Roman"/>
                <a:sym typeface="Times New Roman"/>
              </a:rPr>
              <a:t> controls </a:t>
            </a:r>
            <a:r>
              <a:rPr lang="en-CA" sz="1800">
                <a:solidFill>
                  <a:srgbClr val="292929"/>
                </a:solidFill>
                <a:highlight>
                  <a:srgbClr val="FFFFFF"/>
                </a:highlight>
                <a:latin typeface="Times New Roman"/>
                <a:ea typeface="Times New Roman"/>
                <a:cs typeface="Times New Roman"/>
                <a:sym typeface="Times New Roman"/>
              </a:rPr>
              <a:t>the input image resolution of the network</a:t>
            </a:r>
            <a:endParaRPr sz="1800">
              <a:solidFill>
                <a:schemeClr val="dk1"/>
              </a:solidFill>
              <a:highlight>
                <a:srgbClr val="FFFFFF"/>
              </a:highlight>
              <a:latin typeface="Times New Roman"/>
              <a:ea typeface="Times New Roman"/>
              <a:cs typeface="Times New Roman"/>
              <a:sym typeface="Times New Roman"/>
            </a:endParaRPr>
          </a:p>
          <a:p>
            <a:pPr indent="-367031" lvl="0" marL="366395" rtl="0" algn="l">
              <a:lnSpc>
                <a:spcPct val="100000"/>
              </a:lnSpc>
              <a:spcBef>
                <a:spcPts val="600"/>
              </a:spcBef>
              <a:spcAft>
                <a:spcPts val="0"/>
              </a:spcAft>
              <a:buClr>
                <a:schemeClr val="dk1"/>
              </a:buClr>
              <a:buSzPts val="1800"/>
              <a:buFont typeface="Times New Roman"/>
              <a:buChar char="❏"/>
            </a:pPr>
            <a:r>
              <a:rPr lang="en-CA" sz="1800">
                <a:solidFill>
                  <a:srgbClr val="292929"/>
                </a:solidFill>
                <a:highlight>
                  <a:srgbClr val="FFFFFF"/>
                </a:highlight>
                <a:latin typeface="Times New Roman"/>
                <a:ea typeface="Times New Roman"/>
                <a:cs typeface="Times New Roman"/>
                <a:sym typeface="Times New Roman"/>
              </a:rPr>
              <a:t>ρ is between 0 to 1</a:t>
            </a:r>
            <a:endParaRPr sz="1800">
              <a:solidFill>
                <a:srgbClr val="292929"/>
              </a:solidFill>
              <a:highlight>
                <a:srgbClr val="FFFFFF"/>
              </a:highlight>
              <a:latin typeface="Times New Roman"/>
              <a:ea typeface="Times New Roman"/>
              <a:cs typeface="Times New Roman"/>
              <a:sym typeface="Times New Roman"/>
            </a:endParaRPr>
          </a:p>
          <a:p>
            <a:pPr indent="-367031" lvl="0" marL="366395" rtl="0" algn="l">
              <a:lnSpc>
                <a:spcPct val="100000"/>
              </a:lnSpc>
              <a:spcBef>
                <a:spcPts val="600"/>
              </a:spcBef>
              <a:spcAft>
                <a:spcPts val="0"/>
              </a:spcAft>
              <a:buClr>
                <a:schemeClr val="dk1"/>
              </a:buClr>
              <a:buSzPts val="1800"/>
              <a:buFont typeface="Times New Roman"/>
              <a:buChar char="❏"/>
            </a:pPr>
            <a:r>
              <a:rPr lang="en-CA" sz="1800">
                <a:solidFill>
                  <a:srgbClr val="292929"/>
                </a:solidFill>
                <a:highlight>
                  <a:srgbClr val="FFFFFF"/>
                </a:highlight>
                <a:latin typeface="Times New Roman"/>
                <a:ea typeface="Times New Roman"/>
                <a:cs typeface="Times New Roman"/>
                <a:sym typeface="Times New Roman"/>
              </a:rPr>
              <a:t>The input resolution is 224, 192, 160, and 128.</a:t>
            </a:r>
            <a:endParaRPr sz="1800">
              <a:solidFill>
                <a:srgbClr val="292929"/>
              </a:solidFill>
              <a:highlight>
                <a:srgbClr val="FFFFFF"/>
              </a:highlight>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t/>
            </a:r>
            <a:endParaRPr sz="1800">
              <a:solidFill>
                <a:srgbClr val="292929"/>
              </a:solidFill>
              <a:highlight>
                <a:srgbClr val="FFFFFF"/>
              </a:highlight>
              <a:latin typeface="Times New Roman"/>
              <a:ea typeface="Times New Roman"/>
              <a:cs typeface="Times New Roman"/>
              <a:sym typeface="Times New Roman"/>
            </a:endParaRPr>
          </a:p>
        </p:txBody>
      </p:sp>
      <p:sp>
        <p:nvSpPr>
          <p:cNvPr id="296" name="Google Shape;296;g19b6cd35cad_0_323"/>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297" name="Google Shape;297;g19b6cd35cad_0_323"/>
          <p:cNvPicPr preferRelativeResize="0"/>
          <p:nvPr/>
        </p:nvPicPr>
        <p:blipFill>
          <a:blip r:embed="rId3">
            <a:alphaModFix/>
          </a:blip>
          <a:stretch>
            <a:fillRect/>
          </a:stretch>
        </p:blipFill>
        <p:spPr>
          <a:xfrm>
            <a:off x="2103500" y="2776125"/>
            <a:ext cx="6474037" cy="2950025"/>
          </a:xfrm>
          <a:prstGeom prst="rect">
            <a:avLst/>
          </a:prstGeom>
          <a:noFill/>
          <a:ln>
            <a:noFill/>
          </a:ln>
        </p:spPr>
      </p:pic>
      <p:pic>
        <p:nvPicPr>
          <p:cNvPr id="298" name="Google Shape;298;g19b6cd35cad_0_323"/>
          <p:cNvPicPr preferRelativeResize="0"/>
          <p:nvPr/>
        </p:nvPicPr>
        <p:blipFill>
          <a:blip r:embed="rId4">
            <a:alphaModFix/>
          </a:blip>
          <a:stretch>
            <a:fillRect/>
          </a:stretch>
        </p:blipFill>
        <p:spPr>
          <a:xfrm>
            <a:off x="686575" y="5726150"/>
            <a:ext cx="5484851" cy="6113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a09aa45e46_0_0"/>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304" name="Google Shape;304;g1a09aa45e46_0_0"/>
          <p:cNvPicPr preferRelativeResize="0"/>
          <p:nvPr/>
        </p:nvPicPr>
        <p:blipFill>
          <a:blip r:embed="rId3">
            <a:alphaModFix/>
          </a:blip>
          <a:stretch>
            <a:fillRect/>
          </a:stretch>
        </p:blipFill>
        <p:spPr>
          <a:xfrm>
            <a:off x="1493350" y="65950"/>
            <a:ext cx="5562475" cy="3945801"/>
          </a:xfrm>
          <a:prstGeom prst="rect">
            <a:avLst/>
          </a:prstGeom>
          <a:noFill/>
          <a:ln>
            <a:noFill/>
          </a:ln>
        </p:spPr>
      </p:pic>
      <p:pic>
        <p:nvPicPr>
          <p:cNvPr id="305" name="Google Shape;305;g1a09aa45e46_0_0"/>
          <p:cNvPicPr preferRelativeResize="0"/>
          <p:nvPr/>
        </p:nvPicPr>
        <p:blipFill>
          <a:blip r:embed="rId4">
            <a:alphaModFix/>
          </a:blip>
          <a:stretch>
            <a:fillRect/>
          </a:stretch>
        </p:blipFill>
        <p:spPr>
          <a:xfrm>
            <a:off x="1493350" y="3945800"/>
            <a:ext cx="5562475" cy="29040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9b6cd35cad_0_341"/>
          <p:cNvSpPr txBox="1"/>
          <p:nvPr>
            <p:ph type="title"/>
          </p:nvPr>
        </p:nvSpPr>
        <p:spPr>
          <a:xfrm>
            <a:off x="2008527" y="229150"/>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MobileNetV1 VS popular Models</a:t>
            </a:r>
            <a:endParaRPr sz="2800"/>
          </a:p>
        </p:txBody>
      </p:sp>
      <p:sp>
        <p:nvSpPr>
          <p:cNvPr id="311" name="Google Shape;311;g19b6cd35cad_0_341"/>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312" name="Google Shape;312;g19b6cd35cad_0_341"/>
          <p:cNvPicPr preferRelativeResize="0"/>
          <p:nvPr/>
        </p:nvPicPr>
        <p:blipFill>
          <a:blip r:embed="rId3">
            <a:alphaModFix/>
          </a:blip>
          <a:stretch>
            <a:fillRect/>
          </a:stretch>
        </p:blipFill>
        <p:spPr>
          <a:xfrm>
            <a:off x="688900" y="1309325"/>
            <a:ext cx="4667250" cy="2524125"/>
          </a:xfrm>
          <a:prstGeom prst="rect">
            <a:avLst/>
          </a:prstGeom>
          <a:noFill/>
          <a:ln>
            <a:noFill/>
          </a:ln>
        </p:spPr>
      </p:pic>
      <p:pic>
        <p:nvPicPr>
          <p:cNvPr id="313" name="Google Shape;313;g19b6cd35cad_0_341"/>
          <p:cNvPicPr preferRelativeResize="0"/>
          <p:nvPr/>
        </p:nvPicPr>
        <p:blipFill>
          <a:blip r:embed="rId4">
            <a:alphaModFix/>
          </a:blip>
          <a:stretch>
            <a:fillRect/>
          </a:stretch>
        </p:blipFill>
        <p:spPr>
          <a:xfrm>
            <a:off x="4345300" y="3833450"/>
            <a:ext cx="4698699" cy="2504097"/>
          </a:xfrm>
          <a:prstGeom prst="rect">
            <a:avLst/>
          </a:prstGeom>
          <a:noFill/>
          <a:ln>
            <a:noFill/>
          </a:ln>
        </p:spPr>
      </p:pic>
      <p:sp>
        <p:nvSpPr>
          <p:cNvPr id="314" name="Google Shape;314;g19b6cd35cad_0_341"/>
          <p:cNvSpPr txBox="1"/>
          <p:nvPr/>
        </p:nvSpPr>
        <p:spPr>
          <a:xfrm>
            <a:off x="363950" y="4214400"/>
            <a:ext cx="3981300" cy="15699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n-CA" sz="1800">
                <a:solidFill>
                  <a:schemeClr val="dk1"/>
                </a:solidFill>
                <a:highlight>
                  <a:srgbClr val="FFFFFF"/>
                </a:highlight>
                <a:latin typeface="Times New Roman"/>
                <a:ea typeface="Times New Roman"/>
                <a:cs typeface="Times New Roman"/>
                <a:sym typeface="Times New Roman"/>
              </a:rPr>
              <a:t>⇒ </a:t>
            </a:r>
            <a:r>
              <a:rPr lang="en-CA" sz="1800">
                <a:solidFill>
                  <a:schemeClr val="dk1"/>
                </a:solidFill>
                <a:highlight>
                  <a:srgbClr val="FFFFFF"/>
                </a:highlight>
                <a:latin typeface="Times New Roman"/>
                <a:ea typeface="Times New Roman"/>
                <a:cs typeface="Times New Roman"/>
                <a:sym typeface="Times New Roman"/>
              </a:rPr>
              <a:t>MobileNets are small, low-latency, low-power models parameterized to meet the resource constraints of a variety of use cases (classification, detection, embedding and segmentation)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9b6cd35cad_0_394"/>
          <p:cNvSpPr txBox="1"/>
          <p:nvPr>
            <p:ph type="title"/>
          </p:nvPr>
        </p:nvSpPr>
        <p:spPr>
          <a:xfrm>
            <a:off x="801128" y="4427350"/>
            <a:ext cx="6943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CA" sz="4000"/>
              <a:t>4</a:t>
            </a:r>
            <a:r>
              <a:rPr lang="en-CA" sz="4000"/>
              <a:t>- MobileNetV2 </a:t>
            </a:r>
            <a:endParaRPr sz="4000"/>
          </a:p>
        </p:txBody>
      </p:sp>
      <p:sp>
        <p:nvSpPr>
          <p:cNvPr id="320" name="Google Shape;320;g19b6cd35cad_0_394"/>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9b6cd35cad_0_419"/>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26" name="Google Shape;326;g19b6cd35cad_0_419"/>
          <p:cNvSpPr txBox="1"/>
          <p:nvPr/>
        </p:nvSpPr>
        <p:spPr>
          <a:xfrm>
            <a:off x="664063" y="1437600"/>
            <a:ext cx="7815900" cy="387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u="sng">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MobileNet V2</a:t>
            </a:r>
            <a:r>
              <a:rPr lang="en-CA" sz="1800">
                <a:solidFill>
                  <a:schemeClr val="dk1"/>
                </a:solidFill>
                <a:highlight>
                  <a:srgbClr val="FFFFFF"/>
                </a:highlight>
                <a:latin typeface="Times New Roman"/>
                <a:ea typeface="Times New Roman"/>
                <a:cs typeface="Times New Roman"/>
                <a:sym typeface="Times New Roman"/>
              </a:rPr>
              <a:t> still uses depthwise separable convolutions, but its main building block is different.</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1800">
                <a:solidFill>
                  <a:schemeClr val="dk1"/>
                </a:solidFill>
                <a:highlight>
                  <a:srgbClr val="FFFFFF"/>
                </a:highlight>
                <a:latin typeface="Times New Roman"/>
                <a:ea typeface="Times New Roman"/>
                <a:cs typeface="Times New Roman"/>
                <a:sym typeface="Times New Roman"/>
              </a:rPr>
              <a:t>MobileNet V2 model has 53 convolution layers and 1 AvgPool</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CA" sz="1800">
                <a:solidFill>
                  <a:schemeClr val="dk1"/>
                </a:solidFill>
                <a:highlight>
                  <a:srgbClr val="FFFFFF"/>
                </a:highlight>
                <a:latin typeface="Times New Roman"/>
                <a:ea typeface="Times New Roman"/>
                <a:cs typeface="Times New Roman"/>
                <a:sym typeface="Times New Roman"/>
              </a:rPr>
              <a:t>It has two main components:</a:t>
            </a:r>
            <a:endParaRPr sz="1800">
              <a:solidFill>
                <a:schemeClr val="dk1"/>
              </a:solidFill>
              <a:highlight>
                <a:srgbClr val="FFFFFF"/>
              </a:highlight>
              <a:latin typeface="Times New Roman"/>
              <a:ea typeface="Times New Roman"/>
              <a:cs typeface="Times New Roman"/>
              <a:sym typeface="Times New Roman"/>
            </a:endParaRPr>
          </a:p>
          <a:p>
            <a:pPr indent="-342900" lvl="0" marL="457200" marR="215900" rtl="0" algn="l">
              <a:lnSpc>
                <a:spcPct val="160000"/>
              </a:lnSpc>
              <a:spcBef>
                <a:spcPts val="200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Inverted Residual Block</a:t>
            </a:r>
            <a:endParaRPr sz="1800">
              <a:solidFill>
                <a:schemeClr val="dk1"/>
              </a:solidFill>
              <a:highlight>
                <a:srgbClr val="FFFFFF"/>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Bottleneck Residual Block</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440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
        <p:nvSpPr>
          <p:cNvPr id="327" name="Google Shape;327;g19b6cd35cad_0_419"/>
          <p:cNvSpPr txBox="1"/>
          <p:nvPr>
            <p:ph type="title"/>
          </p:nvPr>
        </p:nvSpPr>
        <p:spPr>
          <a:xfrm>
            <a:off x="1433827" y="286625"/>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MobileNetV2 Convolutional Layers</a:t>
            </a:r>
            <a:endParaRPr sz="2800"/>
          </a:p>
        </p:txBody>
      </p:sp>
      <p:pic>
        <p:nvPicPr>
          <p:cNvPr id="328" name="Google Shape;328;g19b6cd35cad_0_419"/>
          <p:cNvPicPr preferRelativeResize="0"/>
          <p:nvPr/>
        </p:nvPicPr>
        <p:blipFill>
          <a:blip r:embed="rId4">
            <a:alphaModFix/>
          </a:blip>
          <a:stretch>
            <a:fillRect/>
          </a:stretch>
        </p:blipFill>
        <p:spPr>
          <a:xfrm>
            <a:off x="4022833" y="2737375"/>
            <a:ext cx="4801950" cy="3669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9b6cd35cad_0_457"/>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34" name="Google Shape;334;g19b6cd35cad_0_457"/>
          <p:cNvSpPr txBox="1"/>
          <p:nvPr/>
        </p:nvSpPr>
        <p:spPr>
          <a:xfrm>
            <a:off x="664038" y="1321650"/>
            <a:ext cx="7815900" cy="4214700"/>
          </a:xfrm>
          <a:prstGeom prst="rect">
            <a:avLst/>
          </a:prstGeom>
          <a:noFill/>
          <a:ln>
            <a:noFill/>
          </a:ln>
        </p:spPr>
        <p:txBody>
          <a:bodyPr anchorCtr="0" anchor="t" bIns="91425" lIns="91425" spcFirstLastPara="1" rIns="91425" wrap="square" tIns="91425">
            <a:spAutoFit/>
          </a:bodyPr>
          <a:lstStyle/>
          <a:p>
            <a:pPr indent="-342900" lvl="0" marL="457200" rtl="0" algn="l">
              <a:lnSpc>
                <a:spcPct val="190909"/>
              </a:lnSpc>
              <a:spcBef>
                <a:spcPts val="140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MobileNetv2 still uses the deep separable convolution. But now it has a </a:t>
            </a:r>
            <a:r>
              <a:rPr b="1" lang="en-CA" sz="1800">
                <a:solidFill>
                  <a:schemeClr val="dk1"/>
                </a:solidFill>
                <a:highlight>
                  <a:srgbClr val="FFFFFF"/>
                </a:highlight>
                <a:latin typeface="Times New Roman"/>
                <a:ea typeface="Times New Roman"/>
                <a:cs typeface="Times New Roman"/>
                <a:sym typeface="Times New Roman"/>
              </a:rPr>
              <a:t>bottleneck residual block</a:t>
            </a:r>
            <a:r>
              <a:rPr lang="en-CA" sz="1800">
                <a:solidFill>
                  <a:schemeClr val="dk1"/>
                </a:solidFill>
                <a:highlight>
                  <a:srgbClr val="FFFFFF"/>
                </a:highlight>
                <a:latin typeface="Times New Roman"/>
                <a:ea typeface="Times New Roman"/>
                <a:cs typeface="Times New Roman"/>
                <a:sym typeface="Times New Roman"/>
              </a:rPr>
              <a:t> instead of just a deep separable convolution block.</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90909"/>
              </a:lnSpc>
              <a:spcBef>
                <a:spcPts val="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There are </a:t>
            </a:r>
            <a:r>
              <a:rPr b="1" lang="en-CA" sz="1800">
                <a:solidFill>
                  <a:schemeClr val="dk1"/>
                </a:solidFill>
                <a:highlight>
                  <a:srgbClr val="FFFFFF"/>
                </a:highlight>
                <a:latin typeface="Times New Roman"/>
                <a:ea typeface="Times New Roman"/>
                <a:cs typeface="Times New Roman"/>
                <a:sym typeface="Times New Roman"/>
              </a:rPr>
              <a:t>3 convolution layers</a:t>
            </a:r>
            <a:r>
              <a:rPr lang="en-CA" sz="1800">
                <a:solidFill>
                  <a:schemeClr val="dk1"/>
                </a:solidFill>
                <a:highlight>
                  <a:srgbClr val="FFFFFF"/>
                </a:highlight>
                <a:latin typeface="Times New Roman"/>
                <a:ea typeface="Times New Roman"/>
                <a:cs typeface="Times New Roman"/>
                <a:sym typeface="Times New Roman"/>
              </a:rPr>
              <a:t> in the bottleneck residual block.</a:t>
            </a:r>
            <a:endParaRPr b="1"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90909"/>
              </a:lnSpc>
              <a:spcBef>
                <a:spcPts val="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The last two layers are the ones we already know: a depthwise convolution that filters the inputs, followed by a 1×1 pointwise convolution layer.</a:t>
            </a:r>
            <a:endParaRPr b="1"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The first layer is  new  in the block. This is also a 1×1 convolution. Its purpose is to </a:t>
            </a:r>
            <a:r>
              <a:rPr b="1" lang="en-CA" sz="1800">
                <a:solidFill>
                  <a:schemeClr val="dk1"/>
                </a:solidFill>
                <a:highlight>
                  <a:srgbClr val="FFFFFF"/>
                </a:highlight>
                <a:latin typeface="Times New Roman"/>
                <a:ea typeface="Times New Roman"/>
                <a:cs typeface="Times New Roman"/>
                <a:sym typeface="Times New Roman"/>
              </a:rPr>
              <a:t>expand</a:t>
            </a:r>
            <a:r>
              <a:rPr lang="en-CA" sz="1800">
                <a:solidFill>
                  <a:schemeClr val="dk1"/>
                </a:solidFill>
                <a:highlight>
                  <a:srgbClr val="FFFFFF"/>
                </a:highlight>
                <a:latin typeface="Times New Roman"/>
                <a:ea typeface="Times New Roman"/>
                <a:cs typeface="Times New Roman"/>
                <a:sym typeface="Times New Roman"/>
              </a:rPr>
              <a:t> the number of channels in the data before it goes into the depthwise convolution.</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CA" sz="1800">
                <a:solidFill>
                  <a:schemeClr val="dk1"/>
                </a:solidFill>
                <a:highlight>
                  <a:srgbClr val="FFFFFF"/>
                </a:highlight>
                <a:latin typeface="Times New Roman"/>
                <a:ea typeface="Times New Roman"/>
                <a:cs typeface="Times New Roman"/>
                <a:sym typeface="Times New Roman"/>
              </a:rPr>
              <a:t>Another important thing in the bottleneck residual block is a </a:t>
            </a:r>
            <a:r>
              <a:rPr b="1" lang="en-CA" sz="1800">
                <a:solidFill>
                  <a:schemeClr val="dk1"/>
                </a:solidFill>
                <a:highlight>
                  <a:srgbClr val="FFFFFF"/>
                </a:highlight>
                <a:latin typeface="Times New Roman"/>
                <a:ea typeface="Times New Roman"/>
                <a:cs typeface="Times New Roman"/>
                <a:sym typeface="Times New Roman"/>
              </a:rPr>
              <a:t>residual connection.</a:t>
            </a:r>
            <a:endParaRPr sz="1800">
              <a:solidFill>
                <a:schemeClr val="dk1"/>
              </a:solidFill>
              <a:highlight>
                <a:srgbClr val="FFFFFF"/>
              </a:highlight>
              <a:latin typeface="Times New Roman"/>
              <a:ea typeface="Times New Roman"/>
              <a:cs typeface="Times New Roman"/>
              <a:sym typeface="Times New Roman"/>
            </a:endParaRPr>
          </a:p>
        </p:txBody>
      </p:sp>
      <p:sp>
        <p:nvSpPr>
          <p:cNvPr id="335" name="Google Shape;335;g19b6cd35cad_0_457"/>
          <p:cNvSpPr txBox="1"/>
          <p:nvPr>
            <p:ph type="title"/>
          </p:nvPr>
        </p:nvSpPr>
        <p:spPr>
          <a:xfrm>
            <a:off x="2041052" y="333275"/>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BottleNeck Residual Block</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a934c80637_0_21"/>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41" name="Google Shape;341;g1a934c80637_0_21"/>
          <p:cNvSpPr txBox="1"/>
          <p:nvPr>
            <p:ph type="title"/>
          </p:nvPr>
        </p:nvSpPr>
        <p:spPr>
          <a:xfrm>
            <a:off x="1693327" y="333275"/>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BottleNeck Residual Block</a:t>
            </a:r>
            <a:endParaRPr sz="2800"/>
          </a:p>
        </p:txBody>
      </p:sp>
      <p:pic>
        <p:nvPicPr>
          <p:cNvPr id="342" name="Google Shape;342;g1a934c80637_0_21"/>
          <p:cNvPicPr preferRelativeResize="0"/>
          <p:nvPr/>
        </p:nvPicPr>
        <p:blipFill>
          <a:blip r:embed="rId3">
            <a:alphaModFix/>
          </a:blip>
          <a:stretch>
            <a:fillRect/>
          </a:stretch>
        </p:blipFill>
        <p:spPr>
          <a:xfrm>
            <a:off x="963925" y="1109500"/>
            <a:ext cx="3381375" cy="5019675"/>
          </a:xfrm>
          <a:prstGeom prst="rect">
            <a:avLst/>
          </a:prstGeom>
          <a:noFill/>
          <a:ln>
            <a:noFill/>
          </a:ln>
        </p:spPr>
      </p:pic>
      <p:pic>
        <p:nvPicPr>
          <p:cNvPr id="343" name="Google Shape;343;g1a934c80637_0_21"/>
          <p:cNvPicPr preferRelativeResize="0"/>
          <p:nvPr/>
        </p:nvPicPr>
        <p:blipFill>
          <a:blip r:embed="rId4">
            <a:alphaModFix/>
          </a:blip>
          <a:stretch>
            <a:fillRect/>
          </a:stretch>
        </p:blipFill>
        <p:spPr>
          <a:xfrm>
            <a:off x="4345300" y="2755550"/>
            <a:ext cx="4798700" cy="193930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9b6cd35cad_0_432"/>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349" name="Google Shape;349;g19b6cd35cad_0_432"/>
          <p:cNvPicPr preferRelativeResize="0"/>
          <p:nvPr/>
        </p:nvPicPr>
        <p:blipFill>
          <a:blip r:embed="rId3">
            <a:alphaModFix/>
          </a:blip>
          <a:stretch>
            <a:fillRect/>
          </a:stretch>
        </p:blipFill>
        <p:spPr>
          <a:xfrm>
            <a:off x="1285263" y="1129638"/>
            <a:ext cx="6429375" cy="3781425"/>
          </a:xfrm>
          <a:prstGeom prst="rect">
            <a:avLst/>
          </a:prstGeom>
          <a:noFill/>
          <a:ln>
            <a:noFill/>
          </a:ln>
        </p:spPr>
      </p:pic>
      <p:sp>
        <p:nvSpPr>
          <p:cNvPr id="350" name="Google Shape;350;g19b6cd35cad_0_432"/>
          <p:cNvSpPr txBox="1"/>
          <p:nvPr>
            <p:ph type="title"/>
          </p:nvPr>
        </p:nvSpPr>
        <p:spPr>
          <a:xfrm>
            <a:off x="1433827" y="286625"/>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MobileNetV2 Convolutional Layers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258900" y="296025"/>
            <a:ext cx="8885100" cy="505500"/>
          </a:xfrm>
          <a:prstGeom prst="rect">
            <a:avLst/>
          </a:prstGeom>
          <a:noFill/>
          <a:ln>
            <a:noFill/>
          </a:ln>
        </p:spPr>
        <p:txBody>
          <a:bodyPr anchorCtr="0" anchor="t" bIns="0" lIns="0" spcFirstLastPara="1" rIns="0" wrap="square" tIns="12700">
            <a:spAutoFit/>
          </a:bodyPr>
          <a:lstStyle/>
          <a:p>
            <a:pPr indent="0" lvl="0" marL="1635125" rtl="0" algn="l">
              <a:lnSpc>
                <a:spcPct val="100000"/>
              </a:lnSpc>
              <a:spcBef>
                <a:spcPts val="0"/>
              </a:spcBef>
              <a:spcAft>
                <a:spcPts val="0"/>
              </a:spcAft>
              <a:buNone/>
            </a:pPr>
            <a:r>
              <a:rPr lang="en-CA" sz="3200"/>
              <a:t>Standard Convolutional Layers</a:t>
            </a:r>
            <a:endParaRPr sz="3200"/>
          </a:p>
        </p:txBody>
      </p:sp>
      <p:sp>
        <p:nvSpPr>
          <p:cNvPr id="73" name="Google Shape;73;p4"/>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74" name="Google Shape;74;p4"/>
          <p:cNvSpPr txBox="1"/>
          <p:nvPr/>
        </p:nvSpPr>
        <p:spPr>
          <a:xfrm>
            <a:off x="608800" y="2253750"/>
            <a:ext cx="9071400" cy="2202600"/>
          </a:xfrm>
          <a:prstGeom prst="rect">
            <a:avLst/>
          </a:prstGeom>
          <a:noFill/>
          <a:ln>
            <a:noFill/>
          </a:ln>
        </p:spPr>
        <p:txBody>
          <a:bodyPr anchorCtr="0" anchor="t" bIns="0" lIns="0" spcFirstLastPara="1" rIns="0" wrap="square" tIns="12700">
            <a:spAutoFit/>
          </a:bodyPr>
          <a:lstStyle/>
          <a:p>
            <a:pPr indent="0" lvl="0" marL="25400" marR="908685" rtl="0" algn="l">
              <a:lnSpc>
                <a:spcPct val="150000"/>
              </a:lnSpc>
              <a:spcBef>
                <a:spcPts val="919"/>
              </a:spcBef>
              <a:spcAft>
                <a:spcPts val="0"/>
              </a:spcAft>
              <a:buNone/>
            </a:pPr>
            <a:r>
              <a:rPr lang="en-CA" sz="2200">
                <a:solidFill>
                  <a:srgbClr val="333333"/>
                </a:solidFill>
                <a:highlight>
                  <a:srgbClr val="FFFFFF"/>
                </a:highlight>
                <a:latin typeface="Times New Roman"/>
                <a:ea typeface="Times New Roman"/>
                <a:cs typeface="Times New Roman"/>
                <a:sym typeface="Times New Roman"/>
              </a:rPr>
              <a:t>There are basically two types of CNN:</a:t>
            </a:r>
            <a:endParaRPr sz="2200">
              <a:solidFill>
                <a:srgbClr val="333333"/>
              </a:solidFill>
              <a:highlight>
                <a:srgbClr val="FFFFFF"/>
              </a:highlight>
              <a:latin typeface="Times New Roman"/>
              <a:ea typeface="Times New Roman"/>
              <a:cs typeface="Times New Roman"/>
              <a:sym typeface="Times New Roman"/>
            </a:endParaRPr>
          </a:p>
          <a:p>
            <a:pPr indent="-368300" lvl="0" marL="1170000" rtl="0" algn="l">
              <a:lnSpc>
                <a:spcPct val="115000"/>
              </a:lnSpc>
              <a:spcBef>
                <a:spcPts val="2200"/>
              </a:spcBef>
              <a:spcAft>
                <a:spcPts val="0"/>
              </a:spcAft>
              <a:buClr>
                <a:srgbClr val="333333"/>
              </a:buClr>
              <a:buSzPts val="2200"/>
              <a:buFont typeface="Times New Roman"/>
              <a:buAutoNum type="arabicPeriod"/>
            </a:pPr>
            <a:r>
              <a:rPr lang="en-CA" sz="2200">
                <a:solidFill>
                  <a:srgbClr val="333333"/>
                </a:solidFill>
                <a:highlight>
                  <a:srgbClr val="FFFFFF"/>
                </a:highlight>
                <a:latin typeface="Times New Roman"/>
                <a:ea typeface="Times New Roman"/>
                <a:cs typeface="Times New Roman"/>
                <a:sym typeface="Times New Roman"/>
              </a:rPr>
              <a:t>Standard Convolutional Networks</a:t>
            </a:r>
            <a:endParaRPr sz="2200">
              <a:solidFill>
                <a:srgbClr val="333333"/>
              </a:solidFill>
              <a:highlight>
                <a:srgbClr val="FFFFFF"/>
              </a:highlight>
              <a:latin typeface="Times New Roman"/>
              <a:ea typeface="Times New Roman"/>
              <a:cs typeface="Times New Roman"/>
              <a:sym typeface="Times New Roman"/>
            </a:endParaRPr>
          </a:p>
          <a:p>
            <a:pPr indent="-368300" lvl="0" marL="1170000" rtl="0" algn="l">
              <a:lnSpc>
                <a:spcPct val="115000"/>
              </a:lnSpc>
              <a:spcBef>
                <a:spcPts val="0"/>
              </a:spcBef>
              <a:spcAft>
                <a:spcPts val="0"/>
              </a:spcAft>
              <a:buClr>
                <a:srgbClr val="333333"/>
              </a:buClr>
              <a:buSzPts val="2200"/>
              <a:buFont typeface="Times New Roman"/>
              <a:buAutoNum type="arabicPeriod"/>
            </a:pPr>
            <a:r>
              <a:rPr lang="en-CA" sz="2200">
                <a:solidFill>
                  <a:srgbClr val="333333"/>
                </a:solidFill>
                <a:highlight>
                  <a:srgbClr val="FFFFFF"/>
                </a:highlight>
                <a:latin typeface="Times New Roman"/>
                <a:ea typeface="Times New Roman"/>
                <a:cs typeface="Times New Roman"/>
                <a:sym typeface="Times New Roman"/>
              </a:rPr>
              <a:t>Separable Convolutional Networks</a:t>
            </a:r>
            <a:endParaRPr sz="2200">
              <a:solidFill>
                <a:srgbClr val="333333"/>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2200"/>
              </a:spcBef>
              <a:spcAft>
                <a:spcPts val="0"/>
              </a:spcAft>
              <a:buNone/>
            </a:pPr>
            <a:r>
              <a:t/>
            </a:r>
            <a:endParaRPr sz="2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a934c80637_0_28"/>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56" name="Google Shape;356;g1a934c80637_0_28"/>
          <p:cNvSpPr txBox="1"/>
          <p:nvPr/>
        </p:nvSpPr>
        <p:spPr>
          <a:xfrm>
            <a:off x="664038" y="1321650"/>
            <a:ext cx="7815900" cy="3120300"/>
          </a:xfrm>
          <a:prstGeom prst="rect">
            <a:avLst/>
          </a:prstGeom>
          <a:noFill/>
          <a:ln>
            <a:noFill/>
          </a:ln>
        </p:spPr>
        <p:txBody>
          <a:bodyPr anchorCtr="0" anchor="t" bIns="91425" lIns="91425" spcFirstLastPara="1" rIns="91425" wrap="square" tIns="91425">
            <a:spAutoFit/>
          </a:bodyPr>
          <a:lstStyle/>
          <a:p>
            <a:pPr indent="-355600" lvl="0" marL="457200" rtl="0" algn="l">
              <a:lnSpc>
                <a:spcPct val="190909"/>
              </a:lnSpc>
              <a:spcBef>
                <a:spcPts val="1400"/>
              </a:spcBef>
              <a:spcAft>
                <a:spcPts val="0"/>
              </a:spcAft>
              <a:buClr>
                <a:schemeClr val="dk1"/>
              </a:buClr>
              <a:buSzPts val="2000"/>
              <a:buFont typeface="Times New Roman"/>
              <a:buChar char="❏"/>
            </a:pPr>
            <a:r>
              <a:rPr lang="en-CA" sz="1700">
                <a:solidFill>
                  <a:schemeClr val="dk1"/>
                </a:solidFill>
                <a:highlight>
                  <a:srgbClr val="FFFFFF"/>
                </a:highlight>
                <a:latin typeface="Times New Roman"/>
                <a:ea typeface="Times New Roman"/>
                <a:cs typeface="Times New Roman"/>
                <a:sym typeface="Times New Roman"/>
              </a:rPr>
              <a:t>A residual connection consists of making the output of an earlier layer available as input to a later layer, effectively creating a shortcut in a sequential network. Rather than being concatenated to the later activation, the earlier output is summed with the later activation, which assumes that both activations are the same size.</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90909"/>
              </a:lnSpc>
              <a:spcBef>
                <a:spcPts val="0"/>
              </a:spcBef>
              <a:spcAft>
                <a:spcPts val="0"/>
              </a:spcAft>
              <a:buClr>
                <a:schemeClr val="dk1"/>
              </a:buClr>
              <a:buSzPts val="2000"/>
              <a:buFont typeface="Times New Roman"/>
              <a:buChar char="❏"/>
            </a:pPr>
            <a:r>
              <a:rPr lang="en-CA" sz="1700">
                <a:solidFill>
                  <a:schemeClr val="dk1"/>
                </a:solidFill>
                <a:highlight>
                  <a:srgbClr val="FFFFFF"/>
                </a:highlight>
                <a:latin typeface="Times New Roman"/>
                <a:ea typeface="Times New Roman"/>
                <a:cs typeface="Times New Roman"/>
                <a:sym typeface="Times New Roman"/>
              </a:rPr>
              <a:t>Residual connections tackle two common problems in deep-learning: vanishing gradients and representational bottlenecks.</a:t>
            </a:r>
            <a:endParaRPr sz="2000">
              <a:solidFill>
                <a:schemeClr val="dk1"/>
              </a:solidFill>
              <a:highlight>
                <a:srgbClr val="FFFFFF"/>
              </a:highlight>
              <a:latin typeface="Times New Roman"/>
              <a:ea typeface="Times New Roman"/>
              <a:cs typeface="Times New Roman"/>
              <a:sym typeface="Times New Roman"/>
            </a:endParaRPr>
          </a:p>
        </p:txBody>
      </p:sp>
      <p:sp>
        <p:nvSpPr>
          <p:cNvPr id="357" name="Google Shape;357;g1a934c80637_0_28"/>
          <p:cNvSpPr txBox="1"/>
          <p:nvPr>
            <p:ph type="title"/>
          </p:nvPr>
        </p:nvSpPr>
        <p:spPr>
          <a:xfrm>
            <a:off x="2369452" y="313950"/>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 Residual Connection</a:t>
            </a:r>
            <a:endParaRPr sz="2800"/>
          </a:p>
        </p:txBody>
      </p:sp>
      <p:pic>
        <p:nvPicPr>
          <p:cNvPr id="358" name="Google Shape;358;g1a934c80637_0_28"/>
          <p:cNvPicPr preferRelativeResize="0"/>
          <p:nvPr/>
        </p:nvPicPr>
        <p:blipFill>
          <a:blip r:embed="rId3">
            <a:alphaModFix/>
          </a:blip>
          <a:stretch>
            <a:fillRect/>
          </a:stretch>
        </p:blipFill>
        <p:spPr>
          <a:xfrm>
            <a:off x="1775150" y="4269750"/>
            <a:ext cx="3968251" cy="22201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a934c80637_0_4"/>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64" name="Google Shape;364;g1a934c80637_0_4"/>
          <p:cNvSpPr txBox="1"/>
          <p:nvPr/>
        </p:nvSpPr>
        <p:spPr>
          <a:xfrm>
            <a:off x="664038" y="1147825"/>
            <a:ext cx="7815900" cy="1657800"/>
          </a:xfrm>
          <a:prstGeom prst="rect">
            <a:avLst/>
          </a:prstGeom>
          <a:noFill/>
          <a:ln>
            <a:noFill/>
          </a:ln>
        </p:spPr>
        <p:txBody>
          <a:bodyPr anchorCtr="0" anchor="t" bIns="91425" lIns="91425" spcFirstLastPara="1" rIns="91425" wrap="square" tIns="91425">
            <a:spAutoFit/>
          </a:bodyPr>
          <a:lstStyle/>
          <a:p>
            <a:pPr indent="-381000" lvl="0" marL="457200" rtl="0" algn="l">
              <a:lnSpc>
                <a:spcPct val="184090"/>
              </a:lnSpc>
              <a:spcBef>
                <a:spcPts val="0"/>
              </a:spcBef>
              <a:spcAft>
                <a:spcPts val="0"/>
              </a:spcAft>
              <a:buClr>
                <a:schemeClr val="dk1"/>
              </a:buClr>
              <a:buSzPts val="2400"/>
              <a:buFont typeface="Times New Roman"/>
              <a:buChar char="❏"/>
            </a:pPr>
            <a:r>
              <a:rPr lang="en-CA" sz="1350">
                <a:solidFill>
                  <a:srgbClr val="444444"/>
                </a:solidFill>
                <a:highlight>
                  <a:srgbClr val="FFFFFF"/>
                </a:highlight>
              </a:rPr>
              <a:t>This kind of layer is also called a </a:t>
            </a:r>
            <a:r>
              <a:rPr b="1" lang="en-CA" sz="1350">
                <a:solidFill>
                  <a:srgbClr val="444444"/>
                </a:solidFill>
                <a:highlight>
                  <a:srgbClr val="FFFFFF"/>
                </a:highlight>
              </a:rPr>
              <a:t>bottleneck layer</a:t>
            </a:r>
            <a:r>
              <a:rPr lang="en-CA" sz="1350">
                <a:solidFill>
                  <a:srgbClr val="444444"/>
                </a:solidFill>
                <a:highlight>
                  <a:srgbClr val="FFFFFF"/>
                </a:highlight>
              </a:rPr>
              <a:t> because it reduces the amount of data that flows through the network.</a:t>
            </a:r>
            <a:endParaRPr sz="1100">
              <a:solidFill>
                <a:srgbClr val="444444"/>
              </a:solidFill>
              <a:highlight>
                <a:srgbClr val="FFFFFF"/>
              </a:highlight>
            </a:endParaRPr>
          </a:p>
          <a:p>
            <a:pPr indent="0" lvl="0" marL="457200" rtl="0" algn="l">
              <a:spcBef>
                <a:spcPts val="140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365" name="Google Shape;365;g1a934c80637_0_4"/>
          <p:cNvSpPr txBox="1"/>
          <p:nvPr>
            <p:ph type="title"/>
          </p:nvPr>
        </p:nvSpPr>
        <p:spPr>
          <a:xfrm>
            <a:off x="1693327" y="333275"/>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BottleNeck Residual Block</a:t>
            </a:r>
            <a:endParaRPr sz="2800"/>
          </a:p>
        </p:txBody>
      </p:sp>
      <p:pic>
        <p:nvPicPr>
          <p:cNvPr id="366" name="Google Shape;366;g1a934c80637_0_4"/>
          <p:cNvPicPr preferRelativeResize="0"/>
          <p:nvPr/>
        </p:nvPicPr>
        <p:blipFill>
          <a:blip r:embed="rId3">
            <a:alphaModFix/>
          </a:blip>
          <a:stretch>
            <a:fillRect/>
          </a:stretch>
        </p:blipFill>
        <p:spPr>
          <a:xfrm>
            <a:off x="253275" y="2586088"/>
            <a:ext cx="8637450" cy="2311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a934c80637_0_38"/>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72" name="Google Shape;372;g1a934c80637_0_38"/>
          <p:cNvSpPr txBox="1"/>
          <p:nvPr/>
        </p:nvSpPr>
        <p:spPr>
          <a:xfrm>
            <a:off x="664038" y="1147825"/>
            <a:ext cx="7815900" cy="1657800"/>
          </a:xfrm>
          <a:prstGeom prst="rect">
            <a:avLst/>
          </a:prstGeom>
          <a:noFill/>
          <a:ln>
            <a:noFill/>
          </a:ln>
        </p:spPr>
        <p:txBody>
          <a:bodyPr anchorCtr="0" anchor="t" bIns="91425" lIns="91425" spcFirstLastPara="1" rIns="91425" wrap="square" tIns="91425">
            <a:spAutoFit/>
          </a:bodyPr>
          <a:lstStyle/>
          <a:p>
            <a:pPr indent="-381000" lvl="0" marL="457200" rtl="0" algn="l">
              <a:lnSpc>
                <a:spcPct val="184090"/>
              </a:lnSpc>
              <a:spcBef>
                <a:spcPts val="0"/>
              </a:spcBef>
              <a:spcAft>
                <a:spcPts val="0"/>
              </a:spcAft>
              <a:buClr>
                <a:schemeClr val="dk1"/>
              </a:buClr>
              <a:buSzPts val="2400"/>
              <a:buFont typeface="Times New Roman"/>
              <a:buChar char="❏"/>
            </a:pPr>
            <a:r>
              <a:rPr lang="en-CA" sz="1350">
                <a:solidFill>
                  <a:srgbClr val="444444"/>
                </a:solidFill>
                <a:highlight>
                  <a:srgbClr val="FFFFFF"/>
                </a:highlight>
              </a:rPr>
              <a:t>This kind of layer is also called a </a:t>
            </a:r>
            <a:r>
              <a:rPr b="1" lang="en-CA" sz="1350">
                <a:solidFill>
                  <a:srgbClr val="444444"/>
                </a:solidFill>
                <a:highlight>
                  <a:srgbClr val="FFFFFF"/>
                </a:highlight>
              </a:rPr>
              <a:t>bottleneck layer</a:t>
            </a:r>
            <a:r>
              <a:rPr lang="en-CA" sz="1350">
                <a:solidFill>
                  <a:srgbClr val="444444"/>
                </a:solidFill>
                <a:highlight>
                  <a:srgbClr val="FFFFFF"/>
                </a:highlight>
              </a:rPr>
              <a:t> because it reduces the amount of data that flows through the network.</a:t>
            </a:r>
            <a:endParaRPr sz="1100">
              <a:solidFill>
                <a:srgbClr val="444444"/>
              </a:solidFill>
              <a:highlight>
                <a:srgbClr val="FFFFFF"/>
              </a:highlight>
            </a:endParaRPr>
          </a:p>
          <a:p>
            <a:pPr indent="0" lvl="0" marL="457200" rtl="0" algn="l">
              <a:spcBef>
                <a:spcPts val="140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373" name="Google Shape;373;g1a934c80637_0_38"/>
          <p:cNvSpPr txBox="1"/>
          <p:nvPr>
            <p:ph type="title"/>
          </p:nvPr>
        </p:nvSpPr>
        <p:spPr>
          <a:xfrm>
            <a:off x="1944452" y="333300"/>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Inverted Residual Block</a:t>
            </a:r>
            <a:endParaRPr sz="2800"/>
          </a:p>
        </p:txBody>
      </p:sp>
      <p:pic>
        <p:nvPicPr>
          <p:cNvPr id="374" name="Google Shape;374;g1a934c80637_0_38"/>
          <p:cNvPicPr preferRelativeResize="0"/>
          <p:nvPr/>
        </p:nvPicPr>
        <p:blipFill>
          <a:blip r:embed="rId3">
            <a:alphaModFix/>
          </a:blip>
          <a:stretch>
            <a:fillRect/>
          </a:stretch>
        </p:blipFill>
        <p:spPr>
          <a:xfrm>
            <a:off x="253275" y="2586088"/>
            <a:ext cx="8637450" cy="2311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a934c80637_0_45"/>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380" name="Google Shape;380;g1a934c80637_0_45"/>
          <p:cNvPicPr preferRelativeResize="0"/>
          <p:nvPr/>
        </p:nvPicPr>
        <p:blipFill>
          <a:blip r:embed="rId3">
            <a:alphaModFix/>
          </a:blip>
          <a:stretch>
            <a:fillRect/>
          </a:stretch>
        </p:blipFill>
        <p:spPr>
          <a:xfrm>
            <a:off x="1388825" y="94450"/>
            <a:ext cx="5449875" cy="4087400"/>
          </a:xfrm>
          <a:prstGeom prst="rect">
            <a:avLst/>
          </a:prstGeom>
          <a:noFill/>
          <a:ln>
            <a:noFill/>
          </a:ln>
        </p:spPr>
      </p:pic>
      <p:pic>
        <p:nvPicPr>
          <p:cNvPr id="381" name="Google Shape;381;g1a934c80637_0_45"/>
          <p:cNvPicPr preferRelativeResize="0"/>
          <p:nvPr/>
        </p:nvPicPr>
        <p:blipFill>
          <a:blip r:embed="rId4">
            <a:alphaModFix/>
          </a:blip>
          <a:stretch>
            <a:fillRect/>
          </a:stretch>
        </p:blipFill>
        <p:spPr>
          <a:xfrm>
            <a:off x="1388825" y="4181862"/>
            <a:ext cx="5449875" cy="30311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a934c80637_0_52"/>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pic>
        <p:nvPicPr>
          <p:cNvPr id="387" name="Google Shape;387;g1a934c80637_0_52"/>
          <p:cNvPicPr preferRelativeResize="0"/>
          <p:nvPr/>
        </p:nvPicPr>
        <p:blipFill>
          <a:blip r:embed="rId3">
            <a:alphaModFix/>
          </a:blip>
          <a:stretch>
            <a:fillRect/>
          </a:stretch>
        </p:blipFill>
        <p:spPr>
          <a:xfrm>
            <a:off x="1156950" y="422875"/>
            <a:ext cx="6145375" cy="5431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9b6cd35cad_0_442"/>
          <p:cNvSpPr txBox="1"/>
          <p:nvPr>
            <p:ph type="title"/>
          </p:nvPr>
        </p:nvSpPr>
        <p:spPr>
          <a:xfrm>
            <a:off x="801128" y="4427350"/>
            <a:ext cx="6943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CA" sz="4000"/>
              <a:t>5</a:t>
            </a:r>
            <a:r>
              <a:rPr lang="en-CA" sz="4000"/>
              <a:t>- MobileNet V3 </a:t>
            </a:r>
            <a:endParaRPr sz="4000"/>
          </a:p>
        </p:txBody>
      </p:sp>
      <p:sp>
        <p:nvSpPr>
          <p:cNvPr id="393" name="Google Shape;393;g19b6cd35cad_0_442"/>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9b6cd35cad_0_447"/>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399" name="Google Shape;399;g19b6cd35cad_0_447"/>
          <p:cNvSpPr txBox="1"/>
          <p:nvPr/>
        </p:nvSpPr>
        <p:spPr>
          <a:xfrm>
            <a:off x="664063" y="1437600"/>
            <a:ext cx="7815900" cy="434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CA" sz="2000">
                <a:solidFill>
                  <a:schemeClr val="dk1"/>
                </a:solidFill>
                <a:highlight>
                  <a:srgbClr val="FFFFFF"/>
                </a:highlight>
                <a:latin typeface="Times New Roman"/>
                <a:ea typeface="Times New Roman"/>
                <a:cs typeface="Times New Roman"/>
                <a:sym typeface="Times New Roman"/>
              </a:rPr>
              <a:t>The main contribution of MobileNetV3 is</a:t>
            </a:r>
            <a:r>
              <a:rPr b="1" lang="en-CA" sz="2000">
                <a:solidFill>
                  <a:schemeClr val="dk1"/>
                </a:solidFill>
                <a:highlight>
                  <a:srgbClr val="FFFFFF"/>
                </a:highlight>
                <a:latin typeface="Times New Roman"/>
                <a:ea typeface="Times New Roman"/>
                <a:cs typeface="Times New Roman"/>
                <a:sym typeface="Times New Roman"/>
              </a:rPr>
              <a:t> the use of AutoML to find the best possible neural network architecture for a given problem.</a:t>
            </a:r>
            <a:r>
              <a:rPr lang="en-CA" sz="2000">
                <a:solidFill>
                  <a:schemeClr val="dk1"/>
                </a:solidFill>
                <a:highlight>
                  <a:srgbClr val="FFFFFF"/>
                </a:highlight>
                <a:latin typeface="Times New Roman"/>
                <a:ea typeface="Times New Roman"/>
                <a:cs typeface="Times New Roman"/>
                <a:sym typeface="Times New Roman"/>
              </a:rPr>
              <a:t> This contrast with the hand-crafted design of previous versions of the architecture.</a:t>
            </a:r>
            <a:endParaRPr sz="20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CA" sz="1800">
                <a:solidFill>
                  <a:schemeClr val="dk1"/>
                </a:solidFill>
                <a:latin typeface="Times New Roman"/>
                <a:ea typeface="Times New Roman"/>
                <a:cs typeface="Times New Roman"/>
                <a:sym typeface="Times New Roman"/>
              </a:rPr>
              <a:t>we deploy two techniques in sequence — </a:t>
            </a:r>
            <a:r>
              <a:rPr lang="en-CA"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MnasNet</a:t>
            </a:r>
            <a:r>
              <a:rPr lang="en-CA" sz="1800">
                <a:solidFill>
                  <a:schemeClr val="dk1"/>
                </a:solidFill>
                <a:latin typeface="Times New Roman"/>
                <a:ea typeface="Times New Roman"/>
                <a:cs typeface="Times New Roman"/>
                <a:sym typeface="Times New Roman"/>
              </a:rPr>
              <a:t> and </a:t>
            </a:r>
            <a:r>
              <a:rPr lang="en-CA"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NetAdapt</a:t>
            </a:r>
            <a:r>
              <a:rPr lang="en-CA" sz="1800">
                <a:solidFill>
                  <a:schemeClr val="dk1"/>
                </a:solidFill>
                <a:highlight>
                  <a:srgbClr val="FFFFFF"/>
                </a:highlight>
                <a:latin typeface="Times New Roman"/>
                <a:ea typeface="Times New Roman"/>
                <a:cs typeface="Times New Roman"/>
                <a:sym typeface="Times New Roman"/>
              </a:rPr>
              <a:t> : adds squeeze and excitation layers[2] in the initial building block taken from V2</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70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440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p:txBody>
      </p:sp>
      <p:sp>
        <p:nvSpPr>
          <p:cNvPr id="400" name="Google Shape;400;g19b6cd35cad_0_447"/>
          <p:cNvSpPr txBox="1"/>
          <p:nvPr>
            <p:ph type="title"/>
          </p:nvPr>
        </p:nvSpPr>
        <p:spPr>
          <a:xfrm>
            <a:off x="1433827" y="286625"/>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MobileNet V2 Convolutional Layers</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9b6cd35cad_0_414"/>
          <p:cNvSpPr txBox="1"/>
          <p:nvPr>
            <p:ph type="title"/>
          </p:nvPr>
        </p:nvSpPr>
        <p:spPr>
          <a:xfrm>
            <a:off x="801128" y="4427350"/>
            <a:ext cx="6943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CA" sz="4000"/>
              <a:t>4- Limitation of MobileNets </a:t>
            </a:r>
            <a:endParaRPr sz="4000"/>
          </a:p>
        </p:txBody>
      </p:sp>
      <p:sp>
        <p:nvSpPr>
          <p:cNvPr id="406" name="Google Shape;406;g19b6cd35cad_0_414"/>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9b6cd35cad_0_399"/>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412" name="Google Shape;412;g19b6cd35cad_0_399"/>
          <p:cNvSpPr txBox="1"/>
          <p:nvPr>
            <p:ph type="title"/>
          </p:nvPr>
        </p:nvSpPr>
        <p:spPr>
          <a:xfrm>
            <a:off x="2008527" y="229150"/>
            <a:ext cx="8881800" cy="507900"/>
          </a:xfrm>
          <a:prstGeom prst="rect">
            <a:avLst/>
          </a:prstGeom>
          <a:noFill/>
          <a:ln>
            <a:noFill/>
          </a:ln>
        </p:spPr>
        <p:txBody>
          <a:bodyPr anchorCtr="0" anchor="t" bIns="0" lIns="0" spcFirstLastPara="1" rIns="0" wrap="square" tIns="76050">
            <a:spAutoFit/>
          </a:bodyPr>
          <a:lstStyle/>
          <a:p>
            <a:pPr indent="0" lvl="0" marL="12700" rtl="0" algn="l">
              <a:lnSpc>
                <a:spcPct val="100000"/>
              </a:lnSpc>
              <a:spcBef>
                <a:spcPts val="0"/>
              </a:spcBef>
              <a:spcAft>
                <a:spcPts val="0"/>
              </a:spcAft>
              <a:buNone/>
            </a:pPr>
            <a:r>
              <a:rPr lang="en-CA" sz="2800"/>
              <a:t>Limitation of MobileNets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9b6cd35cad_0_38"/>
          <p:cNvSpPr txBox="1"/>
          <p:nvPr>
            <p:ph type="title"/>
          </p:nvPr>
        </p:nvSpPr>
        <p:spPr>
          <a:xfrm>
            <a:off x="258900" y="296025"/>
            <a:ext cx="8885100" cy="505500"/>
          </a:xfrm>
          <a:prstGeom prst="rect">
            <a:avLst/>
          </a:prstGeom>
          <a:noFill/>
          <a:ln>
            <a:noFill/>
          </a:ln>
        </p:spPr>
        <p:txBody>
          <a:bodyPr anchorCtr="0" anchor="t" bIns="0" lIns="0" spcFirstLastPara="1" rIns="0" wrap="square" tIns="12700">
            <a:spAutoFit/>
          </a:bodyPr>
          <a:lstStyle/>
          <a:p>
            <a:pPr indent="0" lvl="0" marL="1635125" rtl="0" algn="l">
              <a:lnSpc>
                <a:spcPct val="100000"/>
              </a:lnSpc>
              <a:spcBef>
                <a:spcPts val="0"/>
              </a:spcBef>
              <a:spcAft>
                <a:spcPts val="0"/>
              </a:spcAft>
              <a:buNone/>
            </a:pPr>
            <a:r>
              <a:rPr lang="en-CA" sz="3200"/>
              <a:t>Standard Convolutional Layers</a:t>
            </a:r>
            <a:endParaRPr sz="3200"/>
          </a:p>
        </p:txBody>
      </p:sp>
      <p:sp>
        <p:nvSpPr>
          <p:cNvPr id="80" name="Google Shape;80;g19b6cd35cad_0_38"/>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81" name="Google Shape;81;g19b6cd35cad_0_38"/>
          <p:cNvSpPr txBox="1"/>
          <p:nvPr/>
        </p:nvSpPr>
        <p:spPr>
          <a:xfrm>
            <a:off x="445675" y="1606525"/>
            <a:ext cx="9071400" cy="2311200"/>
          </a:xfrm>
          <a:prstGeom prst="rect">
            <a:avLst/>
          </a:prstGeom>
          <a:noFill/>
          <a:ln>
            <a:noFill/>
          </a:ln>
        </p:spPr>
        <p:txBody>
          <a:bodyPr anchorCtr="0" anchor="t" bIns="0" lIns="0" spcFirstLastPara="1" rIns="0" wrap="square" tIns="12700">
            <a:spAutoFit/>
          </a:bodyPr>
          <a:lstStyle/>
          <a:p>
            <a:pPr indent="0" lvl="0" marL="25400" marR="908685" rtl="0" algn="l">
              <a:lnSpc>
                <a:spcPct val="150000"/>
              </a:lnSpc>
              <a:spcBef>
                <a:spcPts val="919"/>
              </a:spcBef>
              <a:spcAft>
                <a:spcPts val="0"/>
              </a:spcAft>
              <a:buNone/>
            </a:pPr>
            <a:r>
              <a:rPr lang="en-CA" sz="1800">
                <a:solidFill>
                  <a:srgbClr val="292929"/>
                </a:solidFill>
                <a:highlight>
                  <a:srgbClr val="FFFFFF"/>
                </a:highlight>
                <a:latin typeface="Times New Roman"/>
                <a:ea typeface="Times New Roman"/>
                <a:cs typeface="Times New Roman"/>
                <a:sym typeface="Times New Roman"/>
              </a:rPr>
              <a:t> </a:t>
            </a:r>
            <a:r>
              <a:rPr lang="en-CA" sz="1800">
                <a:solidFill>
                  <a:srgbClr val="333333"/>
                </a:solidFill>
                <a:highlight>
                  <a:srgbClr val="FFFFFF"/>
                </a:highlight>
                <a:latin typeface="Times New Roman"/>
                <a:ea typeface="Times New Roman"/>
                <a:cs typeface="Times New Roman"/>
                <a:sym typeface="Times New Roman"/>
              </a:rPr>
              <a:t>There are majorly two disadvantages of Standard Convolutional Networks when it comes to deploying them into mobile applications: </a:t>
            </a:r>
            <a:endParaRPr sz="1800">
              <a:solidFill>
                <a:srgbClr val="333333"/>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919"/>
              </a:spcBef>
              <a:spcAft>
                <a:spcPts val="0"/>
              </a:spcAft>
              <a:buNone/>
            </a:pPr>
            <a:r>
              <a:rPr lang="en-CA" sz="1800">
                <a:solidFill>
                  <a:srgbClr val="FF0000"/>
                </a:solidFill>
                <a:latin typeface="Times New Roman"/>
                <a:ea typeface="Times New Roman"/>
                <a:cs typeface="Times New Roman"/>
                <a:sym typeface="Times New Roman"/>
              </a:rPr>
              <a:t>Θ </a:t>
            </a:r>
            <a:r>
              <a:rPr lang="en-CA" sz="1800">
                <a:solidFill>
                  <a:srgbClr val="333333"/>
                </a:solidFill>
                <a:highlight>
                  <a:srgbClr val="FFFFFF"/>
                </a:highlight>
                <a:latin typeface="Times New Roman"/>
                <a:ea typeface="Times New Roman"/>
                <a:cs typeface="Times New Roman"/>
                <a:sym typeface="Times New Roman"/>
              </a:rPr>
              <a:t>It contains a large number of parameters =&gt;       overfitting </a:t>
            </a:r>
            <a:endParaRPr sz="1800">
              <a:solidFill>
                <a:srgbClr val="333333"/>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919"/>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960"/>
              </a:spcBef>
              <a:spcAft>
                <a:spcPts val="0"/>
              </a:spcAft>
              <a:buNone/>
            </a:pPr>
            <a:r>
              <a:t/>
            </a:r>
            <a:endParaRPr sz="1800">
              <a:latin typeface="Times New Roman"/>
              <a:ea typeface="Times New Roman"/>
              <a:cs typeface="Times New Roman"/>
              <a:sym typeface="Times New Roman"/>
            </a:endParaRPr>
          </a:p>
        </p:txBody>
      </p:sp>
      <p:cxnSp>
        <p:nvCxnSpPr>
          <p:cNvPr id="82" name="Google Shape;82;g19b6cd35cad_0_38"/>
          <p:cNvCxnSpPr/>
          <p:nvPr/>
        </p:nvCxnSpPr>
        <p:spPr>
          <a:xfrm flipH="1" rot="10800000">
            <a:off x="4921525" y="2625175"/>
            <a:ext cx="119700" cy="27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28363" y="262162"/>
            <a:ext cx="7869000" cy="505500"/>
          </a:xfrm>
          <a:prstGeom prst="rect">
            <a:avLst/>
          </a:prstGeom>
          <a:noFill/>
          <a:ln>
            <a:noFill/>
          </a:ln>
        </p:spPr>
        <p:txBody>
          <a:bodyPr anchorCtr="0" anchor="t" bIns="0" lIns="0" spcFirstLastPara="1" rIns="0" wrap="square" tIns="12700">
            <a:spAutoFit/>
          </a:bodyPr>
          <a:lstStyle/>
          <a:p>
            <a:pPr indent="0" lvl="0" marL="2208530" rtl="0" algn="l">
              <a:lnSpc>
                <a:spcPct val="100000"/>
              </a:lnSpc>
              <a:spcBef>
                <a:spcPts val="0"/>
              </a:spcBef>
              <a:spcAft>
                <a:spcPts val="0"/>
              </a:spcAft>
              <a:buNone/>
            </a:pPr>
            <a:r>
              <a:rPr lang="en-CA" sz="3200"/>
              <a:t>Standard Convolutions</a:t>
            </a:r>
            <a:endParaRPr sz="3200"/>
          </a:p>
        </p:txBody>
      </p:sp>
      <p:sp>
        <p:nvSpPr>
          <p:cNvPr id="88" name="Google Shape;88;p5"/>
          <p:cNvSpPr txBox="1"/>
          <p:nvPr>
            <p:ph idx="12" type="sldNum"/>
          </p:nvPr>
        </p:nvSpPr>
        <p:spPr>
          <a:xfrm>
            <a:off x="4345304" y="6642347"/>
            <a:ext cx="309245" cy="18542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89" name="Google Shape;89;p5"/>
          <p:cNvSpPr txBox="1"/>
          <p:nvPr/>
        </p:nvSpPr>
        <p:spPr>
          <a:xfrm>
            <a:off x="457200" y="4573350"/>
            <a:ext cx="8534400" cy="11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2150">
                <a:solidFill>
                  <a:srgbClr val="333333"/>
                </a:solidFill>
                <a:highlight>
                  <a:srgbClr val="FFFFFF"/>
                </a:highlight>
                <a:latin typeface="Times New Roman"/>
                <a:ea typeface="Times New Roman"/>
                <a:cs typeface="Times New Roman"/>
                <a:sym typeface="Times New Roman"/>
              </a:rPr>
              <a:t>The number of operations performed per convolution will be KxKxM. So,  the total number of operations is</a:t>
            </a:r>
            <a:endParaRPr sz="21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2150">
                <a:solidFill>
                  <a:srgbClr val="333333"/>
                </a:solidFill>
                <a:highlight>
                  <a:srgbClr val="FFFFFF"/>
                </a:highlight>
                <a:latin typeface="Times New Roman"/>
                <a:ea typeface="Times New Roman"/>
                <a:cs typeface="Times New Roman"/>
                <a:sym typeface="Times New Roman"/>
              </a:rPr>
              <a:t> (Number of operations per convolution)* (RxRxN) = </a:t>
            </a:r>
            <a:r>
              <a:rPr lang="en-CA" sz="2150">
                <a:solidFill>
                  <a:schemeClr val="dk2"/>
                </a:solidFill>
                <a:highlight>
                  <a:srgbClr val="FFFFFF"/>
                </a:highlight>
                <a:latin typeface="Times New Roman"/>
                <a:ea typeface="Times New Roman"/>
                <a:cs typeface="Times New Roman"/>
                <a:sym typeface="Times New Roman"/>
              </a:rPr>
              <a:t>(KxKxM)*(RxRxN)</a:t>
            </a:r>
            <a:r>
              <a:rPr lang="en-CA" sz="2150">
                <a:solidFill>
                  <a:srgbClr val="333333"/>
                </a:solidFill>
                <a:highlight>
                  <a:srgbClr val="FFFFFF"/>
                </a:highlight>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
        <p:nvSpPr>
          <p:cNvPr id="90" name="Google Shape;90;p5"/>
          <p:cNvSpPr txBox="1"/>
          <p:nvPr/>
        </p:nvSpPr>
        <p:spPr>
          <a:xfrm>
            <a:off x="757500" y="3755575"/>
            <a:ext cx="8234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latin typeface="Times New Roman"/>
                <a:ea typeface="Times New Roman"/>
                <a:cs typeface="Times New Roman"/>
                <a:sym typeface="Times New Roman"/>
              </a:rPr>
              <a:t>Data size : (7*7*3)                                      Conv2D                                 Output size: (5*5*1)</a:t>
            </a:r>
            <a:endParaRPr sz="1600">
              <a:latin typeface="Times New Roman"/>
              <a:ea typeface="Times New Roman"/>
              <a:cs typeface="Times New Roman"/>
              <a:sym typeface="Times New Roman"/>
            </a:endParaRPr>
          </a:p>
          <a:p>
            <a:pPr indent="0" lvl="0" marL="0" rtl="0" algn="l">
              <a:spcBef>
                <a:spcPts val="0"/>
              </a:spcBef>
              <a:spcAft>
                <a:spcPts val="0"/>
              </a:spcAft>
              <a:buNone/>
            </a:pPr>
            <a:r>
              <a:rPr lang="en-CA" sz="1600">
                <a:latin typeface="Times New Roman"/>
                <a:ea typeface="Times New Roman"/>
                <a:cs typeface="Times New Roman"/>
                <a:sym typeface="Times New Roman"/>
              </a:rPr>
              <a:t>128 Kernels of size : (3*3*3)        </a:t>
            </a:r>
            <a:endParaRPr sz="1600">
              <a:latin typeface="Times New Roman"/>
              <a:ea typeface="Times New Roman"/>
              <a:cs typeface="Times New Roman"/>
              <a:sym typeface="Times New Roman"/>
            </a:endParaRPr>
          </a:p>
        </p:txBody>
      </p:sp>
      <p:pic>
        <p:nvPicPr>
          <p:cNvPr id="91" name="Google Shape;91;p5"/>
          <p:cNvPicPr preferRelativeResize="0"/>
          <p:nvPr/>
        </p:nvPicPr>
        <p:blipFill>
          <a:blip r:embed="rId3">
            <a:alphaModFix/>
          </a:blip>
          <a:stretch>
            <a:fillRect/>
          </a:stretch>
        </p:blipFill>
        <p:spPr>
          <a:xfrm>
            <a:off x="1175700" y="990037"/>
            <a:ext cx="6648450" cy="25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9b6cd35cad_0_131"/>
          <p:cNvSpPr txBox="1"/>
          <p:nvPr>
            <p:ph type="title"/>
          </p:nvPr>
        </p:nvSpPr>
        <p:spPr>
          <a:xfrm>
            <a:off x="328363" y="262162"/>
            <a:ext cx="7869000" cy="505500"/>
          </a:xfrm>
          <a:prstGeom prst="rect">
            <a:avLst/>
          </a:prstGeom>
          <a:noFill/>
          <a:ln>
            <a:noFill/>
          </a:ln>
        </p:spPr>
        <p:txBody>
          <a:bodyPr anchorCtr="0" anchor="t" bIns="0" lIns="0" spcFirstLastPara="1" rIns="0" wrap="square" tIns="12700">
            <a:spAutoFit/>
          </a:bodyPr>
          <a:lstStyle/>
          <a:p>
            <a:pPr indent="0" lvl="0" marL="2208530" rtl="0" algn="l">
              <a:lnSpc>
                <a:spcPct val="100000"/>
              </a:lnSpc>
              <a:spcBef>
                <a:spcPts val="0"/>
              </a:spcBef>
              <a:spcAft>
                <a:spcPts val="0"/>
              </a:spcAft>
              <a:buNone/>
            </a:pPr>
            <a:r>
              <a:rPr lang="en-CA" sz="3200"/>
              <a:t>Standard Convolutions</a:t>
            </a:r>
            <a:endParaRPr sz="3200"/>
          </a:p>
        </p:txBody>
      </p:sp>
      <p:sp>
        <p:nvSpPr>
          <p:cNvPr id="97" name="Google Shape;97;g19b6cd35cad_0_131"/>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98" name="Google Shape;98;g19b6cd35cad_0_131"/>
          <p:cNvSpPr txBox="1"/>
          <p:nvPr/>
        </p:nvSpPr>
        <p:spPr>
          <a:xfrm>
            <a:off x="457200" y="4573350"/>
            <a:ext cx="8080200" cy="13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2550">
                <a:solidFill>
                  <a:schemeClr val="dk1"/>
                </a:solidFill>
                <a:highlight>
                  <a:srgbClr val="FFFFFF"/>
                </a:highlight>
                <a:latin typeface="Times New Roman"/>
                <a:ea typeface="Times New Roman"/>
                <a:cs typeface="Times New Roman"/>
                <a:sym typeface="Times New Roman"/>
              </a:rPr>
              <a:t>The number of multiplications required: </a:t>
            </a:r>
            <a:endParaRPr sz="25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CA" sz="2550">
                <a:solidFill>
                  <a:schemeClr val="dk1"/>
                </a:solidFill>
                <a:highlight>
                  <a:srgbClr val="FFFFFF"/>
                </a:highlight>
                <a:latin typeface="Times New Roman"/>
                <a:ea typeface="Times New Roman"/>
                <a:cs typeface="Times New Roman"/>
                <a:sym typeface="Times New Roman"/>
              </a:rPr>
              <a:t>We have 128 3 x 3 x 3 filters moving 5 x 5 times ⇒we get 128 x 3 x 3 x 3 x 5 x 5 = 86,400 multiplications.</a:t>
            </a:r>
            <a:endParaRPr sz="3400">
              <a:solidFill>
                <a:schemeClr val="dk1"/>
              </a:solidFill>
              <a:latin typeface="Times New Roman"/>
              <a:ea typeface="Times New Roman"/>
              <a:cs typeface="Times New Roman"/>
              <a:sym typeface="Times New Roman"/>
            </a:endParaRPr>
          </a:p>
        </p:txBody>
      </p:sp>
      <p:sp>
        <p:nvSpPr>
          <p:cNvPr id="99" name="Google Shape;99;g19b6cd35cad_0_131"/>
          <p:cNvSpPr txBox="1"/>
          <p:nvPr/>
        </p:nvSpPr>
        <p:spPr>
          <a:xfrm>
            <a:off x="757500" y="3755575"/>
            <a:ext cx="8234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latin typeface="Times New Roman"/>
                <a:ea typeface="Times New Roman"/>
                <a:cs typeface="Times New Roman"/>
                <a:sym typeface="Times New Roman"/>
              </a:rPr>
              <a:t>Data size : (7*7*3)                                 128 Kernels                               Output size: (5*5*128)</a:t>
            </a:r>
            <a:endParaRPr sz="1600">
              <a:latin typeface="Times New Roman"/>
              <a:ea typeface="Times New Roman"/>
              <a:cs typeface="Times New Roman"/>
              <a:sym typeface="Times New Roman"/>
            </a:endParaRPr>
          </a:p>
          <a:p>
            <a:pPr indent="0" lvl="0" marL="0" rtl="0" algn="l">
              <a:spcBef>
                <a:spcPts val="0"/>
              </a:spcBef>
              <a:spcAft>
                <a:spcPts val="0"/>
              </a:spcAft>
              <a:buNone/>
            </a:pPr>
            <a:r>
              <a:rPr lang="en-CA" sz="1600">
                <a:latin typeface="Times New Roman"/>
                <a:ea typeface="Times New Roman"/>
                <a:cs typeface="Times New Roman"/>
                <a:sym typeface="Times New Roman"/>
              </a:rPr>
              <a:t>128 Kernels of size : (3*3*3)        </a:t>
            </a:r>
            <a:endParaRPr sz="1600">
              <a:latin typeface="Times New Roman"/>
              <a:ea typeface="Times New Roman"/>
              <a:cs typeface="Times New Roman"/>
              <a:sym typeface="Times New Roman"/>
            </a:endParaRPr>
          </a:p>
        </p:txBody>
      </p:sp>
      <p:pic>
        <p:nvPicPr>
          <p:cNvPr id="100" name="Google Shape;100;g19b6cd35cad_0_131"/>
          <p:cNvPicPr preferRelativeResize="0"/>
          <p:nvPr/>
        </p:nvPicPr>
        <p:blipFill>
          <a:blip r:embed="rId3">
            <a:alphaModFix/>
          </a:blip>
          <a:stretch>
            <a:fillRect/>
          </a:stretch>
        </p:blipFill>
        <p:spPr>
          <a:xfrm>
            <a:off x="1151412" y="992750"/>
            <a:ext cx="7145976" cy="253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9b6cd35cad_0_62"/>
          <p:cNvSpPr txBox="1"/>
          <p:nvPr>
            <p:ph type="title"/>
          </p:nvPr>
        </p:nvSpPr>
        <p:spPr>
          <a:xfrm>
            <a:off x="258900" y="296025"/>
            <a:ext cx="8885100" cy="505500"/>
          </a:xfrm>
          <a:prstGeom prst="rect">
            <a:avLst/>
          </a:prstGeom>
          <a:noFill/>
          <a:ln>
            <a:noFill/>
          </a:ln>
        </p:spPr>
        <p:txBody>
          <a:bodyPr anchorCtr="0" anchor="t" bIns="0" lIns="0" spcFirstLastPara="1" rIns="0" wrap="square" tIns="12700">
            <a:spAutoFit/>
          </a:bodyPr>
          <a:lstStyle/>
          <a:p>
            <a:pPr indent="0" lvl="0" marL="1635125" rtl="0" algn="l">
              <a:lnSpc>
                <a:spcPct val="100000"/>
              </a:lnSpc>
              <a:spcBef>
                <a:spcPts val="0"/>
              </a:spcBef>
              <a:spcAft>
                <a:spcPts val="0"/>
              </a:spcAft>
              <a:buNone/>
            </a:pPr>
            <a:r>
              <a:rPr lang="en-CA" sz="3200"/>
              <a:t>Standard Convolutional Layers</a:t>
            </a:r>
            <a:endParaRPr sz="3200"/>
          </a:p>
        </p:txBody>
      </p:sp>
      <p:sp>
        <p:nvSpPr>
          <p:cNvPr id="106" name="Google Shape;106;g19b6cd35cad_0_62"/>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07" name="Google Shape;107;g19b6cd35cad_0_62"/>
          <p:cNvSpPr txBox="1"/>
          <p:nvPr/>
        </p:nvSpPr>
        <p:spPr>
          <a:xfrm>
            <a:off x="258900" y="1863150"/>
            <a:ext cx="9071400" cy="2988300"/>
          </a:xfrm>
          <a:prstGeom prst="rect">
            <a:avLst/>
          </a:prstGeom>
          <a:noFill/>
          <a:ln>
            <a:noFill/>
          </a:ln>
        </p:spPr>
        <p:txBody>
          <a:bodyPr anchorCtr="0" anchor="t" bIns="0" lIns="0" spcFirstLastPara="1" rIns="0" wrap="square" tIns="12700">
            <a:spAutoFit/>
          </a:bodyPr>
          <a:lstStyle/>
          <a:p>
            <a:pPr indent="0" lvl="0" marL="25400" marR="908685" rtl="0" algn="l">
              <a:lnSpc>
                <a:spcPct val="150000"/>
              </a:lnSpc>
              <a:spcBef>
                <a:spcPts val="919"/>
              </a:spcBef>
              <a:spcAft>
                <a:spcPts val="0"/>
              </a:spcAft>
              <a:buNone/>
            </a:pPr>
            <a:r>
              <a:rPr lang="en-CA" sz="2000">
                <a:solidFill>
                  <a:srgbClr val="292929"/>
                </a:solidFill>
                <a:highlight>
                  <a:srgbClr val="FFFFFF"/>
                </a:highlight>
                <a:latin typeface="Times New Roman"/>
                <a:ea typeface="Times New Roman"/>
                <a:cs typeface="Times New Roman"/>
                <a:sym typeface="Times New Roman"/>
              </a:rPr>
              <a:t> </a:t>
            </a:r>
            <a:r>
              <a:rPr lang="en-CA" sz="2000">
                <a:solidFill>
                  <a:srgbClr val="333333"/>
                </a:solidFill>
                <a:highlight>
                  <a:srgbClr val="FFFFFF"/>
                </a:highlight>
                <a:latin typeface="Times New Roman"/>
                <a:ea typeface="Times New Roman"/>
                <a:cs typeface="Times New Roman"/>
                <a:sym typeface="Times New Roman"/>
              </a:rPr>
              <a:t>There are majorly two disadvantages of Standard Convolutional Networks when it comes to deploying them into mobile applications: </a:t>
            </a:r>
            <a:endParaRPr sz="2000">
              <a:solidFill>
                <a:srgbClr val="333333"/>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919"/>
              </a:spcBef>
              <a:spcAft>
                <a:spcPts val="0"/>
              </a:spcAft>
              <a:buNone/>
            </a:pPr>
            <a:r>
              <a:rPr lang="en-CA" sz="2000">
                <a:solidFill>
                  <a:srgbClr val="FF0000"/>
                </a:solidFill>
                <a:latin typeface="Times New Roman"/>
                <a:ea typeface="Times New Roman"/>
                <a:cs typeface="Times New Roman"/>
                <a:sym typeface="Times New Roman"/>
              </a:rPr>
              <a:t>Θ </a:t>
            </a:r>
            <a:r>
              <a:rPr lang="en-CA" sz="2000">
                <a:solidFill>
                  <a:srgbClr val="333333"/>
                </a:solidFill>
                <a:highlight>
                  <a:srgbClr val="FFFFFF"/>
                </a:highlight>
                <a:latin typeface="Times New Roman"/>
                <a:ea typeface="Times New Roman"/>
                <a:cs typeface="Times New Roman"/>
                <a:sym typeface="Times New Roman"/>
              </a:rPr>
              <a:t>It contains a large number of parameters =&gt;       overfitting </a:t>
            </a:r>
            <a:endParaRPr sz="2000">
              <a:solidFill>
                <a:srgbClr val="333333"/>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919"/>
              </a:spcBef>
              <a:spcAft>
                <a:spcPts val="0"/>
              </a:spcAft>
              <a:buNone/>
            </a:pPr>
            <a:r>
              <a:rPr lang="en-CA" sz="2000">
                <a:solidFill>
                  <a:srgbClr val="FF0000"/>
                </a:solidFill>
                <a:latin typeface="Times New Roman"/>
                <a:ea typeface="Times New Roman"/>
                <a:cs typeface="Times New Roman"/>
                <a:sym typeface="Times New Roman"/>
              </a:rPr>
              <a:t>Θ</a:t>
            </a:r>
            <a:r>
              <a:rPr lang="en-CA" sz="2000">
                <a:solidFill>
                  <a:srgbClr val="333333"/>
                </a:solidFill>
                <a:highlight>
                  <a:srgbClr val="FFFFFF"/>
                </a:highlight>
                <a:latin typeface="Times New Roman"/>
                <a:ea typeface="Times New Roman"/>
                <a:cs typeface="Times New Roman"/>
                <a:sym typeface="Times New Roman"/>
              </a:rPr>
              <a:t>They are computationally expensive because of the large number of computations =&gt; cannot be used for mobile applications.</a:t>
            </a:r>
            <a:endParaRPr sz="2000">
              <a:latin typeface="Times New Roman"/>
              <a:ea typeface="Times New Roman"/>
              <a:cs typeface="Times New Roman"/>
              <a:sym typeface="Times New Roman"/>
            </a:endParaRPr>
          </a:p>
          <a:p>
            <a:pPr indent="0" lvl="0" marL="25400" rtl="0" algn="l">
              <a:lnSpc>
                <a:spcPct val="100000"/>
              </a:lnSpc>
              <a:spcBef>
                <a:spcPts val="960"/>
              </a:spcBef>
              <a:spcAft>
                <a:spcPts val="0"/>
              </a:spcAft>
              <a:buNone/>
            </a:pPr>
            <a:r>
              <a:rPr lang="en-CA" sz="2000">
                <a:solidFill>
                  <a:srgbClr val="FF0000"/>
                </a:solidFill>
                <a:latin typeface="Times New Roman"/>
                <a:ea typeface="Times New Roman"/>
                <a:cs typeface="Times New Roman"/>
                <a:sym typeface="Times New Roman"/>
              </a:rPr>
              <a:t>⟹ </a:t>
            </a:r>
            <a:r>
              <a:rPr lang="en-CA" sz="2000">
                <a:latin typeface="Times New Roman"/>
                <a:ea typeface="Times New Roman"/>
                <a:cs typeface="Times New Roman"/>
                <a:sym typeface="Times New Roman"/>
              </a:rPr>
              <a:t>To tackle these problems, we can use </a:t>
            </a:r>
            <a:r>
              <a:rPr lang="en-CA" sz="2000">
                <a:solidFill>
                  <a:srgbClr val="292929"/>
                </a:solidFill>
                <a:highlight>
                  <a:srgbClr val="FFFFFF"/>
                </a:highlight>
                <a:latin typeface="Times New Roman"/>
                <a:ea typeface="Times New Roman"/>
                <a:cs typeface="Times New Roman"/>
                <a:sym typeface="Times New Roman"/>
              </a:rPr>
              <a:t>Separable Convolutions</a:t>
            </a:r>
            <a:endParaRPr sz="2000">
              <a:latin typeface="Times New Roman"/>
              <a:ea typeface="Times New Roman"/>
              <a:cs typeface="Times New Roman"/>
              <a:sym typeface="Times New Roman"/>
            </a:endParaRPr>
          </a:p>
        </p:txBody>
      </p:sp>
      <p:cxnSp>
        <p:nvCxnSpPr>
          <p:cNvPr id="108" name="Google Shape;108;g19b6cd35cad_0_62"/>
          <p:cNvCxnSpPr/>
          <p:nvPr/>
        </p:nvCxnSpPr>
        <p:spPr>
          <a:xfrm flipH="1" rot="10800000">
            <a:off x="5188025" y="2918800"/>
            <a:ext cx="119700" cy="27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9b6cd35cad_0_70"/>
          <p:cNvSpPr txBox="1"/>
          <p:nvPr>
            <p:ph type="title"/>
          </p:nvPr>
        </p:nvSpPr>
        <p:spPr>
          <a:xfrm>
            <a:off x="-269725" y="296025"/>
            <a:ext cx="9144000" cy="505500"/>
          </a:xfrm>
          <a:prstGeom prst="rect">
            <a:avLst/>
          </a:prstGeom>
          <a:noFill/>
          <a:ln>
            <a:noFill/>
          </a:ln>
        </p:spPr>
        <p:txBody>
          <a:bodyPr anchorCtr="0" anchor="t" bIns="0" lIns="0" spcFirstLastPara="1" rIns="0" wrap="square" tIns="12700">
            <a:spAutoFit/>
          </a:bodyPr>
          <a:lstStyle/>
          <a:p>
            <a:pPr indent="0" lvl="0" marL="1635125" rtl="0" algn="ctr">
              <a:lnSpc>
                <a:spcPct val="100000"/>
              </a:lnSpc>
              <a:spcBef>
                <a:spcPts val="0"/>
              </a:spcBef>
              <a:spcAft>
                <a:spcPts val="0"/>
              </a:spcAft>
              <a:buNone/>
            </a:pPr>
            <a:r>
              <a:rPr lang="en-CA" sz="3200"/>
              <a:t>Separable Convolutions </a:t>
            </a:r>
            <a:endParaRPr sz="3200"/>
          </a:p>
        </p:txBody>
      </p:sp>
      <p:sp>
        <p:nvSpPr>
          <p:cNvPr id="114" name="Google Shape;114;g19b6cd35cad_0_70"/>
          <p:cNvSpPr txBox="1"/>
          <p:nvPr>
            <p:ph idx="12" type="sldNum"/>
          </p:nvPr>
        </p:nvSpPr>
        <p:spPr>
          <a:xfrm>
            <a:off x="4345304" y="6642347"/>
            <a:ext cx="309300" cy="162900"/>
          </a:xfrm>
          <a:prstGeom prst="rect">
            <a:avLst/>
          </a:prstGeom>
          <a:noFill/>
          <a:ln>
            <a:noFill/>
          </a:ln>
        </p:spPr>
        <p:txBody>
          <a:bodyPr anchorCtr="0" anchor="t" bIns="0" lIns="0" spcFirstLastPara="1" rIns="0" wrap="square" tIns="8875">
            <a:spAutoFit/>
          </a:bodyPr>
          <a:lstStyle/>
          <a:p>
            <a:pPr indent="0" lvl="0" marL="12700" rtl="0" algn="l">
              <a:lnSpc>
                <a:spcPct val="100000"/>
              </a:lnSpc>
              <a:spcBef>
                <a:spcPts val="0"/>
              </a:spcBef>
              <a:spcAft>
                <a:spcPts val="0"/>
              </a:spcAft>
              <a:buNone/>
            </a:pPr>
            <a:r>
              <a:rPr lang="en-CA"/>
              <a:t>1.</a:t>
            </a:r>
            <a:fld id="{00000000-1234-1234-1234-123412341234}" type="slidenum">
              <a:rPr lang="en-CA"/>
              <a:t>‹#›</a:t>
            </a:fld>
            <a:endParaRPr/>
          </a:p>
        </p:txBody>
      </p:sp>
      <p:sp>
        <p:nvSpPr>
          <p:cNvPr id="115" name="Google Shape;115;g19b6cd35cad_0_70"/>
          <p:cNvSpPr txBox="1"/>
          <p:nvPr/>
        </p:nvSpPr>
        <p:spPr>
          <a:xfrm>
            <a:off x="352375" y="1443275"/>
            <a:ext cx="9071400" cy="4172700"/>
          </a:xfrm>
          <a:prstGeom prst="rect">
            <a:avLst/>
          </a:prstGeom>
          <a:noFill/>
          <a:ln>
            <a:noFill/>
          </a:ln>
        </p:spPr>
        <p:txBody>
          <a:bodyPr anchorCtr="0" anchor="t" bIns="0" lIns="0" spcFirstLastPara="1" rIns="0" wrap="square" tIns="12700">
            <a:spAutoFit/>
          </a:bodyPr>
          <a:lstStyle/>
          <a:p>
            <a:pPr indent="0" lvl="0" marL="25400" marR="908685" rtl="0" algn="l">
              <a:lnSpc>
                <a:spcPct val="150000"/>
              </a:lnSpc>
              <a:spcBef>
                <a:spcPts val="919"/>
              </a:spcBef>
              <a:spcAft>
                <a:spcPts val="0"/>
              </a:spcAft>
              <a:buNone/>
            </a:pPr>
            <a:r>
              <a:rPr lang="en-CA" sz="2200">
                <a:solidFill>
                  <a:srgbClr val="292929"/>
                </a:solidFill>
                <a:highlight>
                  <a:srgbClr val="FFFFFF"/>
                </a:highlight>
                <a:latin typeface="Times New Roman"/>
                <a:ea typeface="Times New Roman"/>
                <a:cs typeface="Times New Roman"/>
                <a:sym typeface="Times New Roman"/>
              </a:rPr>
              <a:t> </a:t>
            </a:r>
            <a:r>
              <a:rPr lang="en-CA" sz="2200">
                <a:solidFill>
                  <a:srgbClr val="222222"/>
                </a:solidFill>
                <a:highlight>
                  <a:srgbClr val="FFFFFF"/>
                </a:highlight>
                <a:latin typeface="Times New Roman"/>
                <a:ea typeface="Times New Roman"/>
                <a:cs typeface="Times New Roman"/>
                <a:sym typeface="Times New Roman"/>
              </a:rPr>
              <a:t>A Separable Convolution is a process in which a single convolution can be divided into two or more convolutions to produce the same output. </a:t>
            </a:r>
            <a:endParaRPr sz="2200">
              <a:solidFill>
                <a:srgbClr val="222222"/>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919"/>
              </a:spcBef>
              <a:spcAft>
                <a:spcPts val="0"/>
              </a:spcAft>
              <a:buNone/>
            </a:pPr>
            <a:r>
              <a:rPr lang="en-CA" sz="2200">
                <a:solidFill>
                  <a:srgbClr val="222222"/>
                </a:solidFill>
                <a:highlight>
                  <a:srgbClr val="FFFFFF"/>
                </a:highlight>
                <a:latin typeface="Times New Roman"/>
                <a:ea typeface="Times New Roman"/>
                <a:cs typeface="Times New Roman"/>
                <a:sym typeface="Times New Roman"/>
              </a:rPr>
              <a:t>A single process is divided into two or more sub-processes to achieve the same effect.</a:t>
            </a:r>
            <a:endParaRPr sz="2200">
              <a:solidFill>
                <a:srgbClr val="222222"/>
              </a:solidFill>
              <a:highlight>
                <a:srgbClr val="FFFFFF"/>
              </a:highlight>
              <a:latin typeface="Times New Roman"/>
              <a:ea typeface="Times New Roman"/>
              <a:cs typeface="Times New Roman"/>
              <a:sym typeface="Times New Roman"/>
            </a:endParaRPr>
          </a:p>
          <a:p>
            <a:pPr indent="0" lvl="0" marL="0" rtl="0" algn="l">
              <a:lnSpc>
                <a:spcPct val="183333"/>
              </a:lnSpc>
              <a:spcBef>
                <a:spcPts val="0"/>
              </a:spcBef>
              <a:spcAft>
                <a:spcPts val="0"/>
              </a:spcAft>
              <a:buClr>
                <a:schemeClr val="dk1"/>
              </a:buClr>
              <a:buSzPts val="1100"/>
              <a:buFont typeface="Arial"/>
              <a:buNone/>
            </a:pPr>
            <a:r>
              <a:rPr lang="en-CA" sz="2200">
                <a:solidFill>
                  <a:srgbClr val="222222"/>
                </a:solidFill>
                <a:highlight>
                  <a:srgbClr val="FFFFFF"/>
                </a:highlight>
                <a:latin typeface="Times New Roman"/>
                <a:ea typeface="Times New Roman"/>
                <a:cs typeface="Times New Roman"/>
                <a:sym typeface="Times New Roman"/>
              </a:rPr>
              <a:t>Mainly there are two types of Separable Convolutions</a:t>
            </a:r>
            <a:endParaRPr sz="2200">
              <a:solidFill>
                <a:srgbClr val="222222"/>
              </a:solidFill>
              <a:highlight>
                <a:srgbClr val="FFFFFF"/>
              </a:highlight>
              <a:latin typeface="Times New Roman"/>
              <a:ea typeface="Times New Roman"/>
              <a:cs typeface="Times New Roman"/>
              <a:sym typeface="Times New Roman"/>
            </a:endParaRPr>
          </a:p>
          <a:p>
            <a:pPr indent="-368300" lvl="0" marL="1080000" rtl="0" algn="l">
              <a:lnSpc>
                <a:spcPct val="115000"/>
              </a:lnSpc>
              <a:spcBef>
                <a:spcPts val="1200"/>
              </a:spcBef>
              <a:spcAft>
                <a:spcPts val="0"/>
              </a:spcAft>
              <a:buClr>
                <a:srgbClr val="222222"/>
              </a:buClr>
              <a:buSzPts val="2200"/>
              <a:buFont typeface="Times New Roman"/>
              <a:buChar char="●"/>
            </a:pPr>
            <a:r>
              <a:rPr lang="en-CA" sz="2200">
                <a:solidFill>
                  <a:srgbClr val="222222"/>
                </a:solidFill>
                <a:highlight>
                  <a:srgbClr val="FFFFFF"/>
                </a:highlight>
                <a:latin typeface="Times New Roman"/>
                <a:ea typeface="Times New Roman"/>
                <a:cs typeface="Times New Roman"/>
                <a:sym typeface="Times New Roman"/>
              </a:rPr>
              <a:t>Spatially Separable Convolutions.</a:t>
            </a:r>
            <a:endParaRPr sz="2200">
              <a:solidFill>
                <a:srgbClr val="222222"/>
              </a:solidFill>
              <a:highlight>
                <a:srgbClr val="FFFFFF"/>
              </a:highlight>
              <a:latin typeface="Times New Roman"/>
              <a:ea typeface="Times New Roman"/>
              <a:cs typeface="Times New Roman"/>
              <a:sym typeface="Times New Roman"/>
            </a:endParaRPr>
          </a:p>
          <a:p>
            <a:pPr indent="-368300" lvl="0" marL="1080000" rtl="0" algn="l">
              <a:lnSpc>
                <a:spcPct val="115000"/>
              </a:lnSpc>
              <a:spcBef>
                <a:spcPts val="0"/>
              </a:spcBef>
              <a:spcAft>
                <a:spcPts val="0"/>
              </a:spcAft>
              <a:buClr>
                <a:srgbClr val="222222"/>
              </a:buClr>
              <a:buSzPts val="2200"/>
              <a:buFont typeface="Times New Roman"/>
              <a:buChar char="●"/>
            </a:pPr>
            <a:r>
              <a:rPr lang="en-CA" sz="2200">
                <a:solidFill>
                  <a:srgbClr val="222222"/>
                </a:solidFill>
                <a:highlight>
                  <a:srgbClr val="FFFFFF"/>
                </a:highlight>
                <a:latin typeface="Times New Roman"/>
                <a:ea typeface="Times New Roman"/>
                <a:cs typeface="Times New Roman"/>
                <a:sym typeface="Times New Roman"/>
              </a:rPr>
              <a:t>Depth-wise Separable Convolutions.</a:t>
            </a:r>
            <a:endParaRPr sz="2200">
              <a:solidFill>
                <a:srgbClr val="222222"/>
              </a:solidFill>
              <a:highlight>
                <a:srgbClr val="FFFFFF"/>
              </a:highlight>
              <a:latin typeface="Times New Roman"/>
              <a:ea typeface="Times New Roman"/>
              <a:cs typeface="Times New Roman"/>
              <a:sym typeface="Times New Roman"/>
            </a:endParaRPr>
          </a:p>
          <a:p>
            <a:pPr indent="0" lvl="0" marL="25400" marR="908685" rtl="0" algn="l">
              <a:lnSpc>
                <a:spcPct val="150000"/>
              </a:lnSpc>
              <a:spcBef>
                <a:spcPts val="919"/>
              </a:spcBef>
              <a:spcAft>
                <a:spcPts val="0"/>
              </a:spcAft>
              <a:buNone/>
            </a:pPr>
            <a:r>
              <a:t/>
            </a:r>
            <a:endParaRPr sz="2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2022-11-28T13:21:56Z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2022-11-25T00:00:00Z</vt:filetime>
  </property>
  <property fmtid="{D5CDD505-2E9C-101B-9397-08002B2CF9AE}" pid="3" name="Creator">
    <vt:lpwstr>Microsoft® PowerPoint® for Microsoft 365</vt:lpwstr>
  </property>
  <property fmtid="{D5CDD505-2E9C-101B-9397-08002B2CF9AE}" pid="4" name="LastSaved">
    <vt:filetime>2022-11-28T00:00:00Z</vt:filetime>
  </property>
  <property fmtid="{D5CDD505-2E9C-101B-9397-08002B2CF9AE}" pid="5" name="Producer">
    <vt:lpwstr>Microsoft® PowerPoint® for Microsoft 365</vt:lpwstr>
  </property>
</Properties>
</file>