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0000"/>
    <a:srgbClr val="FFC0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825"/>
  </p:normalViewPr>
  <p:slideViewPr>
    <p:cSldViewPr snapToGrid="0">
      <p:cViewPr>
        <p:scale>
          <a:sx n="115" d="100"/>
          <a:sy n="115" d="100"/>
        </p:scale>
        <p:origin x="1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A8DE-8C70-97AE-9158-548F5A8C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A54F-7585-8BF1-92CC-2ABC3AC2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8B01-14DD-E9DF-FD0F-B082124F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F669-AB01-29D4-C9CA-14FD096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625C-66E4-17E0-8B55-68EDA780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09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5B48-71AF-0E70-A7CA-14CD4757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A248A-400B-1761-2C48-A8F7F567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0830-8B1F-783A-6874-3C342590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339D-671D-8B2A-C4B2-F12F4790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8617-2001-92B5-CA01-5FDA4460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78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28B0E-72B3-F314-A6C9-61F5108C9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C4A68-2D19-8F1F-12B9-452648009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45A1-377A-EC93-9E1B-9E19F173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6912-11A4-6DA9-BC20-5C82235D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E569-1BAC-0751-44EE-76AB737E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36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D2E-27EB-52FE-188A-EB8C4C3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F1DC-0188-7FD1-75AE-DE2AF764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1A24-CC58-9F68-506B-5BB3503A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4FD0-1D28-3EF0-88C8-72F39867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E268-B04C-722E-889A-FA1073AB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3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D6A3-2CEB-86F3-E954-9C8DEF55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0A2D-E1EB-F874-4DE7-3886B19D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2BED-51EA-B627-95E0-82F77F53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B838-E417-396D-2B53-425C964E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FA50-AE93-600D-1616-21DE1967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57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B924-6CDF-D8F8-0BF7-320F9802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042A-DFAD-AFB4-B6D1-65E22910F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96A7-E74C-9B14-DDA1-4A10D549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0209-170F-6D9F-AF68-4E8A8884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FA4D-898A-1D76-7C0C-EBFCD06B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C178-3F59-E02C-6997-854B639A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14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5078-6BAD-D54F-A6DD-923A146E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1C31-4D5C-A7B1-F121-DCC31CB7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588B-FD5D-E8C9-29D0-003B692A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0B012-A306-2655-F563-E310CCF6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2AD0-ABE9-A380-F3BE-CE49A01D5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F4C38-AA94-FA31-877E-93EF3EF8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78742-1CCB-B5FF-7C8E-92E28831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A412B-31A5-705D-4ABD-FF9EF732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004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186D-513D-A7F1-1345-A0C16C72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805BD-BD03-3316-7709-7D02B406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6608E-96BE-3B54-9AAF-36FDC0C7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0C41D-C58A-C581-94D6-7A93F4D4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3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8F8CC-419D-52AD-A481-000DB97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52B77-B54B-0E1A-20BA-FA559BD5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6C201-0614-CA99-BC8D-C85AE65B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40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98A-5E13-B2AF-E4E1-869C3B3E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DF59-0A45-5884-5933-76E27C10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84AB-5CC3-0A76-46B0-C160A453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5D83-4DC9-29EE-555F-4A740237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37A7-4094-0649-A7F0-E1B7347A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CB30-920C-A610-FD56-882B10C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15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89B3-9022-A26F-B8EB-7D5DB3B3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6D2D5-1362-8CEF-4D66-86A2B1608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75BB-2763-10F6-D140-32FC6A48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A917-3914-8997-D425-5D4862F2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D0BD3-C638-9F96-A656-CAD7962A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22811-7AD1-906D-D006-82774239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27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177C3-4E27-1625-3C04-B8C2C23D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067A-5FAD-E036-88E7-E723CDFE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7E2B-2037-992C-7FE0-7D1C325E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E2E1-98D1-C14A-8C43-2532D8572E53}" type="datetimeFigureOut">
              <a:rPr lang="en-CH" smtClean="0"/>
              <a:t>13.11.23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7F6F-984A-4A7E-F31A-2064DCA1F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E378-8FF3-08A2-1438-14F4DC595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3774-E67F-114F-B684-C019EC53F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52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C1551F8-C023-09B3-7516-86973B2D4D13}"/>
              </a:ext>
            </a:extLst>
          </p:cNvPr>
          <p:cNvSpPr>
            <a:spLocks/>
          </p:cNvSpPr>
          <p:nvPr/>
        </p:nvSpPr>
        <p:spPr>
          <a:xfrm>
            <a:off x="679937" y="4053261"/>
            <a:ext cx="9536959" cy="910449"/>
          </a:xfrm>
          <a:prstGeom prst="rect">
            <a:avLst/>
          </a:prstGeom>
          <a:solidFill>
            <a:srgbClr val="FF0000">
              <a:alpha val="5333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Evidence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4B35C4-E384-8C4E-0D88-FBE85CEA32B3}"/>
              </a:ext>
            </a:extLst>
          </p:cNvPr>
          <p:cNvSpPr>
            <a:spLocks/>
          </p:cNvSpPr>
          <p:nvPr/>
        </p:nvSpPr>
        <p:spPr>
          <a:xfrm>
            <a:off x="679937" y="1986802"/>
            <a:ext cx="9536959" cy="905635"/>
          </a:xfrm>
          <a:prstGeom prst="rect">
            <a:avLst/>
          </a:prstGeom>
          <a:solidFill>
            <a:srgbClr val="C5E0B4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Evidence</a:t>
            </a:r>
          </a:p>
          <a:p>
            <a:r>
              <a:rPr lang="en-CH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 consistent &amp; reliable trend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8F500-1752-7C6C-46EA-70A66E225218}"/>
              </a:ext>
            </a:extLst>
          </p:cNvPr>
          <p:cNvSpPr>
            <a:spLocks/>
          </p:cNvSpPr>
          <p:nvPr/>
        </p:nvSpPr>
        <p:spPr>
          <a:xfrm>
            <a:off x="679937" y="3020032"/>
            <a:ext cx="9536959" cy="905635"/>
          </a:xfrm>
          <a:prstGeom prst="rect">
            <a:avLst/>
          </a:prstGeom>
          <a:solidFill>
            <a:srgbClr val="FFC000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Evidence</a:t>
            </a:r>
          </a:p>
          <a:p>
            <a:r>
              <a:rPr lang="en-GB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H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verage trend &amp; pattern</a:t>
            </a:r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758671ED-CA18-4D5F-EF13-063369A9AAB8}"/>
              </a:ext>
            </a:extLst>
          </p:cNvPr>
          <p:cNvSpPr/>
          <p:nvPr/>
        </p:nvSpPr>
        <p:spPr>
          <a:xfrm rot="10800000">
            <a:off x="4257114" y="2578907"/>
            <a:ext cx="2059918" cy="17944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FDCD9-5D50-6912-6D7C-434DFCEF1C27}"/>
              </a:ext>
            </a:extLst>
          </p:cNvPr>
          <p:cNvSpPr txBox="1"/>
          <p:nvPr/>
        </p:nvSpPr>
        <p:spPr>
          <a:xfrm>
            <a:off x="4459921" y="3214539"/>
            <a:ext cx="11507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vs. After Reform </a:t>
            </a:r>
          </a:p>
        </p:txBody>
      </p:sp>
      <p:sp>
        <p:nvSpPr>
          <p:cNvPr id="192" name="Right Arrow 191">
            <a:extLst>
              <a:ext uri="{FF2B5EF4-FFF2-40B4-BE49-F238E27FC236}">
                <a16:creationId xmlns:a16="http://schemas.microsoft.com/office/drawing/2014/main" id="{4D9ABEC5-325C-BF94-091A-1BD30293A775}"/>
              </a:ext>
            </a:extLst>
          </p:cNvPr>
          <p:cNvSpPr/>
          <p:nvPr/>
        </p:nvSpPr>
        <p:spPr>
          <a:xfrm>
            <a:off x="6398845" y="2578907"/>
            <a:ext cx="2173030" cy="17944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4FFD1-D51C-E1D7-7F39-3BA660F3D4F6}"/>
              </a:ext>
            </a:extLst>
          </p:cNvPr>
          <p:cNvSpPr>
            <a:spLocks noChangeAspect="1"/>
          </p:cNvSpPr>
          <p:nvPr/>
        </p:nvSpPr>
        <p:spPr>
          <a:xfrm>
            <a:off x="5567246" y="66690"/>
            <a:ext cx="1495952" cy="49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Cantons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16E8-9F40-55A2-F746-DC4082034D41}"/>
              </a:ext>
            </a:extLst>
          </p:cNvPr>
          <p:cNvSpPr>
            <a:spLocks noChangeAspect="1"/>
          </p:cNvSpPr>
          <p:nvPr/>
        </p:nvSpPr>
        <p:spPr>
          <a:xfrm>
            <a:off x="5572516" y="944659"/>
            <a:ext cx="1495952" cy="49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Cantons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0FE05-FC5A-DE83-D3DE-465A81062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315222" y="565338"/>
            <a:ext cx="5270" cy="37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D1027F-7B31-2BE3-1F02-2326EEA2AA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7566400" y="197398"/>
            <a:ext cx="536889" cy="30287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B0E7A69-8B8C-9A32-D158-30E6169C4B2A}"/>
              </a:ext>
            </a:extLst>
          </p:cNvPr>
          <p:cNvCxnSpPr>
            <a:cxnSpLocks noChangeAspect="1"/>
            <a:stCxn id="6" idx="2"/>
            <a:endCxn id="11" idx="0"/>
          </p:cNvCxnSpPr>
          <p:nvPr/>
        </p:nvCxnSpPr>
        <p:spPr>
          <a:xfrm rot="5400000">
            <a:off x="4622246" y="281949"/>
            <a:ext cx="536889" cy="2859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AA3D3-8D93-D5EC-F988-731759BFCA55}"/>
              </a:ext>
            </a:extLst>
          </p:cNvPr>
          <p:cNvSpPr txBox="1"/>
          <p:nvPr/>
        </p:nvSpPr>
        <p:spPr>
          <a:xfrm>
            <a:off x="7175433" y="1359995"/>
            <a:ext cx="2204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Non-Reform (GE &amp; VD)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4D514-883E-612C-2E4E-B72BA58DE8BB}"/>
              </a:ext>
            </a:extLst>
          </p:cNvPr>
          <p:cNvSpPr txBox="1"/>
          <p:nvPr/>
        </p:nvSpPr>
        <p:spPr>
          <a:xfrm>
            <a:off x="3504669" y="135999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Reform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B8509-F5E6-6857-0153-0A5A76909500}"/>
              </a:ext>
            </a:extLst>
          </p:cNvPr>
          <p:cNvSpPr>
            <a:spLocks/>
          </p:cNvSpPr>
          <p:nvPr/>
        </p:nvSpPr>
        <p:spPr>
          <a:xfrm>
            <a:off x="2712911" y="1980196"/>
            <a:ext cx="1495952" cy="299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of Time-Series Data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081BB4-CE89-18DA-C0FC-216D27081AB6}"/>
              </a:ext>
            </a:extLst>
          </p:cNvPr>
          <p:cNvCxnSpPr>
            <a:cxnSpLocks/>
            <a:stCxn id="11" idx="2"/>
            <a:endCxn id="99" idx="0"/>
          </p:cNvCxnSpPr>
          <p:nvPr/>
        </p:nvCxnSpPr>
        <p:spPr>
          <a:xfrm flipH="1">
            <a:off x="3457659" y="4972099"/>
            <a:ext cx="3228" cy="43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4895B6A-5E42-F3C0-2E41-C453AD32F766}"/>
              </a:ext>
            </a:extLst>
          </p:cNvPr>
          <p:cNvSpPr>
            <a:spLocks noChangeAspect="1"/>
          </p:cNvSpPr>
          <p:nvPr/>
        </p:nvSpPr>
        <p:spPr>
          <a:xfrm>
            <a:off x="2709683" y="5409308"/>
            <a:ext cx="1495952" cy="42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D936E9C-B0A2-37F9-1FC2-0DF8B352FE5F}"/>
              </a:ext>
            </a:extLst>
          </p:cNvPr>
          <p:cNvCxnSpPr>
            <a:cxnSpLocks noChangeAspect="1"/>
            <a:stCxn id="99" idx="2"/>
            <a:endCxn id="135" idx="0"/>
          </p:cNvCxnSpPr>
          <p:nvPr/>
        </p:nvCxnSpPr>
        <p:spPr>
          <a:xfrm rot="5400000">
            <a:off x="2645454" y="5403083"/>
            <a:ext cx="379777" cy="1244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9E65781C-346E-2797-38AF-888427DA03CA}"/>
              </a:ext>
            </a:extLst>
          </p:cNvPr>
          <p:cNvCxnSpPr>
            <a:cxnSpLocks noChangeAspect="1"/>
            <a:stCxn id="99" idx="2"/>
            <a:endCxn id="136" idx="0"/>
          </p:cNvCxnSpPr>
          <p:nvPr/>
        </p:nvCxnSpPr>
        <p:spPr>
          <a:xfrm rot="16200000" flipH="1">
            <a:off x="3890087" y="5403083"/>
            <a:ext cx="379777" cy="1244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6BF08-DF78-2A5F-8665-AAE5F91037E8}"/>
              </a:ext>
            </a:extLst>
          </p:cNvPr>
          <p:cNvSpPr>
            <a:spLocks/>
          </p:cNvSpPr>
          <p:nvPr/>
        </p:nvSpPr>
        <p:spPr>
          <a:xfrm>
            <a:off x="8598597" y="1980196"/>
            <a:ext cx="1501200" cy="299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Control Method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1E39ED3-B53F-3CAF-C37D-B0200AC2D2BA}"/>
              </a:ext>
            </a:extLst>
          </p:cNvPr>
          <p:cNvSpPr>
            <a:spLocks noChangeAspect="1"/>
          </p:cNvSpPr>
          <p:nvPr/>
        </p:nvSpPr>
        <p:spPr>
          <a:xfrm>
            <a:off x="8587794" y="5409308"/>
            <a:ext cx="1495952" cy="42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Link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EBECB4-D68C-B741-9395-AA4F90DC0E14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flipH="1">
            <a:off x="9335770" y="4972099"/>
            <a:ext cx="13427" cy="43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339A16-276D-B86B-BBFF-A22088BC9B00}"/>
              </a:ext>
            </a:extLst>
          </p:cNvPr>
          <p:cNvSpPr>
            <a:spLocks/>
          </p:cNvSpPr>
          <p:nvPr/>
        </p:nvSpPr>
        <p:spPr>
          <a:xfrm>
            <a:off x="7343160" y="6211599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09196D-621B-6BE6-DD33-D4F7C223E094}"/>
              </a:ext>
            </a:extLst>
          </p:cNvPr>
          <p:cNvSpPr>
            <a:spLocks/>
          </p:cNvSpPr>
          <p:nvPr/>
        </p:nvSpPr>
        <p:spPr>
          <a:xfrm>
            <a:off x="9832427" y="6211599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AD54097-485B-F743-EEBD-C5570515BAFD}"/>
              </a:ext>
            </a:extLst>
          </p:cNvPr>
          <p:cNvCxnSpPr>
            <a:cxnSpLocks noChangeAspect="1"/>
            <a:stCxn id="100" idx="2"/>
            <a:endCxn id="113" idx="0"/>
          </p:cNvCxnSpPr>
          <p:nvPr/>
        </p:nvCxnSpPr>
        <p:spPr>
          <a:xfrm rot="5400000">
            <a:off x="8525410" y="5401238"/>
            <a:ext cx="376088" cy="1244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2B1C0526-E480-8399-806C-F00DFE06B72F}"/>
              </a:ext>
            </a:extLst>
          </p:cNvPr>
          <p:cNvCxnSpPr>
            <a:cxnSpLocks noChangeAspect="1"/>
            <a:stCxn id="100" idx="2"/>
            <a:endCxn id="114" idx="0"/>
          </p:cNvCxnSpPr>
          <p:nvPr/>
        </p:nvCxnSpPr>
        <p:spPr>
          <a:xfrm rot="16200000" flipH="1">
            <a:off x="9770043" y="5401238"/>
            <a:ext cx="376088" cy="1244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D92BBBD-AEDD-B5EE-98E8-2235A1A97504}"/>
              </a:ext>
            </a:extLst>
          </p:cNvPr>
          <p:cNvSpPr>
            <a:spLocks/>
          </p:cNvSpPr>
          <p:nvPr/>
        </p:nvSpPr>
        <p:spPr>
          <a:xfrm>
            <a:off x="1465049" y="6215288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5995002-00FD-728D-54E2-DEA00C3F3559}"/>
              </a:ext>
            </a:extLst>
          </p:cNvPr>
          <p:cNvSpPr>
            <a:spLocks/>
          </p:cNvSpPr>
          <p:nvPr/>
        </p:nvSpPr>
        <p:spPr>
          <a:xfrm>
            <a:off x="3954316" y="6215288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E8ABF8-1D74-D28A-A300-731D1B71195B}"/>
              </a:ext>
            </a:extLst>
          </p:cNvPr>
          <p:cNvSpPr txBox="1"/>
          <p:nvPr/>
        </p:nvSpPr>
        <p:spPr>
          <a:xfrm>
            <a:off x="2158858" y="569861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A878CFE-D567-7434-0D44-2D6189A71F88}"/>
              </a:ext>
            </a:extLst>
          </p:cNvPr>
          <p:cNvSpPr txBox="1"/>
          <p:nvPr/>
        </p:nvSpPr>
        <p:spPr>
          <a:xfrm>
            <a:off x="4191076" y="5698615"/>
            <a:ext cx="60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456724-7156-CA93-69F9-00669D0397EB}"/>
              </a:ext>
            </a:extLst>
          </p:cNvPr>
          <p:cNvSpPr txBox="1"/>
          <p:nvPr/>
        </p:nvSpPr>
        <p:spPr>
          <a:xfrm>
            <a:off x="8034410" y="569861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AB6A424-34BD-212B-7D08-48DEEE9BB7FE}"/>
              </a:ext>
            </a:extLst>
          </p:cNvPr>
          <p:cNvSpPr txBox="1"/>
          <p:nvPr/>
        </p:nvSpPr>
        <p:spPr>
          <a:xfrm>
            <a:off x="10123495" y="5698615"/>
            <a:ext cx="513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H2b</a:t>
            </a:r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E6F22E7E-013F-D923-43CE-5B0419C55797}"/>
              </a:ext>
            </a:extLst>
          </p:cNvPr>
          <p:cNvSpPr/>
          <p:nvPr/>
        </p:nvSpPr>
        <p:spPr>
          <a:xfrm>
            <a:off x="6597067" y="3015218"/>
            <a:ext cx="593411" cy="9459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B6F1F2-DF90-5D38-E368-8E86073910AA}"/>
              </a:ext>
            </a:extLst>
          </p:cNvPr>
          <p:cNvSpPr>
            <a:spLocks/>
          </p:cNvSpPr>
          <p:nvPr/>
        </p:nvSpPr>
        <p:spPr>
          <a:xfrm>
            <a:off x="5596047" y="1965633"/>
            <a:ext cx="1495952" cy="29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5B41FD7-7E79-2294-745F-012D217FFA77}"/>
              </a:ext>
            </a:extLst>
          </p:cNvPr>
          <p:cNvSpPr txBox="1"/>
          <p:nvPr/>
        </p:nvSpPr>
        <p:spPr>
          <a:xfrm>
            <a:off x="5568812" y="2289279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/ Path Plot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A7F3E4-BBC6-CDBA-3283-8CE57F496451}"/>
              </a:ext>
            </a:extLst>
          </p:cNvPr>
          <p:cNvSpPr txBox="1"/>
          <p:nvPr/>
        </p:nvSpPr>
        <p:spPr>
          <a:xfrm>
            <a:off x="5715102" y="3354867"/>
            <a:ext cx="125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Gap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10D27C-EF1D-1965-614F-6837AD457A81}"/>
              </a:ext>
            </a:extLst>
          </p:cNvPr>
          <p:cNvSpPr txBox="1"/>
          <p:nvPr/>
        </p:nvSpPr>
        <p:spPr>
          <a:xfrm>
            <a:off x="5943113" y="438809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B30000A-6BB9-FE07-AEF1-D7C4BEE86E10}"/>
              </a:ext>
            </a:extLst>
          </p:cNvPr>
          <p:cNvSpPr txBox="1"/>
          <p:nvPr/>
        </p:nvSpPr>
        <p:spPr>
          <a:xfrm rot="10800000" flipV="1">
            <a:off x="7092240" y="3106817"/>
            <a:ext cx="134079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vs. Counterfactual Scenario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721D0-5096-A853-CAAE-A7A8D494B972}"/>
              </a:ext>
            </a:extLst>
          </p:cNvPr>
          <p:cNvSpPr txBox="1"/>
          <p:nvPr/>
        </p:nvSpPr>
        <p:spPr>
          <a:xfrm>
            <a:off x="6546992" y="585127"/>
            <a:ext cx="3528736" cy="328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Single-Canton Hospitals (OW, AI, UR, GL)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00AA6-FA39-55AD-CAC7-B567D0ED98C3}"/>
              </a:ext>
            </a:extLst>
          </p:cNvPr>
          <p:cNvSpPr txBox="1"/>
          <p:nvPr/>
        </p:nvSpPr>
        <p:spPr>
          <a:xfrm>
            <a:off x="8598597" y="1980196"/>
            <a:ext cx="1501200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C2B0C-D1AF-3E4C-A6F2-17D0F12256EA}"/>
              </a:ext>
            </a:extLst>
          </p:cNvPr>
          <p:cNvSpPr/>
          <p:nvPr/>
        </p:nvSpPr>
        <p:spPr>
          <a:xfrm>
            <a:off x="5559233" y="3047573"/>
            <a:ext cx="128632" cy="86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95922-DE32-9FC1-CABF-DEACDD01BA76}"/>
              </a:ext>
            </a:extLst>
          </p:cNvPr>
          <p:cNvSpPr/>
          <p:nvPr/>
        </p:nvSpPr>
        <p:spPr>
          <a:xfrm>
            <a:off x="7003580" y="3039305"/>
            <a:ext cx="128632" cy="87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2B77E-6635-C0E9-5EC4-CEE0F39C9012}"/>
              </a:ext>
            </a:extLst>
          </p:cNvPr>
          <p:cNvSpPr/>
          <p:nvPr/>
        </p:nvSpPr>
        <p:spPr>
          <a:xfrm>
            <a:off x="5519847" y="3036056"/>
            <a:ext cx="128632" cy="87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37855-88F5-7200-4563-D90964B5B7E9}"/>
              </a:ext>
            </a:extLst>
          </p:cNvPr>
          <p:cNvSpPr txBox="1"/>
          <p:nvPr/>
        </p:nvSpPr>
        <p:spPr>
          <a:xfrm>
            <a:off x="2710287" y="1980196"/>
            <a:ext cx="1501200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5336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198F500-1752-7C6C-46EA-70A66E225218}"/>
              </a:ext>
            </a:extLst>
          </p:cNvPr>
          <p:cNvSpPr>
            <a:spLocks/>
          </p:cNvSpPr>
          <p:nvPr/>
        </p:nvSpPr>
        <p:spPr>
          <a:xfrm>
            <a:off x="679937" y="3020032"/>
            <a:ext cx="9411657" cy="905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Evidence</a:t>
            </a:r>
          </a:p>
          <a:p>
            <a:r>
              <a:rPr lang="en-GB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H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verage trend &amp;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4FFD1-D51C-E1D7-7F39-3BA660F3D4F6}"/>
              </a:ext>
            </a:extLst>
          </p:cNvPr>
          <p:cNvSpPr>
            <a:spLocks noChangeAspect="1"/>
          </p:cNvSpPr>
          <p:nvPr/>
        </p:nvSpPr>
        <p:spPr>
          <a:xfrm>
            <a:off x="5567246" y="66690"/>
            <a:ext cx="1495952" cy="49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Cantons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16E8-9F40-55A2-F746-DC4082034D41}"/>
              </a:ext>
            </a:extLst>
          </p:cNvPr>
          <p:cNvSpPr>
            <a:spLocks noChangeAspect="1"/>
          </p:cNvSpPr>
          <p:nvPr/>
        </p:nvSpPr>
        <p:spPr>
          <a:xfrm>
            <a:off x="5572516" y="944659"/>
            <a:ext cx="1495952" cy="49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Cantons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0FE05-FC5A-DE83-D3DE-465A81062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315222" y="565338"/>
            <a:ext cx="5270" cy="37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0721D0-5096-A853-CAAE-A7A8D494B972}"/>
              </a:ext>
            </a:extLst>
          </p:cNvPr>
          <p:cNvSpPr txBox="1"/>
          <p:nvPr/>
        </p:nvSpPr>
        <p:spPr>
          <a:xfrm>
            <a:off x="6546992" y="585127"/>
            <a:ext cx="3528736" cy="328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Single-Canton Hospitals (OW, AI, UR, GL)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D1027F-7B31-2BE3-1F02-2326EEA2AA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4852793" y="2241262"/>
            <a:ext cx="2265655" cy="669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B0E7A69-8B8C-9A32-D158-30E6169C4B2A}"/>
              </a:ext>
            </a:extLst>
          </p:cNvPr>
          <p:cNvCxnSpPr>
            <a:cxnSpLocks noChangeAspect="1"/>
            <a:stCxn id="6" idx="2"/>
            <a:endCxn id="11" idx="0"/>
          </p:cNvCxnSpPr>
          <p:nvPr/>
        </p:nvCxnSpPr>
        <p:spPr>
          <a:xfrm rot="5400000">
            <a:off x="5690138" y="1270577"/>
            <a:ext cx="457624" cy="803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AA3D3-8D93-D5EC-F988-731759BFCA55}"/>
              </a:ext>
            </a:extLst>
          </p:cNvPr>
          <p:cNvSpPr txBox="1"/>
          <p:nvPr/>
        </p:nvSpPr>
        <p:spPr>
          <a:xfrm>
            <a:off x="7175433" y="1359995"/>
            <a:ext cx="2204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Non-Reform (GE &amp; VD)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4D514-883E-612C-2E4E-B72BA58DE8BB}"/>
              </a:ext>
            </a:extLst>
          </p:cNvPr>
          <p:cNvSpPr txBox="1"/>
          <p:nvPr/>
        </p:nvSpPr>
        <p:spPr>
          <a:xfrm>
            <a:off x="3504669" y="135999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Reform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4B35C4-E384-8C4E-0D88-FBE85CEA32B3}"/>
              </a:ext>
            </a:extLst>
          </p:cNvPr>
          <p:cNvSpPr>
            <a:spLocks/>
          </p:cNvSpPr>
          <p:nvPr/>
        </p:nvSpPr>
        <p:spPr>
          <a:xfrm>
            <a:off x="679937" y="1986802"/>
            <a:ext cx="9411657" cy="905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Evidence</a:t>
            </a:r>
          </a:p>
          <a:p>
            <a:r>
              <a:rPr lang="en-CH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 consistent &amp; reliable trend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551F8-C023-09B3-7516-86973B2D4D13}"/>
              </a:ext>
            </a:extLst>
          </p:cNvPr>
          <p:cNvSpPr>
            <a:spLocks/>
          </p:cNvSpPr>
          <p:nvPr/>
        </p:nvSpPr>
        <p:spPr>
          <a:xfrm>
            <a:off x="679937" y="4053261"/>
            <a:ext cx="9411657" cy="9104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Evidence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B8509-F5E6-6857-0153-0A5A76909500}"/>
              </a:ext>
            </a:extLst>
          </p:cNvPr>
          <p:cNvSpPr>
            <a:spLocks/>
          </p:cNvSpPr>
          <p:nvPr/>
        </p:nvSpPr>
        <p:spPr>
          <a:xfrm>
            <a:off x="2717532" y="1900931"/>
            <a:ext cx="5599750" cy="926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of Time-Series Data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081BB4-CE89-18DA-C0FC-216D27081AB6}"/>
              </a:ext>
            </a:extLst>
          </p:cNvPr>
          <p:cNvCxnSpPr>
            <a:cxnSpLocks/>
            <a:stCxn id="11" idx="2"/>
            <a:endCxn id="99" idx="0"/>
          </p:cNvCxnSpPr>
          <p:nvPr/>
        </p:nvCxnSpPr>
        <p:spPr>
          <a:xfrm flipV="1">
            <a:off x="5517407" y="1965235"/>
            <a:ext cx="4342415" cy="86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4895B6A-5E42-F3C0-2E41-C453AD32F766}"/>
              </a:ext>
            </a:extLst>
          </p:cNvPr>
          <p:cNvSpPr>
            <a:spLocks noChangeAspect="1"/>
          </p:cNvSpPr>
          <p:nvPr/>
        </p:nvSpPr>
        <p:spPr>
          <a:xfrm>
            <a:off x="9111846" y="1965235"/>
            <a:ext cx="1495952" cy="42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D936E9C-B0A2-37F9-1FC2-0DF8B352FE5F}"/>
              </a:ext>
            </a:extLst>
          </p:cNvPr>
          <p:cNvCxnSpPr>
            <a:cxnSpLocks noChangeAspect="1"/>
            <a:stCxn id="99" idx="2"/>
            <a:endCxn id="135" idx="0"/>
          </p:cNvCxnSpPr>
          <p:nvPr/>
        </p:nvCxnSpPr>
        <p:spPr>
          <a:xfrm rot="5400000">
            <a:off x="9047617" y="1959010"/>
            <a:ext cx="379777" cy="1244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9E65781C-346E-2797-38AF-888427DA03CA}"/>
              </a:ext>
            </a:extLst>
          </p:cNvPr>
          <p:cNvCxnSpPr>
            <a:cxnSpLocks noChangeAspect="1"/>
            <a:stCxn id="99" idx="2"/>
            <a:endCxn id="136" idx="0"/>
          </p:cNvCxnSpPr>
          <p:nvPr/>
        </p:nvCxnSpPr>
        <p:spPr>
          <a:xfrm rot="16200000" flipH="1">
            <a:off x="10292250" y="1959010"/>
            <a:ext cx="379777" cy="1244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6BF08-DF78-2A5F-8665-AAE5F91037E8}"/>
              </a:ext>
            </a:extLst>
          </p:cNvPr>
          <p:cNvSpPr>
            <a:spLocks/>
          </p:cNvSpPr>
          <p:nvPr/>
        </p:nvSpPr>
        <p:spPr>
          <a:xfrm>
            <a:off x="2868461" y="3708962"/>
            <a:ext cx="5564573" cy="1161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Control Method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1E39ED3-B53F-3CAF-C37D-B0200AC2D2BA}"/>
              </a:ext>
            </a:extLst>
          </p:cNvPr>
          <p:cNvSpPr>
            <a:spLocks noChangeAspect="1"/>
          </p:cNvSpPr>
          <p:nvPr/>
        </p:nvSpPr>
        <p:spPr>
          <a:xfrm>
            <a:off x="8587794" y="5409308"/>
            <a:ext cx="1495952" cy="42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Link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EBECB4-D68C-B741-9395-AA4F90DC0E14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>
            <a:off x="5650748" y="4870853"/>
            <a:ext cx="3685022" cy="53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339A16-276D-B86B-BBFF-A22088BC9B00}"/>
              </a:ext>
            </a:extLst>
          </p:cNvPr>
          <p:cNvSpPr>
            <a:spLocks/>
          </p:cNvSpPr>
          <p:nvPr/>
        </p:nvSpPr>
        <p:spPr>
          <a:xfrm>
            <a:off x="7343160" y="6211599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09196D-621B-6BE6-DD33-D4F7C223E094}"/>
              </a:ext>
            </a:extLst>
          </p:cNvPr>
          <p:cNvSpPr>
            <a:spLocks/>
          </p:cNvSpPr>
          <p:nvPr/>
        </p:nvSpPr>
        <p:spPr>
          <a:xfrm>
            <a:off x="9832427" y="6211599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AD54097-485B-F743-EEBD-C5570515BAFD}"/>
              </a:ext>
            </a:extLst>
          </p:cNvPr>
          <p:cNvCxnSpPr>
            <a:cxnSpLocks noChangeAspect="1"/>
            <a:stCxn id="100" idx="2"/>
            <a:endCxn id="113" idx="0"/>
          </p:cNvCxnSpPr>
          <p:nvPr/>
        </p:nvCxnSpPr>
        <p:spPr>
          <a:xfrm rot="5400000">
            <a:off x="8525410" y="5401238"/>
            <a:ext cx="376088" cy="1244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2B1C0526-E480-8399-806C-F00DFE06B72F}"/>
              </a:ext>
            </a:extLst>
          </p:cNvPr>
          <p:cNvCxnSpPr>
            <a:cxnSpLocks noChangeAspect="1"/>
            <a:stCxn id="100" idx="2"/>
            <a:endCxn id="114" idx="0"/>
          </p:cNvCxnSpPr>
          <p:nvPr/>
        </p:nvCxnSpPr>
        <p:spPr>
          <a:xfrm rot="16200000" flipH="1">
            <a:off x="9770043" y="5401238"/>
            <a:ext cx="376088" cy="1244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D92BBBD-AEDD-B5EE-98E8-2235A1A97504}"/>
              </a:ext>
            </a:extLst>
          </p:cNvPr>
          <p:cNvSpPr>
            <a:spLocks/>
          </p:cNvSpPr>
          <p:nvPr/>
        </p:nvSpPr>
        <p:spPr>
          <a:xfrm>
            <a:off x="7867212" y="2771215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5995002-00FD-728D-54E2-DEA00C3F3559}"/>
              </a:ext>
            </a:extLst>
          </p:cNvPr>
          <p:cNvSpPr>
            <a:spLocks/>
          </p:cNvSpPr>
          <p:nvPr/>
        </p:nvSpPr>
        <p:spPr>
          <a:xfrm>
            <a:off x="10356479" y="2771215"/>
            <a:ext cx="1495952" cy="42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E8ABF8-1D74-D28A-A300-731D1B71195B}"/>
              </a:ext>
            </a:extLst>
          </p:cNvPr>
          <p:cNvSpPr txBox="1"/>
          <p:nvPr/>
        </p:nvSpPr>
        <p:spPr>
          <a:xfrm>
            <a:off x="8561021" y="22545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A878CFE-D567-7434-0D44-2D6189A71F88}"/>
              </a:ext>
            </a:extLst>
          </p:cNvPr>
          <p:cNvSpPr txBox="1"/>
          <p:nvPr/>
        </p:nvSpPr>
        <p:spPr>
          <a:xfrm>
            <a:off x="10593239" y="2254542"/>
            <a:ext cx="60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456724-7156-CA93-69F9-00669D0397EB}"/>
              </a:ext>
            </a:extLst>
          </p:cNvPr>
          <p:cNvSpPr txBox="1"/>
          <p:nvPr/>
        </p:nvSpPr>
        <p:spPr>
          <a:xfrm>
            <a:off x="8034410" y="569861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AB6A424-34BD-212B-7D08-48DEEE9BB7FE}"/>
              </a:ext>
            </a:extLst>
          </p:cNvPr>
          <p:cNvSpPr txBox="1"/>
          <p:nvPr/>
        </p:nvSpPr>
        <p:spPr>
          <a:xfrm>
            <a:off x="10123495" y="5698615"/>
            <a:ext cx="513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5B41FD7-7E79-2294-745F-012D217FFA77}"/>
              </a:ext>
            </a:extLst>
          </p:cNvPr>
          <p:cNvSpPr txBox="1"/>
          <p:nvPr/>
        </p:nvSpPr>
        <p:spPr>
          <a:xfrm>
            <a:off x="5568812" y="2289279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/ Path Plot</a:t>
            </a:r>
          </a:p>
        </p:txBody>
      </p:sp>
    </p:spTree>
    <p:extLst>
      <p:ext uri="{BB962C8B-B14F-4D97-AF65-F5344CB8AC3E}">
        <p14:creationId xmlns:p14="http://schemas.microsoft.com/office/powerpoint/2010/main" val="284201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E4FFD1-D51C-E1D7-7F39-3BA660F3D4F6}"/>
              </a:ext>
            </a:extLst>
          </p:cNvPr>
          <p:cNvSpPr>
            <a:spLocks noChangeAspect="1"/>
          </p:cNvSpPr>
          <p:nvPr/>
        </p:nvSpPr>
        <p:spPr>
          <a:xfrm>
            <a:off x="6060257" y="255412"/>
            <a:ext cx="1018288" cy="33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Cantons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16E8-9F40-55A2-F746-DC4082034D41}"/>
              </a:ext>
            </a:extLst>
          </p:cNvPr>
          <p:cNvSpPr>
            <a:spLocks noChangeAspect="1"/>
          </p:cNvSpPr>
          <p:nvPr/>
        </p:nvSpPr>
        <p:spPr>
          <a:xfrm>
            <a:off x="6060257" y="1138270"/>
            <a:ext cx="1018288" cy="33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Cantons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0FE05-FC5A-DE83-D3DE-465A81062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569402" y="594840"/>
            <a:ext cx="0" cy="543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0721D0-5096-A853-CAAE-A7A8D494B972}"/>
              </a:ext>
            </a:extLst>
          </p:cNvPr>
          <p:cNvSpPr txBox="1"/>
          <p:nvPr/>
        </p:nvSpPr>
        <p:spPr>
          <a:xfrm>
            <a:off x="6745306" y="688341"/>
            <a:ext cx="2904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Single-canton hospitals (OW, AI, UR, GL)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D1027F-7B31-2BE3-1F02-2326EEA2AA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7430408" y="616691"/>
            <a:ext cx="679349" cy="24013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B0E7A69-8B8C-9A32-D158-30E6169C4B2A}"/>
              </a:ext>
            </a:extLst>
          </p:cNvPr>
          <p:cNvCxnSpPr>
            <a:cxnSpLocks noChangeAspect="1"/>
            <a:stCxn id="6" idx="2"/>
            <a:endCxn id="11" idx="0"/>
          </p:cNvCxnSpPr>
          <p:nvPr/>
        </p:nvCxnSpPr>
        <p:spPr>
          <a:xfrm rot="5400000">
            <a:off x="5093832" y="685011"/>
            <a:ext cx="682882" cy="22682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AA3D3-8D93-D5EC-F988-731759BFCA55}"/>
              </a:ext>
            </a:extLst>
          </p:cNvPr>
          <p:cNvSpPr txBox="1"/>
          <p:nvPr/>
        </p:nvSpPr>
        <p:spPr>
          <a:xfrm>
            <a:off x="7078545" y="1573388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non-reform (GE &amp; VD)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4D514-883E-612C-2E4E-B72BA58DE8BB}"/>
              </a:ext>
            </a:extLst>
          </p:cNvPr>
          <p:cNvSpPr txBox="1"/>
          <p:nvPr/>
        </p:nvSpPr>
        <p:spPr>
          <a:xfrm>
            <a:off x="4552451" y="159999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reform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4B35C4-E384-8C4E-0D88-FBE85CEA32B3}"/>
              </a:ext>
            </a:extLst>
          </p:cNvPr>
          <p:cNvSpPr>
            <a:spLocks/>
          </p:cNvSpPr>
          <p:nvPr/>
        </p:nvSpPr>
        <p:spPr>
          <a:xfrm>
            <a:off x="805963" y="2721162"/>
            <a:ext cx="9901842" cy="7627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Evidence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8F500-1752-7C6C-46EA-70A66E225218}"/>
              </a:ext>
            </a:extLst>
          </p:cNvPr>
          <p:cNvSpPr>
            <a:spLocks/>
          </p:cNvSpPr>
          <p:nvPr/>
        </p:nvSpPr>
        <p:spPr>
          <a:xfrm>
            <a:off x="805963" y="3591424"/>
            <a:ext cx="9901842" cy="7627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Evidence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551F8-C023-09B3-7516-86973B2D4D13}"/>
              </a:ext>
            </a:extLst>
          </p:cNvPr>
          <p:cNvSpPr>
            <a:spLocks/>
          </p:cNvSpPr>
          <p:nvPr/>
        </p:nvSpPr>
        <p:spPr>
          <a:xfrm>
            <a:off x="805963" y="4461686"/>
            <a:ext cx="9901842" cy="7627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Evidence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B8509-F5E6-6857-0153-0A5A76909500}"/>
              </a:ext>
            </a:extLst>
          </p:cNvPr>
          <p:cNvSpPr>
            <a:spLocks noChangeAspect="1"/>
          </p:cNvSpPr>
          <p:nvPr/>
        </p:nvSpPr>
        <p:spPr>
          <a:xfrm>
            <a:off x="2564101" y="2160580"/>
            <a:ext cx="3474085" cy="3063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D9EDCC-C6F9-A715-D7CB-90AA42D9AFC2}"/>
              </a:ext>
            </a:extLst>
          </p:cNvPr>
          <p:cNvSpPr txBox="1"/>
          <p:nvPr/>
        </p:nvSpPr>
        <p:spPr>
          <a:xfrm>
            <a:off x="3415545" y="2239779"/>
            <a:ext cx="177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FDCD9-5D50-6912-6D7C-434DFCEF1C27}"/>
              </a:ext>
            </a:extLst>
          </p:cNvPr>
          <p:cNvSpPr txBox="1"/>
          <p:nvPr/>
        </p:nvSpPr>
        <p:spPr>
          <a:xfrm>
            <a:off x="3557991" y="2427689"/>
            <a:ext cx="1486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vs. After Reform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52183-69A3-21FC-E25B-C147213C080E}"/>
              </a:ext>
            </a:extLst>
          </p:cNvPr>
          <p:cNvSpPr txBox="1"/>
          <p:nvPr/>
        </p:nvSpPr>
        <p:spPr>
          <a:xfrm>
            <a:off x="3941234" y="2981792"/>
            <a:ext cx="719818" cy="24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Plot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081BB4-CE89-18DA-C0FC-216D27081AB6}"/>
              </a:ext>
            </a:extLst>
          </p:cNvPr>
          <p:cNvCxnSpPr>
            <a:cxnSpLocks/>
            <a:stCxn id="11" idx="2"/>
            <a:endCxn id="99" idx="0"/>
          </p:cNvCxnSpPr>
          <p:nvPr/>
        </p:nvCxnSpPr>
        <p:spPr>
          <a:xfrm flipH="1">
            <a:off x="4301143" y="5224477"/>
            <a:ext cx="1" cy="37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4895B6A-5E42-F3C0-2E41-C453AD32F766}"/>
              </a:ext>
            </a:extLst>
          </p:cNvPr>
          <p:cNvSpPr>
            <a:spLocks noChangeAspect="1"/>
          </p:cNvSpPr>
          <p:nvPr/>
        </p:nvSpPr>
        <p:spPr>
          <a:xfrm>
            <a:off x="3705457" y="5603847"/>
            <a:ext cx="1191372" cy="33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D936E9C-B0A2-37F9-1FC2-0DF8B352FE5F}"/>
              </a:ext>
            </a:extLst>
          </p:cNvPr>
          <p:cNvCxnSpPr>
            <a:cxnSpLocks noChangeAspect="1"/>
            <a:stCxn id="99" idx="2"/>
            <a:endCxn id="135" idx="0"/>
          </p:cNvCxnSpPr>
          <p:nvPr/>
        </p:nvCxnSpPr>
        <p:spPr>
          <a:xfrm rot="5400000">
            <a:off x="3607268" y="5588828"/>
            <a:ext cx="339428" cy="1048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9E65781C-346E-2797-38AF-888427DA03CA}"/>
              </a:ext>
            </a:extLst>
          </p:cNvPr>
          <p:cNvCxnSpPr>
            <a:cxnSpLocks noChangeAspect="1"/>
            <a:stCxn id="99" idx="2"/>
            <a:endCxn id="136" idx="0"/>
          </p:cNvCxnSpPr>
          <p:nvPr/>
        </p:nvCxnSpPr>
        <p:spPr>
          <a:xfrm rot="16200000" flipH="1">
            <a:off x="4655589" y="5588828"/>
            <a:ext cx="339428" cy="1048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271DE05-7020-B131-6541-2654D39DBFD2}"/>
              </a:ext>
            </a:extLst>
          </p:cNvPr>
          <p:cNvGrpSpPr/>
          <p:nvPr/>
        </p:nvGrpSpPr>
        <p:grpSpPr>
          <a:xfrm>
            <a:off x="7022168" y="2157047"/>
            <a:ext cx="3897187" cy="4461977"/>
            <a:chOff x="6021263" y="2157047"/>
            <a:chExt cx="3897187" cy="44619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ADBD79-64FC-E140-40D6-D3ACCD7929F0}"/>
                </a:ext>
              </a:extLst>
            </p:cNvPr>
            <p:cNvGrpSpPr/>
            <p:nvPr/>
          </p:nvGrpSpPr>
          <p:grpSpPr>
            <a:xfrm>
              <a:off x="6232815" y="2157047"/>
              <a:ext cx="3474085" cy="3063897"/>
              <a:chOff x="6286609" y="2845576"/>
              <a:chExt cx="4426907" cy="361762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16BF08-DF78-2A5F-8665-AAE5F9103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6609" y="2845576"/>
                <a:ext cx="4426907" cy="36176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F3851D-D7B1-C790-3279-7D3981B67765}"/>
                  </a:ext>
                </a:extLst>
              </p:cNvPr>
              <p:cNvSpPr txBox="1"/>
              <p:nvPr/>
            </p:nvSpPr>
            <p:spPr>
              <a:xfrm>
                <a:off x="7187454" y="2937283"/>
                <a:ext cx="2625216" cy="363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Synthetic Control Method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507642-71B1-E47E-2648-EEFF7B8A49E1}"/>
                  </a:ext>
                </a:extLst>
              </p:cNvPr>
              <p:cNvSpPr txBox="1"/>
              <p:nvPr/>
            </p:nvSpPr>
            <p:spPr>
              <a:xfrm>
                <a:off x="7115961" y="3165462"/>
                <a:ext cx="2768203" cy="29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Factual vs. Counterfactual Scenario 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CBA571-7CB8-4920-929F-87E188065427}"/>
                </a:ext>
              </a:extLst>
            </p:cNvPr>
            <p:cNvSpPr txBox="1"/>
            <p:nvPr/>
          </p:nvSpPr>
          <p:spPr>
            <a:xfrm>
              <a:off x="7641398" y="2981792"/>
              <a:ext cx="656919" cy="241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 Plot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2154D-0658-B922-C20B-31A787F22FDE}"/>
                </a:ext>
              </a:extLst>
            </p:cNvPr>
            <p:cNvSpPr txBox="1"/>
            <p:nvPr/>
          </p:nvSpPr>
          <p:spPr>
            <a:xfrm>
              <a:off x="7528381" y="3852054"/>
              <a:ext cx="882953" cy="241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Gap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54078B-663D-C731-8168-BC5F54440F9D}"/>
                </a:ext>
              </a:extLst>
            </p:cNvPr>
            <p:cNvSpPr txBox="1"/>
            <p:nvPr/>
          </p:nvSpPr>
          <p:spPr>
            <a:xfrm>
              <a:off x="7686057" y="4722316"/>
              <a:ext cx="567601" cy="241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Neither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E39ED3-B53F-3CAF-C37D-B0200AC2D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4171" y="5603847"/>
              <a:ext cx="1191372" cy="339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Causal Link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BECB4-D68C-B741-9395-AA4F90DC0E14}"/>
                </a:ext>
              </a:extLst>
            </p:cNvPr>
            <p:cNvCxnSpPr>
              <a:cxnSpLocks/>
              <a:stCxn id="12" idx="2"/>
              <a:endCxn id="100" idx="0"/>
            </p:cNvCxnSpPr>
            <p:nvPr/>
          </p:nvCxnSpPr>
          <p:spPr>
            <a:xfrm flipH="1">
              <a:off x="7969857" y="5220944"/>
              <a:ext cx="1" cy="382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EF4764A-883E-1314-BF9F-A0AB56A7266C}"/>
                </a:ext>
              </a:extLst>
            </p:cNvPr>
            <p:cNvGrpSpPr/>
            <p:nvPr/>
          </p:nvGrpSpPr>
          <p:grpSpPr>
            <a:xfrm>
              <a:off x="6021263" y="6279596"/>
              <a:ext cx="3897187" cy="339428"/>
              <a:chOff x="6468900" y="6252180"/>
              <a:chExt cx="3897187" cy="33942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5339A16-276D-B86B-BBFF-A22088BC9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8900" y="6252180"/>
                <a:ext cx="1800544" cy="339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109196D-621B-6BE6-DD33-D4F7C223E0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5543" y="6252180"/>
                <a:ext cx="1800544" cy="339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</a:t>
                </a:r>
              </a:p>
            </p:txBody>
          </p:sp>
        </p:grpSp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5AD54097-485B-F743-EEBD-C5570515BAFD}"/>
                </a:ext>
              </a:extLst>
            </p:cNvPr>
            <p:cNvCxnSpPr>
              <a:cxnSpLocks noChangeAspect="1"/>
              <a:stCxn id="100" idx="2"/>
              <a:endCxn id="113" idx="0"/>
            </p:cNvCxnSpPr>
            <p:nvPr/>
          </p:nvCxnSpPr>
          <p:spPr>
            <a:xfrm rot="5400000">
              <a:off x="7277536" y="5587274"/>
              <a:ext cx="336321" cy="10483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>
              <a:extLst>
                <a:ext uri="{FF2B5EF4-FFF2-40B4-BE49-F238E27FC236}">
                  <a16:creationId xmlns:a16="http://schemas.microsoft.com/office/drawing/2014/main" id="{2B1C0526-E480-8399-806C-F00DFE06B72F}"/>
                </a:ext>
              </a:extLst>
            </p:cNvPr>
            <p:cNvCxnSpPr>
              <a:cxnSpLocks noChangeAspect="1"/>
              <a:stCxn id="100" idx="2"/>
              <a:endCxn id="114" idx="0"/>
            </p:cNvCxnSpPr>
            <p:nvPr/>
          </p:nvCxnSpPr>
          <p:spPr>
            <a:xfrm rot="16200000" flipH="1">
              <a:off x="8325857" y="5587274"/>
              <a:ext cx="336321" cy="10483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D92BBBD-AEDD-B5EE-98E8-2235A1A97504}"/>
              </a:ext>
            </a:extLst>
          </p:cNvPr>
          <p:cNvSpPr>
            <a:spLocks noChangeAspect="1"/>
          </p:cNvSpPr>
          <p:nvPr/>
        </p:nvSpPr>
        <p:spPr>
          <a:xfrm>
            <a:off x="2352549" y="6282703"/>
            <a:ext cx="1800544" cy="33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5995002-00FD-728D-54E2-DEA00C3F3559}"/>
              </a:ext>
            </a:extLst>
          </p:cNvPr>
          <p:cNvSpPr>
            <a:spLocks noChangeAspect="1"/>
          </p:cNvSpPr>
          <p:nvPr/>
        </p:nvSpPr>
        <p:spPr>
          <a:xfrm>
            <a:off x="4449192" y="6282703"/>
            <a:ext cx="1800544" cy="339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E8ABF8-1D74-D28A-A300-731D1B71195B}"/>
              </a:ext>
            </a:extLst>
          </p:cNvPr>
          <p:cNvSpPr txBox="1"/>
          <p:nvPr/>
        </p:nvSpPr>
        <p:spPr>
          <a:xfrm>
            <a:off x="2836893" y="58425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A878CFE-D567-7434-0D44-2D6189A71F88}"/>
              </a:ext>
            </a:extLst>
          </p:cNvPr>
          <p:cNvSpPr txBox="1"/>
          <p:nvPr/>
        </p:nvSpPr>
        <p:spPr>
          <a:xfrm>
            <a:off x="5042551" y="58425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456724-7156-CA93-69F9-00669D0397EB}"/>
              </a:ext>
            </a:extLst>
          </p:cNvPr>
          <p:cNvSpPr txBox="1"/>
          <p:nvPr/>
        </p:nvSpPr>
        <p:spPr>
          <a:xfrm>
            <a:off x="7536685" y="584251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AB6A424-34BD-212B-7D08-48DEEE9BB7FE}"/>
              </a:ext>
            </a:extLst>
          </p:cNvPr>
          <p:cNvSpPr txBox="1"/>
          <p:nvPr/>
        </p:nvSpPr>
        <p:spPr>
          <a:xfrm>
            <a:off x="9713464" y="584251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H2b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B6F1F2-DF90-5D38-E368-8E86073910AA}"/>
              </a:ext>
            </a:extLst>
          </p:cNvPr>
          <p:cNvSpPr>
            <a:spLocks noChangeAspect="1"/>
          </p:cNvSpPr>
          <p:nvPr/>
        </p:nvSpPr>
        <p:spPr>
          <a:xfrm>
            <a:off x="5800784" y="2160579"/>
            <a:ext cx="1550996" cy="3063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5B41FD7-7E79-2294-745F-012D217FFA77}"/>
              </a:ext>
            </a:extLst>
          </p:cNvPr>
          <p:cNvSpPr txBox="1"/>
          <p:nvPr/>
        </p:nvSpPr>
        <p:spPr>
          <a:xfrm>
            <a:off x="5592900" y="283992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/ Path Plot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A7F3E4-BBC6-CDBA-3283-8CE57F496451}"/>
              </a:ext>
            </a:extLst>
          </p:cNvPr>
          <p:cNvSpPr txBox="1"/>
          <p:nvPr/>
        </p:nvSpPr>
        <p:spPr>
          <a:xfrm>
            <a:off x="5817980" y="3709819"/>
            <a:ext cx="882953" cy="24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Gap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10D27C-EF1D-1965-614F-6837AD457A81}"/>
              </a:ext>
            </a:extLst>
          </p:cNvPr>
          <p:cNvSpPr txBox="1"/>
          <p:nvPr/>
        </p:nvSpPr>
        <p:spPr>
          <a:xfrm>
            <a:off x="6003372" y="4542179"/>
            <a:ext cx="567601" cy="24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</a:p>
        </p:txBody>
      </p:sp>
    </p:spTree>
    <p:extLst>
      <p:ext uri="{BB962C8B-B14F-4D97-AF65-F5344CB8AC3E}">
        <p14:creationId xmlns:p14="http://schemas.microsoft.com/office/powerpoint/2010/main" val="17564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E4FFD1-D51C-E1D7-7F39-3BA660F3D4F6}"/>
              </a:ext>
            </a:extLst>
          </p:cNvPr>
          <p:cNvSpPr/>
          <p:nvPr/>
        </p:nvSpPr>
        <p:spPr>
          <a:xfrm>
            <a:off x="5556000" y="423745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Cantons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16E8-9F40-55A2-F746-DC4082034D41}"/>
              </a:ext>
            </a:extLst>
          </p:cNvPr>
          <p:cNvSpPr/>
          <p:nvPr/>
        </p:nvSpPr>
        <p:spPr>
          <a:xfrm>
            <a:off x="5556000" y="1548740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Cantons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0FE05-FC5A-DE83-D3DE-465A81062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783745"/>
            <a:ext cx="0" cy="76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0721D0-5096-A853-CAAE-A7A8D494B972}"/>
              </a:ext>
            </a:extLst>
          </p:cNvPr>
          <p:cNvSpPr txBox="1"/>
          <p:nvPr/>
        </p:nvSpPr>
        <p:spPr>
          <a:xfrm>
            <a:off x="6246420" y="928439"/>
            <a:ext cx="2904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Single-canton hospitals (OW, AI, UR, GL)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D1027F-7B31-2BE3-1F02-2326EEA2AA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868642" y="1136098"/>
            <a:ext cx="936836" cy="24821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B0E7A69-8B8C-9A32-D158-30E6169C4B2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4528933" y="1283011"/>
            <a:ext cx="941339" cy="21927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AA3D3-8D93-D5EC-F988-731759BFCA55}"/>
              </a:ext>
            </a:extLst>
          </p:cNvPr>
          <p:cNvSpPr txBox="1"/>
          <p:nvPr/>
        </p:nvSpPr>
        <p:spPr>
          <a:xfrm>
            <a:off x="6528384" y="2069380"/>
            <a:ext cx="1764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non-reform (GE &amp; VD)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4D514-883E-612C-2E4E-B72BA58DE8BB}"/>
              </a:ext>
            </a:extLst>
          </p:cNvPr>
          <p:cNvSpPr txBox="1"/>
          <p:nvPr/>
        </p:nvSpPr>
        <p:spPr>
          <a:xfrm>
            <a:off x="4315111" y="206938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reform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4B35C4-E384-8C4E-0D88-FBE85CEA32B3}"/>
              </a:ext>
            </a:extLst>
          </p:cNvPr>
          <p:cNvSpPr>
            <a:spLocks/>
          </p:cNvSpPr>
          <p:nvPr/>
        </p:nvSpPr>
        <p:spPr>
          <a:xfrm>
            <a:off x="83126" y="3564408"/>
            <a:ext cx="11910950" cy="97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Evidence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8F500-1752-7C6C-46EA-70A66E225218}"/>
              </a:ext>
            </a:extLst>
          </p:cNvPr>
          <p:cNvSpPr>
            <a:spLocks/>
          </p:cNvSpPr>
          <p:nvPr/>
        </p:nvSpPr>
        <p:spPr>
          <a:xfrm>
            <a:off x="83126" y="4691676"/>
            <a:ext cx="11910950" cy="97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Evidence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551F8-C023-09B3-7516-86973B2D4D13}"/>
              </a:ext>
            </a:extLst>
          </p:cNvPr>
          <p:cNvSpPr>
            <a:spLocks/>
          </p:cNvSpPr>
          <p:nvPr/>
        </p:nvSpPr>
        <p:spPr>
          <a:xfrm>
            <a:off x="83126" y="5782300"/>
            <a:ext cx="11910950" cy="97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Evidence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3CC496-CE30-2247-4B61-018064BC4DFF}"/>
              </a:ext>
            </a:extLst>
          </p:cNvPr>
          <p:cNvGrpSpPr/>
          <p:nvPr/>
        </p:nvGrpSpPr>
        <p:grpSpPr>
          <a:xfrm>
            <a:off x="1689750" y="2850079"/>
            <a:ext cx="4426907" cy="3617628"/>
            <a:chOff x="1611693" y="2850079"/>
            <a:chExt cx="4426907" cy="36176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5B8509-F5E6-6857-0153-0A5A7690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693" y="2850079"/>
              <a:ext cx="4426907" cy="3617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D9EDCC-C6F9-A715-D7CB-90AA42D9AFC2}"/>
                </a:ext>
              </a:extLst>
            </p:cNvPr>
            <p:cNvSpPr txBox="1"/>
            <p:nvPr/>
          </p:nvSpPr>
          <p:spPr>
            <a:xfrm>
              <a:off x="2965039" y="2943591"/>
              <a:ext cx="1720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Time-Series Analysis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2FDCD9-5D50-6912-6D7C-434DFCEF1C27}"/>
                </a:ext>
              </a:extLst>
            </p:cNvPr>
            <p:cNvSpPr txBox="1"/>
            <p:nvPr/>
          </p:nvSpPr>
          <p:spPr>
            <a:xfrm>
              <a:off x="3058750" y="3165462"/>
              <a:ext cx="15327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 vs. After Reform </a:t>
              </a:r>
            </a:p>
            <a:p>
              <a:endParaRPr lang="en-CH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ADBD79-64FC-E140-40D6-D3ACCD7929F0}"/>
              </a:ext>
            </a:extLst>
          </p:cNvPr>
          <p:cNvGrpSpPr/>
          <p:nvPr/>
        </p:nvGrpSpPr>
        <p:grpSpPr>
          <a:xfrm>
            <a:off x="6364666" y="2845576"/>
            <a:ext cx="4426907" cy="3617628"/>
            <a:chOff x="6286609" y="2845576"/>
            <a:chExt cx="4426907" cy="36176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16BF08-DF78-2A5F-8665-AAE5F9103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6609" y="2845576"/>
              <a:ext cx="4426907" cy="3617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F3851D-D7B1-C790-3279-7D3981B67765}"/>
                </a:ext>
              </a:extLst>
            </p:cNvPr>
            <p:cNvSpPr txBox="1"/>
            <p:nvPr/>
          </p:nvSpPr>
          <p:spPr>
            <a:xfrm>
              <a:off x="7469973" y="2937283"/>
              <a:ext cx="2060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Synthetic Control Method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507642-71B1-E47E-2648-EEFF7B8A49E1}"/>
                </a:ext>
              </a:extLst>
            </p:cNvPr>
            <p:cNvSpPr txBox="1"/>
            <p:nvPr/>
          </p:nvSpPr>
          <p:spPr>
            <a:xfrm>
              <a:off x="7413867" y="3165462"/>
              <a:ext cx="217239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Factual vs. Counterfactual Scenario </a:t>
              </a:r>
            </a:p>
            <a:p>
              <a:endParaRPr lang="en-CH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8252183-69A3-21FC-E25B-C147213C080E}"/>
              </a:ext>
            </a:extLst>
          </p:cNvPr>
          <p:cNvSpPr txBox="1"/>
          <p:nvPr/>
        </p:nvSpPr>
        <p:spPr>
          <a:xfrm>
            <a:off x="1689750" y="3717904"/>
            <a:ext cx="423430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Plot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 &amp; consistent pattern where majority improved)</a:t>
            </a:r>
          </a:p>
          <a:p>
            <a:pPr algn="ctr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isible but less pronounced, fluctuations or not majority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sufficient 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</a:p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with longer post-reform periods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Moderate: Short post-reform period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79DBF0-3DA1-8FD5-A1D1-D033C01D492C}"/>
              </a:ext>
            </a:extLst>
          </p:cNvPr>
          <p:cNvSpPr txBox="1"/>
          <p:nvPr/>
        </p:nvSpPr>
        <p:spPr>
          <a:xfrm>
            <a:off x="6588312" y="3907106"/>
            <a:ext cx="3927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is consistent &amp; significant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bove 0.05 -&gt; moderate evidenc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ractical significance &amp; reproducibility</a:t>
            </a: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vs. condition-specific (individualized)</a:t>
            </a:r>
          </a:p>
          <a:p>
            <a:pPr algn="ctr"/>
            <a:r>
              <a:rPr lang="en-CH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meausres</a:t>
            </a:r>
          </a:p>
        </p:txBody>
      </p:sp>
    </p:spTree>
    <p:extLst>
      <p:ext uri="{BB962C8B-B14F-4D97-AF65-F5344CB8AC3E}">
        <p14:creationId xmlns:p14="http://schemas.microsoft.com/office/powerpoint/2010/main" val="176419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322</Words>
  <Application>Microsoft Macintosh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Merz, Nadine</dc:creator>
  <cp:lastModifiedBy>Merz, Nadine</cp:lastModifiedBy>
  <cp:revision>12</cp:revision>
  <cp:lastPrinted>2023-11-11T21:05:46Z</cp:lastPrinted>
  <dcterms:created xsi:type="dcterms:W3CDTF">2023-11-07T12:48:35Z</dcterms:created>
  <dcterms:modified xsi:type="dcterms:W3CDTF">2023-11-15T19:59:14Z</dcterms:modified>
</cp:coreProperties>
</file>