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97" r:id="rId3"/>
    <p:sldId id="257" r:id="rId4"/>
    <p:sldId id="272" r:id="rId5"/>
    <p:sldId id="283" r:id="rId6"/>
    <p:sldId id="271" r:id="rId7"/>
    <p:sldId id="302" r:id="rId8"/>
    <p:sldId id="304" r:id="rId9"/>
    <p:sldId id="298" r:id="rId10"/>
    <p:sldId id="299" r:id="rId11"/>
    <p:sldId id="303" r:id="rId12"/>
    <p:sldId id="300" r:id="rId13"/>
    <p:sldId id="285" r:id="rId14"/>
    <p:sldId id="301" r:id="rId15"/>
    <p:sldId id="278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BM Plex Sans" panose="020B0503050203000203" pitchFamily="34" charset="0"/>
      <p:regular r:id="rId23"/>
      <p:bold r:id="rId24"/>
      <p:italic r:id="rId25"/>
      <p:boldItalic r:id="rId26"/>
    </p:embeddedFont>
    <p:embeddedFont>
      <p:font typeface="IBM Plex Sans Condensed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2"/>
    <p:restoredTop sz="94713"/>
  </p:normalViewPr>
  <p:slideViewPr>
    <p:cSldViewPr snapToGrid="0" snapToObjects="1">
      <p:cViewPr varScale="1">
        <p:scale>
          <a:sx n="213" d="100"/>
          <a:sy n="213" d="100"/>
        </p:scale>
        <p:origin x="18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dira/Downloads/Debernardi-data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Number</a:t>
            </a:r>
            <a:r>
              <a:rPr lang="en-US" baseline="0" dirty="0">
                <a:solidFill>
                  <a:schemeClr val="bg1"/>
                </a:solidFill>
              </a:rPr>
              <a:t> of male vs female in the data collected </a:t>
            </a:r>
            <a:endParaRPr 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5813156640722507"/>
          <c:y val="3.40030911901081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CF-9745-95B6-7231383EE27E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CF-9745-95B6-7231383EE27E}"/>
              </c:ext>
            </c:extLst>
          </c:dPt>
          <c:cat>
            <c:strRef>
              <c:f>'Debernardi-data'!$P$1:$Q$1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'Debernardi-data'!$P$2:$Q$2</c:f>
              <c:numCache>
                <c:formatCode>General</c:formatCode>
                <c:ptCount val="2"/>
                <c:pt idx="0">
                  <c:v>299</c:v>
                </c:pt>
                <c:pt idx="1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CF-9745-95B6-7231383EE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10318666938973"/>
          <c:y val="0.87341722547432732"/>
          <c:w val="0.3656839652968451"/>
          <c:h val="0.126582774525672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48510-A90E-2B49-A58A-1D7DCDE8C8D0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3CB9B-EA89-6049-B307-B247C12DE483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Introduction/ Background</a:t>
          </a:r>
          <a:endParaRPr lang="en-US" dirty="0"/>
        </a:p>
      </dgm:t>
    </dgm:pt>
    <dgm:pt modelId="{34FD2E6F-9A05-9E4B-B229-195AF5EB4995}" type="parTrans" cxnId="{725BC198-C5BA-0740-8FA5-8F9E3D588616}">
      <dgm:prSet/>
      <dgm:spPr/>
      <dgm:t>
        <a:bodyPr/>
        <a:lstStyle/>
        <a:p>
          <a:pPr algn="ctr"/>
          <a:endParaRPr lang="en-US"/>
        </a:p>
      </dgm:t>
    </dgm:pt>
    <dgm:pt modelId="{CC223FE0-5F4D-C042-BF07-2CB698B9B867}" type="sibTrans" cxnId="{725BC198-C5BA-0740-8FA5-8F9E3D588616}">
      <dgm:prSet/>
      <dgm:spPr/>
      <dgm:t>
        <a:bodyPr/>
        <a:lstStyle/>
        <a:p>
          <a:pPr algn="ctr"/>
          <a:endParaRPr lang="en-US"/>
        </a:p>
      </dgm:t>
    </dgm:pt>
    <dgm:pt modelId="{4014FB87-F311-1841-A2BD-BB59655CE95F}">
      <dgm:prSet phldrT="[Text]"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Hypothesis</a:t>
          </a:r>
          <a:endParaRPr lang="en-US" dirty="0"/>
        </a:p>
      </dgm:t>
    </dgm:pt>
    <dgm:pt modelId="{1270F77F-6AB0-014E-863C-D37357A8B051}" type="parTrans" cxnId="{FE920B63-76E9-3C47-8E26-A854DF979461}">
      <dgm:prSet/>
      <dgm:spPr/>
      <dgm:t>
        <a:bodyPr/>
        <a:lstStyle/>
        <a:p>
          <a:pPr algn="ctr"/>
          <a:endParaRPr lang="en-US"/>
        </a:p>
      </dgm:t>
    </dgm:pt>
    <dgm:pt modelId="{5C1B714F-F895-0345-9557-8FDA3CC0163C}" type="sibTrans" cxnId="{FE920B63-76E9-3C47-8E26-A854DF979461}">
      <dgm:prSet/>
      <dgm:spPr/>
      <dgm:t>
        <a:bodyPr/>
        <a:lstStyle/>
        <a:p>
          <a:pPr algn="ctr"/>
          <a:endParaRPr lang="en-US"/>
        </a:p>
      </dgm:t>
    </dgm:pt>
    <dgm:pt modelId="{51C1F8EB-3B24-BE41-8463-80CB6D5C9C6C}">
      <dgm:prSet phldrT="[Text]"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Results</a:t>
          </a:r>
          <a:endParaRPr lang="en-US" dirty="0"/>
        </a:p>
      </dgm:t>
    </dgm:pt>
    <dgm:pt modelId="{2AFF306E-AC8F-DA4F-B07A-4AB6037FA3A8}" type="parTrans" cxnId="{088D5D27-8F7A-A449-B931-3C11F2C4890B}">
      <dgm:prSet/>
      <dgm:spPr/>
      <dgm:t>
        <a:bodyPr/>
        <a:lstStyle/>
        <a:p>
          <a:pPr algn="ctr"/>
          <a:endParaRPr lang="en-US"/>
        </a:p>
      </dgm:t>
    </dgm:pt>
    <dgm:pt modelId="{7385E1D9-3F2D-E24E-A658-1281E4377B8A}" type="sibTrans" cxnId="{088D5D27-8F7A-A449-B931-3C11F2C4890B}">
      <dgm:prSet/>
      <dgm:spPr/>
      <dgm:t>
        <a:bodyPr/>
        <a:lstStyle/>
        <a:p>
          <a:pPr algn="ctr"/>
          <a:endParaRPr lang="en-US"/>
        </a:p>
      </dgm:t>
    </dgm:pt>
    <dgm:pt modelId="{E6FA9807-702C-0541-8891-7E7BD5BA313A}">
      <dgm:prSet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Methodology</a:t>
          </a:r>
          <a:endParaRPr lang="en-US" dirty="0"/>
        </a:p>
      </dgm:t>
    </dgm:pt>
    <dgm:pt modelId="{BC4D7078-2173-6F4F-80F6-7C174F1AF77F}" type="parTrans" cxnId="{C1665793-5FBA-B642-95B0-5E226212A196}">
      <dgm:prSet/>
      <dgm:spPr/>
      <dgm:t>
        <a:bodyPr/>
        <a:lstStyle/>
        <a:p>
          <a:pPr algn="ctr"/>
          <a:endParaRPr lang="en-US"/>
        </a:p>
      </dgm:t>
    </dgm:pt>
    <dgm:pt modelId="{874E5BB4-09C9-0F43-A536-1300D96545FF}" type="sibTrans" cxnId="{C1665793-5FBA-B642-95B0-5E226212A196}">
      <dgm:prSet/>
      <dgm:spPr/>
      <dgm:t>
        <a:bodyPr/>
        <a:lstStyle/>
        <a:p>
          <a:pPr algn="ctr"/>
          <a:endParaRPr lang="en-US"/>
        </a:p>
      </dgm:t>
    </dgm:pt>
    <dgm:pt modelId="{71887C67-D250-C54C-9148-BE244B82B66C}">
      <dgm:prSet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Conclusion/ SWOT Analysis</a:t>
          </a:r>
          <a:endParaRPr lang="en-US" dirty="0"/>
        </a:p>
      </dgm:t>
    </dgm:pt>
    <dgm:pt modelId="{5EFAD939-6845-214C-961F-2514B13BF70B}" type="parTrans" cxnId="{EFD87A58-5D14-4142-95C5-7FCB932EF708}">
      <dgm:prSet/>
      <dgm:spPr/>
      <dgm:t>
        <a:bodyPr/>
        <a:lstStyle/>
        <a:p>
          <a:pPr algn="ctr"/>
          <a:endParaRPr lang="en-US"/>
        </a:p>
      </dgm:t>
    </dgm:pt>
    <dgm:pt modelId="{C87CD45E-9562-8D4E-83C9-98AA3C6B27D8}" type="sibTrans" cxnId="{EFD87A58-5D14-4142-95C5-7FCB932EF708}">
      <dgm:prSet/>
      <dgm:spPr/>
      <dgm:t>
        <a:bodyPr/>
        <a:lstStyle/>
        <a:p>
          <a:pPr algn="ctr"/>
          <a:endParaRPr lang="en-US"/>
        </a:p>
      </dgm:t>
    </dgm:pt>
    <dgm:pt modelId="{7EFC875D-14A1-5E4E-B2CB-9C0CC29F26F0}" type="pres">
      <dgm:prSet presAssocID="{7B348510-A90E-2B49-A58A-1D7DCDE8C8D0}" presName="rootnode" presStyleCnt="0">
        <dgm:presLayoutVars>
          <dgm:chMax/>
          <dgm:chPref/>
          <dgm:dir/>
          <dgm:animLvl val="lvl"/>
        </dgm:presLayoutVars>
      </dgm:prSet>
      <dgm:spPr/>
    </dgm:pt>
    <dgm:pt modelId="{9EF73B0F-403D-3041-9931-A897798FA3A4}" type="pres">
      <dgm:prSet presAssocID="{90A3CB9B-EA89-6049-B307-B247C12DE483}" presName="composite" presStyleCnt="0"/>
      <dgm:spPr/>
    </dgm:pt>
    <dgm:pt modelId="{98A04801-A36C-544C-AE8D-9EFCCAA723A2}" type="pres">
      <dgm:prSet presAssocID="{90A3CB9B-EA89-6049-B307-B247C12DE483}" presName="bentUpArrow1" presStyleLbl="alignImgPlace1" presStyleIdx="0" presStyleCnt="4" custLinFactNeighborX="-39691" custLinFactNeighborY="3228"/>
      <dgm:spPr>
        <a:noFill/>
      </dgm:spPr>
    </dgm:pt>
    <dgm:pt modelId="{939F4275-8481-9541-9B80-8B47C4F329A2}" type="pres">
      <dgm:prSet presAssocID="{90A3CB9B-EA89-6049-B307-B247C12DE483}" presName="ParentText" presStyleLbl="node1" presStyleIdx="0" presStyleCnt="5" custScaleX="151268" custScaleY="51154" custLinFactNeighborX="-86496" custLinFactNeighborY="18769">
        <dgm:presLayoutVars>
          <dgm:chMax val="1"/>
          <dgm:chPref val="1"/>
          <dgm:bulletEnabled val="1"/>
        </dgm:presLayoutVars>
      </dgm:prSet>
      <dgm:spPr/>
    </dgm:pt>
    <dgm:pt modelId="{545D3FE6-AD60-4A4B-8437-3CE8C8504DAA}" type="pres">
      <dgm:prSet presAssocID="{90A3CB9B-EA89-6049-B307-B247C12DE48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447042A-EF20-6D47-9814-BFD4E6402497}" type="pres">
      <dgm:prSet presAssocID="{CC223FE0-5F4D-C042-BF07-2CB698B9B867}" presName="sibTrans" presStyleCnt="0"/>
      <dgm:spPr/>
    </dgm:pt>
    <dgm:pt modelId="{340C8CE7-FB9F-F842-9301-EC4235410B7E}" type="pres">
      <dgm:prSet presAssocID="{4014FB87-F311-1841-A2BD-BB59655CE95F}" presName="composite" presStyleCnt="0"/>
      <dgm:spPr/>
    </dgm:pt>
    <dgm:pt modelId="{991CB982-02EB-CE44-99BC-8F10987D4D06}" type="pres">
      <dgm:prSet presAssocID="{4014FB87-F311-1841-A2BD-BB59655CE95F}" presName="bentUpArrow1" presStyleLbl="alignImgPlace1" presStyleIdx="1" presStyleCnt="4" custLinFactNeighborX="-25516" custLinFactNeighborY="-6455"/>
      <dgm:spPr>
        <a:noFill/>
      </dgm:spPr>
    </dgm:pt>
    <dgm:pt modelId="{328BD4CC-FB86-E942-A2B5-E08495B01552}" type="pres">
      <dgm:prSet presAssocID="{4014FB87-F311-1841-A2BD-BB59655CE95F}" presName="ParentText" presStyleLbl="node1" presStyleIdx="1" presStyleCnt="5" custScaleX="144723" custScaleY="55828" custLinFactNeighborX="-9196" custLinFactNeighborY="11441">
        <dgm:presLayoutVars>
          <dgm:chMax val="1"/>
          <dgm:chPref val="1"/>
          <dgm:bulletEnabled val="1"/>
        </dgm:presLayoutVars>
      </dgm:prSet>
      <dgm:spPr/>
    </dgm:pt>
    <dgm:pt modelId="{40529430-2B19-5146-8C31-F0A0EF06C1B1}" type="pres">
      <dgm:prSet presAssocID="{4014FB87-F311-1841-A2BD-BB59655CE95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E118A44-637D-F247-842D-6FDDFB889EE9}" type="pres">
      <dgm:prSet presAssocID="{5C1B714F-F895-0345-9557-8FDA3CC0163C}" presName="sibTrans" presStyleCnt="0"/>
      <dgm:spPr/>
    </dgm:pt>
    <dgm:pt modelId="{9C197F4A-87E9-524B-8043-D044D36B4D57}" type="pres">
      <dgm:prSet presAssocID="{E6FA9807-702C-0541-8891-7E7BD5BA313A}" presName="composite" presStyleCnt="0"/>
      <dgm:spPr/>
    </dgm:pt>
    <dgm:pt modelId="{5C241E63-573E-F14F-B4D8-A770575A3C0C}" type="pres">
      <dgm:prSet presAssocID="{E6FA9807-702C-0541-8891-7E7BD5BA313A}" presName="bentUpArrow1" presStyleLbl="alignImgPlace1" presStyleIdx="2" presStyleCnt="4" custLinFactNeighborX="-34652" custLinFactNeighborY="-12910"/>
      <dgm:spPr>
        <a:noFill/>
      </dgm:spPr>
    </dgm:pt>
    <dgm:pt modelId="{3B936111-BBA7-3746-A11F-ADDC76E4E50A}" type="pres">
      <dgm:prSet presAssocID="{E6FA9807-702C-0541-8891-7E7BD5BA313A}" presName="ParentText" presStyleLbl="node1" presStyleIdx="2" presStyleCnt="5" custScaleX="153117" custScaleY="51405" custLinFactNeighborX="-6770" custLinFactNeighborY="1391">
        <dgm:presLayoutVars>
          <dgm:chMax val="1"/>
          <dgm:chPref val="1"/>
          <dgm:bulletEnabled val="1"/>
        </dgm:presLayoutVars>
      </dgm:prSet>
      <dgm:spPr/>
    </dgm:pt>
    <dgm:pt modelId="{1F222E7F-7AC6-984E-971B-997AD5CC75A3}" type="pres">
      <dgm:prSet presAssocID="{E6FA9807-702C-0541-8891-7E7BD5BA313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C9211A6-3EED-9C4B-BF91-A11073A86059}" type="pres">
      <dgm:prSet presAssocID="{874E5BB4-09C9-0F43-A536-1300D96545FF}" presName="sibTrans" presStyleCnt="0"/>
      <dgm:spPr/>
    </dgm:pt>
    <dgm:pt modelId="{D8C761A8-AA2D-774A-B014-286E04E3FF78}" type="pres">
      <dgm:prSet presAssocID="{51C1F8EB-3B24-BE41-8463-80CB6D5C9C6C}" presName="composite" presStyleCnt="0"/>
      <dgm:spPr/>
    </dgm:pt>
    <dgm:pt modelId="{C76CB253-42A6-B14F-A85A-A9A71FEDF641}" type="pres">
      <dgm:prSet presAssocID="{51C1F8EB-3B24-BE41-8463-80CB6D5C9C6C}" presName="bentUpArrow1" presStyleLbl="alignImgPlace1" presStyleIdx="3" presStyleCnt="4" custLinFactNeighborX="-25515" custLinFactNeighborY="-24750"/>
      <dgm:spPr>
        <a:noFill/>
      </dgm:spPr>
    </dgm:pt>
    <dgm:pt modelId="{0D8320D0-1456-C44E-A957-BD7FF42E033E}" type="pres">
      <dgm:prSet presAssocID="{51C1F8EB-3B24-BE41-8463-80CB6D5C9C6C}" presName="ParentText" presStyleLbl="node1" presStyleIdx="3" presStyleCnt="5" custScaleX="140767" custScaleY="56996" custLinFactNeighborX="-8308" custLinFactNeighborY="-1826">
        <dgm:presLayoutVars>
          <dgm:chMax val="1"/>
          <dgm:chPref val="1"/>
          <dgm:bulletEnabled val="1"/>
        </dgm:presLayoutVars>
      </dgm:prSet>
      <dgm:spPr/>
    </dgm:pt>
    <dgm:pt modelId="{096ECE52-033D-7F4D-9079-69CE684A3D9B}" type="pres">
      <dgm:prSet presAssocID="{51C1F8EB-3B24-BE41-8463-80CB6D5C9C6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C16A316-FB9A-1047-9897-B508B15ACFE2}" type="pres">
      <dgm:prSet presAssocID="{7385E1D9-3F2D-E24E-A658-1281E4377B8A}" presName="sibTrans" presStyleCnt="0"/>
      <dgm:spPr/>
    </dgm:pt>
    <dgm:pt modelId="{7039F70B-3C2E-844F-9657-0D5677C2AC0A}" type="pres">
      <dgm:prSet presAssocID="{71887C67-D250-C54C-9148-BE244B82B66C}" presName="composite" presStyleCnt="0"/>
      <dgm:spPr/>
    </dgm:pt>
    <dgm:pt modelId="{B6F57898-AC70-644B-8296-8A72D4462C36}" type="pres">
      <dgm:prSet presAssocID="{71887C67-D250-C54C-9148-BE244B82B66C}" presName="ParentText" presStyleLbl="node1" presStyleIdx="4" presStyleCnt="5" custScaleX="141297" custScaleY="61610" custLinFactNeighborX="-7669" custLinFactNeighborY="-2827">
        <dgm:presLayoutVars>
          <dgm:chMax val="1"/>
          <dgm:chPref val="1"/>
          <dgm:bulletEnabled val="1"/>
        </dgm:presLayoutVars>
      </dgm:prSet>
      <dgm:spPr/>
    </dgm:pt>
  </dgm:ptLst>
  <dgm:cxnLst>
    <dgm:cxn modelId="{45166412-1DC1-C74E-94CC-7D2D17F9C3F1}" type="presOf" srcId="{51C1F8EB-3B24-BE41-8463-80CB6D5C9C6C}" destId="{0D8320D0-1456-C44E-A957-BD7FF42E033E}" srcOrd="0" destOrd="0" presId="urn:microsoft.com/office/officeart/2005/8/layout/StepDownProcess"/>
    <dgm:cxn modelId="{F17EB91A-5607-3642-866A-22EC77E8BAB7}" type="presOf" srcId="{7B348510-A90E-2B49-A58A-1D7DCDE8C8D0}" destId="{7EFC875D-14A1-5E4E-B2CB-9C0CC29F26F0}" srcOrd="0" destOrd="0" presId="urn:microsoft.com/office/officeart/2005/8/layout/StepDownProcess"/>
    <dgm:cxn modelId="{088D5D27-8F7A-A449-B931-3C11F2C4890B}" srcId="{7B348510-A90E-2B49-A58A-1D7DCDE8C8D0}" destId="{51C1F8EB-3B24-BE41-8463-80CB6D5C9C6C}" srcOrd="3" destOrd="0" parTransId="{2AFF306E-AC8F-DA4F-B07A-4AB6037FA3A8}" sibTransId="{7385E1D9-3F2D-E24E-A658-1281E4377B8A}"/>
    <dgm:cxn modelId="{4D3D4D44-1474-FD48-8592-6BC5F0B33DC2}" type="presOf" srcId="{71887C67-D250-C54C-9148-BE244B82B66C}" destId="{B6F57898-AC70-644B-8296-8A72D4462C36}" srcOrd="0" destOrd="0" presId="urn:microsoft.com/office/officeart/2005/8/layout/StepDownProcess"/>
    <dgm:cxn modelId="{EFD87A58-5D14-4142-95C5-7FCB932EF708}" srcId="{7B348510-A90E-2B49-A58A-1D7DCDE8C8D0}" destId="{71887C67-D250-C54C-9148-BE244B82B66C}" srcOrd="4" destOrd="0" parTransId="{5EFAD939-6845-214C-961F-2514B13BF70B}" sibTransId="{C87CD45E-9562-8D4E-83C9-98AA3C6B27D8}"/>
    <dgm:cxn modelId="{FE920B63-76E9-3C47-8E26-A854DF979461}" srcId="{7B348510-A90E-2B49-A58A-1D7DCDE8C8D0}" destId="{4014FB87-F311-1841-A2BD-BB59655CE95F}" srcOrd="1" destOrd="0" parTransId="{1270F77F-6AB0-014E-863C-D37357A8B051}" sibTransId="{5C1B714F-F895-0345-9557-8FDA3CC0163C}"/>
    <dgm:cxn modelId="{BBE57D66-1D27-7E47-A706-EEA503344EA3}" type="presOf" srcId="{E6FA9807-702C-0541-8891-7E7BD5BA313A}" destId="{3B936111-BBA7-3746-A11F-ADDC76E4E50A}" srcOrd="0" destOrd="0" presId="urn:microsoft.com/office/officeart/2005/8/layout/StepDownProcess"/>
    <dgm:cxn modelId="{A4A5ED7A-B5A8-B045-A88C-4DCE2850BBF7}" type="presOf" srcId="{90A3CB9B-EA89-6049-B307-B247C12DE483}" destId="{939F4275-8481-9541-9B80-8B47C4F329A2}" srcOrd="0" destOrd="0" presId="urn:microsoft.com/office/officeart/2005/8/layout/StepDownProcess"/>
    <dgm:cxn modelId="{DF874891-D292-674E-8294-CD44B4F075E7}" type="presOf" srcId="{4014FB87-F311-1841-A2BD-BB59655CE95F}" destId="{328BD4CC-FB86-E942-A2B5-E08495B01552}" srcOrd="0" destOrd="0" presId="urn:microsoft.com/office/officeart/2005/8/layout/StepDownProcess"/>
    <dgm:cxn modelId="{C1665793-5FBA-B642-95B0-5E226212A196}" srcId="{7B348510-A90E-2B49-A58A-1D7DCDE8C8D0}" destId="{E6FA9807-702C-0541-8891-7E7BD5BA313A}" srcOrd="2" destOrd="0" parTransId="{BC4D7078-2173-6F4F-80F6-7C174F1AF77F}" sibTransId="{874E5BB4-09C9-0F43-A536-1300D96545FF}"/>
    <dgm:cxn modelId="{725BC198-C5BA-0740-8FA5-8F9E3D588616}" srcId="{7B348510-A90E-2B49-A58A-1D7DCDE8C8D0}" destId="{90A3CB9B-EA89-6049-B307-B247C12DE483}" srcOrd="0" destOrd="0" parTransId="{34FD2E6F-9A05-9E4B-B229-195AF5EB4995}" sibTransId="{CC223FE0-5F4D-C042-BF07-2CB698B9B867}"/>
    <dgm:cxn modelId="{D0E28D5D-BE82-0A46-9CCA-76AB024F2B21}" type="presParOf" srcId="{7EFC875D-14A1-5E4E-B2CB-9C0CC29F26F0}" destId="{9EF73B0F-403D-3041-9931-A897798FA3A4}" srcOrd="0" destOrd="0" presId="urn:microsoft.com/office/officeart/2005/8/layout/StepDownProcess"/>
    <dgm:cxn modelId="{5A538504-F56A-F240-B305-AB089F79BF98}" type="presParOf" srcId="{9EF73B0F-403D-3041-9931-A897798FA3A4}" destId="{98A04801-A36C-544C-AE8D-9EFCCAA723A2}" srcOrd="0" destOrd="0" presId="urn:microsoft.com/office/officeart/2005/8/layout/StepDownProcess"/>
    <dgm:cxn modelId="{4B30D37D-B425-E54C-9895-E6A5938735BB}" type="presParOf" srcId="{9EF73B0F-403D-3041-9931-A897798FA3A4}" destId="{939F4275-8481-9541-9B80-8B47C4F329A2}" srcOrd="1" destOrd="0" presId="urn:microsoft.com/office/officeart/2005/8/layout/StepDownProcess"/>
    <dgm:cxn modelId="{05944B6B-1F95-2F4D-8CBE-A67FE1BDFD7D}" type="presParOf" srcId="{9EF73B0F-403D-3041-9931-A897798FA3A4}" destId="{545D3FE6-AD60-4A4B-8437-3CE8C8504DAA}" srcOrd="2" destOrd="0" presId="urn:microsoft.com/office/officeart/2005/8/layout/StepDownProcess"/>
    <dgm:cxn modelId="{DE65D097-34D1-E94C-B69D-C576D8CF0DF5}" type="presParOf" srcId="{7EFC875D-14A1-5E4E-B2CB-9C0CC29F26F0}" destId="{3447042A-EF20-6D47-9814-BFD4E6402497}" srcOrd="1" destOrd="0" presId="urn:microsoft.com/office/officeart/2005/8/layout/StepDownProcess"/>
    <dgm:cxn modelId="{B90C86BA-6829-7A49-9991-8E71569BDE28}" type="presParOf" srcId="{7EFC875D-14A1-5E4E-B2CB-9C0CC29F26F0}" destId="{340C8CE7-FB9F-F842-9301-EC4235410B7E}" srcOrd="2" destOrd="0" presId="urn:microsoft.com/office/officeart/2005/8/layout/StepDownProcess"/>
    <dgm:cxn modelId="{C9161D1E-96CE-A842-90DC-72644BA395B0}" type="presParOf" srcId="{340C8CE7-FB9F-F842-9301-EC4235410B7E}" destId="{991CB982-02EB-CE44-99BC-8F10987D4D06}" srcOrd="0" destOrd="0" presId="urn:microsoft.com/office/officeart/2005/8/layout/StepDownProcess"/>
    <dgm:cxn modelId="{962F6181-A6D5-AA4E-9431-840FA4795FF7}" type="presParOf" srcId="{340C8CE7-FB9F-F842-9301-EC4235410B7E}" destId="{328BD4CC-FB86-E942-A2B5-E08495B01552}" srcOrd="1" destOrd="0" presId="urn:microsoft.com/office/officeart/2005/8/layout/StepDownProcess"/>
    <dgm:cxn modelId="{94A6814E-7CEA-5140-9633-E46AF351E761}" type="presParOf" srcId="{340C8CE7-FB9F-F842-9301-EC4235410B7E}" destId="{40529430-2B19-5146-8C31-F0A0EF06C1B1}" srcOrd="2" destOrd="0" presId="urn:microsoft.com/office/officeart/2005/8/layout/StepDownProcess"/>
    <dgm:cxn modelId="{5091E17D-8460-2E40-9EAB-8EC54146B1E5}" type="presParOf" srcId="{7EFC875D-14A1-5E4E-B2CB-9C0CC29F26F0}" destId="{2E118A44-637D-F247-842D-6FDDFB889EE9}" srcOrd="3" destOrd="0" presId="urn:microsoft.com/office/officeart/2005/8/layout/StepDownProcess"/>
    <dgm:cxn modelId="{4334A412-2136-AF48-9334-AE3FF971A92F}" type="presParOf" srcId="{7EFC875D-14A1-5E4E-B2CB-9C0CC29F26F0}" destId="{9C197F4A-87E9-524B-8043-D044D36B4D57}" srcOrd="4" destOrd="0" presId="urn:microsoft.com/office/officeart/2005/8/layout/StepDownProcess"/>
    <dgm:cxn modelId="{7F61A75D-AA68-EB4C-9E0C-8B4A28F34230}" type="presParOf" srcId="{9C197F4A-87E9-524B-8043-D044D36B4D57}" destId="{5C241E63-573E-F14F-B4D8-A770575A3C0C}" srcOrd="0" destOrd="0" presId="urn:microsoft.com/office/officeart/2005/8/layout/StepDownProcess"/>
    <dgm:cxn modelId="{113A2926-D619-4045-8A79-44D71AA60EC6}" type="presParOf" srcId="{9C197F4A-87E9-524B-8043-D044D36B4D57}" destId="{3B936111-BBA7-3746-A11F-ADDC76E4E50A}" srcOrd="1" destOrd="0" presId="urn:microsoft.com/office/officeart/2005/8/layout/StepDownProcess"/>
    <dgm:cxn modelId="{A1F00E63-37C8-794D-BC74-80F028BBB531}" type="presParOf" srcId="{9C197F4A-87E9-524B-8043-D044D36B4D57}" destId="{1F222E7F-7AC6-984E-971B-997AD5CC75A3}" srcOrd="2" destOrd="0" presId="urn:microsoft.com/office/officeart/2005/8/layout/StepDownProcess"/>
    <dgm:cxn modelId="{7A4EAA7F-FDC2-EC47-AA28-5B6D76CDF048}" type="presParOf" srcId="{7EFC875D-14A1-5E4E-B2CB-9C0CC29F26F0}" destId="{9C9211A6-3EED-9C4B-BF91-A11073A86059}" srcOrd="5" destOrd="0" presId="urn:microsoft.com/office/officeart/2005/8/layout/StepDownProcess"/>
    <dgm:cxn modelId="{D932E894-8FAB-D64B-9717-4510E6241493}" type="presParOf" srcId="{7EFC875D-14A1-5E4E-B2CB-9C0CC29F26F0}" destId="{D8C761A8-AA2D-774A-B014-286E04E3FF78}" srcOrd="6" destOrd="0" presId="urn:microsoft.com/office/officeart/2005/8/layout/StepDownProcess"/>
    <dgm:cxn modelId="{39AE7A7B-919B-994B-827A-33FFC8B4A865}" type="presParOf" srcId="{D8C761A8-AA2D-774A-B014-286E04E3FF78}" destId="{C76CB253-42A6-B14F-A85A-A9A71FEDF641}" srcOrd="0" destOrd="0" presId="urn:microsoft.com/office/officeart/2005/8/layout/StepDownProcess"/>
    <dgm:cxn modelId="{B19F3D39-0E5B-394C-9FD7-9B903E50E1DB}" type="presParOf" srcId="{D8C761A8-AA2D-774A-B014-286E04E3FF78}" destId="{0D8320D0-1456-C44E-A957-BD7FF42E033E}" srcOrd="1" destOrd="0" presId="urn:microsoft.com/office/officeart/2005/8/layout/StepDownProcess"/>
    <dgm:cxn modelId="{12AE25B4-FE59-2A42-BA06-F4F6F2B4CC77}" type="presParOf" srcId="{D8C761A8-AA2D-774A-B014-286E04E3FF78}" destId="{096ECE52-033D-7F4D-9079-69CE684A3D9B}" srcOrd="2" destOrd="0" presId="urn:microsoft.com/office/officeart/2005/8/layout/StepDownProcess"/>
    <dgm:cxn modelId="{8F6F625B-103F-8048-B0B1-A4B7FCA3107C}" type="presParOf" srcId="{7EFC875D-14A1-5E4E-B2CB-9C0CC29F26F0}" destId="{0C16A316-FB9A-1047-9897-B508B15ACFE2}" srcOrd="7" destOrd="0" presId="urn:microsoft.com/office/officeart/2005/8/layout/StepDownProcess"/>
    <dgm:cxn modelId="{A827C276-AA91-424E-8E3A-F4268CD91574}" type="presParOf" srcId="{7EFC875D-14A1-5E4E-B2CB-9C0CC29F26F0}" destId="{7039F70B-3C2E-844F-9657-0D5677C2AC0A}" srcOrd="8" destOrd="0" presId="urn:microsoft.com/office/officeart/2005/8/layout/StepDownProcess"/>
    <dgm:cxn modelId="{8B9105E3-3663-B54A-A413-1AC261621898}" type="presParOf" srcId="{7039F70B-3C2E-844F-9657-0D5677C2AC0A}" destId="{B6F57898-AC70-644B-8296-8A72D4462C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04801-A36C-544C-AE8D-9EFCCAA723A2}">
      <dsp:nvSpPr>
        <dsp:cNvPr id="0" name=""/>
        <dsp:cNvSpPr/>
      </dsp:nvSpPr>
      <dsp:spPr>
        <a:xfrm rot="5400000">
          <a:off x="665696" y="799149"/>
          <a:ext cx="739054" cy="8413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F4275-8481-9541-9B80-8B47C4F329A2}">
      <dsp:nvSpPr>
        <dsp:cNvPr id="0" name=""/>
        <dsp:cNvSpPr/>
      </dsp:nvSpPr>
      <dsp:spPr>
        <a:xfrm>
          <a:off x="0" y="332174"/>
          <a:ext cx="1881974" cy="445475"/>
        </a:xfrm>
        <a:prstGeom prst="roundRect">
          <a:avLst>
            <a:gd name="adj" fmla="val 1667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Introduction/ Background</a:t>
          </a:r>
          <a:endParaRPr lang="en-US" sz="1200" kern="1200" dirty="0"/>
        </a:p>
      </dsp:txBody>
      <dsp:txXfrm>
        <a:off x="21750" y="353924"/>
        <a:ext cx="1838474" cy="401975"/>
      </dsp:txXfrm>
    </dsp:sp>
    <dsp:sp modelId="{545D3FE6-AD60-4A4B-8437-3CE8C8504DAA}">
      <dsp:nvSpPr>
        <dsp:cNvPr id="0" name=""/>
        <dsp:cNvSpPr/>
      </dsp:nvSpPr>
      <dsp:spPr>
        <a:xfrm>
          <a:off x="2047979" y="39091"/>
          <a:ext cx="904863" cy="70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CB982-02EB-CE44-99BC-8F10987D4D06}">
      <dsp:nvSpPr>
        <dsp:cNvPr id="0" name=""/>
        <dsp:cNvSpPr/>
      </dsp:nvSpPr>
      <dsp:spPr>
        <a:xfrm rot="5400000">
          <a:off x="1928849" y="1622786"/>
          <a:ext cx="739054" cy="8413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D4CC-FB86-E942-A2B5-E08495B01552}">
      <dsp:nvSpPr>
        <dsp:cNvPr id="0" name=""/>
        <dsp:cNvSpPr/>
      </dsp:nvSpPr>
      <dsp:spPr>
        <a:xfrm>
          <a:off x="1555116" y="1143206"/>
          <a:ext cx="1800546" cy="4861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Hypothesis</a:t>
          </a:r>
          <a:endParaRPr lang="en-US" sz="1200" kern="1200" dirty="0"/>
        </a:p>
      </dsp:txBody>
      <dsp:txXfrm>
        <a:off x="1578854" y="1166944"/>
        <a:ext cx="1753070" cy="438703"/>
      </dsp:txXfrm>
    </dsp:sp>
    <dsp:sp modelId="{40529430-2B19-5146-8C31-F0A0EF06C1B1}">
      <dsp:nvSpPr>
        <dsp:cNvPr id="0" name=""/>
        <dsp:cNvSpPr/>
      </dsp:nvSpPr>
      <dsp:spPr>
        <a:xfrm>
          <a:off x="3191866" y="934290"/>
          <a:ext cx="904863" cy="70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1E63-573E-F14F-B4D8-A770575A3C0C}">
      <dsp:nvSpPr>
        <dsp:cNvPr id="0" name=""/>
        <dsp:cNvSpPr/>
      </dsp:nvSpPr>
      <dsp:spPr>
        <a:xfrm rot="5400000">
          <a:off x="3088796" y="2470279"/>
          <a:ext cx="739054" cy="8413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36111-BBA7-3746-A11F-ADDC76E4E50A}">
      <dsp:nvSpPr>
        <dsp:cNvPr id="0" name=""/>
        <dsp:cNvSpPr/>
      </dsp:nvSpPr>
      <dsp:spPr>
        <a:xfrm>
          <a:off x="2769899" y="1970143"/>
          <a:ext cx="1904978" cy="4476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Methodology</a:t>
          </a:r>
          <a:endParaRPr lang="en-US" sz="1200" kern="1200" dirty="0"/>
        </a:p>
      </dsp:txBody>
      <dsp:txXfrm>
        <a:off x="2791756" y="1992000"/>
        <a:ext cx="1861264" cy="403947"/>
      </dsp:txXfrm>
    </dsp:sp>
    <dsp:sp modelId="{1F222E7F-7AC6-984E-971B-997AD5CC75A3}">
      <dsp:nvSpPr>
        <dsp:cNvPr id="0" name=""/>
        <dsp:cNvSpPr/>
      </dsp:nvSpPr>
      <dsp:spPr>
        <a:xfrm>
          <a:off x="4428682" y="1829490"/>
          <a:ext cx="904863" cy="70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CB253-42A6-B14F-A85A-A9A71FEDF641}">
      <dsp:nvSpPr>
        <dsp:cNvPr id="0" name=""/>
        <dsp:cNvSpPr/>
      </dsp:nvSpPr>
      <dsp:spPr>
        <a:xfrm rot="5400000">
          <a:off x="4273449" y="3277974"/>
          <a:ext cx="739054" cy="8413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320D0-1456-C44E-A957-BD7FF42E033E}">
      <dsp:nvSpPr>
        <dsp:cNvPr id="0" name=""/>
        <dsp:cNvSpPr/>
      </dsp:nvSpPr>
      <dsp:spPr>
        <a:xfrm>
          <a:off x="3935364" y="2812982"/>
          <a:ext cx="1751328" cy="496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Results</a:t>
          </a:r>
          <a:endParaRPr lang="en-US" sz="1200" kern="1200" dirty="0"/>
        </a:p>
      </dsp:txBody>
      <dsp:txXfrm>
        <a:off x="3959598" y="2837216"/>
        <a:ext cx="1702860" cy="447883"/>
      </dsp:txXfrm>
    </dsp:sp>
    <dsp:sp modelId="{096ECE52-033D-7F4D-9079-69CE684A3D9B}">
      <dsp:nvSpPr>
        <dsp:cNvPr id="0" name=""/>
        <dsp:cNvSpPr/>
      </dsp:nvSpPr>
      <dsp:spPr>
        <a:xfrm>
          <a:off x="5536457" y="2724689"/>
          <a:ext cx="904863" cy="70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57898-AC70-644B-8296-8A72D4462C36}">
      <dsp:nvSpPr>
        <dsp:cNvPr id="0" name=""/>
        <dsp:cNvSpPr/>
      </dsp:nvSpPr>
      <dsp:spPr>
        <a:xfrm>
          <a:off x="5127914" y="3595269"/>
          <a:ext cx="1757922" cy="5365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Conclusion/ SWOT Analysis</a:t>
          </a:r>
          <a:endParaRPr lang="en-US" sz="1200" kern="1200" dirty="0"/>
        </a:p>
      </dsp:txBody>
      <dsp:txXfrm>
        <a:off x="5154110" y="3621465"/>
        <a:ext cx="1705530" cy="48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e6846a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e6846a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0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64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2e6846a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2e6846a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40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3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quest.com/pubidlinkhandler/sng/pubtitle/IAES+International+Journal+of+Artificial+Intelligence/$N/1686339/PagePdf/2547094437/fulltextPDF/CB0889F441704F8CPQ/1?accountid=10017" TargetMode="External"/><Relationship Id="rId3" Type="http://schemas.openxmlformats.org/officeDocument/2006/relationships/hyperlink" Target="https://doi.org/10.1038/s41416-019-0694-0" TargetMode="External"/><Relationship Id="rId7" Type="http://schemas.openxmlformats.org/officeDocument/2006/relationships/hyperlink" Target="https://www.proquest.com/indexinglinkhandler/sng/au/Sri+Hartini/$N?accountid=100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quest.com/indexinglinkhandler/sng/au/Glori+Stephani+Saragih/$N?accountid=10017" TargetMode="External"/><Relationship Id="rId5" Type="http://schemas.openxmlformats.org/officeDocument/2006/relationships/hyperlink" Target="https://www.proquest.com/indexinglinkhandler/sng/au/Zhafarina,+Fildzah/$N?accountid=10017" TargetMode="External"/><Relationship Id="rId10" Type="http://schemas.openxmlformats.org/officeDocument/2006/relationships/hyperlink" Target="https://www.datacamp.com/tutorial/random-forests-classifier-python" TargetMode="External"/><Relationship Id="rId4" Type="http://schemas.openxmlformats.org/officeDocument/2006/relationships/hyperlink" Target="https://www.proquest.com/indexinglinkhandler/sng/au/Zuherman+Rustam/$N?accountid=10017" TargetMode="External"/><Relationship Id="rId9" Type="http://schemas.openxmlformats.org/officeDocument/2006/relationships/hyperlink" Target="https://www.proquest.com/indexingvolumeissuelinkhandler/1686339/IAES+International+Journal+of+Artificial+Intelligence/02021Y06Y01$23Jun+2021$3b++Vol.+10+$282$29/10/2?accountid=1001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96000">
              <a:schemeClr val="tx1">
                <a:lumMod val="90000"/>
                <a:lumOff val="10000"/>
              </a:schemeClr>
            </a:gs>
            <a:gs pos="75000">
              <a:schemeClr val="tx1">
                <a:lumMod val="90000"/>
                <a:lumOff val="10000"/>
              </a:schemeClr>
            </a:gs>
            <a:gs pos="33000">
              <a:schemeClr val="tx1">
                <a:lumMod val="75000"/>
                <a:lumOff val="2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Experts Advise Against Pancreatic Cancer Screening | Everyday Health">
            <a:extLst>
              <a:ext uri="{FF2B5EF4-FFF2-40B4-BE49-F238E27FC236}">
                <a16:creationId xmlns:a16="http://schemas.microsoft.com/office/drawing/2014/main" id="{E046F5F4-3BB4-C091-7DFA-7BF11FDE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89" y="15684"/>
            <a:ext cx="2353545" cy="13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581966" y="1194578"/>
            <a:ext cx="6996170" cy="27543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Predicting Pancreatic Cancer: Diagnosis and Stage </a:t>
            </a:r>
            <a:endParaRPr sz="6000" dirty="0">
              <a:solidFill>
                <a:schemeClr val="bg1"/>
              </a:solidFill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793" y="868113"/>
            <a:ext cx="1819207" cy="22204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F9C8A1-96AD-9C8A-746D-012D390200C2}"/>
              </a:ext>
            </a:extLst>
          </p:cNvPr>
          <p:cNvSpPr txBox="1">
            <a:spLocks/>
          </p:cNvSpPr>
          <p:nvPr/>
        </p:nvSpPr>
        <p:spPr>
          <a:xfrm>
            <a:off x="6520300" y="4335794"/>
            <a:ext cx="45345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>
              <a:lnSpc>
                <a:spcPct val="100000"/>
              </a:lnSpc>
              <a:buFont typeface="IBM Plex Sans Condensed"/>
              <a:buNone/>
            </a:pPr>
            <a:r>
              <a:rPr lang="en-US" sz="1200" b="1" dirty="0">
                <a:solidFill>
                  <a:schemeClr val="bg1"/>
                </a:solidFill>
              </a:rPr>
              <a:t>Nadira Amadou Mahamane</a:t>
            </a:r>
          </a:p>
          <a:p>
            <a:pPr marL="0" indent="0">
              <a:lnSpc>
                <a:spcPct val="100000"/>
              </a:lnSpc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Engineering Physics, Computer Science</a:t>
            </a:r>
          </a:p>
          <a:p>
            <a:pPr marL="0" indent="0">
              <a:lnSpc>
                <a:spcPct val="100000"/>
              </a:lnSpc>
              <a:buSzPts val="1100"/>
              <a:buFont typeface="IBM Plex Sans Condensed"/>
              <a:buNone/>
            </a:pPr>
            <a:r>
              <a:rPr lang="en-US" sz="1200" dirty="0">
                <a:solidFill>
                  <a:schemeClr val="bg1"/>
                </a:solidFill>
              </a:rPr>
              <a:t>University of Central Arkansas</a:t>
            </a:r>
          </a:p>
          <a:p>
            <a:pPr marL="0" indent="0">
              <a:lnSpc>
                <a:spcPct val="100000"/>
              </a:lnSpc>
              <a:buSzPts val="11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</a:rPr>
              <a:t>ASRI-2022- Cancer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D88DF-7C4A-0AEB-19BE-023B50E48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8" y="113250"/>
            <a:ext cx="1924836" cy="1003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70FEE-D18D-AD49-2E79-57D8CFDC2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3A1AB-9D94-A7D0-885A-77FF1432B0AA}"/>
              </a:ext>
            </a:extLst>
          </p:cNvPr>
          <p:cNvSpPr txBox="1"/>
          <p:nvPr/>
        </p:nvSpPr>
        <p:spPr>
          <a:xfrm>
            <a:off x="2914650" y="0"/>
            <a:ext cx="460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ANOVA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13ECD-5E51-84AE-13BF-235FA3CF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7" y="902726"/>
            <a:ext cx="4305919" cy="3608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7B85D0-2456-A85A-A624-81F1960BCE21}"/>
              </a:ext>
            </a:extLst>
          </p:cNvPr>
          <p:cNvSpPr txBox="1"/>
          <p:nvPr/>
        </p:nvSpPr>
        <p:spPr>
          <a:xfrm>
            <a:off x="395112" y="1608970"/>
            <a:ext cx="3403735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Analysis of variance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Statistical difference between the means of independent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 value: evidence against a null hypothesis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P&lt;0.01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57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4239-F00B-839F-0111-2F5BF890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04" y="211467"/>
            <a:ext cx="7593300" cy="396300"/>
          </a:xfrm>
        </p:spPr>
        <p:txBody>
          <a:bodyPr/>
          <a:lstStyle/>
          <a:p>
            <a:r>
              <a:rPr lang="en-US" sz="3600" dirty="0"/>
              <a:t>K-nearest 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49C93-30D1-DBEF-2713-7B379D559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9C212-B920-87F1-57E7-66BF630E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86" y="1063606"/>
            <a:ext cx="4335442" cy="3432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30DDEF-7478-2A9A-93BB-8F00AB5AACCF}"/>
              </a:ext>
            </a:extLst>
          </p:cNvPr>
          <p:cNvSpPr/>
          <p:nvPr/>
        </p:nvSpPr>
        <p:spPr>
          <a:xfrm>
            <a:off x="3347445" y="1351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-apple-system"/>
              </a:rPr>
              <a:t>Find a predefined number of training samples closest in distance to the new point, and predict the label from these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" name="Google Shape;1061;p49">
            <a:extLst>
              <a:ext uri="{FF2B5EF4-FFF2-40B4-BE49-F238E27FC236}">
                <a16:creationId xmlns:a16="http://schemas.microsoft.com/office/drawing/2014/main" id="{E779AE99-F62B-E4BE-D690-5DDCCC5D385A}"/>
              </a:ext>
            </a:extLst>
          </p:cNvPr>
          <p:cNvGrpSpPr/>
          <p:nvPr/>
        </p:nvGrpSpPr>
        <p:grpSpPr>
          <a:xfrm>
            <a:off x="7749506" y="81571"/>
            <a:ext cx="1245787" cy="1299459"/>
            <a:chOff x="9901824" y="937343"/>
            <a:chExt cx="744273" cy="793950"/>
          </a:xfrm>
        </p:grpSpPr>
        <p:grpSp>
          <p:nvGrpSpPr>
            <p:cNvPr id="7" name="Google Shape;1062;p49">
              <a:extLst>
                <a:ext uri="{FF2B5EF4-FFF2-40B4-BE49-F238E27FC236}">
                  <a16:creationId xmlns:a16="http://schemas.microsoft.com/office/drawing/2014/main" id="{6FF605C5-2542-7218-B0A5-8C4BDE47C95D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1063;p49">
                <a:extLst>
                  <a:ext uri="{FF2B5EF4-FFF2-40B4-BE49-F238E27FC236}">
                    <a16:creationId xmlns:a16="http://schemas.microsoft.com/office/drawing/2014/main" id="{D972AC3B-7E33-6118-7C60-5BF92F377C5B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64;p49">
                <a:extLst>
                  <a:ext uri="{FF2B5EF4-FFF2-40B4-BE49-F238E27FC236}">
                    <a16:creationId xmlns:a16="http://schemas.microsoft.com/office/drawing/2014/main" id="{F7E3D086-5D1F-DB28-B386-070F08388886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5;p49">
                <a:extLst>
                  <a:ext uri="{FF2B5EF4-FFF2-40B4-BE49-F238E27FC236}">
                    <a16:creationId xmlns:a16="http://schemas.microsoft.com/office/drawing/2014/main" id="{51B74898-252A-1E94-3893-C5BBEBE6C11F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6;p49">
                <a:extLst>
                  <a:ext uri="{FF2B5EF4-FFF2-40B4-BE49-F238E27FC236}">
                    <a16:creationId xmlns:a16="http://schemas.microsoft.com/office/drawing/2014/main" id="{4905EBC8-7949-92B4-3E76-EDADD225B2E3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7;p49">
                <a:extLst>
                  <a:ext uri="{FF2B5EF4-FFF2-40B4-BE49-F238E27FC236}">
                    <a16:creationId xmlns:a16="http://schemas.microsoft.com/office/drawing/2014/main" id="{C8E51F6E-51E0-47E7-55AA-A993DD746765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8;p49">
                <a:extLst>
                  <a:ext uri="{FF2B5EF4-FFF2-40B4-BE49-F238E27FC236}">
                    <a16:creationId xmlns:a16="http://schemas.microsoft.com/office/drawing/2014/main" id="{8578D08C-573D-BA1F-2BE4-49F2112FBC11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69;p49">
                <a:extLst>
                  <a:ext uri="{FF2B5EF4-FFF2-40B4-BE49-F238E27FC236}">
                    <a16:creationId xmlns:a16="http://schemas.microsoft.com/office/drawing/2014/main" id="{ED998112-1652-DE42-9108-ADF1AA2394DB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0;p49">
                <a:extLst>
                  <a:ext uri="{FF2B5EF4-FFF2-40B4-BE49-F238E27FC236}">
                    <a16:creationId xmlns:a16="http://schemas.microsoft.com/office/drawing/2014/main" id="{56250C2A-66B9-0625-9BBA-2C4C599AD414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1;p49">
                <a:extLst>
                  <a:ext uri="{FF2B5EF4-FFF2-40B4-BE49-F238E27FC236}">
                    <a16:creationId xmlns:a16="http://schemas.microsoft.com/office/drawing/2014/main" id="{714518E6-6D76-1276-89B7-BF89865A1FBC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2;p49">
                <a:extLst>
                  <a:ext uri="{FF2B5EF4-FFF2-40B4-BE49-F238E27FC236}">
                    <a16:creationId xmlns:a16="http://schemas.microsoft.com/office/drawing/2014/main" id="{D626BCA8-265F-729E-F98B-E94901C29A11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073;p49">
              <a:extLst>
                <a:ext uri="{FF2B5EF4-FFF2-40B4-BE49-F238E27FC236}">
                  <a16:creationId xmlns:a16="http://schemas.microsoft.com/office/drawing/2014/main" id="{926D43A4-902F-AA6E-F944-43163310D5D8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4;p49">
              <a:extLst>
                <a:ext uri="{FF2B5EF4-FFF2-40B4-BE49-F238E27FC236}">
                  <a16:creationId xmlns:a16="http://schemas.microsoft.com/office/drawing/2014/main" id="{1B95B0FA-5535-2B5C-0EFB-D4A8A63C8C11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5;p49">
              <a:extLst>
                <a:ext uri="{FF2B5EF4-FFF2-40B4-BE49-F238E27FC236}">
                  <a16:creationId xmlns:a16="http://schemas.microsoft.com/office/drawing/2014/main" id="{5BAD2AB4-2054-1309-1167-07B416A23030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6;p49">
              <a:extLst>
                <a:ext uri="{FF2B5EF4-FFF2-40B4-BE49-F238E27FC236}">
                  <a16:creationId xmlns:a16="http://schemas.microsoft.com/office/drawing/2014/main" id="{6EDD008C-7A91-8DC6-A05F-16A35AB60FB3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7;p49">
              <a:extLst>
                <a:ext uri="{FF2B5EF4-FFF2-40B4-BE49-F238E27FC236}">
                  <a16:creationId xmlns:a16="http://schemas.microsoft.com/office/drawing/2014/main" id="{E7D4F695-A16D-E0C4-DC76-A6CDA8099EA6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8;p49">
              <a:extLst>
                <a:ext uri="{FF2B5EF4-FFF2-40B4-BE49-F238E27FC236}">
                  <a16:creationId xmlns:a16="http://schemas.microsoft.com/office/drawing/2014/main" id="{4515BF44-8512-29A1-9104-16135BE02336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" name="Picture 24" descr="Chart, treemap chart&#10;&#10;Description automatically generated">
            <a:extLst>
              <a:ext uri="{FF2B5EF4-FFF2-40B4-BE49-F238E27FC236}">
                <a16:creationId xmlns:a16="http://schemas.microsoft.com/office/drawing/2014/main" id="{BD3FB05F-EB97-A90F-1A98-DD2C3ACD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82" y="900307"/>
            <a:ext cx="5906418" cy="4114583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D016BF8A-BF85-764E-6B79-24EDCDD35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819" y="846685"/>
            <a:ext cx="6183975" cy="43079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471CB3-1707-4E3F-63A7-BF524F50624A}"/>
              </a:ext>
            </a:extLst>
          </p:cNvPr>
          <p:cNvSpPr txBox="1"/>
          <p:nvPr/>
        </p:nvSpPr>
        <p:spPr>
          <a:xfrm>
            <a:off x="291206" y="3506933"/>
            <a:ext cx="273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Non-parametric: no assumption for underlying data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calculate 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Find closest neighbors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Vote for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Small N: low bias,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Big N: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N= 3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CDD1FE8-9E1B-0BE0-4781-13797FE89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95" y="1063606"/>
            <a:ext cx="2641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57000">
              <a:schemeClr val="tx1">
                <a:lumMod val="75000"/>
                <a:lumOff val="2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E96D-A9DE-600F-0DAE-3B4794DD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6" y="257074"/>
            <a:ext cx="7593300" cy="396300"/>
          </a:xfrm>
        </p:spPr>
        <p:txBody>
          <a:bodyPr/>
          <a:lstStyle/>
          <a:p>
            <a:r>
              <a:rPr lang="en-US" dirty="0"/>
              <a:t>Random Forest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5707F-62C1-3F6A-259A-C409D13481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" name="Google Shape;1061;p49">
            <a:extLst>
              <a:ext uri="{FF2B5EF4-FFF2-40B4-BE49-F238E27FC236}">
                <a16:creationId xmlns:a16="http://schemas.microsoft.com/office/drawing/2014/main" id="{7385D5FA-F5B6-5C0B-2979-DC995C329A6E}"/>
              </a:ext>
            </a:extLst>
          </p:cNvPr>
          <p:cNvGrpSpPr/>
          <p:nvPr/>
        </p:nvGrpSpPr>
        <p:grpSpPr>
          <a:xfrm>
            <a:off x="-18677" y="3660434"/>
            <a:ext cx="1245787" cy="1299459"/>
            <a:chOff x="9901824" y="937343"/>
            <a:chExt cx="744273" cy="793950"/>
          </a:xfrm>
        </p:grpSpPr>
        <p:grpSp>
          <p:nvGrpSpPr>
            <p:cNvPr id="5" name="Google Shape;1062;p49">
              <a:extLst>
                <a:ext uri="{FF2B5EF4-FFF2-40B4-BE49-F238E27FC236}">
                  <a16:creationId xmlns:a16="http://schemas.microsoft.com/office/drawing/2014/main" id="{A8935C89-5F5F-2B12-939C-5E6E07035F25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" name="Google Shape;1063;p49">
                <a:extLst>
                  <a:ext uri="{FF2B5EF4-FFF2-40B4-BE49-F238E27FC236}">
                    <a16:creationId xmlns:a16="http://schemas.microsoft.com/office/drawing/2014/main" id="{423D5E03-3EEF-C869-32A7-0CA6C3E155A8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64;p49">
                <a:extLst>
                  <a:ext uri="{FF2B5EF4-FFF2-40B4-BE49-F238E27FC236}">
                    <a16:creationId xmlns:a16="http://schemas.microsoft.com/office/drawing/2014/main" id="{BD23E733-C309-0659-E46E-E34756DEC144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5;p49">
                <a:extLst>
                  <a:ext uri="{FF2B5EF4-FFF2-40B4-BE49-F238E27FC236}">
                    <a16:creationId xmlns:a16="http://schemas.microsoft.com/office/drawing/2014/main" id="{069B027E-1C75-C75C-E520-E79FB56939DF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66;p49">
                <a:extLst>
                  <a:ext uri="{FF2B5EF4-FFF2-40B4-BE49-F238E27FC236}">
                    <a16:creationId xmlns:a16="http://schemas.microsoft.com/office/drawing/2014/main" id="{461A657C-9322-C637-9ABA-AD78830D3059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7;p49">
                <a:extLst>
                  <a:ext uri="{FF2B5EF4-FFF2-40B4-BE49-F238E27FC236}">
                    <a16:creationId xmlns:a16="http://schemas.microsoft.com/office/drawing/2014/main" id="{49132464-E656-65CA-584A-19BF62A08FD2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8;p49">
                <a:extLst>
                  <a:ext uri="{FF2B5EF4-FFF2-40B4-BE49-F238E27FC236}">
                    <a16:creationId xmlns:a16="http://schemas.microsoft.com/office/drawing/2014/main" id="{B27DFC6F-569D-9CF7-2064-DCCE36A90CD7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9;p49">
                <a:extLst>
                  <a:ext uri="{FF2B5EF4-FFF2-40B4-BE49-F238E27FC236}">
                    <a16:creationId xmlns:a16="http://schemas.microsoft.com/office/drawing/2014/main" id="{B8BCF3D1-D7B5-D797-CF3A-3320687435F8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0;p49">
                <a:extLst>
                  <a:ext uri="{FF2B5EF4-FFF2-40B4-BE49-F238E27FC236}">
                    <a16:creationId xmlns:a16="http://schemas.microsoft.com/office/drawing/2014/main" id="{87CB3050-E481-4001-8E2A-6D0228B0E8B4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1;p49">
                <a:extLst>
                  <a:ext uri="{FF2B5EF4-FFF2-40B4-BE49-F238E27FC236}">
                    <a16:creationId xmlns:a16="http://schemas.microsoft.com/office/drawing/2014/main" id="{08BE7BA9-A8FB-3187-1B5D-E51BFC8CE041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2;p49">
                <a:extLst>
                  <a:ext uri="{FF2B5EF4-FFF2-40B4-BE49-F238E27FC236}">
                    <a16:creationId xmlns:a16="http://schemas.microsoft.com/office/drawing/2014/main" id="{8A63B019-448C-9E60-8705-F46BD1881AAA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Google Shape;1073;p49">
              <a:extLst>
                <a:ext uri="{FF2B5EF4-FFF2-40B4-BE49-F238E27FC236}">
                  <a16:creationId xmlns:a16="http://schemas.microsoft.com/office/drawing/2014/main" id="{CA7C2E33-3BEC-79B6-E0AE-BA55991979C1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4;p49">
              <a:extLst>
                <a:ext uri="{FF2B5EF4-FFF2-40B4-BE49-F238E27FC236}">
                  <a16:creationId xmlns:a16="http://schemas.microsoft.com/office/drawing/2014/main" id="{8BB4F2E2-3A92-7D98-9895-BC1255B92EEE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5;p49">
              <a:extLst>
                <a:ext uri="{FF2B5EF4-FFF2-40B4-BE49-F238E27FC236}">
                  <a16:creationId xmlns:a16="http://schemas.microsoft.com/office/drawing/2014/main" id="{42645F79-3CAA-B976-D28E-9A3EF4DDA553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6;p49">
              <a:extLst>
                <a:ext uri="{FF2B5EF4-FFF2-40B4-BE49-F238E27FC236}">
                  <a16:creationId xmlns:a16="http://schemas.microsoft.com/office/drawing/2014/main" id="{1E56F67A-5D7A-E9E3-AECA-A579BE13FD90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7;p49">
              <a:extLst>
                <a:ext uri="{FF2B5EF4-FFF2-40B4-BE49-F238E27FC236}">
                  <a16:creationId xmlns:a16="http://schemas.microsoft.com/office/drawing/2014/main" id="{C4CA40F2-136C-D176-5B0E-208207955B28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8;p49">
              <a:extLst>
                <a:ext uri="{FF2B5EF4-FFF2-40B4-BE49-F238E27FC236}">
                  <a16:creationId xmlns:a16="http://schemas.microsoft.com/office/drawing/2014/main" id="{B4B71EBA-79F3-03D8-30B7-8586986D7744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C507E04-D3C8-43EF-3F01-464A99CEE8D9}"/>
              </a:ext>
            </a:extLst>
          </p:cNvPr>
          <p:cNvSpPr/>
          <p:nvPr/>
        </p:nvSpPr>
        <p:spPr>
          <a:xfrm>
            <a:off x="4680628" y="149031"/>
            <a:ext cx="446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Find a predefined number of training samples closest in distance to the new point, and predict the label from these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5DA3917-299D-E28F-19DA-0EA346B0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37" y="900365"/>
            <a:ext cx="4845093" cy="3876075"/>
          </a:xfrm>
          <a:prstGeom prst="rect">
            <a:avLst/>
          </a:prstGeom>
        </p:spPr>
      </p:pic>
      <p:pic>
        <p:nvPicPr>
          <p:cNvPr id="28" name="Picture 27" descr="Chart, treemap chart&#10;&#10;Description automatically generated">
            <a:extLst>
              <a:ext uri="{FF2B5EF4-FFF2-40B4-BE49-F238E27FC236}">
                <a16:creationId xmlns:a16="http://schemas.microsoft.com/office/drawing/2014/main" id="{7898F7D4-12B3-24EF-7FB2-C58B2B27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742" y="1144581"/>
            <a:ext cx="5237655" cy="3648704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C9751BCF-2815-DB34-74E7-1AE883186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42" y="1102400"/>
            <a:ext cx="5309988" cy="36990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95A435-9FC3-0280-3D02-C737A0BA69D7}"/>
              </a:ext>
            </a:extLst>
          </p:cNvPr>
          <p:cNvSpPr txBox="1"/>
          <p:nvPr/>
        </p:nvSpPr>
        <p:spPr>
          <a:xfrm>
            <a:off x="1016257" y="3635450"/>
            <a:ext cx="2613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Overcoming the problem of excessive computability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sensitive to outlier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Parameters can be adjusted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84E005C-0832-113B-885D-38BE51DD8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6" y="975757"/>
            <a:ext cx="3416254" cy="24602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434073-E2F8-73E1-313F-D88D3EF8D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36" y="1769762"/>
            <a:ext cx="1625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8000">
              <a:schemeClr val="tx1">
                <a:lumMod val="75000"/>
                <a:lumOff val="25000"/>
              </a:schemeClr>
            </a:gs>
            <a:gs pos="100000">
              <a:schemeClr val="tx1">
                <a:lumMod val="90000"/>
                <a:lumOff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475" name="Google Shape;475;p4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783425" y="1349940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STRENGTHS</a:t>
            </a:r>
            <a:endParaRPr b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4657011" y="1349940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WEAKNESSES</a:t>
            </a:r>
            <a:endParaRPr b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783425" y="2905017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OPPORTUNITIES</a:t>
            </a:r>
            <a:endParaRPr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4640877" y="2895025"/>
            <a:ext cx="3719700" cy="1401300"/>
          </a:xfrm>
          <a:prstGeom prst="rect">
            <a:avLst/>
          </a:prstGeom>
          <a:solidFill>
            <a:srgbClr val="FFFFFF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THREATS</a:t>
            </a:r>
            <a:endParaRPr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3435367" y="1681550"/>
            <a:ext cx="2137500" cy="21375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9FFAFF"/>
              </a:gs>
              <a:gs pos="58000">
                <a:schemeClr val="accent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0"/>
          <p:cNvSpPr/>
          <p:nvPr/>
        </p:nvSpPr>
        <p:spPr>
          <a:xfrm rot="5400000">
            <a:off x="3589453" y="1681550"/>
            <a:ext cx="2137500" cy="21375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FFE659"/>
              </a:gs>
              <a:gs pos="58000">
                <a:schemeClr val="accent4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0"/>
          <p:cNvSpPr/>
          <p:nvPr/>
        </p:nvSpPr>
        <p:spPr>
          <a:xfrm rot="10800000">
            <a:off x="3589453" y="1836841"/>
            <a:ext cx="2137500" cy="21375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0"/>
          <p:cNvSpPr/>
          <p:nvPr/>
        </p:nvSpPr>
        <p:spPr>
          <a:xfrm rot="-5400000">
            <a:off x="3435367" y="1836841"/>
            <a:ext cx="2137500" cy="21375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F4FC68"/>
              </a:gs>
              <a:gs pos="5800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4003669" y="2127414"/>
            <a:ext cx="202082" cy="4161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S</a:t>
            </a:r>
          </a:p>
        </p:txBody>
      </p:sp>
      <p:sp>
        <p:nvSpPr>
          <p:cNvPr id="485" name="Google Shape;485;p40"/>
          <p:cNvSpPr/>
          <p:nvPr/>
        </p:nvSpPr>
        <p:spPr>
          <a:xfrm>
            <a:off x="4901802" y="2134241"/>
            <a:ext cx="312954" cy="4052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W</a:t>
            </a:r>
          </a:p>
        </p:txBody>
      </p:sp>
      <p:sp>
        <p:nvSpPr>
          <p:cNvPr id="486" name="Google Shape;486;p40"/>
          <p:cNvSpPr/>
          <p:nvPr/>
        </p:nvSpPr>
        <p:spPr>
          <a:xfrm>
            <a:off x="3973083" y="3105803"/>
            <a:ext cx="205359" cy="4161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O</a:t>
            </a:r>
          </a:p>
        </p:txBody>
      </p:sp>
      <p:sp>
        <p:nvSpPr>
          <p:cNvPr id="487" name="Google Shape;487;p40"/>
          <p:cNvSpPr/>
          <p:nvPr/>
        </p:nvSpPr>
        <p:spPr>
          <a:xfrm>
            <a:off x="5002843" y="3112630"/>
            <a:ext cx="208636" cy="4052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A41BA-7951-0048-3D9A-5E26A074A602}"/>
              </a:ext>
            </a:extLst>
          </p:cNvPr>
          <p:cNvSpPr txBox="1"/>
          <p:nvPr/>
        </p:nvSpPr>
        <p:spPr>
          <a:xfrm>
            <a:off x="5726753" y="1681550"/>
            <a:ext cx="255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no correlation between the different biomarkers</a:t>
            </a:r>
          </a:p>
          <a:p>
            <a:r>
              <a:rPr lang="en-US" dirty="0">
                <a:solidFill>
                  <a:schemeClr val="bg1"/>
                </a:solidFill>
              </a:rPr>
              <a:t>Heatmap percentage are 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DBD7A-D199-33CA-74A7-828395B73DCA}"/>
              </a:ext>
            </a:extLst>
          </p:cNvPr>
          <p:cNvSpPr txBox="1"/>
          <p:nvPr/>
        </p:nvSpPr>
        <p:spPr>
          <a:xfrm>
            <a:off x="5777716" y="3019409"/>
            <a:ext cx="255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constraint </a:t>
            </a:r>
          </a:p>
          <a:p>
            <a:r>
              <a:rPr lang="en-US" dirty="0">
                <a:solidFill>
                  <a:schemeClr val="bg1"/>
                </a:solidFill>
              </a:rPr>
              <a:t>Knowledge barrier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0FEAB-CA84-7DB3-8D46-5A5CE1FDF5A6}"/>
              </a:ext>
            </a:extLst>
          </p:cNvPr>
          <p:cNvSpPr txBox="1"/>
          <p:nvPr/>
        </p:nvSpPr>
        <p:spPr>
          <a:xfrm>
            <a:off x="959766" y="1768948"/>
            <a:ext cx="255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can be trained to diagnose cancer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F1234-CE65-0FBF-D74F-A15515E2F3BE}"/>
              </a:ext>
            </a:extLst>
          </p:cNvPr>
          <p:cNvSpPr txBox="1"/>
          <p:nvPr/>
        </p:nvSpPr>
        <p:spPr>
          <a:xfrm>
            <a:off x="967933" y="3112630"/>
            <a:ext cx="255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Further analysis and research</a:t>
            </a:r>
          </a:p>
          <a:p>
            <a:r>
              <a:rPr lang="en-US" dirty="0">
                <a:solidFill>
                  <a:schemeClr val="bg1"/>
                </a:solidFill>
              </a:rPr>
              <a:t>Neural Network usage </a:t>
            </a:r>
          </a:p>
        </p:txBody>
      </p:sp>
    </p:spTree>
    <p:extLst>
      <p:ext uri="{BB962C8B-B14F-4D97-AF65-F5344CB8AC3E}">
        <p14:creationId xmlns:p14="http://schemas.microsoft.com/office/powerpoint/2010/main" val="38181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8000">
              <a:schemeClr val="tx1">
                <a:lumMod val="75000"/>
                <a:lumOff val="25000"/>
              </a:schemeClr>
            </a:gs>
            <a:gs pos="100000">
              <a:schemeClr val="tx1">
                <a:lumMod val="90000"/>
                <a:lumOff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9AFF-C741-93F7-02C1-81B4D9C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08" y="278535"/>
            <a:ext cx="7593300" cy="39630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89133-DAA8-A94E-0AC0-E2C7AF395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E053D-BBBF-159B-093A-A43F20FD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74" y="60990"/>
            <a:ext cx="1924836" cy="1003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F5365C-CC78-9B9C-DE1B-768DC6658E35}"/>
              </a:ext>
            </a:extLst>
          </p:cNvPr>
          <p:cNvSpPr/>
          <p:nvPr/>
        </p:nvSpPr>
        <p:spPr>
          <a:xfrm>
            <a:off x="263008" y="830207"/>
            <a:ext cx="72714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Blyuss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Zaikin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Cherepanova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V.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Development of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PancRISK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urine biomarker-based risk score for stratified screening of pancreatic cancer patients.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 J Cancer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122, 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692–696 (2020). </a:t>
            </a:r>
            <a:r>
              <a:rPr lang="en-US" dirty="0">
                <a:solidFill>
                  <a:srgbClr val="293D6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s41416-019-0694-0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 tooltip="Click to search for more items by this auth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Zuherman Rustam</a:t>
            </a:r>
            <a:r>
              <a:rPr lang="en-US" dirty="0">
                <a:solidFill>
                  <a:schemeClr val="bg1"/>
                </a:solidFill>
              </a:rPr>
              <a:t>; </a:t>
            </a:r>
            <a:r>
              <a:rPr lang="en-US" dirty="0">
                <a:solidFill>
                  <a:schemeClr val="bg1"/>
                </a:solidFill>
                <a:hlinkClick r:id="rId5" tooltip="Click to search for more items by this auth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Zhafarina, Fildzah</a:t>
            </a:r>
            <a:r>
              <a:rPr lang="en-US" dirty="0">
                <a:solidFill>
                  <a:schemeClr val="bg1"/>
                </a:solidFill>
              </a:rPr>
              <a:t>; </a:t>
            </a:r>
            <a:r>
              <a:rPr lang="en-US" dirty="0">
                <a:solidFill>
                  <a:schemeClr val="bg1"/>
                </a:solidFill>
                <a:hlinkClick r:id="rId6" tooltip="Click to search for more items by this auth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Glori Stephani Saragih</a:t>
            </a:r>
            <a:r>
              <a:rPr lang="en-US" dirty="0">
                <a:solidFill>
                  <a:schemeClr val="bg1"/>
                </a:solidFill>
              </a:rPr>
              <a:t>; </a:t>
            </a:r>
            <a:r>
              <a:rPr lang="en-US" dirty="0">
                <a:solidFill>
                  <a:schemeClr val="bg1"/>
                </a:solidFill>
                <a:hlinkClick r:id="rId7" tooltip="Click to search for more items by this auth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Sri Hartini</a:t>
            </a:r>
            <a:r>
              <a:rPr lang="en-US" dirty="0">
                <a:solidFill>
                  <a:schemeClr val="bg1"/>
                </a:solidFill>
              </a:rPr>
              <a:t>. </a:t>
            </a:r>
            <a:r>
              <a:rPr lang="en-US" b="1" dirty="0">
                <a:solidFill>
                  <a:schemeClr val="bg1"/>
                </a:solidFill>
                <a:hlinkClick r:id="rId8" tooltip="Click to search for more items from this jour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IAES International Journal of Artificial Intelligence</a:t>
            </a:r>
            <a:r>
              <a:rPr lang="en-US" b="1" dirty="0">
                <a:solidFill>
                  <a:schemeClr val="bg1"/>
                </a:solidFill>
              </a:rPr>
              <a:t>; Yogyakarta</a:t>
            </a:r>
            <a:r>
              <a:rPr lang="en-US" dirty="0">
                <a:solidFill>
                  <a:schemeClr val="bg1"/>
                </a:solidFill>
                <a:hlinkClick r:id="rId9" tooltip="Click to search for more items from this iss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Vol. 10, Iss. 2, </a:t>
            </a:r>
            <a:r>
              <a:rPr lang="en-US" dirty="0">
                <a:solidFill>
                  <a:schemeClr val="bg1"/>
                </a:solidFill>
              </a:rPr>
              <a:t> (Jun 2021): 476-481. DOI:10.11591/ijai.v10.i2.pp476-481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scikit-</a:t>
            </a:r>
            <a:r>
              <a:rPr lang="en-US" dirty="0" err="1">
                <a:solidFill>
                  <a:schemeClr val="bg1"/>
                </a:solidFill>
              </a:rPr>
              <a:t>learn.org</a:t>
            </a:r>
            <a:r>
              <a:rPr lang="en-US" dirty="0">
                <a:solidFill>
                  <a:schemeClr val="bg1"/>
                </a:solidFill>
              </a:rPr>
              <a:t>/stable/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www.datacamp.com/tutorial/random-forests-classifier-python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datacamp.com</a:t>
            </a:r>
            <a:r>
              <a:rPr lang="en-US" dirty="0">
                <a:solidFill>
                  <a:schemeClr val="bg1"/>
                </a:solidFill>
              </a:rPr>
              <a:t>/tutorial/k-nearest-neighbor-classification-scikit-learn</a:t>
            </a:r>
          </a:p>
          <a:p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8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4506E"/>
            </a:gs>
            <a:gs pos="58000">
              <a:schemeClr val="tx1">
                <a:lumMod val="75000"/>
                <a:lumOff val="25000"/>
              </a:schemeClr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778" y="1"/>
            <a:ext cx="1828134" cy="14224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355" name="Google Shape;355;p33"/>
          <p:cNvSpPr/>
          <p:nvPr/>
        </p:nvSpPr>
        <p:spPr>
          <a:xfrm>
            <a:off x="5465781" y="516302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Bebas Neue"/>
              </a:rPr>
              <a:t>Thanks</a:t>
            </a:r>
            <a:r>
              <a:rPr lang="en-US" b="1" i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Bebas Neue"/>
              </a:rPr>
              <a:t>  </a:t>
            </a:r>
            <a:endParaRPr b="1" i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latin typeface="Bebas Neue"/>
            </a:endParaRP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175" y="1254394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2038798" y="1995968"/>
            <a:ext cx="4036826" cy="9971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br>
              <a:rPr lang="en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58F05-A5E7-D056-EB03-16F651FDD6A9}"/>
              </a:ext>
            </a:extLst>
          </p:cNvPr>
          <p:cNvSpPr/>
          <p:nvPr/>
        </p:nvSpPr>
        <p:spPr>
          <a:xfrm>
            <a:off x="463775" y="4118637"/>
            <a:ext cx="4572000" cy="8412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You can find me at:</a:t>
            </a:r>
          </a:p>
          <a:p>
            <a:pPr marL="457200" lvl="0" indent="-381000">
              <a:spcBef>
                <a:spcPts val="800"/>
              </a:spcBef>
              <a:buClr>
                <a:schemeClr val="lt1"/>
              </a:buClr>
              <a:buSzPts val="2400"/>
              <a:buChar char="▪"/>
            </a:pPr>
            <a:r>
              <a:rPr lang="en-US" dirty="0">
                <a:solidFill>
                  <a:schemeClr val="lt1"/>
                </a:solidFill>
              </a:rPr>
              <a:t>LinkedIn: Nadira Mahamane</a:t>
            </a:r>
          </a:p>
          <a:p>
            <a:pPr marL="457200" lvl="0" indent="-381000">
              <a:buClr>
                <a:schemeClr val="lt1"/>
              </a:buClr>
              <a:buSzPts val="2400"/>
              <a:buChar char="▪"/>
            </a:pPr>
            <a:r>
              <a:rPr lang="en-US" dirty="0">
                <a:solidFill>
                  <a:schemeClr val="lt1"/>
                </a:solidFill>
              </a:rPr>
              <a:t>namadoumahamane1@cub.uca.edu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91807-990C-9483-81C4-B10F2099B217}"/>
              </a:ext>
            </a:extLst>
          </p:cNvPr>
          <p:cNvSpPr txBox="1"/>
          <p:nvPr/>
        </p:nvSpPr>
        <p:spPr>
          <a:xfrm>
            <a:off x="6538877" y="41881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🙏🏾</a:t>
            </a:r>
          </a:p>
        </p:txBody>
      </p:sp>
    </p:spTree>
    <p:extLst>
      <p:ext uri="{BB962C8B-B14F-4D97-AF65-F5344CB8AC3E}">
        <p14:creationId xmlns:p14="http://schemas.microsoft.com/office/powerpoint/2010/main" val="335583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4506E"/>
            </a:gs>
            <a:gs pos="58000">
              <a:schemeClr val="tx1">
                <a:lumMod val="75000"/>
                <a:lumOff val="25000"/>
              </a:schemeClr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E99D6-0E05-3EFC-9FF2-1D0888C20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71AE0-474F-30A4-779B-6F785CFE2169}"/>
              </a:ext>
            </a:extLst>
          </p:cNvPr>
          <p:cNvSpPr txBox="1"/>
          <p:nvPr/>
        </p:nvSpPr>
        <p:spPr>
          <a:xfrm>
            <a:off x="3481264" y="183607"/>
            <a:ext cx="2181471" cy="65126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rtlCol="0" anchor="b" anchorCtr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6000"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60BDC-C2E9-AD55-50CD-80279EFA1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5458"/>
              </p:ext>
            </p:extLst>
          </p:nvPr>
        </p:nvGraphicFramePr>
        <p:xfrm>
          <a:off x="1105232" y="669690"/>
          <a:ext cx="7466176" cy="4290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8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8000">
              <a:schemeClr val="tx1">
                <a:lumMod val="75000"/>
                <a:lumOff val="25000"/>
              </a:schemeClr>
            </a:gs>
            <a:gs pos="100000">
              <a:schemeClr val="tx1">
                <a:lumMod val="90000"/>
                <a:lumOff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BF440E-9CBE-B9D7-5EA5-FE820482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261" y="296967"/>
            <a:ext cx="7593300" cy="396300"/>
          </a:xfrm>
        </p:spPr>
        <p:txBody>
          <a:bodyPr/>
          <a:lstStyle/>
          <a:p>
            <a:r>
              <a:rPr lang="en-US" dirty="0"/>
              <a:t>Introduction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C1062-7371-6C63-0DDC-EE69F69511C1}"/>
              </a:ext>
            </a:extLst>
          </p:cNvPr>
          <p:cNvSpPr txBox="1"/>
          <p:nvPr/>
        </p:nvSpPr>
        <p:spPr>
          <a:xfrm>
            <a:off x="146205" y="1094662"/>
            <a:ext cx="47931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Pancreatic Ductal Adenocarcinoma (PDAC)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aggressive and incurable malignancies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9% surviving more than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Major issue: late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Early detection 70% chance of +5 years survival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A594F-A4AC-B557-6CA3-C12882C4F322}"/>
              </a:ext>
            </a:extLst>
          </p:cNvPr>
          <p:cNvSpPr txBox="1"/>
          <p:nvPr/>
        </p:nvSpPr>
        <p:spPr>
          <a:xfrm>
            <a:off x="4846334" y="955227"/>
            <a:ext cx="28926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Why Urine samples?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Non-invasive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volume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Ease of repeated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Colon cancer, ovarian, lung, and cholangiocarcinoma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B50F-FCEB-AE22-3427-C737E4010326}"/>
              </a:ext>
            </a:extLst>
          </p:cNvPr>
          <p:cNvSpPr txBox="1"/>
          <p:nvPr/>
        </p:nvSpPr>
        <p:spPr>
          <a:xfrm>
            <a:off x="223024" y="3032433"/>
            <a:ext cx="2404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Chemotherapy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Radiation therapy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Combination of above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73751-BE30-9892-50DF-5337310A12A6}"/>
              </a:ext>
            </a:extLst>
          </p:cNvPr>
          <p:cNvSpPr/>
          <p:nvPr/>
        </p:nvSpPr>
        <p:spPr>
          <a:xfrm>
            <a:off x="4939334" y="3031734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Previous Researches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Cancer can be detected with 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Identified 3 protein biomarkers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current diagnosis with a non-invasive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Widely used approach: Multivariable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 for binary control</a:t>
            </a:r>
          </a:p>
        </p:txBody>
      </p:sp>
      <p:pic>
        <p:nvPicPr>
          <p:cNvPr id="5122" name="Picture 2" descr="clear plastic tube on blue surface">
            <a:extLst>
              <a:ext uri="{FF2B5EF4-FFF2-40B4-BE49-F238E27FC236}">
                <a16:creationId xmlns:a16="http://schemas.microsoft.com/office/drawing/2014/main" id="{B089529F-F833-D29F-641D-6D3BD63E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21" y="1337691"/>
            <a:ext cx="1184485" cy="88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4FC0C75-6BA7-35B6-37F2-D79F4202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50" y="2900307"/>
            <a:ext cx="2076748" cy="11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8000">
              <a:schemeClr val="tx1">
                <a:lumMod val="75000"/>
                <a:lumOff val="25000"/>
              </a:schemeClr>
            </a:gs>
            <a:gs pos="100000">
              <a:schemeClr val="tx1">
                <a:lumMod val="90000"/>
                <a:lumOff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Hypotheses</a:t>
            </a:r>
            <a:endParaRPr dirty="0"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322252" y="2054578"/>
            <a:ext cx="3052788" cy="1442963"/>
            <a:chOff x="222850" y="1901261"/>
            <a:chExt cx="3052788" cy="1442963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222850" y="1901261"/>
              <a:ext cx="2315325" cy="1442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200" dirty="0">
                <a:latin typeface="IBM Plex Sans" panose="020B0506050203000203" pitchFamily="34" charset="77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IBM Plex Sans" panose="020B0506050203000203" pitchFamily="34" charset="77"/>
                </a:rPr>
                <a:t>There is a correlation between the different biomarkers in Cancer .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bg1"/>
                </a:solidFill>
                <a:latin typeface="IBM Plex Sans" panose="020B0506050203000203" pitchFamily="34" charset="77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300937" y="1202181"/>
            <a:ext cx="3596929" cy="1400165"/>
            <a:chOff x="5209838" y="2927192"/>
            <a:chExt cx="3596929" cy="1400165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550180" y="2927192"/>
              <a:ext cx="2256587" cy="1400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We can use the biomarkers data to determine if a patient has cancer.</a:t>
              </a: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50" name="Google Shape;250;p27"/>
          <p:cNvSpPr/>
          <p:nvPr/>
        </p:nvSpPr>
        <p:spPr>
          <a:xfrm rot="-3600185">
            <a:off x="3124770" y="1283516"/>
            <a:ext cx="2774659" cy="2774659"/>
          </a:xfrm>
          <a:prstGeom prst="blockArc">
            <a:avLst>
              <a:gd name="adj1" fmla="val 10356797"/>
              <a:gd name="adj2" fmla="val 1150474"/>
              <a:gd name="adj3" fmla="val 142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183918" y="2555037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183908" y="1724140"/>
            <a:ext cx="578514" cy="579001"/>
            <a:chOff x="1980332" y="814930"/>
            <a:chExt cx="581470" cy="581438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5" y="814930"/>
              <a:ext cx="581437" cy="58143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1" name="Google Shape;261;p27"/>
          <p:cNvSpPr txBox="1"/>
          <p:nvPr/>
        </p:nvSpPr>
        <p:spPr>
          <a:xfrm>
            <a:off x="3253170" y="2642559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05900" y="1768764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0056D5-738A-8D96-0F83-7D8647DA5941}"/>
              </a:ext>
            </a:extLst>
          </p:cNvPr>
          <p:cNvSpPr/>
          <p:nvPr/>
        </p:nvSpPr>
        <p:spPr>
          <a:xfrm>
            <a:off x="4259008" y="1991877"/>
            <a:ext cx="972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panose="020B0503050203000203" pitchFamily="34" charset="0"/>
              </a:rPr>
              <a:t>🤔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06872-E41F-D898-5E30-7BE8AF3631DE}"/>
              </a:ext>
            </a:extLst>
          </p:cNvPr>
          <p:cNvSpPr/>
          <p:nvPr/>
        </p:nvSpPr>
        <p:spPr>
          <a:xfrm>
            <a:off x="4592523" y="263302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IBM Plex Sans" panose="020B0503050203000203" pitchFamily="34" charset="0"/>
              </a:rPr>
              <a:t>❓</a:t>
            </a:r>
            <a:endParaRPr lang="en-US" sz="2800" dirty="0"/>
          </a:p>
        </p:txBody>
      </p:sp>
      <p:sp>
        <p:nvSpPr>
          <p:cNvPr id="32" name="Google Shape;250;p27">
            <a:extLst>
              <a:ext uri="{FF2B5EF4-FFF2-40B4-BE49-F238E27FC236}">
                <a16:creationId xmlns:a16="http://schemas.microsoft.com/office/drawing/2014/main" id="{E52EFF24-E68C-B6A4-9517-D0F7EF9352DA}"/>
              </a:ext>
            </a:extLst>
          </p:cNvPr>
          <p:cNvSpPr/>
          <p:nvPr/>
        </p:nvSpPr>
        <p:spPr>
          <a:xfrm rot="-3600185">
            <a:off x="3065806" y="1245693"/>
            <a:ext cx="2774659" cy="2774659"/>
          </a:xfrm>
          <a:prstGeom prst="blockArc">
            <a:avLst>
              <a:gd name="adj1" fmla="val 1890105"/>
              <a:gd name="adj2" fmla="val 10324190"/>
              <a:gd name="adj3" fmla="val 14352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8000">
              <a:schemeClr val="tx1">
                <a:lumMod val="90000"/>
                <a:lumOff val="10000"/>
              </a:schemeClr>
            </a:gs>
            <a:gs pos="100000">
              <a:schemeClr val="tx1">
                <a:lumMod val="90000"/>
                <a:lumOff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811075" y="45768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-234864" y="2322696"/>
            <a:ext cx="9613727" cy="1266708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-175366" y="2332252"/>
            <a:ext cx="9494729" cy="124834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2208929" y="4380927"/>
            <a:ext cx="1614464" cy="76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Determining the statistical  relation between the different biomarkers using </a:t>
            </a:r>
            <a:r>
              <a:rPr lang="en" sz="1200" dirty="0" err="1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Anova</a:t>
            </a:r>
            <a:r>
              <a:rPr lang="en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test </a:t>
            </a:r>
            <a:endParaRPr sz="12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403087" y="11846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Drop columns with too many values and  fill in missing values</a:t>
            </a:r>
            <a:endParaRPr sz="12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326139" y="890798"/>
            <a:ext cx="1616052" cy="85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Use Random Forest classification and K-Nearest Neighbors to train and model data</a:t>
            </a:r>
            <a:endParaRPr sz="12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1196844" y="112191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Visualize the information about the data file</a:t>
            </a:r>
            <a:endParaRPr sz="12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4564436" y="408847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Split and prepare data for training and modeling using the scikit-learn package</a:t>
            </a:r>
            <a:endParaRPr sz="12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6591880" y="41839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Make analysis</a:t>
            </a:r>
            <a:endParaRPr sz="12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47C6F-1DBB-FE84-C7EB-274603D8329A}"/>
              </a:ext>
            </a:extLst>
          </p:cNvPr>
          <p:cNvSpPr/>
          <p:nvPr/>
        </p:nvSpPr>
        <p:spPr>
          <a:xfrm>
            <a:off x="0" y="2104373"/>
            <a:ext cx="1916759" cy="25175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6A81B-1198-A06A-3713-F2707C8B05AC}"/>
              </a:ext>
            </a:extLst>
          </p:cNvPr>
          <p:cNvSpPr/>
          <p:nvPr/>
        </p:nvSpPr>
        <p:spPr>
          <a:xfrm>
            <a:off x="7370694" y="1003906"/>
            <a:ext cx="1797298" cy="275004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3C1FB-0CBB-77B7-A1FC-AAD0254185A7}"/>
              </a:ext>
            </a:extLst>
          </p:cNvPr>
          <p:cNvSpPr/>
          <p:nvPr/>
        </p:nvSpPr>
        <p:spPr>
          <a:xfrm>
            <a:off x="1651138" y="1784457"/>
            <a:ext cx="820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📊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B916C-50D8-2DE6-CF39-F23167D59FA3}"/>
              </a:ext>
            </a:extLst>
          </p:cNvPr>
          <p:cNvSpPr/>
          <p:nvPr/>
        </p:nvSpPr>
        <p:spPr>
          <a:xfrm>
            <a:off x="3728674" y="181037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🧹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814EA-E9E9-ADB4-76B7-03F668D483F4}"/>
              </a:ext>
            </a:extLst>
          </p:cNvPr>
          <p:cNvSpPr/>
          <p:nvPr/>
        </p:nvSpPr>
        <p:spPr>
          <a:xfrm>
            <a:off x="5862295" y="175233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🤖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FB5A1-E97D-8BF2-7EDD-CDDCB60747D7}"/>
              </a:ext>
            </a:extLst>
          </p:cNvPr>
          <p:cNvSpPr/>
          <p:nvPr/>
        </p:nvSpPr>
        <p:spPr>
          <a:xfrm>
            <a:off x="6984935" y="37825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🧐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51600-3CF3-9C57-C86C-69DC54DCE81D}"/>
              </a:ext>
            </a:extLst>
          </p:cNvPr>
          <p:cNvSpPr/>
          <p:nvPr/>
        </p:nvSpPr>
        <p:spPr>
          <a:xfrm>
            <a:off x="2775487" y="3861803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4D3E9-B5DB-FCBA-8F68-2514E54BB7ED}"/>
              </a:ext>
            </a:extLst>
          </p:cNvPr>
          <p:cNvSpPr/>
          <p:nvPr/>
        </p:nvSpPr>
        <p:spPr>
          <a:xfrm>
            <a:off x="4892055" y="3715456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pple Color Emoji" pitchFamily="2" charset="0"/>
              </a:rPr>
              <a:t>🗂</a:t>
            </a:r>
          </a:p>
        </p:txBody>
      </p:sp>
    </p:spTree>
    <p:extLst>
      <p:ext uri="{BB962C8B-B14F-4D97-AF65-F5344CB8AC3E}">
        <p14:creationId xmlns:p14="http://schemas.microsoft.com/office/powerpoint/2010/main" val="264352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8000">
              <a:schemeClr val="tx1">
                <a:lumMod val="50000"/>
                <a:lumOff val="50000"/>
              </a:schemeClr>
            </a:gs>
            <a:gs pos="100000">
              <a:schemeClr val="tx1">
                <a:lumMod val="25000"/>
                <a:lumOff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36BAE36-4AAB-6ADA-FDDF-7E9FFB4D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039"/>
            <a:ext cx="4470400" cy="44704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88920AA-21E4-48FE-E2F1-D7E33091A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715450"/>
              </p:ext>
            </p:extLst>
          </p:nvPr>
        </p:nvGraphicFramePr>
        <p:xfrm>
          <a:off x="3671888" y="963310"/>
          <a:ext cx="6102130" cy="3781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8FF98-0AFA-23A6-BF49-1737F9091FCE}"/>
              </a:ext>
            </a:extLst>
          </p:cNvPr>
          <p:cNvSpPr/>
          <p:nvPr/>
        </p:nvSpPr>
        <p:spPr>
          <a:xfrm>
            <a:off x="7153216" y="2275872"/>
            <a:ext cx="569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👩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CD125-D41B-C49A-2B8E-4D94FB0B3BD6}"/>
              </a:ext>
            </a:extLst>
          </p:cNvPr>
          <p:cNvSpPr/>
          <p:nvPr/>
        </p:nvSpPr>
        <p:spPr>
          <a:xfrm>
            <a:off x="5847992" y="2337427"/>
            <a:ext cx="874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👨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8BB6D-15E3-1009-1C17-45219A9F04EC}"/>
              </a:ext>
            </a:extLst>
          </p:cNvPr>
          <p:cNvSpPr txBox="1"/>
          <p:nvPr/>
        </p:nvSpPr>
        <p:spPr>
          <a:xfrm>
            <a:off x="528688" y="834058"/>
            <a:ext cx="2867378" cy="10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👦🏻 👧🏾 Min: 26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Mean: 59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👵🏾 👴 Max: 89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158A3-78E8-009A-7281-E41493AF441F}"/>
              </a:ext>
            </a:extLst>
          </p:cNvPr>
          <p:cNvSpPr txBox="1"/>
          <p:nvPr/>
        </p:nvSpPr>
        <p:spPr>
          <a:xfrm>
            <a:off x="2929263" y="113236"/>
            <a:ext cx="363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 --Demographic</a:t>
            </a:r>
          </a:p>
        </p:txBody>
      </p:sp>
      <p:pic>
        <p:nvPicPr>
          <p:cNvPr id="11" name="Picture 10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194805B9-6D1A-DA89-682F-440A04BE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51" y="574901"/>
            <a:ext cx="4470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C34294-3793-60DF-C226-6C0205EA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91689"/>
            <a:ext cx="7723788" cy="45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3E802-2895-D3D5-A307-71A5B5C73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B4195-C76C-41E9-30D2-C54DC610FE5A}"/>
              </a:ext>
            </a:extLst>
          </p:cNvPr>
          <p:cNvSpPr txBox="1"/>
          <p:nvPr/>
        </p:nvSpPr>
        <p:spPr>
          <a:xfrm>
            <a:off x="800100" y="3989888"/>
            <a:ext cx="407870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Spanish National Cancer Research Centre, </a:t>
            </a:r>
          </a:p>
          <a:p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Madrid, Spain (SNCRC)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University College London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Liverpool University, London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Barts Pancreas Tissue Bank, London, 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C964F-4910-0774-F555-42A4A97F4B48}"/>
              </a:ext>
            </a:extLst>
          </p:cNvPr>
          <p:cNvSpPr txBox="1"/>
          <p:nvPr/>
        </p:nvSpPr>
        <p:spPr>
          <a:xfrm>
            <a:off x="6607674" y="544999"/>
            <a:ext cx="200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🇬🇧 : 95.1%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B7EFC-7AE2-4455-8539-A08EAE99D424}"/>
              </a:ext>
            </a:extLst>
          </p:cNvPr>
          <p:cNvSpPr txBox="1"/>
          <p:nvPr/>
        </p:nvSpPr>
        <p:spPr>
          <a:xfrm>
            <a:off x="6651438" y="1187111"/>
            <a:ext cx="179670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🇪🇸 : 4.9%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ED7B1-D332-F585-E61E-6BDEE9E9993A}"/>
              </a:ext>
            </a:extLst>
          </p:cNvPr>
          <p:cNvSpPr/>
          <p:nvPr/>
        </p:nvSpPr>
        <p:spPr>
          <a:xfrm>
            <a:off x="952107" y="544999"/>
            <a:ext cx="2564091" cy="36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52196-23C4-E526-3DF0-95B4D6FD9110}"/>
              </a:ext>
            </a:extLst>
          </p:cNvPr>
          <p:cNvSpPr txBox="1"/>
          <p:nvPr/>
        </p:nvSpPr>
        <p:spPr>
          <a:xfrm>
            <a:off x="3431357" y="9427"/>
            <a:ext cx="264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SAMPLES’ ORIGIN</a:t>
            </a:r>
          </a:p>
        </p:txBody>
      </p:sp>
    </p:spTree>
    <p:extLst>
      <p:ext uri="{BB962C8B-B14F-4D97-AF65-F5344CB8AC3E}">
        <p14:creationId xmlns:p14="http://schemas.microsoft.com/office/powerpoint/2010/main" val="385782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2DBD1-EAE3-C3B8-FAF5-63027964D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F2282-8E18-91FC-9EF1-D26554AC8238}"/>
              </a:ext>
            </a:extLst>
          </p:cNvPr>
          <p:cNvSpPr txBox="1"/>
          <p:nvPr/>
        </p:nvSpPr>
        <p:spPr>
          <a:xfrm>
            <a:off x="688157" y="348792"/>
            <a:ext cx="79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INDEPENDENT AND DEPENDENT VARIABLES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579FC-04AC-0BEF-5126-9BE901AFD78A}"/>
              </a:ext>
            </a:extLst>
          </p:cNvPr>
          <p:cNvSpPr txBox="1"/>
          <p:nvPr/>
        </p:nvSpPr>
        <p:spPr>
          <a:xfrm>
            <a:off x="386499" y="1081908"/>
            <a:ext cx="4506012" cy="38779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🧪</a:t>
            </a:r>
            <a:r>
              <a:rPr lang="en-US" sz="1800" dirty="0">
                <a:solidFill>
                  <a:schemeClr val="bg1"/>
                </a:solidFill>
              </a:rPr>
              <a:t> Urinary biomarkers 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Creatinine:  Urinary biomarker of kidney function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LYVE1: protein that may play a role in tumor metastasis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REG1B: protein that may be associated with pancreas regeneration.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TTF1: regeneration and repair of the urinary tract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9844C-0F07-1E07-0038-C83AF8555263}"/>
              </a:ext>
            </a:extLst>
          </p:cNvPr>
          <p:cNvSpPr txBox="1"/>
          <p:nvPr/>
        </p:nvSpPr>
        <p:spPr>
          <a:xfrm>
            <a:off x="5945924" y="1136294"/>
            <a:ext cx="30071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🕵🏽‍♀️</a:t>
            </a:r>
            <a:r>
              <a:rPr lang="en-US" sz="1800" dirty="0">
                <a:solidFill>
                  <a:schemeClr val="bg1"/>
                </a:solidFill>
              </a:rPr>
              <a:t>Diagnosis: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1: Control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2: benign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3: pancreatic cancer</a:t>
            </a:r>
          </a:p>
        </p:txBody>
      </p:sp>
    </p:spTree>
    <p:extLst>
      <p:ext uri="{BB962C8B-B14F-4D97-AF65-F5344CB8AC3E}">
        <p14:creationId xmlns:p14="http://schemas.microsoft.com/office/powerpoint/2010/main" val="852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59000">
              <a:schemeClr val="tx1">
                <a:lumMod val="25000"/>
                <a:lumOff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71111-7ECC-1989-FD83-799D89EE7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1A5F-9E15-FFCD-B678-D9E700DCCFDE}"/>
              </a:ext>
            </a:extLst>
          </p:cNvPr>
          <p:cNvSpPr txBox="1"/>
          <p:nvPr/>
        </p:nvSpPr>
        <p:spPr>
          <a:xfrm>
            <a:off x="901336" y="154574"/>
            <a:ext cx="734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Statistical Analysis between the different biomarkers in Cancer</a:t>
            </a:r>
          </a:p>
        </p:txBody>
      </p:sp>
      <p:pic>
        <p:nvPicPr>
          <p:cNvPr id="9" name="Picture 8" descr="A picture containing shoji, building, crossword puzzle, window&#10;&#10;Description automatically generated">
            <a:extLst>
              <a:ext uri="{FF2B5EF4-FFF2-40B4-BE49-F238E27FC236}">
                <a16:creationId xmlns:a16="http://schemas.microsoft.com/office/drawing/2014/main" id="{3621A31E-75E6-F5D9-6C3D-B2599F91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6" y="554684"/>
            <a:ext cx="5122365" cy="46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8599"/>
      </p:ext>
    </p:extLst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671</Words>
  <Application>Microsoft Macintosh PowerPoint</Application>
  <PresentationFormat>On-screen Show (16:9)</PresentationFormat>
  <Paragraphs>158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Arial</vt:lpstr>
      <vt:lpstr>-apple-system</vt:lpstr>
      <vt:lpstr>Bebas Neue</vt:lpstr>
      <vt:lpstr>Apple Color Emoji</vt:lpstr>
      <vt:lpstr>IBM Plex Sans Condensed</vt:lpstr>
      <vt:lpstr>IBM Plex Sans</vt:lpstr>
      <vt:lpstr>Flavius template</vt:lpstr>
      <vt:lpstr>Predicting Pancreatic Cancer: Diagnosis and Stage </vt:lpstr>
      <vt:lpstr>PowerPoint Presentation</vt:lpstr>
      <vt:lpstr>Introduction  </vt:lpstr>
      <vt:lpstr>Hypotheses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K-nearest Neighbor</vt:lpstr>
      <vt:lpstr>Random Forest classification</vt:lpstr>
      <vt:lpstr>SWOT Analysis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cp:lastModifiedBy>Nadira Amadou Mahamane</cp:lastModifiedBy>
  <cp:revision>12</cp:revision>
  <dcterms:modified xsi:type="dcterms:W3CDTF">2022-06-17T03:27:54Z</dcterms:modified>
</cp:coreProperties>
</file>