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C1E1FAD-7351-4908-963A-08EA8E4AB7A0}" type="datetimeFigureOut">
              <a:rPr lang="en-US" smtClean="0"/>
              <a:t>11/19/2024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1CF2D47E-0AF1-4C27-801F-64E3E5BF7F7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26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07973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9502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4302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6919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978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4994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5672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967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65826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49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518231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423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96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2193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761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0026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E1FAD-7351-4908-963A-08EA8E4AB7A0}" type="datetimeFigureOut">
              <a:rPr lang="en-US" smtClean="0"/>
              <a:pPr/>
              <a:t>11/19/2024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38051287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 id="2147483949" r:id="rId12"/>
    <p:sldLayoutId id="2147483950" r:id="rId13"/>
    <p:sldLayoutId id="2147483951" r:id="rId14"/>
    <p:sldLayoutId id="2147483952" r:id="rId15"/>
    <p:sldLayoutId id="2147483953" r:id="rId16"/>
    <p:sldLayoutId id="214748395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jp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D3E3EC-8ADE-4288-98F6-CD7D5B72B9FC}"/>
              </a:ext>
            </a:extLst>
          </p:cNvPr>
          <p:cNvSpPr txBox="1"/>
          <p:nvPr/>
        </p:nvSpPr>
        <p:spPr>
          <a:xfrm>
            <a:off x="3382313" y="2946732"/>
            <a:ext cx="6313844" cy="646331"/>
          </a:xfrm>
          <a:prstGeom prst="rect">
            <a:avLst/>
          </a:prstGeom>
          <a:noFill/>
        </p:spPr>
        <p:txBody>
          <a:bodyPr wrap="none" rtlCol="0">
            <a:spAutoFit/>
          </a:bodyPr>
          <a:lstStyle/>
          <a:p>
            <a:r>
              <a:rPr lang="en-ID" sz="3600" b="1"/>
              <a:t>Pengantar Teknologi Informasi</a:t>
            </a:r>
            <a:endParaRPr lang="en-ID" sz="3600" b="1" dirty="0"/>
          </a:p>
        </p:txBody>
      </p:sp>
      <p:sp>
        <p:nvSpPr>
          <p:cNvPr id="10" name="TextBox 9">
            <a:extLst>
              <a:ext uri="{FF2B5EF4-FFF2-40B4-BE49-F238E27FC236}">
                <a16:creationId xmlns:a16="http://schemas.microsoft.com/office/drawing/2014/main" id="{627FD94F-A714-4594-B393-AA5A4D20798A}"/>
              </a:ext>
            </a:extLst>
          </p:cNvPr>
          <p:cNvSpPr txBox="1"/>
          <p:nvPr/>
        </p:nvSpPr>
        <p:spPr>
          <a:xfrm>
            <a:off x="4199865" y="3661586"/>
            <a:ext cx="5870453" cy="923330"/>
          </a:xfrm>
          <a:prstGeom prst="rect">
            <a:avLst/>
          </a:prstGeom>
          <a:noFill/>
        </p:spPr>
        <p:txBody>
          <a:bodyPr wrap="none" rtlCol="0">
            <a:spAutoFit/>
          </a:bodyPr>
          <a:lstStyle/>
          <a:p>
            <a:r>
              <a:rPr lang="en-ID"/>
              <a:t>Komponen teknologi informasi meliputi komponen Hardware, </a:t>
            </a:r>
          </a:p>
          <a:p>
            <a:r>
              <a:rPr lang="en-ID"/>
              <a:t>Software dan Brainware,Konsep sistem operasi, Tugas dari </a:t>
            </a:r>
          </a:p>
          <a:p>
            <a:r>
              <a:rPr lang="en-ID"/>
              <a:t>Sistem Operasi, Jenis-jenis Sistem Operasi</a:t>
            </a:r>
            <a:endParaRPr lang="en-ID" dirty="0"/>
          </a:p>
        </p:txBody>
      </p:sp>
    </p:spTree>
    <p:extLst>
      <p:ext uri="{BB962C8B-B14F-4D97-AF65-F5344CB8AC3E}">
        <p14:creationId xmlns:p14="http://schemas.microsoft.com/office/powerpoint/2010/main" val="97096870"/>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8F5C9D-98E9-40B2-A77E-CBDC768854B1}"/>
              </a:ext>
            </a:extLst>
          </p:cNvPr>
          <p:cNvSpPr txBox="1"/>
          <p:nvPr/>
        </p:nvSpPr>
        <p:spPr>
          <a:xfrm>
            <a:off x="5361215" y="1665514"/>
            <a:ext cx="2445478" cy="769441"/>
          </a:xfrm>
          <a:prstGeom prst="rect">
            <a:avLst/>
          </a:prstGeom>
          <a:noFill/>
        </p:spPr>
        <p:txBody>
          <a:bodyPr wrap="none" rtlCol="0">
            <a:spAutoFit/>
          </a:bodyPr>
          <a:lstStyle/>
          <a:p>
            <a:r>
              <a:rPr lang="en-ID" sz="4400"/>
              <a:t>Brainware</a:t>
            </a:r>
            <a:r>
              <a:rPr lang="en-ID"/>
              <a:t> </a:t>
            </a:r>
          </a:p>
        </p:txBody>
      </p:sp>
      <p:sp>
        <p:nvSpPr>
          <p:cNvPr id="5" name="TextBox 4">
            <a:extLst>
              <a:ext uri="{FF2B5EF4-FFF2-40B4-BE49-F238E27FC236}">
                <a16:creationId xmlns:a16="http://schemas.microsoft.com/office/drawing/2014/main" id="{49558F5E-DFE2-405B-9AA8-9CB659E9B19C}"/>
              </a:ext>
            </a:extLst>
          </p:cNvPr>
          <p:cNvSpPr txBox="1"/>
          <p:nvPr/>
        </p:nvSpPr>
        <p:spPr>
          <a:xfrm>
            <a:off x="1181100" y="2804517"/>
            <a:ext cx="9829800" cy="2308324"/>
          </a:xfrm>
          <a:prstGeom prst="rect">
            <a:avLst/>
          </a:prstGeom>
          <a:noFill/>
        </p:spPr>
        <p:txBody>
          <a:bodyPr wrap="square" rtlCol="0">
            <a:spAutoFit/>
          </a:bodyPr>
          <a:lstStyle/>
          <a:p>
            <a:r>
              <a:rPr lang="en-ID"/>
              <a:t>Brainware adalah orang yang menggunakan dan mengoperasikan perangkat komputer, baik berupa hardware maupun software. Peran brainware adalah mengatur, mengelola, dan memanfaatkan, mengembangkan fungsi sistem komputer dalam suatu organisasi atau lingkungan pekerjaan.</a:t>
            </a:r>
            <a:r>
              <a:rPr lang="en-ID" b="1"/>
              <a:t> </a:t>
            </a:r>
            <a:r>
              <a:rPr lang="en-ID"/>
              <a:t>brainware adalah komponen penting dalam sistem komputer. Tanpa brainware, komputer hanyalah sekumpulan perangkat keras yang tidak berguna. Brainware memberikan nyawa dan nilai tambah pada teknologi komputer. Perkembangan teknologi semakin pesat, dan peran brainware pun terus berubah. Kecerdasan buatan (AI) dan otomatisasi akan mengambil alih banyak tugas yang sebelumnya dilakukan oleh manusia. Namun, kemampuan manusia dalam berpikir kritis, kreativitas, dan pemecahan masalah akan tetap menjadi aset yang sangat berharga.</a:t>
            </a:r>
          </a:p>
        </p:txBody>
      </p:sp>
    </p:spTree>
    <p:extLst>
      <p:ext uri="{BB962C8B-B14F-4D97-AF65-F5344CB8AC3E}">
        <p14:creationId xmlns:p14="http://schemas.microsoft.com/office/powerpoint/2010/main" val="5488713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7DB297-A4E9-46C5-AA16-4B0D710E4CD3}"/>
              </a:ext>
            </a:extLst>
          </p:cNvPr>
          <p:cNvSpPr txBox="1"/>
          <p:nvPr/>
        </p:nvSpPr>
        <p:spPr>
          <a:xfrm>
            <a:off x="4784271" y="1665515"/>
            <a:ext cx="3558218" cy="769441"/>
          </a:xfrm>
          <a:prstGeom prst="rect">
            <a:avLst/>
          </a:prstGeom>
          <a:noFill/>
        </p:spPr>
        <p:txBody>
          <a:bodyPr wrap="none" rtlCol="0">
            <a:spAutoFit/>
          </a:bodyPr>
          <a:lstStyle/>
          <a:p>
            <a:r>
              <a:rPr lang="en-ID" sz="4400"/>
              <a:t>Jenis Brainware</a:t>
            </a:r>
          </a:p>
        </p:txBody>
      </p:sp>
      <p:sp>
        <p:nvSpPr>
          <p:cNvPr id="5" name="TextBox 4">
            <a:extLst>
              <a:ext uri="{FF2B5EF4-FFF2-40B4-BE49-F238E27FC236}">
                <a16:creationId xmlns:a16="http://schemas.microsoft.com/office/drawing/2014/main" id="{6FF502DA-713C-4CED-8225-BF5778030AFB}"/>
              </a:ext>
            </a:extLst>
          </p:cNvPr>
          <p:cNvSpPr txBox="1"/>
          <p:nvPr/>
        </p:nvSpPr>
        <p:spPr>
          <a:xfrm flipH="1">
            <a:off x="1156062" y="2726872"/>
            <a:ext cx="9108081" cy="2308324"/>
          </a:xfrm>
          <a:prstGeom prst="rect">
            <a:avLst/>
          </a:prstGeom>
          <a:noFill/>
        </p:spPr>
        <p:txBody>
          <a:bodyPr wrap="square" rtlCol="0">
            <a:spAutoFit/>
          </a:bodyPr>
          <a:lstStyle/>
          <a:p>
            <a:pPr marL="342900" indent="-342900">
              <a:buFont typeface="+mj-lt"/>
              <a:buAutoNum type="arabicPeriod"/>
            </a:pPr>
            <a:r>
              <a:rPr lang="en-US"/>
              <a:t>Operator Komputer</a:t>
            </a:r>
          </a:p>
          <a:p>
            <a:pPr marL="342900" indent="-342900">
              <a:buFont typeface="+mj-lt"/>
              <a:buAutoNum type="arabicPeriod"/>
            </a:pPr>
            <a:r>
              <a:rPr lang="en-US"/>
              <a:t>Programmer</a:t>
            </a:r>
          </a:p>
          <a:p>
            <a:pPr marL="342900" indent="-342900">
              <a:buFont typeface="+mj-lt"/>
              <a:buAutoNum type="arabicPeriod"/>
            </a:pPr>
            <a:r>
              <a:rPr lang="en-US"/>
              <a:t>Teknisi</a:t>
            </a:r>
          </a:p>
          <a:p>
            <a:pPr marL="342900" indent="-342900">
              <a:buFont typeface="+mj-lt"/>
              <a:buAutoNum type="arabicPeriod"/>
            </a:pPr>
            <a:r>
              <a:rPr lang="en-US"/>
              <a:t>Konsultan</a:t>
            </a:r>
          </a:p>
          <a:p>
            <a:pPr marL="342900" indent="-342900">
              <a:buFont typeface="+mj-lt"/>
              <a:buAutoNum type="arabicPeriod"/>
            </a:pPr>
            <a:r>
              <a:rPr lang="en-US"/>
              <a:t>Project Manager</a:t>
            </a:r>
          </a:p>
          <a:p>
            <a:pPr marL="342900" indent="-342900">
              <a:buFont typeface="+mj-lt"/>
              <a:buAutoNum type="arabicPeriod"/>
            </a:pPr>
            <a:r>
              <a:rPr lang="en-US"/>
              <a:t>Grafik</a:t>
            </a:r>
          </a:p>
          <a:p>
            <a:pPr marL="342900" indent="-342900">
              <a:buFont typeface="+mj-lt"/>
              <a:buAutoNum type="arabicPeriod"/>
            </a:pPr>
            <a:r>
              <a:rPr lang="en-US"/>
              <a:t>Netter</a:t>
            </a:r>
          </a:p>
          <a:p>
            <a:pPr marL="342900" indent="-342900">
              <a:buFont typeface="+mj-lt"/>
              <a:buAutoNum type="arabicPeriod"/>
            </a:pPr>
            <a:endParaRPr lang="en-ID"/>
          </a:p>
        </p:txBody>
      </p:sp>
    </p:spTree>
    <p:extLst>
      <p:ext uri="{BB962C8B-B14F-4D97-AF65-F5344CB8AC3E}">
        <p14:creationId xmlns:p14="http://schemas.microsoft.com/office/powerpoint/2010/main" val="40595105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49FF-FB55-4C62-8C8F-ED6B6E0AB8BF}"/>
              </a:ext>
            </a:extLst>
          </p:cNvPr>
          <p:cNvSpPr>
            <a:spLocks noGrp="1"/>
          </p:cNvSpPr>
          <p:nvPr>
            <p:ph type="title"/>
          </p:nvPr>
        </p:nvSpPr>
        <p:spPr>
          <a:xfrm>
            <a:off x="1097030" y="1526409"/>
            <a:ext cx="9601196" cy="648705"/>
          </a:xfrm>
        </p:spPr>
        <p:txBody>
          <a:bodyPr>
            <a:normAutofit fontScale="90000"/>
          </a:bodyPr>
          <a:lstStyle/>
          <a:p>
            <a:r>
              <a:rPr lang="en-ID"/>
              <a:t>Hardware</a:t>
            </a:r>
            <a:endParaRPr lang="en-ID" dirty="0"/>
          </a:p>
        </p:txBody>
      </p:sp>
      <p:pic>
        <p:nvPicPr>
          <p:cNvPr id="4" name="Picture 3">
            <a:extLst>
              <a:ext uri="{FF2B5EF4-FFF2-40B4-BE49-F238E27FC236}">
                <a16:creationId xmlns:a16="http://schemas.microsoft.com/office/drawing/2014/main" id="{C9A31A17-5AAA-49C5-A0D7-60FA54A41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973" y="2597996"/>
            <a:ext cx="2547970" cy="12739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A8DB417F-7428-41DC-ABC9-6F2F829A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705" y="2597996"/>
            <a:ext cx="2088016" cy="1389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1F3822C3-18AB-40F3-880D-8848D195B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432" y="2546462"/>
            <a:ext cx="2088017" cy="14004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88FC1EEB-4650-4DCB-AF17-C5ADFEB243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40160" y="2597996"/>
            <a:ext cx="1700274" cy="1308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4610B502-15D4-4B0E-B850-1F349FF9A4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22074" y="4372181"/>
            <a:ext cx="1761761" cy="1761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a:extLst>
              <a:ext uri="{FF2B5EF4-FFF2-40B4-BE49-F238E27FC236}">
                <a16:creationId xmlns:a16="http://schemas.microsoft.com/office/drawing/2014/main" id="{D2D4B391-7821-46D1-B16F-306E2158CD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0385" y="4862089"/>
            <a:ext cx="1614487" cy="10743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67841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B6998-F15C-422E-AF39-5A2FA8317395}"/>
              </a:ext>
            </a:extLst>
          </p:cNvPr>
          <p:cNvSpPr>
            <a:spLocks noGrp="1"/>
          </p:cNvSpPr>
          <p:nvPr>
            <p:ph type="title"/>
          </p:nvPr>
        </p:nvSpPr>
        <p:spPr>
          <a:xfrm>
            <a:off x="1295401" y="1355444"/>
            <a:ext cx="9601196" cy="1303867"/>
          </a:xfrm>
        </p:spPr>
        <p:txBody>
          <a:bodyPr/>
          <a:lstStyle/>
          <a:p>
            <a:r>
              <a:rPr lang="en-ID"/>
              <a:t>Software</a:t>
            </a:r>
            <a:endParaRPr lang="en-ID" dirty="0"/>
          </a:p>
        </p:txBody>
      </p:sp>
      <p:sp>
        <p:nvSpPr>
          <p:cNvPr id="3" name="TextBox 2">
            <a:extLst>
              <a:ext uri="{FF2B5EF4-FFF2-40B4-BE49-F238E27FC236}">
                <a16:creationId xmlns:a16="http://schemas.microsoft.com/office/drawing/2014/main" id="{15E604E2-2274-43CE-B4FE-8F137527F85F}"/>
              </a:ext>
            </a:extLst>
          </p:cNvPr>
          <p:cNvSpPr txBox="1"/>
          <p:nvPr/>
        </p:nvSpPr>
        <p:spPr>
          <a:xfrm flipH="1">
            <a:off x="943788" y="2474645"/>
            <a:ext cx="2223954" cy="400110"/>
          </a:xfrm>
          <a:prstGeom prst="rect">
            <a:avLst/>
          </a:prstGeom>
          <a:noFill/>
        </p:spPr>
        <p:txBody>
          <a:bodyPr wrap="square" rtlCol="0">
            <a:spAutoFit/>
          </a:bodyPr>
          <a:lstStyle/>
          <a:p>
            <a:r>
              <a:rPr lang="en-ID" sz="2000" b="1"/>
              <a:t>Fungsi Software:</a:t>
            </a:r>
          </a:p>
        </p:txBody>
      </p:sp>
      <p:sp>
        <p:nvSpPr>
          <p:cNvPr id="4" name="TextBox 3">
            <a:extLst>
              <a:ext uri="{FF2B5EF4-FFF2-40B4-BE49-F238E27FC236}">
                <a16:creationId xmlns:a16="http://schemas.microsoft.com/office/drawing/2014/main" id="{578B1F6D-7D0C-4063-9932-AF10982DEB14}"/>
              </a:ext>
            </a:extLst>
          </p:cNvPr>
          <p:cNvSpPr txBox="1"/>
          <p:nvPr/>
        </p:nvSpPr>
        <p:spPr>
          <a:xfrm>
            <a:off x="943788" y="2874755"/>
            <a:ext cx="10304424" cy="2862322"/>
          </a:xfrm>
          <a:prstGeom prst="rect">
            <a:avLst/>
          </a:prstGeom>
          <a:noFill/>
        </p:spPr>
        <p:txBody>
          <a:bodyPr wrap="square" rtlCol="0">
            <a:spAutoFit/>
          </a:bodyPr>
          <a:lstStyle/>
          <a:p>
            <a:pPr marL="342900" indent="-342900">
              <a:buFont typeface="+mj-lt"/>
              <a:buAutoNum type="arabicPeriod"/>
            </a:pPr>
            <a:r>
              <a:rPr lang="en-ID"/>
              <a:t>Software memiliki fungsi sebagai dasar kebutuhan komputer dapat bisa dioperasikan dengan baik.</a:t>
            </a:r>
          </a:p>
          <a:p>
            <a:pPr marL="342900" indent="-342900">
              <a:buFont typeface="+mj-lt"/>
              <a:buAutoNum type="arabicPeriod"/>
            </a:pPr>
            <a:r>
              <a:rPr lang="en-ID"/>
              <a:t>Software memiliki fungsi untuk mengatur hardware/perangkat keras yang ada pada komputer. Dengan begitu, komputer yang digunakan dapat bekerja dengan baik menyesuaikan pada pekerjaan apa yang dibutuhkan.</a:t>
            </a:r>
          </a:p>
          <a:p>
            <a:pPr marL="342900" indent="-342900">
              <a:buFont typeface="+mj-lt"/>
              <a:buAutoNum type="arabicPeriod"/>
            </a:pPr>
            <a:r>
              <a:rPr lang="en-ID"/>
              <a:t>Software juga dapat dipakai sebagai penghubung antara beberapa software yang lainnya dengan medianya yakni hardware</a:t>
            </a:r>
          </a:p>
          <a:p>
            <a:pPr marL="342900" indent="-342900">
              <a:buFont typeface="+mj-lt"/>
              <a:buAutoNum type="arabicPeriod"/>
            </a:pPr>
            <a:r>
              <a:rPr lang="en-ID"/>
              <a:t>Software juga bisa difungsikan sebagai penerjemah perintah pada software yang lain yang masih ada di dalam bahasa mesin. Dengan begitu, hardware pada komputer pun dapat mengerti serta menerimanya dengan baik. </a:t>
            </a:r>
          </a:p>
          <a:p>
            <a:pPr marL="342900" indent="-342900">
              <a:buFont typeface="+mj-lt"/>
              <a:buAutoNum type="arabicPeriod"/>
            </a:pPr>
            <a:r>
              <a:rPr lang="en-ID"/>
              <a:t>Selain itu, perangkat lunak komputer ini juga bisa Grameds pakai untuk mengindentifikasi sebuah program yang ada di dalam komputer. </a:t>
            </a:r>
          </a:p>
          <a:p>
            <a:pPr marL="342900" indent="-342900">
              <a:buFont typeface="+mj-lt"/>
              <a:buAutoNum type="arabicPeriod"/>
            </a:pPr>
            <a:endParaRPr lang="en-ID"/>
          </a:p>
        </p:txBody>
      </p:sp>
    </p:spTree>
    <p:extLst>
      <p:ext uri="{BB962C8B-B14F-4D97-AF65-F5344CB8AC3E}">
        <p14:creationId xmlns:p14="http://schemas.microsoft.com/office/powerpoint/2010/main" val="400767854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B37A-35EB-42DF-9945-18B17B8A7384}"/>
              </a:ext>
            </a:extLst>
          </p:cNvPr>
          <p:cNvSpPr>
            <a:spLocks noGrp="1"/>
          </p:cNvSpPr>
          <p:nvPr>
            <p:ph type="title"/>
          </p:nvPr>
        </p:nvSpPr>
        <p:spPr>
          <a:xfrm>
            <a:off x="1475014" y="1632857"/>
            <a:ext cx="9601196" cy="924606"/>
          </a:xfrm>
        </p:spPr>
        <p:txBody>
          <a:bodyPr/>
          <a:lstStyle/>
          <a:p>
            <a:r>
              <a:rPr lang="en-ID"/>
              <a:t>Software</a:t>
            </a:r>
            <a:endParaRPr lang="en-ID" dirty="0"/>
          </a:p>
        </p:txBody>
      </p:sp>
      <p:sp>
        <p:nvSpPr>
          <p:cNvPr id="6" name="TextBox 5">
            <a:extLst>
              <a:ext uri="{FF2B5EF4-FFF2-40B4-BE49-F238E27FC236}">
                <a16:creationId xmlns:a16="http://schemas.microsoft.com/office/drawing/2014/main" id="{F6DDAE97-165C-4DD2-ACA0-513687B53ACD}"/>
              </a:ext>
            </a:extLst>
          </p:cNvPr>
          <p:cNvSpPr txBox="1"/>
          <p:nvPr/>
        </p:nvSpPr>
        <p:spPr>
          <a:xfrm>
            <a:off x="1238248" y="2730877"/>
            <a:ext cx="10074728" cy="3139321"/>
          </a:xfrm>
          <a:prstGeom prst="rect">
            <a:avLst/>
          </a:prstGeom>
          <a:noFill/>
        </p:spPr>
        <p:txBody>
          <a:bodyPr wrap="square" rtlCol="0">
            <a:spAutoFit/>
          </a:bodyPr>
          <a:lstStyle/>
          <a:p>
            <a:pPr marL="342900" indent="-342900">
              <a:buFont typeface="+mj-lt"/>
              <a:buAutoNum type="arabicPeriod"/>
            </a:pPr>
            <a:r>
              <a:rPr lang="en-ID"/>
              <a:t>Berdasarkan jenis</a:t>
            </a:r>
          </a:p>
          <a:p>
            <a:r>
              <a:rPr lang="en-ID"/>
              <a:t>	 • Sistem Operasi </a:t>
            </a:r>
          </a:p>
          <a:p>
            <a:r>
              <a:rPr lang="en-ID"/>
              <a:t>	 • Bahasa Pemrograman </a:t>
            </a:r>
          </a:p>
          <a:p>
            <a:r>
              <a:rPr lang="en-ID"/>
              <a:t>	 • Aplikasi/utility</a:t>
            </a:r>
          </a:p>
          <a:p>
            <a:r>
              <a:rPr lang="en-ID"/>
              <a:t>2. Berdasarkan distribusi</a:t>
            </a:r>
          </a:p>
          <a:p>
            <a:r>
              <a:rPr lang="en-ID"/>
              <a:t>	 • Firmware</a:t>
            </a:r>
          </a:p>
          <a:p>
            <a:r>
              <a:rPr lang="en-ID"/>
              <a:t>	 • Freeware • Adware</a:t>
            </a:r>
          </a:p>
          <a:p>
            <a:r>
              <a:rPr lang="en-ID"/>
              <a:t>	 • Opensource </a:t>
            </a:r>
          </a:p>
          <a:p>
            <a:r>
              <a:rPr lang="en-ID"/>
              <a:t>	 • Malware</a:t>
            </a:r>
          </a:p>
          <a:p>
            <a:r>
              <a:rPr lang="en-ID"/>
              <a:t>         • Shareware</a:t>
            </a:r>
          </a:p>
          <a:p>
            <a:r>
              <a:rPr lang="en-ID"/>
              <a:t>	 • Spyware</a:t>
            </a:r>
          </a:p>
        </p:txBody>
      </p:sp>
    </p:spTree>
    <p:extLst>
      <p:ext uri="{BB962C8B-B14F-4D97-AF65-F5344CB8AC3E}">
        <p14:creationId xmlns:p14="http://schemas.microsoft.com/office/powerpoint/2010/main" val="197511543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7CA2E-558B-48F9-927C-2297EFE08D4D}"/>
              </a:ext>
            </a:extLst>
          </p:cNvPr>
          <p:cNvSpPr txBox="1"/>
          <p:nvPr/>
        </p:nvSpPr>
        <p:spPr>
          <a:xfrm>
            <a:off x="5039171" y="1681843"/>
            <a:ext cx="2113656" cy="769441"/>
          </a:xfrm>
          <a:prstGeom prst="rect">
            <a:avLst/>
          </a:prstGeom>
          <a:noFill/>
        </p:spPr>
        <p:txBody>
          <a:bodyPr wrap="none" rtlCol="0">
            <a:spAutoFit/>
          </a:bodyPr>
          <a:lstStyle/>
          <a:p>
            <a:r>
              <a:rPr lang="en-US" sz="4400"/>
              <a:t>Software</a:t>
            </a:r>
            <a:endParaRPr lang="en-ID" sz="4400"/>
          </a:p>
        </p:txBody>
      </p:sp>
      <p:sp>
        <p:nvSpPr>
          <p:cNvPr id="3" name="TextBox 2">
            <a:extLst>
              <a:ext uri="{FF2B5EF4-FFF2-40B4-BE49-F238E27FC236}">
                <a16:creationId xmlns:a16="http://schemas.microsoft.com/office/drawing/2014/main" id="{FC005ABB-9170-4D72-AD31-E2989F0398A5}"/>
              </a:ext>
            </a:extLst>
          </p:cNvPr>
          <p:cNvSpPr txBox="1"/>
          <p:nvPr/>
        </p:nvSpPr>
        <p:spPr>
          <a:xfrm>
            <a:off x="1216945" y="2612572"/>
            <a:ext cx="9758109" cy="2862322"/>
          </a:xfrm>
          <a:prstGeom prst="rect">
            <a:avLst/>
          </a:prstGeom>
          <a:noFill/>
        </p:spPr>
        <p:txBody>
          <a:bodyPr wrap="square" rtlCol="0">
            <a:spAutoFit/>
          </a:bodyPr>
          <a:lstStyle/>
          <a:p>
            <a:r>
              <a:rPr lang="en-ID"/>
              <a:t>Sistem operasi mempunyai peran penting di dalam suatu sistem komputer. Berikut beberapa fungsi sistem operasi:</a:t>
            </a:r>
          </a:p>
          <a:p>
            <a:endParaRPr lang="en-ID"/>
          </a:p>
          <a:p>
            <a:pPr marL="342900" indent="-342900">
              <a:buFont typeface="+mj-lt"/>
              <a:buAutoNum type="arabicPeriod"/>
            </a:pPr>
            <a:r>
              <a:rPr lang="en-ID" b="1"/>
              <a:t>Manajemen Sumber Daya Komputer</a:t>
            </a:r>
          </a:p>
          <a:p>
            <a:r>
              <a:rPr lang="en-ID" b="1"/>
              <a:t>	</a:t>
            </a:r>
            <a:r>
              <a:rPr lang="en-ID"/>
              <a:t>Sistem operasi dapat mengatur waktu sebuah aplikasi yang dijalankan, membagi penggunaan CPU saat 	apliaksi berjalan bersamaan, memberi akses pada disk, dan lain sebagainya.</a:t>
            </a:r>
          </a:p>
          <a:p>
            <a:pPr marL="342900" indent="-342900">
              <a:buAutoNum type="arabicPeriod" startAt="2"/>
            </a:pPr>
            <a:r>
              <a:rPr lang="en-ID" b="1"/>
              <a:t>Berperan Sebagai Aplikasi Dasar Sebuah Perangkat </a:t>
            </a:r>
          </a:p>
          <a:p>
            <a:r>
              <a:rPr lang="en-ID"/>
              <a:t>	Sistem Operasi merupakan dasar dari pembentukan program yang ada pada sebuah perangkat. Bisa 	dikatakan ini merupakan bagian vital yang mengatur semua hal yang dibutuhkan untuk menjalankan 	fungsi sebuah perangkat.</a:t>
            </a:r>
          </a:p>
        </p:txBody>
      </p:sp>
    </p:spTree>
    <p:extLst>
      <p:ext uri="{BB962C8B-B14F-4D97-AF65-F5344CB8AC3E}">
        <p14:creationId xmlns:p14="http://schemas.microsoft.com/office/powerpoint/2010/main" val="2261244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46D3DB-A6B7-43E9-BD3F-83D3B9F8D1CA}"/>
              </a:ext>
            </a:extLst>
          </p:cNvPr>
          <p:cNvSpPr txBox="1"/>
          <p:nvPr/>
        </p:nvSpPr>
        <p:spPr>
          <a:xfrm>
            <a:off x="5274129" y="1698171"/>
            <a:ext cx="5992585" cy="769441"/>
          </a:xfrm>
          <a:prstGeom prst="rect">
            <a:avLst/>
          </a:prstGeom>
          <a:noFill/>
        </p:spPr>
        <p:txBody>
          <a:bodyPr wrap="square" rtlCol="0">
            <a:spAutoFit/>
          </a:bodyPr>
          <a:lstStyle/>
          <a:p>
            <a:r>
              <a:rPr lang="en-ID" sz="4400"/>
              <a:t>Software</a:t>
            </a:r>
            <a:endParaRPr lang="en-ID" sz="4400" b="1"/>
          </a:p>
        </p:txBody>
      </p:sp>
      <p:sp>
        <p:nvSpPr>
          <p:cNvPr id="5" name="TextBox 4">
            <a:extLst>
              <a:ext uri="{FF2B5EF4-FFF2-40B4-BE49-F238E27FC236}">
                <a16:creationId xmlns:a16="http://schemas.microsoft.com/office/drawing/2014/main" id="{D1D33E5A-A55D-4A2E-93FD-DEA763DBC959}"/>
              </a:ext>
            </a:extLst>
          </p:cNvPr>
          <p:cNvSpPr txBox="1"/>
          <p:nvPr/>
        </p:nvSpPr>
        <p:spPr>
          <a:xfrm>
            <a:off x="1230086" y="2511189"/>
            <a:ext cx="10036628" cy="3693319"/>
          </a:xfrm>
          <a:prstGeom prst="rect">
            <a:avLst/>
          </a:prstGeom>
          <a:noFill/>
        </p:spPr>
        <p:txBody>
          <a:bodyPr wrap="square" rtlCol="0">
            <a:spAutoFit/>
          </a:bodyPr>
          <a:lstStyle/>
          <a:p>
            <a:pPr marL="342900" indent="-342900">
              <a:buAutoNum type="arabicPeriod" startAt="3"/>
            </a:pPr>
            <a:r>
              <a:rPr lang="en-ID" b="1"/>
              <a:t>Menghubungkan Hardware</a:t>
            </a:r>
          </a:p>
          <a:p>
            <a:r>
              <a:rPr lang="en-ID" b="1"/>
              <a:t>	</a:t>
            </a:r>
            <a:r>
              <a:rPr lang="en-ID"/>
              <a:t>Sistem operasi berperan dalam mengkoordinasikan semua perangkat yang saling terhubung pada 	gadget 	dalam waktu yang bersamaan, seperti penyimpanan internal, mouse, speaker, dan CPU. Dalam  hal ini 	sistem operasi berperan sebagai jembatan yang menghubungkan perangkat keras dengan  perangkat 	lunak. Kemudian pada gilirannya akan menjalankan operasi dasar komputer.</a:t>
            </a:r>
          </a:p>
          <a:p>
            <a:pPr marL="342900" indent="-342900">
              <a:buAutoNum type="arabicPeriod" startAt="4"/>
            </a:pPr>
            <a:r>
              <a:rPr lang="en-ID" b="1"/>
              <a:t>Mengoptimalkan Fungsi Sebuah Perangakat</a:t>
            </a:r>
          </a:p>
          <a:p>
            <a:r>
              <a:rPr lang="en-ID" b="1"/>
              <a:t>	</a:t>
            </a:r>
            <a:r>
              <a:rPr lang="en-ID"/>
              <a:t>Sistem Operasi mampu mengoptimalkan kinerja dari sebuah perangkat keras maupun lunak, Sistem 	tersebut mengatur serta mengendalikan hubungan antara perangkat keras dan lunak agar bisa saling 	bekerjasama dengan baik</a:t>
            </a:r>
          </a:p>
          <a:p>
            <a:pPr marL="342900" indent="-342900">
              <a:buAutoNum type="arabicPeriod" startAt="5"/>
            </a:pPr>
            <a:r>
              <a:rPr lang="en-ID" b="1"/>
              <a:t>Mengatur Sistem Kerja Perangkat</a:t>
            </a:r>
          </a:p>
          <a:p>
            <a:r>
              <a:rPr lang="en-ID" b="1"/>
              <a:t>	</a:t>
            </a:r>
            <a:r>
              <a:rPr lang="en-ID"/>
              <a:t>Sistem Operasi mengatur serta mengontrol semua fungsi perangkat keras yang digunakan, mulai dari 	CPU, Hardisk, memrori dan lain sebagainya. Tentunya dengan adanya sistem operasi seluruh 	perangkat 	bisa saling bersinergi dan membentuk kesatuan untuk memaksimalkan fungsi sebuah  perangkat.</a:t>
            </a:r>
            <a:endParaRPr lang="en-ID" b="1"/>
          </a:p>
        </p:txBody>
      </p:sp>
    </p:spTree>
    <p:extLst>
      <p:ext uri="{BB962C8B-B14F-4D97-AF65-F5344CB8AC3E}">
        <p14:creationId xmlns:p14="http://schemas.microsoft.com/office/powerpoint/2010/main" val="3402846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023D2-07DC-491D-BD60-0A2541D17B8A}"/>
              </a:ext>
            </a:extLst>
          </p:cNvPr>
          <p:cNvSpPr txBox="1"/>
          <p:nvPr/>
        </p:nvSpPr>
        <p:spPr>
          <a:xfrm>
            <a:off x="2726871" y="1600199"/>
            <a:ext cx="7076681" cy="769441"/>
          </a:xfrm>
          <a:prstGeom prst="rect">
            <a:avLst/>
          </a:prstGeom>
          <a:noFill/>
        </p:spPr>
        <p:txBody>
          <a:bodyPr wrap="none" rtlCol="0">
            <a:spAutoFit/>
          </a:bodyPr>
          <a:lstStyle/>
          <a:p>
            <a:r>
              <a:rPr lang="en-ID" sz="4400"/>
              <a:t>Jenis Sistem Operasi Komputer</a:t>
            </a:r>
          </a:p>
        </p:txBody>
      </p:sp>
      <p:sp>
        <p:nvSpPr>
          <p:cNvPr id="5" name="TextBox 4">
            <a:extLst>
              <a:ext uri="{FF2B5EF4-FFF2-40B4-BE49-F238E27FC236}">
                <a16:creationId xmlns:a16="http://schemas.microsoft.com/office/drawing/2014/main" id="{FC3F2E68-AD0C-4F3F-88E1-0901BF2E92BE}"/>
              </a:ext>
            </a:extLst>
          </p:cNvPr>
          <p:cNvSpPr txBox="1"/>
          <p:nvPr/>
        </p:nvSpPr>
        <p:spPr>
          <a:xfrm>
            <a:off x="1375218" y="2661557"/>
            <a:ext cx="9548596" cy="2862322"/>
          </a:xfrm>
          <a:prstGeom prst="rect">
            <a:avLst/>
          </a:prstGeom>
          <a:noFill/>
        </p:spPr>
        <p:txBody>
          <a:bodyPr wrap="square" rtlCol="0">
            <a:spAutoFit/>
          </a:bodyPr>
          <a:lstStyle/>
          <a:p>
            <a:pPr marL="342900" indent="-342900">
              <a:buFont typeface="+mj-lt"/>
              <a:buAutoNum type="arabicPeriod"/>
            </a:pPr>
            <a:r>
              <a:rPr lang="en-ID" b="1"/>
              <a:t>Sistem Operasi Stand Alone </a:t>
            </a:r>
          </a:p>
          <a:p>
            <a:r>
              <a:rPr lang="en-ID" b="1"/>
              <a:t>	</a:t>
            </a:r>
            <a:r>
              <a:rPr lang="en-ID"/>
              <a:t>Pada Sistem Operasi Stand Alone dapat digunakan oleh single user maupun multi user,</a:t>
            </a:r>
          </a:p>
          <a:p>
            <a:r>
              <a:rPr lang="en-ID"/>
              <a:t> 	sistem operasi ini juga memliki fitur-fitur yang cukup lengkap dan dapat berdiri sendiri.</a:t>
            </a:r>
          </a:p>
          <a:p>
            <a:r>
              <a:rPr lang="en-ID"/>
              <a:t> 	Contoh sistem operasi stand alone adalah Microsoft windows, linux, dan Mac OS </a:t>
            </a:r>
          </a:p>
          <a:p>
            <a:pPr marL="342900" indent="-342900">
              <a:buAutoNum type="arabicPeriod" startAt="2"/>
            </a:pPr>
            <a:r>
              <a:rPr lang="en-ID" b="1"/>
              <a:t>Sistem Operasi Live CD</a:t>
            </a:r>
          </a:p>
          <a:p>
            <a:r>
              <a:rPr lang="en-ID" b="1"/>
              <a:t>	</a:t>
            </a:r>
            <a:r>
              <a:rPr lang="en-ID"/>
              <a:t>Live CD hanya membutuhkan perangkat CD/DVD room tanpa perlu menginstal secara permanen 	di komputer untuk menjalankannya. Sistem operasi ini sangat ringan karena ukurannya yang cukup 	kecil. Tetapi sistem operasi live CD tidak memiliki banyak fitur dibandingkan sistem operasi stand 	alone. Inilah contoh sistem operasi live CD yaitu Knoppix, Centos, Linux Mint, Win XP live CD dan 	lainnya.</a:t>
            </a:r>
            <a:endParaRPr lang="en-ID" b="1"/>
          </a:p>
        </p:txBody>
      </p:sp>
    </p:spTree>
    <p:extLst>
      <p:ext uri="{BB962C8B-B14F-4D97-AF65-F5344CB8AC3E}">
        <p14:creationId xmlns:p14="http://schemas.microsoft.com/office/powerpoint/2010/main" val="2009644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A1804-4D4B-44F6-BD52-4625BE51C329}"/>
              </a:ext>
            </a:extLst>
          </p:cNvPr>
          <p:cNvSpPr txBox="1"/>
          <p:nvPr/>
        </p:nvSpPr>
        <p:spPr>
          <a:xfrm>
            <a:off x="2857501" y="1600200"/>
            <a:ext cx="7076681" cy="1046440"/>
          </a:xfrm>
          <a:prstGeom prst="rect">
            <a:avLst/>
          </a:prstGeom>
          <a:noFill/>
        </p:spPr>
        <p:txBody>
          <a:bodyPr wrap="none" rtlCol="0">
            <a:spAutoFit/>
          </a:bodyPr>
          <a:lstStyle/>
          <a:p>
            <a:r>
              <a:rPr lang="en-ID" sz="4400"/>
              <a:t>Jenis Sistem Operasi Komputer</a:t>
            </a:r>
          </a:p>
          <a:p>
            <a:endParaRPr lang="en-ID"/>
          </a:p>
        </p:txBody>
      </p:sp>
      <p:sp>
        <p:nvSpPr>
          <p:cNvPr id="6" name="TextBox 5">
            <a:extLst>
              <a:ext uri="{FF2B5EF4-FFF2-40B4-BE49-F238E27FC236}">
                <a16:creationId xmlns:a16="http://schemas.microsoft.com/office/drawing/2014/main" id="{2B507646-152E-4669-93B8-CA4432FECDC1}"/>
              </a:ext>
            </a:extLst>
          </p:cNvPr>
          <p:cNvSpPr txBox="1"/>
          <p:nvPr/>
        </p:nvSpPr>
        <p:spPr>
          <a:xfrm>
            <a:off x="1289958" y="2672477"/>
            <a:ext cx="9372600" cy="2585323"/>
          </a:xfrm>
          <a:prstGeom prst="rect">
            <a:avLst/>
          </a:prstGeom>
          <a:noFill/>
        </p:spPr>
        <p:txBody>
          <a:bodyPr wrap="square" rtlCol="0">
            <a:spAutoFit/>
          </a:bodyPr>
          <a:lstStyle/>
          <a:p>
            <a:pPr marL="342900" indent="-342900">
              <a:buAutoNum type="arabicPeriod" startAt="3"/>
            </a:pPr>
            <a:r>
              <a:rPr lang="en-ID" b="1"/>
              <a:t>Sistem Operasi Embedded</a:t>
            </a:r>
          </a:p>
          <a:p>
            <a:r>
              <a:rPr lang="en-ID" b="1"/>
              <a:t>	</a:t>
            </a:r>
            <a:r>
              <a:rPr lang="en-ID"/>
              <a:t>Sistem ini langsung ditanam di komputer dan tidak bisa berdiri sendiri, memiliki fungsi khusus dan 	spesefikasi khusus. Contoh dari Sistem Operasi Embedded adalah eCOS, LynxOS, JavaOS dan 	Embedded Linux.</a:t>
            </a:r>
          </a:p>
          <a:p>
            <a:pPr marL="342900" indent="-342900">
              <a:buAutoNum type="arabicPeriod" startAt="4"/>
            </a:pPr>
            <a:r>
              <a:rPr lang="en-ID" b="1"/>
              <a:t>Sistem Operasi Jaringan</a:t>
            </a:r>
          </a:p>
          <a:p>
            <a:r>
              <a:rPr lang="en-ID" b="1"/>
              <a:t>	</a:t>
            </a:r>
            <a:r>
              <a:rPr lang="en-ID"/>
              <a:t>Sistem operasi jenis ini dibuat khusus untuk menangani keperluan jaringan komputer. Beberapa 	layanan yang dapat ditangani oleh sistem operasi jarngan adalah HTTP Service, DNS Service, 	Sharing Printer, Proxy Server, dan masih banyak lagi. Beberapa contoh sistem operasi jaringan 	adalah Red Hat, Centos Server, Cloud Linux dan lain sebagainya.</a:t>
            </a:r>
            <a:endParaRPr lang="en-ID" b="1"/>
          </a:p>
        </p:txBody>
      </p:sp>
    </p:spTree>
    <p:extLst>
      <p:ext uri="{BB962C8B-B14F-4D97-AF65-F5344CB8AC3E}">
        <p14:creationId xmlns:p14="http://schemas.microsoft.com/office/powerpoint/2010/main" val="1361635520"/>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EFA5E5-A5AE-418D-BAA3-2FD091E0CAFE}"/>
              </a:ext>
            </a:extLst>
          </p:cNvPr>
          <p:cNvSpPr txBox="1"/>
          <p:nvPr/>
        </p:nvSpPr>
        <p:spPr>
          <a:xfrm>
            <a:off x="3935186" y="1698171"/>
            <a:ext cx="5061899" cy="769441"/>
          </a:xfrm>
          <a:prstGeom prst="rect">
            <a:avLst/>
          </a:prstGeom>
          <a:noFill/>
        </p:spPr>
        <p:txBody>
          <a:bodyPr wrap="none" rtlCol="0">
            <a:spAutoFit/>
          </a:bodyPr>
          <a:lstStyle/>
          <a:p>
            <a:r>
              <a:rPr lang="en-ID" sz="4400"/>
              <a:t>Tugas Sistem Operasi </a:t>
            </a:r>
          </a:p>
        </p:txBody>
      </p:sp>
      <p:sp>
        <p:nvSpPr>
          <p:cNvPr id="5" name="TextBox 4">
            <a:extLst>
              <a:ext uri="{FF2B5EF4-FFF2-40B4-BE49-F238E27FC236}">
                <a16:creationId xmlns:a16="http://schemas.microsoft.com/office/drawing/2014/main" id="{93E45CFA-5B2C-44B0-997B-0A820F16F0F6}"/>
              </a:ext>
            </a:extLst>
          </p:cNvPr>
          <p:cNvSpPr txBox="1"/>
          <p:nvPr/>
        </p:nvSpPr>
        <p:spPr>
          <a:xfrm>
            <a:off x="1270907" y="2890157"/>
            <a:ext cx="9650186" cy="1754326"/>
          </a:xfrm>
          <a:prstGeom prst="rect">
            <a:avLst/>
          </a:prstGeom>
          <a:noFill/>
        </p:spPr>
        <p:txBody>
          <a:bodyPr wrap="square" rtlCol="0">
            <a:spAutoFit/>
          </a:bodyPr>
          <a:lstStyle/>
          <a:p>
            <a:r>
              <a:rPr lang="en-ID"/>
              <a:t>Sistem operasi bertugas mengelola seluruh perangkat lunak dan perangkat keras pada komputer.</a:t>
            </a:r>
          </a:p>
          <a:p>
            <a:r>
              <a:rPr lang="en-ID"/>
              <a:t>Pada suatu waktu, menjalankan beberapa perangkat lunak sekaligus di komputer dan dengan demikian beberapa perangkat lunak tersebut memerlukan akses ke CPU, memori, dan media penyimpanan. Sistem operasi mengatur proses-proses tersebut untuk memastikan setiap perangkat lunak berjalan normal. Sistem operasi (OS) adalah perangkat lunak yang berfungsi sebagai jembatan antara pengguna dan perangkat keras komputer. Bayangkan OS sebagai manajer yang mengatur semua aktivitas yang terjadi di dalam komputer.</a:t>
            </a:r>
          </a:p>
        </p:txBody>
      </p:sp>
    </p:spTree>
    <p:extLst>
      <p:ext uri="{BB962C8B-B14F-4D97-AF65-F5344CB8AC3E}">
        <p14:creationId xmlns:p14="http://schemas.microsoft.com/office/powerpoint/2010/main" val="1262283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138</TotalTime>
  <Words>889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PowerPoint Presentation</vt:lpstr>
      <vt:lpstr>Hardware</vt:lpstr>
      <vt:lpstr>Software</vt:lpstr>
      <vt:lpstr>Software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PC-F-28</dc:creator>
  <cp:lastModifiedBy>INSTIKI</cp:lastModifiedBy>
  <cp:revision>2</cp:revision>
  <dcterms:created xsi:type="dcterms:W3CDTF">2024-11-14T02:54:43Z</dcterms:created>
  <dcterms:modified xsi:type="dcterms:W3CDTF">2024-11-19T03:52:35Z</dcterms:modified>
</cp:coreProperties>
</file>