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95" r:id="rId3"/>
    <p:sldId id="265" r:id="rId4"/>
    <p:sldId id="309" r:id="rId5"/>
    <p:sldId id="310" r:id="rId6"/>
    <p:sldId id="313" r:id="rId7"/>
    <p:sldId id="279" r:id="rId8"/>
    <p:sldId id="314" r:id="rId9"/>
    <p:sldId id="315" r:id="rId10"/>
    <p:sldId id="331" r:id="rId11"/>
    <p:sldId id="318" r:id="rId12"/>
    <p:sldId id="320" r:id="rId13"/>
    <p:sldId id="322" r:id="rId14"/>
    <p:sldId id="323" r:id="rId15"/>
    <p:sldId id="328" r:id="rId16"/>
    <p:sldId id="329" r:id="rId17"/>
    <p:sldId id="324" r:id="rId18"/>
    <p:sldId id="332" r:id="rId19"/>
    <p:sldId id="319" r:id="rId20"/>
    <p:sldId id="333" r:id="rId21"/>
    <p:sldId id="33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06" autoAdjust="0"/>
  </p:normalViewPr>
  <p:slideViewPr>
    <p:cSldViewPr snapToGrid="0">
      <p:cViewPr varScale="1">
        <p:scale>
          <a:sx n="80" d="100"/>
          <a:sy n="80" d="100"/>
        </p:scale>
        <p:origin x="864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ICTE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ICTE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https://leedsbeckett-my.sharepoint.com/:f:/g/personal/n_arfi3554_student_leedsbeckett_ac_uk/EvzA-r1XkctJr4OD3iJiWdUBBdKWf_7v35uOrf_KyE_k0Q?e=xkx2S1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95FB-15F2-15CA-9C70-14C3CE6C8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ICTE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  <a:prstGeom prst="rect">
            <a:avLst/>
          </a:prstGeo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DZ"/>
              <a:t>ICTE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DZ"/>
              <a:t>ICTE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2552699"/>
            <a:ext cx="9604310" cy="306278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br>
              <a:rPr lang="en-US" sz="2800" b="0" dirty="0">
                <a:solidFill>
                  <a:schemeClr val="bg2">
                    <a:lumMod val="25000"/>
                  </a:schemeClr>
                </a:solidFill>
                <a:latin typeface="Arial (Headings)"/>
              </a:rPr>
            </a:b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effectLst/>
                <a:latin typeface="Arial (Headings)"/>
              </a:rPr>
              <a:t>Comparative analysis of energy consumption and emissions of different hyper-parameter optimization algorithms</a:t>
            </a:r>
            <a:br>
              <a:rPr lang="en-US" sz="3200" b="0" dirty="0">
                <a:solidFill>
                  <a:schemeClr val="accent1">
                    <a:lumMod val="75000"/>
                  </a:schemeClr>
                </a:solidFill>
                <a:effectLst/>
                <a:latin typeface="Arial (Headings)"/>
              </a:rPr>
            </a:br>
            <a:br>
              <a:rPr lang="en-US" sz="2800" b="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b="0" dirty="0">
              <a:solidFill>
                <a:schemeClr val="accent1">
                  <a:lumMod val="75000"/>
                </a:schemeClr>
              </a:solidFill>
              <a:latin typeface="Arial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4" y="5314950"/>
            <a:ext cx="9678955" cy="14097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Presented by: Nadir ARFI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Student number: c7302112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Supervisor: Dr Ah-Lian </a:t>
            </a:r>
            <a:r>
              <a:rPr lang="en-US" sz="1400" dirty="0" err="1"/>
              <a:t>Kor</a:t>
            </a: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/>
              <a:t>Module: ICT and Environment</a:t>
            </a:r>
          </a:p>
        </p:txBody>
      </p:sp>
      <p:pic>
        <p:nvPicPr>
          <p:cNvPr id="7" name="Picture 6" descr="A picture containing company nam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31" y="508518"/>
            <a:ext cx="6286305" cy="1631977"/>
          </a:xfrm>
          <a:prstGeom prst="rect">
            <a:avLst/>
          </a:prstGeom>
        </p:spPr>
      </p:pic>
      <p:pic>
        <p:nvPicPr>
          <p:cNvPr id="9" name="Picture 8" descr="Ic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34" y="508518"/>
            <a:ext cx="1814894" cy="1814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999942" cy="2194560"/>
          </a:xfrm>
        </p:spPr>
        <p:txBody>
          <a:bodyPr/>
          <a:lstStyle/>
          <a:p>
            <a:r>
              <a:rPr lang="en-US" dirty="0"/>
              <a:t>Python HPO Experiment Framework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999942" cy="22860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framework was built using different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was based on a simple digit classification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Multilayer perceptron HPs were selected to create the search space for these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single experiment was conducted 10 times to guarantee the consistency of our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229"/>
            <a:ext cx="7240277" cy="5865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10287000" cy="2743200"/>
          </a:xfrm>
        </p:spPr>
        <p:txBody>
          <a:bodyPr/>
          <a:lstStyle/>
          <a:p>
            <a:r>
              <a:rPr lang="en-US" dirty="0"/>
              <a:t>3. Findings and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 of different HPO algorithms within 10 simulations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Clearly, there is a significant difference in the energy consumption required for each algorithm.</a:t>
            </a:r>
          </a:p>
        </p:txBody>
      </p:sp>
      <p:pic>
        <p:nvPicPr>
          <p:cNvPr id="5" name="Picture 4" descr="A picture containing timeli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80975"/>
            <a:ext cx="6796141" cy="649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944186" cy="2194560"/>
          </a:xfrm>
        </p:spPr>
        <p:txBody>
          <a:bodyPr/>
          <a:lstStyle/>
          <a:p>
            <a:r>
              <a:rPr lang="en-US" dirty="0"/>
              <a:t>Total energy consumption measured in 10 simulations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fluctuation in the total energy consumption for each algorithm, which could be accounted by errors in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9" y="476250"/>
            <a:ext cx="7019925" cy="625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energy and execution time of different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significant correlation between the amount of energy used and the execution time of the required task. </a:t>
            </a:r>
          </a:p>
        </p:txBody>
      </p:sp>
      <p:pic>
        <p:nvPicPr>
          <p:cNvPr id="5" name="Picture 4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0" y="85725"/>
            <a:ext cx="6720436" cy="659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GHG emissions measured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CO2 is the most predominant gas emitted during the consumption of electricity in the UK, since its coefficient is the highest.</a:t>
            </a:r>
          </a:p>
        </p:txBody>
      </p:sp>
      <p:pic>
        <p:nvPicPr>
          <p:cNvPr id="4" name="Picture 3" descr="A picture containing 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84191"/>
            <a:ext cx="6305384" cy="588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total CO2e emissions per year for each HPO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estimated equivalent carbon footprint for one year differs between the algorithms according to execution time and the size of the search space to explore.</a:t>
            </a:r>
          </a:p>
        </p:txBody>
      </p:sp>
      <p:pic>
        <p:nvPicPr>
          <p:cNvPr id="4" name="Picture 3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16" y="1186732"/>
            <a:ext cx="4726184" cy="4484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results of energy consumption and GHG emissions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45" y="1030673"/>
            <a:ext cx="4826926" cy="1865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45" y="3718401"/>
            <a:ext cx="4826926" cy="1852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7851" y="5510517"/>
            <a:ext cx="373711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Aggregated CO2 emissions results of all simulations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4834" y="2865442"/>
            <a:ext cx="373711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effectLst/>
                <a:latin typeface="+mj-lt"/>
                <a:cs typeface="+mj-lt"/>
              </a:rPr>
              <a:t>Aggregated energy consumption results of all simulations </a:t>
            </a:r>
            <a:endParaRPr lang="en-US" sz="1050" dirty="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Inferential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399" y="1981201"/>
            <a:ext cx="10201507" cy="3809999"/>
          </a:xfrm>
        </p:spPr>
        <p:txBody>
          <a:bodyPr/>
          <a:lstStyle/>
          <a:p>
            <a:r>
              <a:rPr lang="en-US" dirty="0"/>
              <a:t>Investigate the similarity between HPO algorithms </a:t>
            </a:r>
          </a:p>
          <a:p>
            <a:r>
              <a:rPr lang="en-US" dirty="0"/>
              <a:t>Perform a two-tailed t-test between each two algorithms. </a:t>
            </a:r>
          </a:p>
          <a:p>
            <a:r>
              <a:rPr lang="en-US" dirty="0"/>
              <a:t>The mean values of the simulation results are compared to one another for each algorithm while also assuming:</a:t>
            </a:r>
          </a:p>
          <a:p>
            <a:pPr lvl="3"/>
            <a:r>
              <a:rPr lang="en-US" dirty="0"/>
              <a:t>samples are unrelated </a:t>
            </a:r>
          </a:p>
          <a:p>
            <a:pPr lvl="3"/>
            <a:r>
              <a:rPr lang="en-US" dirty="0"/>
              <a:t>each sample comes from a population with a normal distribution. </a:t>
            </a:r>
          </a:p>
          <a:p>
            <a:pPr lvl="3"/>
            <a:r>
              <a:rPr lang="en-US" dirty="0"/>
              <a:t>samples come from populations with equal variances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72" y="3627097"/>
            <a:ext cx="3248528" cy="8595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FA9DCD-0A78-07BF-AE2F-15CD521E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10287000" cy="2743200"/>
          </a:xfrm>
        </p:spPr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748"/>
            <a:ext cx="9601200" cy="119222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219325"/>
            <a:ext cx="10248900" cy="3276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1. Introduction</a:t>
            </a: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2. Methodology</a:t>
            </a: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3. Findings and discussions</a:t>
            </a: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4. Conclusion</a:t>
            </a:r>
          </a:p>
          <a:p>
            <a:pPr marL="457200" indent="-457200">
              <a:buAutoNum type="arabicPeriod"/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399" y="1981201"/>
            <a:ext cx="10201507" cy="3809999"/>
          </a:xfrm>
        </p:spPr>
        <p:txBody>
          <a:bodyPr/>
          <a:lstStyle/>
          <a:p>
            <a:r>
              <a:rPr lang="en-US" dirty="0"/>
              <a:t>Although GS offers the best possible solution, it is inefficient in terms of computational time so it should be avoided as a primary HPO approach.</a:t>
            </a:r>
          </a:p>
          <a:p>
            <a:r>
              <a:rPr lang="en-US" dirty="0"/>
              <a:t>It is advisable to employ energy tracking software in order to lower carbon footprint of ICT sector.</a:t>
            </a:r>
          </a:p>
          <a:p>
            <a:r>
              <a:rPr lang="en-US" dirty="0"/>
              <a:t>PSO, GA, and BO provide good quality solutions in a shorter time, which can be very useful for ML model development.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542B8F-6DE2-7213-8D1C-BC31933F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399" y="1981201"/>
            <a:ext cx="10201507" cy="3809999"/>
          </a:xfrm>
        </p:spPr>
        <p:txBody>
          <a:bodyPr/>
          <a:lstStyle/>
          <a:p>
            <a:r>
              <a:rPr lang="en-US" dirty="0"/>
              <a:t>A comparative analysis was conducted to evaluate five HPO algorithms in terms of energy consumption and emissions. </a:t>
            </a:r>
          </a:p>
          <a:p>
            <a:r>
              <a:rPr lang="en-US" dirty="0"/>
              <a:t>The results reveal that selecting the appropriate HP optimization algorithm is crucial as it can significantly impact the environment. </a:t>
            </a:r>
          </a:p>
          <a:p>
            <a:r>
              <a:rPr lang="en-US" dirty="0"/>
              <a:t>Possible future work may focus on deep learning models, which may require even more training time and computational resources. 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DFE9E7-4AB2-77FF-8A19-45B6CAF8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733425"/>
            <a:ext cx="9601200" cy="34290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Thank you for your attention!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0517" y="1981201"/>
            <a:ext cx="10125307" cy="3809999"/>
          </a:xfrm>
        </p:spPr>
        <p:txBody>
          <a:bodyPr/>
          <a:lstStyle/>
          <a:p>
            <a:r>
              <a:rPr lang="en-US" dirty="0"/>
              <a:t>Data-intensive age has seen a rapid growth in the amount of information processed.</a:t>
            </a:r>
          </a:p>
          <a:p>
            <a:r>
              <a:rPr lang="en-US" dirty="0"/>
              <a:t>AI solutions has taken over by exploiting this sheer amount of data to make predictions and provide evidence-based decisions.</a:t>
            </a:r>
          </a:p>
          <a:p>
            <a:r>
              <a:rPr lang="en-US" dirty="0"/>
              <a:t>Primary focus is to deliver a cost-effective solution that meets accuracy requirements.</a:t>
            </a:r>
          </a:p>
          <a:p>
            <a:r>
              <a:rPr lang="en-US" dirty="0"/>
              <a:t>Among the applications of AI systems recommendation systems, computer vision, advertising and user behavior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F63217-243C-F9F9-0663-A1D8A61D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Environmental impact of ICT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resource consuming lifestyle exerts stress on the environment.</a:t>
            </a:r>
          </a:p>
          <a:p>
            <a:r>
              <a:rPr lang="en-US" dirty="0"/>
              <a:t>Contribution to GHG emissions is estimated at 2.8% (Life cycle and supply chain not accounted).</a:t>
            </a:r>
          </a:p>
          <a:p>
            <a:r>
              <a:rPr lang="en-US" dirty="0"/>
              <a:t>A deep learning model can generate 626,000 pounds of GHG, equivalent to the lifetime emissions of 5 cars.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Potential for (SDGs)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Enhance the ability to detect, adapt and respond to climate change.</a:t>
            </a:r>
          </a:p>
          <a:p>
            <a:r>
              <a:rPr lang="en-US" dirty="0"/>
              <a:t>Assist in a more cost-efficient surveillance and management of the world’s natural resources.</a:t>
            </a:r>
          </a:p>
          <a:p>
            <a:r>
              <a:rPr lang="en-US" dirty="0"/>
              <a:t>Combat biodiversity loss.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Nadir </a:t>
            </a:r>
            <a:r>
              <a:rPr lang="en-US" dirty="0" err="1"/>
              <a:t>Arfi</a:t>
            </a:r>
            <a:r>
              <a:rPr lang="en-US" dirty="0"/>
              <a:t> 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2484B7C-D206-0B9C-D89A-D902A4F5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 dirty="0"/>
              <a:t>ICTE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critical literature review of environmental impacts of the ICT and different applications of ML in the sector.</a:t>
            </a:r>
          </a:p>
          <a:p>
            <a:r>
              <a:rPr lang="en-GB" dirty="0"/>
              <a:t>Carry out experiments to measure energy consumption and computational time of different algorithms while performing hyper-parameter tuning</a:t>
            </a:r>
          </a:p>
          <a:p>
            <a:r>
              <a:rPr lang="en-GB" dirty="0"/>
              <a:t>Apply descriptive and inferential statistical analysis on collected data and analyse the differences between HPO algorithms.                </a:t>
            </a:r>
          </a:p>
          <a:p>
            <a:r>
              <a:rPr lang="en-GB" dirty="0"/>
              <a:t>Convert energy consumption to carbon footprint emissions.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B69D86-EB98-6815-6286-16889AB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Macro 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8772" y="1646239"/>
            <a:ext cx="6042002" cy="414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Life Cycle Analysis (LCA)</a:t>
            </a:r>
          </a:p>
          <a:p>
            <a:pPr lvl="3"/>
            <a:r>
              <a:rPr lang="en-US" dirty="0"/>
              <a:t>An essential tool for sustainable design and assessing environmental impacts.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 and Scope Definition: </a:t>
            </a:r>
          </a:p>
          <a:p>
            <a:pPr lvl="3"/>
            <a:r>
              <a:rPr lang="en-US" dirty="0"/>
              <a:t>Establishing research boundaries (python code).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Inventory Analysis: </a:t>
            </a:r>
          </a:p>
          <a:p>
            <a:pPr lvl="3"/>
            <a:r>
              <a:rPr lang="en-US" dirty="0"/>
              <a:t>Data acquisition via Joulemeter.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Impact assessment: </a:t>
            </a:r>
          </a:p>
          <a:p>
            <a:pPr lvl="3"/>
            <a:r>
              <a:rPr lang="en-US" dirty="0"/>
              <a:t>Measure impact in terms of energy and GHG emissions.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Interpretation: </a:t>
            </a:r>
          </a:p>
          <a:p>
            <a:pPr lvl="3"/>
            <a:r>
              <a:rPr lang="en-US" dirty="0"/>
              <a:t>Overall evaluation and provide recommendations and improvements.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774" y="1981201"/>
            <a:ext cx="4012680" cy="3651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3053" y="5652700"/>
            <a:ext cx="252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Stages of LCA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AC2AB-6CC3-166B-D1D4-3203F17C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 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libraries (scikit-learn, </a:t>
            </a:r>
            <a:r>
              <a:rPr lang="en-US" dirty="0" err="1"/>
              <a:t>scitkit</a:t>
            </a:r>
            <a:r>
              <a:rPr lang="en-US" dirty="0"/>
              <a:t>-optimize and </a:t>
            </a:r>
            <a:r>
              <a:rPr lang="en-US" dirty="0" err="1"/>
              <a:t>NiaPy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HPO algorithms used: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Grid Search (GS)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Search (RS)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Bayesian Optimization (BO)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Genetic Algorithm (GA)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Particle Swarm Optimization (PSO)</a:t>
            </a:r>
          </a:p>
          <a:p>
            <a:r>
              <a:rPr lang="en-US" dirty="0"/>
              <a:t>Energy monitoring tool (Joulemeter)</a:t>
            </a:r>
          </a:p>
          <a:p>
            <a:r>
              <a:rPr lang="en-US" dirty="0"/>
              <a:t>Carbon footprint Auditing Tool (DEFRA sheets)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Nadir Arfi 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E49298-ED3F-A78B-3801-8740D389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DZ"/>
              <a:t>ICTE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</TotalTime>
  <Words>924</Words>
  <Application>Microsoft Office PowerPoint</Application>
  <PresentationFormat>Widescreen</PresentationFormat>
  <Paragraphs>120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Arial (Headings)</vt:lpstr>
      <vt:lpstr>Diamond Grid 16x9</vt:lpstr>
      <vt:lpstr>                               Comparative analysis of energy consumption and emissions of different hyper-parameter optimization algorithms  </vt:lpstr>
      <vt:lpstr>Outline</vt:lpstr>
      <vt:lpstr>1. Introduction</vt:lpstr>
      <vt:lpstr>Background</vt:lpstr>
      <vt:lpstr>Environmental impact of ICT</vt:lpstr>
      <vt:lpstr>Motivation and Objectives</vt:lpstr>
      <vt:lpstr>2. Methodology</vt:lpstr>
      <vt:lpstr>Macro Methodology</vt:lpstr>
      <vt:lpstr>Micro Methodology</vt:lpstr>
      <vt:lpstr>Python HPO Experiment Framework </vt:lpstr>
      <vt:lpstr>3. Findings and Discussion</vt:lpstr>
      <vt:lpstr>Energy consumption of different HPO algorithms within 10 simulations</vt:lpstr>
      <vt:lpstr>Total energy consumption measured in 10 simulations</vt:lpstr>
      <vt:lpstr>Total energy and execution time of different algorithms</vt:lpstr>
      <vt:lpstr>Different types of GHG emissions measured</vt:lpstr>
      <vt:lpstr>Average total CO2e emissions per year for each HPO algorithm</vt:lpstr>
      <vt:lpstr>Aggregated results of energy consumption and GHG emissions</vt:lpstr>
      <vt:lpstr>Inferential Analysis</vt:lpstr>
      <vt:lpstr>4. Conclusion</vt:lpstr>
      <vt:lpstr>Recommendations</vt:lpstr>
      <vt:lpstr>Conclusion and Future Work</vt:lpstr>
      <vt:lpstr>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Road accidents in the UK  Leading factors and severity prediction using  Data Mining Techniques</dc:title>
  <dc:creator>Nadir ARFI</dc:creator>
  <cp:lastModifiedBy>Nadir ARFI</cp:lastModifiedBy>
  <cp:revision>47</cp:revision>
  <dcterms:created xsi:type="dcterms:W3CDTF">2022-05-12T22:17:00Z</dcterms:created>
  <dcterms:modified xsi:type="dcterms:W3CDTF">2022-05-14T09:13:00Z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D9BD288EB08349929C55C20009735C4F</vt:lpwstr>
  </property>
  <property fmtid="{D5CDD505-2E9C-101B-9397-08002B2CF9AE}" pid="9" name="KSOProductBuildVer">
    <vt:lpwstr>2057-11.2.0.11130</vt:lpwstr>
  </property>
</Properties>
</file>