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50" d="100"/>
          <a:sy n="50" d="100"/>
        </p:scale>
        <p:origin x="128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3E49E-8B6C-4D11-990E-3B75E7B90724}"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410949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3E49E-8B6C-4D11-990E-3B75E7B90724}"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378996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3E49E-8B6C-4D11-990E-3B75E7B90724}"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330928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3E49E-8B6C-4D11-990E-3B75E7B90724}"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9305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F3E49E-8B6C-4D11-990E-3B75E7B90724}"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23714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3E49E-8B6C-4D11-990E-3B75E7B90724}"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307823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3E49E-8B6C-4D11-990E-3B75E7B90724}"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56864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3E49E-8B6C-4D11-990E-3B75E7B90724}"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166073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3E49E-8B6C-4D11-990E-3B75E7B90724}"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67341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3E49E-8B6C-4D11-990E-3B75E7B90724}"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179203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3E49E-8B6C-4D11-990E-3B75E7B90724}"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8877E-CA9A-4063-B65B-96AE41744E29}" type="slidenum">
              <a:rPr lang="en-US" smtClean="0"/>
              <a:t>‹#›</a:t>
            </a:fld>
            <a:endParaRPr lang="en-US"/>
          </a:p>
        </p:txBody>
      </p:sp>
    </p:spTree>
    <p:extLst>
      <p:ext uri="{BB962C8B-B14F-4D97-AF65-F5344CB8AC3E}">
        <p14:creationId xmlns:p14="http://schemas.microsoft.com/office/powerpoint/2010/main" val="163328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3E49E-8B6C-4D11-990E-3B75E7B90724}" type="datetimeFigureOut">
              <a:rPr lang="en-US" smtClean="0"/>
              <a:t>10/22/2017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8877E-CA9A-4063-B65B-96AE41744E29}" type="slidenum">
              <a:rPr lang="en-US" smtClean="0"/>
              <a:t>‹#›</a:t>
            </a:fld>
            <a:endParaRPr lang="en-US"/>
          </a:p>
        </p:txBody>
      </p:sp>
    </p:spTree>
    <p:extLst>
      <p:ext uri="{BB962C8B-B14F-4D97-AF65-F5344CB8AC3E}">
        <p14:creationId xmlns:p14="http://schemas.microsoft.com/office/powerpoint/2010/main" val="376291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30450"/>
            <a:ext cx="10515600" cy="4351338"/>
          </a:xfrm>
        </p:spPr>
        <p:txBody>
          <a:bodyPr>
            <a:normAutofit fontScale="92500" lnSpcReduction="10000"/>
          </a:bodyPr>
          <a:lstStyle/>
          <a:p>
            <a:pPr marL="457200" lvl="1" indent="0" algn="ctr">
              <a:buNone/>
            </a:pPr>
            <a:r>
              <a:rPr lang="en-US" dirty="0">
                <a:latin typeface="+mj-lt"/>
              </a:rPr>
              <a:t>Dunkin Donuts is an American global donut company that provides and an everyday stop for coffee and baked goods. Dunkin Donuts was found in Canton, Massachusetts in 1950. Dunkin' Donuts is the world’s leading donut chain and has been ranked No.1 for customer loyalty in the coffee category for nine years. Dunkin Donuts operates more than 11,500 stores in 40 countries worldwide. </a:t>
            </a:r>
            <a:br>
              <a:rPr lang="en-US" dirty="0">
                <a:latin typeface="+mj-lt"/>
              </a:rPr>
            </a:br>
            <a:endParaRPr lang="en-US" dirty="0" smtClean="0">
              <a:latin typeface="+mj-lt"/>
            </a:endParaRPr>
          </a:p>
          <a:p>
            <a:pPr marL="457200" lvl="1" indent="0" algn="ctr">
              <a:buNone/>
            </a:pPr>
            <a:r>
              <a:rPr lang="en-US" dirty="0">
                <a:latin typeface="+mj-lt"/>
              </a:rPr>
              <a:t>	</a:t>
            </a:r>
            <a:r>
              <a:rPr lang="en-US" dirty="0" smtClean="0">
                <a:latin typeface="+mj-lt"/>
              </a:rPr>
              <a:t>With </a:t>
            </a:r>
            <a:r>
              <a:rPr lang="en-US" dirty="0">
                <a:latin typeface="+mj-lt"/>
              </a:rPr>
              <a:t>Dunkin Donuts fast expansion in the east coast, the company has to track its revenue and operating costs in different locations. In order to answer business related queries, the company can access its dimensions: products, customers, employees, stores, order, and order details to answer business related queries. The company can decide which stores are top performers or not to figure out how to allocate its resources to help the company make improvements and anticipate and fulfill its customers' </a:t>
            </a:r>
            <a:r>
              <a:rPr lang="en-US">
                <a:latin typeface="+mj-lt"/>
              </a:rPr>
              <a:t>needs</a:t>
            </a:r>
            <a:r>
              <a:rPr lang="en-US" smtClean="0">
                <a:latin typeface="+mj-lt"/>
              </a:rPr>
              <a:t>.</a:t>
            </a:r>
            <a:br>
              <a:rPr lang="en-US" smtClean="0">
                <a:latin typeface="+mj-lt"/>
              </a:rPr>
            </a:br>
            <a:endParaRPr lang="en-US" dirty="0" smtClean="0">
              <a:latin typeface="+mj-lt"/>
            </a:endParaRPr>
          </a:p>
          <a:p>
            <a:pPr marL="457200" lvl="1" indent="0" algn="ctr">
              <a:buNone/>
            </a:pPr>
            <a:r>
              <a:rPr lang="en-US" b="1" dirty="0" smtClean="0">
                <a:effectLst/>
                <a:latin typeface="+mj-lt"/>
              </a:rPr>
              <a:t>https://github.com/nadirazahiruddin/Assignment-2</a:t>
            </a:r>
          </a:p>
          <a:p>
            <a:pPr marL="0" indent="0" algn="ctr">
              <a:buNone/>
            </a:pPr>
            <a:endParaRPr lang="en-US" dirty="0">
              <a:latin typeface="+mj-lt"/>
            </a:endParaRPr>
          </a:p>
        </p:txBody>
      </p:sp>
      <p:pic>
        <p:nvPicPr>
          <p:cNvPr id="1026" name="Picture 2" descr="https://lh3.googleusercontent.com/Yk2VATbpOwUdoyI1eVGWXmyd1ltFV-hblVhA5DVnP8_L4NSsfA3HPonvbsoJn7qO9Ru7NyDaQwyXjzVW3dENNsVsuhImAIbjyxWXdQAWYLHtzrbTgFVGumpEJChw-vx_1qNKnJc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5880" y="138112"/>
            <a:ext cx="4180239" cy="1576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3800" y="1895475"/>
            <a:ext cx="4886325" cy="369332"/>
          </a:xfrm>
          <a:prstGeom prst="rect">
            <a:avLst/>
          </a:prstGeom>
          <a:noFill/>
        </p:spPr>
        <p:txBody>
          <a:bodyPr wrap="square" rtlCol="0">
            <a:spAutoFit/>
          </a:bodyPr>
          <a:lstStyle/>
          <a:p>
            <a:r>
              <a:rPr lang="en-US" b="1" dirty="0" err="1" smtClean="0"/>
              <a:t>Nadira</a:t>
            </a:r>
            <a:r>
              <a:rPr lang="en-US" b="1" dirty="0" smtClean="0"/>
              <a:t> </a:t>
            </a:r>
            <a:r>
              <a:rPr lang="en-US" b="1" dirty="0" err="1" smtClean="0"/>
              <a:t>Zahiruddin</a:t>
            </a:r>
            <a:r>
              <a:rPr lang="en-US" b="1" dirty="0" smtClean="0"/>
              <a:t>, Christine Lee, </a:t>
            </a:r>
            <a:r>
              <a:rPr lang="en-US" b="1" dirty="0" err="1" smtClean="0"/>
              <a:t>Anushka</a:t>
            </a:r>
            <a:r>
              <a:rPr lang="en-US" b="1" dirty="0" smtClean="0"/>
              <a:t> </a:t>
            </a:r>
            <a:r>
              <a:rPr lang="en-US" b="1" dirty="0" err="1" smtClean="0"/>
              <a:t>Goyal</a:t>
            </a:r>
            <a:endParaRPr lang="en-US" b="1" dirty="0"/>
          </a:p>
        </p:txBody>
      </p:sp>
    </p:spTree>
    <p:extLst>
      <p:ext uri="{BB962C8B-B14F-4D97-AF65-F5344CB8AC3E}">
        <p14:creationId xmlns:p14="http://schemas.microsoft.com/office/powerpoint/2010/main" val="16792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6844490"/>
              </p:ext>
            </p:extLst>
          </p:nvPr>
        </p:nvGraphicFramePr>
        <p:xfrm>
          <a:off x="615796" y="739360"/>
          <a:ext cx="2696117" cy="259588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370840">
                <a:tc>
                  <a:txBody>
                    <a:bodyPr/>
                    <a:lstStyle/>
                    <a:p>
                      <a:pPr algn="ctr"/>
                      <a:r>
                        <a:rPr lang="en-US" dirty="0" smtClean="0"/>
                        <a:t>Product</a:t>
                      </a:r>
                      <a:endParaRPr lang="en-US" dirty="0"/>
                    </a:p>
                  </a:txBody>
                  <a:tcPr/>
                </a:tc>
                <a:extLst>
                  <a:ext uri="{0D108BD9-81ED-4DB2-BD59-A6C34878D82A}">
                    <a16:rowId xmlns:a16="http://schemas.microsoft.com/office/drawing/2014/main" val="2231038831"/>
                  </a:ext>
                </a:extLst>
              </a:tr>
              <a:tr h="370840">
                <a:tc>
                  <a:txBody>
                    <a:bodyPr/>
                    <a:lstStyle/>
                    <a:p>
                      <a:r>
                        <a:rPr lang="en-US" dirty="0" smtClean="0"/>
                        <a:t>Product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Product Name</a:t>
                      </a:r>
                      <a:endParaRPr lang="en-US" dirty="0"/>
                    </a:p>
                  </a:txBody>
                  <a:tcPr/>
                </a:tc>
                <a:extLst>
                  <a:ext uri="{0D108BD9-81ED-4DB2-BD59-A6C34878D82A}">
                    <a16:rowId xmlns:a16="http://schemas.microsoft.com/office/drawing/2014/main" val="173272067"/>
                  </a:ext>
                </a:extLst>
              </a:tr>
              <a:tr h="370840">
                <a:tc>
                  <a:txBody>
                    <a:bodyPr/>
                    <a:lstStyle/>
                    <a:p>
                      <a:r>
                        <a:rPr lang="en-US" dirty="0" smtClean="0"/>
                        <a:t>Category</a:t>
                      </a:r>
                      <a:endParaRPr lang="en-US" dirty="0"/>
                    </a:p>
                  </a:txBody>
                  <a:tcPr/>
                </a:tc>
                <a:extLst>
                  <a:ext uri="{0D108BD9-81ED-4DB2-BD59-A6C34878D82A}">
                    <a16:rowId xmlns:a16="http://schemas.microsoft.com/office/drawing/2014/main" val="113576791"/>
                  </a:ext>
                </a:extLst>
              </a:tr>
              <a:tr h="370840">
                <a:tc>
                  <a:txBody>
                    <a:bodyPr/>
                    <a:lstStyle/>
                    <a:p>
                      <a:r>
                        <a:rPr lang="en-US" dirty="0" smtClean="0"/>
                        <a:t>Price</a:t>
                      </a:r>
                      <a:endParaRPr lang="en-US" dirty="0"/>
                    </a:p>
                  </a:txBody>
                  <a:tcPr/>
                </a:tc>
                <a:extLst>
                  <a:ext uri="{0D108BD9-81ED-4DB2-BD59-A6C34878D82A}">
                    <a16:rowId xmlns:a16="http://schemas.microsoft.com/office/drawing/2014/main" val="2547155822"/>
                  </a:ext>
                </a:extLst>
              </a:tr>
              <a:tr h="370840">
                <a:tc>
                  <a:txBody>
                    <a:bodyPr/>
                    <a:lstStyle/>
                    <a:p>
                      <a:r>
                        <a:rPr lang="en-US" dirty="0" smtClean="0"/>
                        <a:t>Cost</a:t>
                      </a:r>
                      <a:endParaRPr lang="en-US" dirty="0"/>
                    </a:p>
                  </a:txBody>
                  <a:tcPr/>
                </a:tc>
                <a:extLst>
                  <a:ext uri="{0D108BD9-81ED-4DB2-BD59-A6C34878D82A}">
                    <a16:rowId xmlns:a16="http://schemas.microsoft.com/office/drawing/2014/main" val="750073581"/>
                  </a:ext>
                </a:extLst>
              </a:tr>
              <a:tr h="370840">
                <a:tc>
                  <a:txBody>
                    <a:bodyPr/>
                    <a:lstStyle/>
                    <a:p>
                      <a:r>
                        <a:rPr lang="en-US" dirty="0" smtClean="0"/>
                        <a:t>Inventory</a:t>
                      </a:r>
                      <a:endParaRPr lang="en-US" dirty="0"/>
                    </a:p>
                  </a:txBody>
                  <a:tcPr/>
                </a:tc>
                <a:extLst>
                  <a:ext uri="{0D108BD9-81ED-4DB2-BD59-A6C34878D82A}">
                    <a16:rowId xmlns:a16="http://schemas.microsoft.com/office/drawing/2014/main" val="32110765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73623788"/>
              </p:ext>
            </p:extLst>
          </p:nvPr>
        </p:nvGraphicFramePr>
        <p:xfrm>
          <a:off x="9076471" y="611293"/>
          <a:ext cx="2696117" cy="259588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370840">
                <a:tc>
                  <a:txBody>
                    <a:bodyPr/>
                    <a:lstStyle/>
                    <a:p>
                      <a:pPr algn="ctr"/>
                      <a:r>
                        <a:rPr lang="en-US" dirty="0" smtClean="0"/>
                        <a:t>Customer</a:t>
                      </a:r>
                      <a:endParaRPr lang="en-US" dirty="0"/>
                    </a:p>
                  </a:txBody>
                  <a:tcPr/>
                </a:tc>
                <a:extLst>
                  <a:ext uri="{0D108BD9-81ED-4DB2-BD59-A6C34878D82A}">
                    <a16:rowId xmlns:a16="http://schemas.microsoft.com/office/drawing/2014/main" val="2231038831"/>
                  </a:ext>
                </a:extLst>
              </a:tr>
              <a:tr h="370840">
                <a:tc>
                  <a:txBody>
                    <a:bodyPr/>
                    <a:lstStyle/>
                    <a:p>
                      <a:r>
                        <a:rPr lang="en-US" dirty="0" smtClean="0"/>
                        <a:t>Customer</a:t>
                      </a:r>
                      <a:r>
                        <a:rPr lang="en-US" baseline="0" dirty="0" smtClean="0"/>
                        <a:t>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First Name</a:t>
                      </a:r>
                      <a:endParaRPr lang="en-US" dirty="0"/>
                    </a:p>
                  </a:txBody>
                  <a:tcPr/>
                </a:tc>
                <a:extLst>
                  <a:ext uri="{0D108BD9-81ED-4DB2-BD59-A6C34878D82A}">
                    <a16:rowId xmlns:a16="http://schemas.microsoft.com/office/drawing/2014/main" val="173272067"/>
                  </a:ext>
                </a:extLst>
              </a:tr>
              <a:tr h="370840">
                <a:tc>
                  <a:txBody>
                    <a:bodyPr/>
                    <a:lstStyle/>
                    <a:p>
                      <a:r>
                        <a:rPr lang="en-US" dirty="0" smtClean="0"/>
                        <a:t>Last Name</a:t>
                      </a:r>
                      <a:endParaRPr lang="en-US" dirty="0"/>
                    </a:p>
                  </a:txBody>
                  <a:tcPr/>
                </a:tc>
                <a:extLst>
                  <a:ext uri="{0D108BD9-81ED-4DB2-BD59-A6C34878D82A}">
                    <a16:rowId xmlns:a16="http://schemas.microsoft.com/office/drawing/2014/main" val="113576791"/>
                  </a:ext>
                </a:extLst>
              </a:tr>
              <a:tr h="370840">
                <a:tc>
                  <a:txBody>
                    <a:bodyPr/>
                    <a:lstStyle/>
                    <a:p>
                      <a:r>
                        <a:rPr lang="en-US" dirty="0" smtClean="0"/>
                        <a:t>Address</a:t>
                      </a:r>
                      <a:endParaRPr lang="en-US" dirty="0"/>
                    </a:p>
                  </a:txBody>
                  <a:tcPr/>
                </a:tc>
                <a:extLst>
                  <a:ext uri="{0D108BD9-81ED-4DB2-BD59-A6C34878D82A}">
                    <a16:rowId xmlns:a16="http://schemas.microsoft.com/office/drawing/2014/main" val="2547155822"/>
                  </a:ext>
                </a:extLst>
              </a:tr>
              <a:tr h="370840">
                <a:tc>
                  <a:txBody>
                    <a:bodyPr/>
                    <a:lstStyle/>
                    <a:p>
                      <a:r>
                        <a:rPr lang="en-US" dirty="0" smtClean="0"/>
                        <a:t>Email</a:t>
                      </a:r>
                      <a:endParaRPr lang="en-US" dirty="0"/>
                    </a:p>
                  </a:txBody>
                  <a:tcPr/>
                </a:tc>
                <a:extLst>
                  <a:ext uri="{0D108BD9-81ED-4DB2-BD59-A6C34878D82A}">
                    <a16:rowId xmlns:a16="http://schemas.microsoft.com/office/drawing/2014/main" val="750073581"/>
                  </a:ext>
                </a:extLst>
              </a:tr>
              <a:tr h="370840">
                <a:tc>
                  <a:txBody>
                    <a:bodyPr/>
                    <a:lstStyle/>
                    <a:p>
                      <a:r>
                        <a:rPr lang="en-US" dirty="0" smtClean="0"/>
                        <a:t>Phone</a:t>
                      </a:r>
                      <a:r>
                        <a:rPr lang="en-US" baseline="0" dirty="0" smtClean="0"/>
                        <a:t> Number</a:t>
                      </a:r>
                      <a:endParaRPr lang="en-US" dirty="0"/>
                    </a:p>
                  </a:txBody>
                  <a:tcPr/>
                </a:tc>
                <a:extLst>
                  <a:ext uri="{0D108BD9-81ED-4DB2-BD59-A6C34878D82A}">
                    <a16:rowId xmlns:a16="http://schemas.microsoft.com/office/drawing/2014/main" val="84462422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5626193"/>
              </p:ext>
            </p:extLst>
          </p:nvPr>
        </p:nvGraphicFramePr>
        <p:xfrm>
          <a:off x="4695288" y="4255530"/>
          <a:ext cx="2696117" cy="233577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370840">
                <a:tc>
                  <a:txBody>
                    <a:bodyPr/>
                    <a:lstStyle/>
                    <a:p>
                      <a:pPr algn="ctr"/>
                      <a:r>
                        <a:rPr lang="en-US" dirty="0" smtClean="0"/>
                        <a:t>Employee</a:t>
                      </a:r>
                      <a:endParaRPr lang="en-US" dirty="0"/>
                    </a:p>
                  </a:txBody>
                  <a:tcPr/>
                </a:tc>
                <a:extLst>
                  <a:ext uri="{0D108BD9-81ED-4DB2-BD59-A6C34878D82A}">
                    <a16:rowId xmlns:a16="http://schemas.microsoft.com/office/drawing/2014/main" val="2231038831"/>
                  </a:ext>
                </a:extLst>
              </a:tr>
              <a:tr h="370840">
                <a:tc>
                  <a:txBody>
                    <a:bodyPr/>
                    <a:lstStyle/>
                    <a:p>
                      <a:r>
                        <a:rPr lang="en-US" baseline="0" dirty="0" smtClean="0"/>
                        <a:t>Employee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First Name</a:t>
                      </a:r>
                      <a:endParaRPr lang="en-US" dirty="0"/>
                    </a:p>
                  </a:txBody>
                  <a:tcPr/>
                </a:tc>
                <a:extLst>
                  <a:ext uri="{0D108BD9-81ED-4DB2-BD59-A6C34878D82A}">
                    <a16:rowId xmlns:a16="http://schemas.microsoft.com/office/drawing/2014/main" val="173272067"/>
                  </a:ext>
                </a:extLst>
              </a:tr>
              <a:tr h="370840">
                <a:tc>
                  <a:txBody>
                    <a:bodyPr/>
                    <a:lstStyle/>
                    <a:p>
                      <a:r>
                        <a:rPr lang="en-US" dirty="0" smtClean="0"/>
                        <a:t>Last</a:t>
                      </a:r>
                      <a:r>
                        <a:rPr lang="en-US" baseline="0" dirty="0" smtClean="0"/>
                        <a:t> Name</a:t>
                      </a:r>
                      <a:endParaRPr lang="en-US" dirty="0"/>
                    </a:p>
                  </a:txBody>
                  <a:tcPr/>
                </a:tc>
                <a:extLst>
                  <a:ext uri="{0D108BD9-81ED-4DB2-BD59-A6C34878D82A}">
                    <a16:rowId xmlns:a16="http://schemas.microsoft.com/office/drawing/2014/main" val="113576791"/>
                  </a:ext>
                </a:extLst>
              </a:tr>
              <a:tr h="370840">
                <a:tc>
                  <a:txBody>
                    <a:bodyPr/>
                    <a:lstStyle/>
                    <a:p>
                      <a:r>
                        <a:rPr lang="en-US" dirty="0" smtClean="0"/>
                        <a:t>Address</a:t>
                      </a:r>
                      <a:endParaRPr lang="en-US" dirty="0"/>
                    </a:p>
                  </a:txBody>
                  <a:tcPr/>
                </a:tc>
                <a:extLst>
                  <a:ext uri="{0D108BD9-81ED-4DB2-BD59-A6C34878D82A}">
                    <a16:rowId xmlns:a16="http://schemas.microsoft.com/office/drawing/2014/main" val="2547155822"/>
                  </a:ext>
                </a:extLst>
              </a:tr>
              <a:tr h="481570">
                <a:tc>
                  <a:txBody>
                    <a:bodyPr/>
                    <a:lstStyle/>
                    <a:p>
                      <a:r>
                        <a:rPr lang="en-US" dirty="0" smtClean="0"/>
                        <a:t>Store</a:t>
                      </a:r>
                      <a:r>
                        <a:rPr lang="en-US" baseline="0" dirty="0" smtClean="0"/>
                        <a:t> ID (FK)</a:t>
                      </a:r>
                      <a:endParaRPr lang="en-US" dirty="0"/>
                    </a:p>
                  </a:txBody>
                  <a:tcPr/>
                </a:tc>
                <a:extLst>
                  <a:ext uri="{0D108BD9-81ED-4DB2-BD59-A6C34878D82A}">
                    <a16:rowId xmlns:a16="http://schemas.microsoft.com/office/drawing/2014/main" val="75007358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0429053"/>
              </p:ext>
            </p:extLst>
          </p:nvPr>
        </p:nvGraphicFramePr>
        <p:xfrm>
          <a:off x="833864" y="3855325"/>
          <a:ext cx="2696117" cy="259588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370840">
                <a:tc>
                  <a:txBody>
                    <a:bodyPr/>
                    <a:lstStyle/>
                    <a:p>
                      <a:pPr algn="ctr"/>
                      <a:r>
                        <a:rPr lang="en-US" dirty="0" smtClean="0"/>
                        <a:t>Store</a:t>
                      </a:r>
                      <a:endParaRPr lang="en-US" dirty="0"/>
                    </a:p>
                  </a:txBody>
                  <a:tcPr/>
                </a:tc>
                <a:extLst>
                  <a:ext uri="{0D108BD9-81ED-4DB2-BD59-A6C34878D82A}">
                    <a16:rowId xmlns:a16="http://schemas.microsoft.com/office/drawing/2014/main" val="2231038831"/>
                  </a:ext>
                </a:extLst>
              </a:tr>
              <a:tr h="370840">
                <a:tc>
                  <a:txBody>
                    <a:bodyPr/>
                    <a:lstStyle/>
                    <a:p>
                      <a:r>
                        <a:rPr lang="en-US" baseline="0" dirty="0" smtClean="0"/>
                        <a:t>Store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City</a:t>
                      </a:r>
                      <a:endParaRPr lang="en-US" dirty="0"/>
                    </a:p>
                  </a:txBody>
                  <a:tcPr/>
                </a:tc>
                <a:extLst>
                  <a:ext uri="{0D108BD9-81ED-4DB2-BD59-A6C34878D82A}">
                    <a16:rowId xmlns:a16="http://schemas.microsoft.com/office/drawing/2014/main" val="173272067"/>
                  </a:ext>
                </a:extLst>
              </a:tr>
              <a:tr h="370840">
                <a:tc>
                  <a:txBody>
                    <a:bodyPr/>
                    <a:lstStyle/>
                    <a:p>
                      <a:r>
                        <a:rPr lang="en-US" dirty="0" smtClean="0"/>
                        <a:t>State</a:t>
                      </a:r>
                      <a:endParaRPr lang="en-US" dirty="0"/>
                    </a:p>
                  </a:txBody>
                  <a:tcPr/>
                </a:tc>
                <a:extLst>
                  <a:ext uri="{0D108BD9-81ED-4DB2-BD59-A6C34878D82A}">
                    <a16:rowId xmlns:a16="http://schemas.microsoft.com/office/drawing/2014/main" val="113576791"/>
                  </a:ext>
                </a:extLst>
              </a:tr>
              <a:tr h="370840">
                <a:tc>
                  <a:txBody>
                    <a:bodyPr/>
                    <a:lstStyle/>
                    <a:p>
                      <a:r>
                        <a:rPr lang="en-US" dirty="0" smtClean="0"/>
                        <a:t>Zip</a:t>
                      </a:r>
                      <a:r>
                        <a:rPr lang="en-US" baseline="0" dirty="0" smtClean="0"/>
                        <a:t> Code</a:t>
                      </a:r>
                      <a:endParaRPr lang="en-US" dirty="0"/>
                    </a:p>
                  </a:txBody>
                  <a:tcPr/>
                </a:tc>
                <a:extLst>
                  <a:ext uri="{0D108BD9-81ED-4DB2-BD59-A6C34878D82A}">
                    <a16:rowId xmlns:a16="http://schemas.microsoft.com/office/drawing/2014/main" val="2547155822"/>
                  </a:ext>
                </a:extLst>
              </a:tr>
              <a:tr h="370840">
                <a:tc>
                  <a:txBody>
                    <a:bodyPr/>
                    <a:lstStyle/>
                    <a:p>
                      <a:r>
                        <a:rPr lang="en-US" dirty="0" smtClean="0"/>
                        <a:t>Country</a:t>
                      </a:r>
                      <a:endParaRPr lang="en-US" dirty="0"/>
                    </a:p>
                  </a:txBody>
                  <a:tcPr/>
                </a:tc>
                <a:extLst>
                  <a:ext uri="{0D108BD9-81ED-4DB2-BD59-A6C34878D82A}">
                    <a16:rowId xmlns:a16="http://schemas.microsoft.com/office/drawing/2014/main" val="3570037897"/>
                  </a:ext>
                </a:extLst>
              </a:tr>
              <a:tr h="370840">
                <a:tc>
                  <a:txBody>
                    <a:bodyPr/>
                    <a:lstStyle/>
                    <a:p>
                      <a:r>
                        <a:rPr lang="en-US" dirty="0" smtClean="0"/>
                        <a:t>Region</a:t>
                      </a:r>
                      <a:endParaRPr lang="en-US" dirty="0"/>
                    </a:p>
                  </a:txBody>
                  <a:tcPr/>
                </a:tc>
                <a:extLst>
                  <a:ext uri="{0D108BD9-81ED-4DB2-BD59-A6C34878D82A}">
                    <a16:rowId xmlns:a16="http://schemas.microsoft.com/office/drawing/2014/main" val="48105258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65729134"/>
              </p:ext>
            </p:extLst>
          </p:nvPr>
        </p:nvGraphicFramePr>
        <p:xfrm>
          <a:off x="8764859" y="4385282"/>
          <a:ext cx="2696117" cy="185420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370840">
                <a:tc>
                  <a:txBody>
                    <a:bodyPr/>
                    <a:lstStyle/>
                    <a:p>
                      <a:pPr algn="ctr"/>
                      <a:r>
                        <a:rPr lang="en-US" dirty="0" smtClean="0"/>
                        <a:t>Order</a:t>
                      </a:r>
                      <a:endParaRPr lang="en-US" dirty="0"/>
                    </a:p>
                  </a:txBody>
                  <a:tcPr/>
                </a:tc>
                <a:extLst>
                  <a:ext uri="{0D108BD9-81ED-4DB2-BD59-A6C34878D82A}">
                    <a16:rowId xmlns:a16="http://schemas.microsoft.com/office/drawing/2014/main" val="2231038831"/>
                  </a:ext>
                </a:extLst>
              </a:tr>
              <a:tr h="370840">
                <a:tc>
                  <a:txBody>
                    <a:bodyPr/>
                    <a:lstStyle/>
                    <a:p>
                      <a:r>
                        <a:rPr lang="en-US" baseline="0" dirty="0" smtClean="0"/>
                        <a:t>Order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Order</a:t>
                      </a:r>
                      <a:r>
                        <a:rPr lang="en-US" baseline="0" dirty="0" smtClean="0"/>
                        <a:t> Date</a:t>
                      </a:r>
                      <a:endParaRPr lang="en-US" dirty="0"/>
                    </a:p>
                  </a:txBody>
                  <a:tcPr/>
                </a:tc>
                <a:extLst>
                  <a:ext uri="{0D108BD9-81ED-4DB2-BD59-A6C34878D82A}">
                    <a16:rowId xmlns:a16="http://schemas.microsoft.com/office/drawing/2014/main" val="2547155822"/>
                  </a:ext>
                </a:extLst>
              </a:tr>
              <a:tr h="370840">
                <a:tc>
                  <a:txBody>
                    <a:bodyPr/>
                    <a:lstStyle/>
                    <a:p>
                      <a:r>
                        <a:rPr lang="en-US" dirty="0" smtClean="0"/>
                        <a:t>Total Price</a:t>
                      </a:r>
                      <a:endParaRPr lang="en-US" dirty="0"/>
                    </a:p>
                  </a:txBody>
                  <a:tcPr/>
                </a:tc>
                <a:extLst>
                  <a:ext uri="{0D108BD9-81ED-4DB2-BD59-A6C34878D82A}">
                    <a16:rowId xmlns:a16="http://schemas.microsoft.com/office/drawing/2014/main" val="750073581"/>
                  </a:ext>
                </a:extLst>
              </a:tr>
              <a:tr h="370840">
                <a:tc>
                  <a:txBody>
                    <a:bodyPr/>
                    <a:lstStyle/>
                    <a:p>
                      <a:r>
                        <a:rPr lang="en-US" dirty="0" smtClean="0"/>
                        <a:t>Employee ID (FK)</a:t>
                      </a:r>
                      <a:endParaRPr lang="en-US" dirty="0"/>
                    </a:p>
                  </a:txBody>
                  <a:tcPr/>
                </a:tc>
                <a:extLst>
                  <a:ext uri="{0D108BD9-81ED-4DB2-BD59-A6C34878D82A}">
                    <a16:rowId xmlns:a16="http://schemas.microsoft.com/office/drawing/2014/main" val="285688242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27276288"/>
              </p:ext>
            </p:extLst>
          </p:nvPr>
        </p:nvGraphicFramePr>
        <p:xfrm>
          <a:off x="5400288" y="963718"/>
          <a:ext cx="2696117" cy="2961640"/>
        </p:xfrm>
        <a:graphic>
          <a:graphicData uri="http://schemas.openxmlformats.org/drawingml/2006/table">
            <a:tbl>
              <a:tblPr firstRow="1" bandRow="1">
                <a:tableStyleId>{5C22544A-7EE6-4342-B048-85BDC9FD1C3A}</a:tableStyleId>
              </a:tblPr>
              <a:tblGrid>
                <a:gridCol w="2696117">
                  <a:extLst>
                    <a:ext uri="{9D8B030D-6E8A-4147-A177-3AD203B41FA5}">
                      <a16:colId xmlns:a16="http://schemas.microsoft.com/office/drawing/2014/main" val="452252730"/>
                    </a:ext>
                  </a:extLst>
                </a:gridCol>
              </a:tblGrid>
              <a:tr h="237849">
                <a:tc>
                  <a:txBody>
                    <a:bodyPr/>
                    <a:lstStyle/>
                    <a:p>
                      <a:pPr algn="ctr"/>
                      <a:r>
                        <a:rPr lang="en-US" dirty="0" smtClean="0"/>
                        <a:t>Order</a:t>
                      </a:r>
                      <a:r>
                        <a:rPr lang="en-US" baseline="0" dirty="0" smtClean="0"/>
                        <a:t> Details</a:t>
                      </a:r>
                      <a:endParaRPr lang="en-US" dirty="0"/>
                    </a:p>
                  </a:txBody>
                  <a:tcPr/>
                </a:tc>
                <a:extLst>
                  <a:ext uri="{0D108BD9-81ED-4DB2-BD59-A6C34878D82A}">
                    <a16:rowId xmlns:a16="http://schemas.microsoft.com/office/drawing/2014/main" val="2231038831"/>
                  </a:ext>
                </a:extLst>
              </a:tr>
              <a:tr h="370840">
                <a:tc>
                  <a:txBody>
                    <a:bodyPr/>
                    <a:lstStyle/>
                    <a:p>
                      <a:r>
                        <a:rPr lang="en-US" baseline="0" dirty="0" smtClean="0"/>
                        <a:t>Order Detail ID (PK)</a:t>
                      </a:r>
                      <a:endParaRPr lang="en-US" dirty="0"/>
                    </a:p>
                  </a:txBody>
                  <a:tcPr/>
                </a:tc>
                <a:extLst>
                  <a:ext uri="{0D108BD9-81ED-4DB2-BD59-A6C34878D82A}">
                    <a16:rowId xmlns:a16="http://schemas.microsoft.com/office/drawing/2014/main" val="3105391786"/>
                  </a:ext>
                </a:extLst>
              </a:tr>
              <a:tr h="370840">
                <a:tc>
                  <a:txBody>
                    <a:bodyPr/>
                    <a:lstStyle/>
                    <a:p>
                      <a:r>
                        <a:rPr lang="en-US" dirty="0" smtClean="0"/>
                        <a:t>Customer ID (FK)</a:t>
                      </a:r>
                      <a:endParaRPr lang="en-US" dirty="0"/>
                    </a:p>
                  </a:txBody>
                  <a:tcPr/>
                </a:tc>
                <a:extLst>
                  <a:ext uri="{0D108BD9-81ED-4DB2-BD59-A6C34878D82A}">
                    <a16:rowId xmlns:a16="http://schemas.microsoft.com/office/drawing/2014/main" val="173272067"/>
                  </a:ext>
                </a:extLst>
              </a:tr>
              <a:tr h="370840">
                <a:tc>
                  <a:txBody>
                    <a:bodyPr/>
                    <a:lstStyle/>
                    <a:p>
                      <a:r>
                        <a:rPr lang="en-US" dirty="0" smtClean="0"/>
                        <a:t>Store ID (FK)</a:t>
                      </a:r>
                      <a:endParaRPr lang="en-US" dirty="0"/>
                    </a:p>
                  </a:txBody>
                  <a:tcPr/>
                </a:tc>
                <a:extLst>
                  <a:ext uri="{0D108BD9-81ED-4DB2-BD59-A6C34878D82A}">
                    <a16:rowId xmlns:a16="http://schemas.microsoft.com/office/drawing/2014/main" val="113576791"/>
                  </a:ext>
                </a:extLst>
              </a:tr>
              <a:tr h="370840">
                <a:tc>
                  <a:txBody>
                    <a:bodyPr/>
                    <a:lstStyle/>
                    <a:p>
                      <a:r>
                        <a:rPr lang="en-US" baseline="0" dirty="0" smtClean="0"/>
                        <a:t>Order ID (FK)</a:t>
                      </a:r>
                      <a:endParaRPr lang="en-US" dirty="0"/>
                    </a:p>
                  </a:txBody>
                  <a:tcPr/>
                </a:tc>
                <a:extLst>
                  <a:ext uri="{0D108BD9-81ED-4DB2-BD59-A6C34878D82A}">
                    <a16:rowId xmlns:a16="http://schemas.microsoft.com/office/drawing/2014/main" val="2547155822"/>
                  </a:ext>
                </a:extLst>
              </a:tr>
              <a:tr h="370840">
                <a:tc>
                  <a:txBody>
                    <a:bodyPr/>
                    <a:lstStyle/>
                    <a:p>
                      <a:r>
                        <a:rPr lang="en-US" dirty="0" smtClean="0"/>
                        <a:t>Product ID (FK)</a:t>
                      </a:r>
                      <a:endParaRPr lang="en-US" dirty="0"/>
                    </a:p>
                  </a:txBody>
                  <a:tcPr/>
                </a:tc>
                <a:extLst>
                  <a:ext uri="{0D108BD9-81ED-4DB2-BD59-A6C34878D82A}">
                    <a16:rowId xmlns:a16="http://schemas.microsoft.com/office/drawing/2014/main" val="2230081443"/>
                  </a:ext>
                </a:extLst>
              </a:tr>
              <a:tr h="370840">
                <a:tc>
                  <a:txBody>
                    <a:bodyPr/>
                    <a:lstStyle/>
                    <a:p>
                      <a:r>
                        <a:rPr lang="en-US" dirty="0" smtClean="0"/>
                        <a:t>Total Price/Revenue</a:t>
                      </a:r>
                      <a:endParaRPr lang="en-US" dirty="0"/>
                    </a:p>
                  </a:txBody>
                  <a:tcPr/>
                </a:tc>
                <a:extLst>
                  <a:ext uri="{0D108BD9-81ED-4DB2-BD59-A6C34878D82A}">
                    <a16:rowId xmlns:a16="http://schemas.microsoft.com/office/drawing/2014/main" val="750073581"/>
                  </a:ext>
                </a:extLst>
              </a:tr>
              <a:tr h="370840">
                <a:tc>
                  <a:txBody>
                    <a:bodyPr/>
                    <a:lstStyle/>
                    <a:p>
                      <a:r>
                        <a:rPr lang="en-US" dirty="0" smtClean="0"/>
                        <a:t>Total Quantity</a:t>
                      </a:r>
                      <a:endParaRPr lang="en-US" dirty="0"/>
                    </a:p>
                  </a:txBody>
                  <a:tcPr/>
                </a:tc>
                <a:extLst>
                  <a:ext uri="{0D108BD9-81ED-4DB2-BD59-A6C34878D82A}">
                    <a16:rowId xmlns:a16="http://schemas.microsoft.com/office/drawing/2014/main" val="166917364"/>
                  </a:ext>
                </a:extLst>
              </a:tr>
            </a:tbl>
          </a:graphicData>
        </a:graphic>
      </p:graphicFrame>
      <p:cxnSp>
        <p:nvCxnSpPr>
          <p:cNvPr id="44" name="Straight Arrow Connector 43"/>
          <p:cNvCxnSpPr>
            <a:stCxn id="8" idx="3"/>
            <a:endCxn id="4" idx="1"/>
          </p:cNvCxnSpPr>
          <p:nvPr/>
        </p:nvCxnSpPr>
        <p:spPr>
          <a:xfrm flipV="1">
            <a:off x="8096405" y="1909233"/>
            <a:ext cx="980066" cy="53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2"/>
            <a:endCxn id="7" idx="0"/>
          </p:cNvCxnSpPr>
          <p:nvPr/>
        </p:nvCxnSpPr>
        <p:spPr>
          <a:xfrm>
            <a:off x="6748346" y="3925358"/>
            <a:ext cx="3364571" cy="45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51183" y="1677095"/>
            <a:ext cx="479503" cy="369332"/>
          </a:xfrm>
          <a:prstGeom prst="rect">
            <a:avLst/>
          </a:prstGeom>
          <a:noFill/>
        </p:spPr>
        <p:txBody>
          <a:bodyPr wrap="square" rtlCol="0">
            <a:spAutoFit/>
          </a:bodyPr>
          <a:lstStyle/>
          <a:p>
            <a:r>
              <a:rPr lang="en-US" dirty="0" smtClean="0"/>
              <a:t>M</a:t>
            </a:r>
            <a:endParaRPr lang="en-US" dirty="0"/>
          </a:p>
        </p:txBody>
      </p:sp>
      <p:sp>
        <p:nvSpPr>
          <p:cNvPr id="50" name="TextBox 49"/>
          <p:cNvSpPr txBox="1"/>
          <p:nvPr/>
        </p:nvSpPr>
        <p:spPr>
          <a:xfrm>
            <a:off x="8805746" y="1568606"/>
            <a:ext cx="479503" cy="369332"/>
          </a:xfrm>
          <a:prstGeom prst="rect">
            <a:avLst/>
          </a:prstGeom>
          <a:noFill/>
        </p:spPr>
        <p:txBody>
          <a:bodyPr wrap="square" rtlCol="0">
            <a:spAutoFit/>
          </a:bodyPr>
          <a:lstStyle/>
          <a:p>
            <a:r>
              <a:rPr lang="en-US" dirty="0"/>
              <a:t>1</a:t>
            </a:r>
            <a:endParaRPr lang="en-US" dirty="0"/>
          </a:p>
        </p:txBody>
      </p:sp>
      <p:sp>
        <p:nvSpPr>
          <p:cNvPr id="51" name="TextBox 50"/>
          <p:cNvSpPr txBox="1"/>
          <p:nvPr/>
        </p:nvSpPr>
        <p:spPr>
          <a:xfrm>
            <a:off x="4282692" y="4990491"/>
            <a:ext cx="479503" cy="369332"/>
          </a:xfrm>
          <a:prstGeom prst="rect">
            <a:avLst/>
          </a:prstGeom>
          <a:noFill/>
        </p:spPr>
        <p:txBody>
          <a:bodyPr wrap="square" rtlCol="0">
            <a:spAutoFit/>
          </a:bodyPr>
          <a:lstStyle/>
          <a:p>
            <a:r>
              <a:rPr lang="en-US" dirty="0" smtClean="0"/>
              <a:t>M</a:t>
            </a:r>
            <a:endParaRPr lang="en-US" dirty="0"/>
          </a:p>
        </p:txBody>
      </p:sp>
      <p:sp>
        <p:nvSpPr>
          <p:cNvPr id="52" name="TextBox 51"/>
          <p:cNvSpPr txBox="1"/>
          <p:nvPr/>
        </p:nvSpPr>
        <p:spPr>
          <a:xfrm>
            <a:off x="9973531" y="3975619"/>
            <a:ext cx="479503" cy="369332"/>
          </a:xfrm>
          <a:prstGeom prst="rect">
            <a:avLst/>
          </a:prstGeom>
          <a:noFill/>
        </p:spPr>
        <p:txBody>
          <a:bodyPr wrap="square" rtlCol="0">
            <a:spAutoFit/>
          </a:bodyPr>
          <a:lstStyle/>
          <a:p>
            <a:r>
              <a:rPr lang="en-US" dirty="0"/>
              <a:t>1</a:t>
            </a:r>
            <a:endParaRPr lang="en-US" dirty="0"/>
          </a:p>
        </p:txBody>
      </p:sp>
      <p:cxnSp>
        <p:nvCxnSpPr>
          <p:cNvPr id="62" name="Straight Arrow Connector 61"/>
          <p:cNvCxnSpPr>
            <a:stCxn id="5" idx="1"/>
            <a:endCxn id="6" idx="3"/>
          </p:cNvCxnSpPr>
          <p:nvPr/>
        </p:nvCxnSpPr>
        <p:spPr>
          <a:xfrm flipH="1" flipV="1">
            <a:off x="3529981" y="5153265"/>
            <a:ext cx="1165307" cy="27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408229" y="3886198"/>
            <a:ext cx="479503" cy="369332"/>
          </a:xfrm>
          <a:prstGeom prst="rect">
            <a:avLst/>
          </a:prstGeom>
          <a:noFill/>
        </p:spPr>
        <p:txBody>
          <a:bodyPr wrap="square" rtlCol="0">
            <a:spAutoFit/>
          </a:bodyPr>
          <a:lstStyle/>
          <a:p>
            <a:r>
              <a:rPr lang="en-US" dirty="0" smtClean="0"/>
              <a:t>M</a:t>
            </a:r>
            <a:endParaRPr lang="en-US" dirty="0"/>
          </a:p>
        </p:txBody>
      </p:sp>
      <p:sp>
        <p:nvSpPr>
          <p:cNvPr id="65" name="TextBox 64"/>
          <p:cNvSpPr txBox="1"/>
          <p:nvPr/>
        </p:nvSpPr>
        <p:spPr>
          <a:xfrm>
            <a:off x="3669992" y="4875752"/>
            <a:ext cx="479503" cy="369332"/>
          </a:xfrm>
          <a:prstGeom prst="rect">
            <a:avLst/>
          </a:prstGeom>
          <a:noFill/>
        </p:spPr>
        <p:txBody>
          <a:bodyPr wrap="square" rtlCol="0">
            <a:spAutoFit/>
          </a:bodyPr>
          <a:lstStyle/>
          <a:p>
            <a:r>
              <a:rPr lang="en-US" dirty="0"/>
              <a:t>1</a:t>
            </a:r>
            <a:endParaRPr lang="en-US" dirty="0"/>
          </a:p>
        </p:txBody>
      </p:sp>
      <p:cxnSp>
        <p:nvCxnSpPr>
          <p:cNvPr id="67" name="Straight Arrow Connector 66"/>
          <p:cNvCxnSpPr>
            <a:stCxn id="7" idx="1"/>
            <a:endCxn id="5" idx="3"/>
          </p:cNvCxnSpPr>
          <p:nvPr/>
        </p:nvCxnSpPr>
        <p:spPr>
          <a:xfrm flipH="1">
            <a:off x="7391405" y="5312382"/>
            <a:ext cx="1373454" cy="111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416074" y="4903235"/>
            <a:ext cx="479503" cy="369332"/>
          </a:xfrm>
          <a:prstGeom prst="rect">
            <a:avLst/>
          </a:prstGeom>
          <a:noFill/>
        </p:spPr>
        <p:txBody>
          <a:bodyPr wrap="square" rtlCol="0">
            <a:spAutoFit/>
          </a:bodyPr>
          <a:lstStyle/>
          <a:p>
            <a:r>
              <a:rPr lang="en-US" dirty="0" smtClean="0"/>
              <a:t>M</a:t>
            </a:r>
            <a:endParaRPr lang="en-US" dirty="0"/>
          </a:p>
        </p:txBody>
      </p:sp>
      <p:sp>
        <p:nvSpPr>
          <p:cNvPr id="70" name="TextBox 69"/>
          <p:cNvSpPr txBox="1"/>
          <p:nvPr/>
        </p:nvSpPr>
        <p:spPr>
          <a:xfrm>
            <a:off x="7405188" y="5113746"/>
            <a:ext cx="479503" cy="369332"/>
          </a:xfrm>
          <a:prstGeom prst="rect">
            <a:avLst/>
          </a:prstGeom>
          <a:noFill/>
        </p:spPr>
        <p:txBody>
          <a:bodyPr wrap="square" rtlCol="0">
            <a:spAutoFit/>
          </a:bodyPr>
          <a:lstStyle/>
          <a:p>
            <a:r>
              <a:rPr lang="en-US" dirty="0"/>
              <a:t>1</a:t>
            </a:r>
            <a:endParaRPr lang="en-US" dirty="0"/>
          </a:p>
        </p:txBody>
      </p:sp>
      <p:cxnSp>
        <p:nvCxnSpPr>
          <p:cNvPr id="74" name="Straight Arrow Connector 73"/>
          <p:cNvCxnSpPr>
            <a:stCxn id="8" idx="1"/>
            <a:endCxn id="6" idx="3"/>
          </p:cNvCxnSpPr>
          <p:nvPr/>
        </p:nvCxnSpPr>
        <p:spPr>
          <a:xfrm flipH="1">
            <a:off x="3529981" y="2444538"/>
            <a:ext cx="1870307" cy="270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488479" y="4672503"/>
            <a:ext cx="479503" cy="369332"/>
          </a:xfrm>
          <a:prstGeom prst="rect">
            <a:avLst/>
          </a:prstGeom>
          <a:noFill/>
        </p:spPr>
        <p:txBody>
          <a:bodyPr wrap="square" rtlCol="0">
            <a:spAutoFit/>
          </a:bodyPr>
          <a:lstStyle/>
          <a:p>
            <a:r>
              <a:rPr lang="en-US" dirty="0"/>
              <a:t>1</a:t>
            </a:r>
            <a:endParaRPr lang="en-US" dirty="0"/>
          </a:p>
        </p:txBody>
      </p:sp>
      <p:sp>
        <p:nvSpPr>
          <p:cNvPr id="77" name="TextBox 76"/>
          <p:cNvSpPr txBox="1"/>
          <p:nvPr/>
        </p:nvSpPr>
        <p:spPr>
          <a:xfrm>
            <a:off x="5035704" y="2660555"/>
            <a:ext cx="479503" cy="369332"/>
          </a:xfrm>
          <a:prstGeom prst="rect">
            <a:avLst/>
          </a:prstGeom>
          <a:noFill/>
        </p:spPr>
        <p:txBody>
          <a:bodyPr wrap="square" rtlCol="0">
            <a:spAutoFit/>
          </a:bodyPr>
          <a:lstStyle/>
          <a:p>
            <a:r>
              <a:rPr lang="en-US" dirty="0" smtClean="0"/>
              <a:t>M</a:t>
            </a:r>
            <a:endParaRPr lang="en-US" dirty="0"/>
          </a:p>
        </p:txBody>
      </p:sp>
      <p:cxnSp>
        <p:nvCxnSpPr>
          <p:cNvPr id="83" name="Straight Arrow Connector 82"/>
          <p:cNvCxnSpPr>
            <a:stCxn id="8" idx="1"/>
          </p:cNvCxnSpPr>
          <p:nvPr/>
        </p:nvCxnSpPr>
        <p:spPr>
          <a:xfrm flipH="1" flipV="1">
            <a:off x="3311914" y="2290363"/>
            <a:ext cx="2088374" cy="154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063500" y="2019870"/>
            <a:ext cx="479503" cy="369332"/>
          </a:xfrm>
          <a:prstGeom prst="rect">
            <a:avLst/>
          </a:prstGeom>
          <a:noFill/>
        </p:spPr>
        <p:txBody>
          <a:bodyPr wrap="square" rtlCol="0">
            <a:spAutoFit/>
          </a:bodyPr>
          <a:lstStyle/>
          <a:p>
            <a:r>
              <a:rPr lang="en-US" dirty="0" smtClean="0"/>
              <a:t>M</a:t>
            </a:r>
            <a:endParaRPr lang="en-US" dirty="0"/>
          </a:p>
        </p:txBody>
      </p:sp>
      <p:sp>
        <p:nvSpPr>
          <p:cNvPr id="86" name="TextBox 85"/>
          <p:cNvSpPr txBox="1"/>
          <p:nvPr/>
        </p:nvSpPr>
        <p:spPr>
          <a:xfrm>
            <a:off x="3247250" y="1966835"/>
            <a:ext cx="479503" cy="369332"/>
          </a:xfrm>
          <a:prstGeom prst="rect">
            <a:avLst/>
          </a:prstGeom>
          <a:noFill/>
        </p:spPr>
        <p:txBody>
          <a:bodyPr wrap="square" rtlCol="0">
            <a:spAutoFit/>
          </a:bodyPr>
          <a:lstStyle/>
          <a:p>
            <a:r>
              <a:rPr lang="en-US" dirty="0"/>
              <a:t>1</a:t>
            </a:r>
            <a:endParaRPr lang="en-US" dirty="0"/>
          </a:p>
        </p:txBody>
      </p:sp>
      <p:sp>
        <p:nvSpPr>
          <p:cNvPr id="87" name="TextBox 86"/>
          <p:cNvSpPr txBox="1"/>
          <p:nvPr/>
        </p:nvSpPr>
        <p:spPr>
          <a:xfrm>
            <a:off x="3519531" y="152326"/>
            <a:ext cx="4419908" cy="646331"/>
          </a:xfrm>
          <a:prstGeom prst="rect">
            <a:avLst/>
          </a:prstGeom>
          <a:noFill/>
          <a:ln>
            <a:solidFill>
              <a:schemeClr val="tx1"/>
            </a:solidFill>
          </a:ln>
        </p:spPr>
        <p:txBody>
          <a:bodyPr wrap="square" rtlCol="0">
            <a:spAutoFit/>
          </a:bodyPr>
          <a:lstStyle/>
          <a:p>
            <a:r>
              <a:rPr lang="en-US" b="1" dirty="0" smtClean="0"/>
              <a:t>Assumptions:</a:t>
            </a:r>
          </a:p>
          <a:p>
            <a:pPr marL="285750" indent="-285750">
              <a:buFont typeface="Arial" panose="020B0604020202020204" pitchFamily="34" charset="0"/>
              <a:buChar char="•"/>
            </a:pPr>
            <a:r>
              <a:rPr lang="en-US" dirty="0" smtClean="0"/>
              <a:t>One order can only have one product</a:t>
            </a:r>
            <a:endParaRPr lang="en-US" dirty="0"/>
          </a:p>
        </p:txBody>
      </p:sp>
    </p:spTree>
    <p:extLst>
      <p:ext uri="{BB962C8B-B14F-4D97-AF65-F5344CB8AC3E}">
        <p14:creationId xmlns:p14="http://schemas.microsoft.com/office/powerpoint/2010/main" val="915237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198</Words>
  <Application>Microsoft Office PowerPoint</Application>
  <PresentationFormat>Widescreen</PresentationFormat>
  <Paragraphs>58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2017-10-22T14:21:28Z</dcterms:created>
  <dcterms:modified xsi:type="dcterms:W3CDTF">2017-10-23T22:19:57Z</dcterms:modified>
</cp:coreProperties>
</file>