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75" r:id="rId3"/>
    <p:sldId id="257" r:id="rId4"/>
    <p:sldId id="267" r:id="rId5"/>
    <p:sldId id="268" r:id="rId6"/>
    <p:sldId id="269" r:id="rId7"/>
    <p:sldId id="270" r:id="rId8"/>
    <p:sldId id="271" r:id="rId9"/>
    <p:sldId id="272" r:id="rId10"/>
    <p:sldId id="273" r:id="rId11"/>
    <p:sldId id="263" r:id="rId12"/>
    <p:sldId id="258" r:id="rId13"/>
    <p:sldId id="259" r:id="rId14"/>
    <p:sldId id="260" r:id="rId15"/>
    <p:sldId id="261" r:id="rId16"/>
    <p:sldId id="262" r:id="rId17"/>
    <p:sldId id="264" r:id="rId18"/>
    <p:sldId id="265" r:id="rId19"/>
    <p:sldId id="266"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3" d="100"/>
          <a:sy n="73" d="100"/>
        </p:scale>
        <p:origin x="4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35C67-E269-4B63-B0C3-EDEEB4AE9D65}" type="datetimeFigureOut">
              <a:rPr lang="fr-FR" smtClean="0"/>
              <a:t>12/04/2023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895426-50AD-4F4D-BA8A-AC45CCB461C4}" type="slidenum">
              <a:rPr lang="fr-FR" smtClean="0"/>
              <a:t>‹#›</a:t>
            </a:fld>
            <a:endParaRPr lang="fr-FR"/>
          </a:p>
        </p:txBody>
      </p:sp>
    </p:spTree>
    <p:extLst>
      <p:ext uri="{BB962C8B-B14F-4D97-AF65-F5344CB8AC3E}">
        <p14:creationId xmlns:p14="http://schemas.microsoft.com/office/powerpoint/2010/main" val="1405047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23B0AD0-E368-43D3-822C-1CFC09D05D73}" type="datetime1">
              <a:rPr lang="en-US" smtClean="0"/>
              <a:t>4/12/2023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7639F7B-32C4-4E54-9218-7BE408C7E97A}" type="datetime1">
              <a:rPr lang="en-US" smtClean="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4B9C966-2D1C-4E59-AC64-DB5A3452CD7F}" type="datetime1">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2C5C5EA-ECC0-44FD-A28C-73EE8D9A2E72}" type="datetime1">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A55A05-3A57-4711-AE77-84C540C29D49}" type="datetime1">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37E64D-2C25-4267-B529-B774A40212DE}" type="datetime1">
              <a:rPr lang="en-US" smtClean="0"/>
              <a:t>4/12/2023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DEE10D7-FA41-436B-8207-FF32DDCBEC1F}" type="datetime1">
              <a:rPr lang="en-US" smtClean="0"/>
              <a:t>4/12/2023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50DDE9-66A4-449D-9A4F-9632F6364464}" type="datetime1">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03DBBD5-1ABF-47A7-A8D3-0942E7D5C2CF}" type="datetime1">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752A5F-88CE-465C-BDD5-1F7544E0AACE}" type="datetime1">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DD3DCF-A31F-4A52-9AD3-EBE1E8603599}" type="datetime1">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FFB47F-906F-4307-B7BF-6CDD5A4B30FA}" type="datetime1">
              <a:rPr lang="en-US" smtClean="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D907A6-A0C8-4953-AA1E-2C537B1ED759}" type="datetime1">
              <a:rPr lang="en-US" smtClean="0"/>
              <a:t>4/12/2023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B9A63B-F0FB-485B-B058-2C309DA3F154}" type="datetime1">
              <a:rPr lang="en-US" smtClean="0"/>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40FE12-C5B4-45CB-AD2C-28FA1DE650DD}" type="datetime1">
              <a:rPr lang="en-US" smtClean="0"/>
              <a:t>4/12/2023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54880A-7529-4004-BDDF-C820B74973B0}" type="datetime1">
              <a:rPr lang="en-US" smtClean="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E80E6E0-9096-4503-9FBB-542264E68A72}" type="datetime1">
              <a:rPr lang="en-US" smtClean="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C65E8F-7E57-4864-A421-E6D65F93AA3B}" type="datetime1">
              <a:rPr lang="en-US" smtClean="0"/>
              <a:t>4/12/2023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SAD DE GROUPE</a:t>
            </a:r>
            <a:endParaRPr lang="fr-FR" dirty="0"/>
          </a:p>
        </p:txBody>
      </p:sp>
      <p:sp>
        <p:nvSpPr>
          <p:cNvPr id="3" name="Subtitle 2"/>
          <p:cNvSpPr>
            <a:spLocks noGrp="1"/>
          </p:cNvSpPr>
          <p:nvPr>
            <p:ph type="subTitle" idx="1"/>
          </p:nvPr>
        </p:nvSpPr>
        <p:spPr/>
        <p:txBody>
          <a:bodyPr/>
          <a:lstStyle/>
          <a:p>
            <a:r>
              <a:rPr lang="fr-FR" dirty="0"/>
              <a:t> </a:t>
            </a:r>
            <a:r>
              <a:rPr lang="fr-FR" dirty="0" err="1" smtClean="0"/>
              <a:t>lagha</a:t>
            </a:r>
            <a:r>
              <a:rPr lang="fr-FR" dirty="0" smtClean="0"/>
              <a:t> </a:t>
            </a:r>
            <a:r>
              <a:rPr lang="fr-FR" dirty="0" err="1" smtClean="0"/>
              <a:t>nasredine</a:t>
            </a:r>
            <a:r>
              <a:rPr lang="fr-FR" dirty="0" smtClean="0"/>
              <a:t>                           </a:t>
            </a:r>
            <a:r>
              <a:rPr lang="fr-FR" dirty="0" smtClean="0">
                <a:solidFill>
                  <a:schemeClr val="bg1"/>
                </a:solidFill>
              </a:rPr>
              <a:t>Responsable </a:t>
            </a:r>
            <a:r>
              <a:rPr lang="fr-FR" dirty="0" err="1" smtClean="0">
                <a:solidFill>
                  <a:schemeClr val="bg1"/>
                </a:solidFill>
              </a:rPr>
              <a:t>module:Dr.abid</a:t>
            </a:r>
            <a:r>
              <a:rPr lang="fr-FR" dirty="0" smtClean="0">
                <a:solidFill>
                  <a:schemeClr val="bg1"/>
                </a:solidFill>
              </a:rPr>
              <a:t> </a:t>
            </a:r>
            <a:r>
              <a:rPr lang="fr-FR" dirty="0" err="1" smtClean="0">
                <a:solidFill>
                  <a:schemeClr val="bg1"/>
                </a:solidFill>
              </a:rPr>
              <a:t>sabrina</a:t>
            </a:r>
            <a:endParaRPr lang="fr-FR" dirty="0">
              <a:solidFill>
                <a:schemeClr val="bg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638980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2- les inconvénients:</a:t>
            </a:r>
            <a:endParaRPr lang="fr-FR" b="1" dirty="0"/>
          </a:p>
        </p:txBody>
      </p:sp>
      <p:sp>
        <p:nvSpPr>
          <p:cNvPr id="3" name="Content Placeholder 2"/>
          <p:cNvSpPr>
            <a:spLocks noGrp="1"/>
          </p:cNvSpPr>
          <p:nvPr>
            <p:ph idx="1"/>
          </p:nvPr>
        </p:nvSpPr>
        <p:spPr>
          <a:xfrm>
            <a:off x="1154954" y="2603499"/>
            <a:ext cx="9321457" cy="3927929"/>
          </a:xfrm>
        </p:spPr>
        <p:txBody>
          <a:bodyPr>
            <a:normAutofit fontScale="92500" lnSpcReduction="20000"/>
          </a:bodyPr>
          <a:lstStyle/>
          <a:p>
            <a:r>
              <a:rPr lang="fr-FR" dirty="0"/>
              <a:t>Certaines personnes peuvent ne pas contribuer à la décision, ce qui peut entraîner un manque d'engagement et de motivation.</a:t>
            </a:r>
          </a:p>
          <a:p>
            <a:r>
              <a:rPr lang="fr-FR" dirty="0"/>
              <a:t>Certaines contributions peuvent être biaisées en faveur des intérêts personnels ou des préjugés des membres du groupe.</a:t>
            </a:r>
          </a:p>
          <a:p>
            <a:r>
              <a:rPr lang="fr-FR" dirty="0"/>
              <a:t>Personne n'a à assumer l'entière responsabilité de la décision, ce qui peut rendre difficile la prise de mesures pour corriger les erreurs éventuelles.</a:t>
            </a:r>
          </a:p>
          <a:p>
            <a:r>
              <a:rPr lang="fr-FR" dirty="0"/>
              <a:t>Le groupe peut perdre de vue les objectifs de l'entreprise si la prise de décision est mal gérée ou si les membres ne sont pas alignés sur ces objectifs.</a:t>
            </a:r>
          </a:p>
          <a:p>
            <a:r>
              <a:rPr lang="fr-FR" dirty="0"/>
              <a:t>Certains membres du groupe peuvent être plus dominants que d'autres et influencer les autres, ce qui peut fausser le processus de prise de décision. Cependant, cela peut être évité en adoptant une méthode de prise de décision efficace.</a:t>
            </a:r>
          </a:p>
          <a:p>
            <a:r>
              <a:rPr lang="fr-FR" dirty="0"/>
              <a:t>Certains membres peuvent ne pas être intéressés par le résultat et ne pas apporter une contribution valable, ce qui peut entraver la qualité de la décision prise.</a:t>
            </a:r>
          </a:p>
          <a:p>
            <a:pPr marL="0" indent="0">
              <a:buNone/>
            </a:pPr>
            <a:endParaRPr lang="fr-FR"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171951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 techniques</a:t>
            </a:r>
            <a:endParaRPr lang="fr-F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0172" y="1227909"/>
            <a:ext cx="5921828" cy="5133702"/>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073268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techniques de prise de décision en groupe</a:t>
            </a:r>
            <a:br>
              <a:rPr lang="fr-FR" b="1" dirty="0"/>
            </a:br>
            <a:endParaRPr lang="fr-FR" dirty="0"/>
          </a:p>
        </p:txBody>
      </p:sp>
      <p:sp>
        <p:nvSpPr>
          <p:cNvPr id="3" name="Content Placeholder 2"/>
          <p:cNvSpPr>
            <a:spLocks noGrp="1"/>
          </p:cNvSpPr>
          <p:nvPr>
            <p:ph idx="1"/>
          </p:nvPr>
        </p:nvSpPr>
        <p:spPr/>
        <p:txBody>
          <a:bodyPr/>
          <a:lstStyle/>
          <a:p>
            <a:r>
              <a:rPr lang="fr-FR" dirty="0" smtClean="0"/>
              <a:t>Il y a 4 techniques:</a:t>
            </a:r>
          </a:p>
          <a:p>
            <a:r>
              <a:rPr lang="fr-FR" dirty="0"/>
              <a:t>Chaque technique de prise de décision convient à un contexte particulier, et il peut s’avérer nécessaire d’expérimenter pour trouver la technique la plus adaptée à votre situation. Voici quatre techniques efficaces pour prendre une décision en groupe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860114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0708" y="2355307"/>
            <a:ext cx="8825659" cy="3416300"/>
          </a:xfrm>
        </p:spPr>
        <p:txBody>
          <a:bodyPr>
            <a:noAutofit/>
          </a:bodyPr>
          <a:lstStyle/>
          <a:p>
            <a:pPr marL="0" indent="0">
              <a:buNone/>
            </a:pPr>
            <a:r>
              <a:rPr lang="fr-FR" sz="1400" dirty="0" smtClean="0"/>
              <a:t>Dans </a:t>
            </a:r>
            <a:r>
              <a:rPr lang="fr-FR" sz="1400" dirty="0"/>
              <a:t>le vote par points, les membres de l’équipe soumettent d’abord les idées sur lesquelles voter. Ensuite, au cours du vote, les participants se prononcent sur leur option préférée à l’aide d’autocollants. L’option qui obtient le plus de voix l’emporte.</a:t>
            </a:r>
            <a:endParaRPr lang="fr-FR" sz="1400" b="1" dirty="0" smtClean="0"/>
          </a:p>
          <a:p>
            <a:r>
              <a:rPr lang="fr-FR" sz="1400" b="1" dirty="0" err="1" smtClean="0"/>
              <a:t>Advantage</a:t>
            </a:r>
            <a:r>
              <a:rPr lang="fr-FR" sz="1400" b="1" dirty="0" smtClean="0"/>
              <a:t>:</a:t>
            </a:r>
          </a:p>
          <a:p>
            <a:r>
              <a:rPr lang="fr-FR" dirty="0"/>
              <a:t>Le vote par points est simple à mettre en place.</a:t>
            </a:r>
          </a:p>
          <a:p>
            <a:r>
              <a:rPr lang="fr-FR" dirty="0"/>
              <a:t>Les résultats obtenus sont difficiles à contester.</a:t>
            </a:r>
          </a:p>
          <a:p>
            <a:r>
              <a:rPr lang="fr-FR" dirty="0"/>
              <a:t>Les différentes options sont présentées simultanément, permettant une évaluation et une comparaison faciles.</a:t>
            </a:r>
          </a:p>
          <a:p>
            <a:r>
              <a:rPr lang="fr-FR" sz="1400" b="1" dirty="0" err="1" smtClean="0"/>
              <a:t>Inconvenient</a:t>
            </a:r>
            <a:r>
              <a:rPr lang="fr-FR" sz="1400" b="1" dirty="0" smtClean="0"/>
              <a:t>:</a:t>
            </a:r>
          </a:p>
          <a:p>
            <a:pPr>
              <a:buFont typeface="Wingdings" panose="05000000000000000000" pitchFamily="2" charset="2"/>
              <a:buChar char="v"/>
            </a:pPr>
            <a:r>
              <a:rPr lang="fr-FR" sz="1400" dirty="0" smtClean="0"/>
              <a:t>Le </a:t>
            </a:r>
            <a:r>
              <a:rPr lang="fr-FR" sz="1400" dirty="0"/>
              <a:t>vote par points rend le processus plus ludique et renforce la participation.</a:t>
            </a:r>
          </a:p>
          <a:p>
            <a:pPr>
              <a:buFont typeface="Wingdings" panose="05000000000000000000" pitchFamily="2" charset="2"/>
              <a:buChar char="v"/>
            </a:pPr>
            <a:r>
              <a:rPr lang="fr-FR" sz="1400" dirty="0" smtClean="0"/>
              <a:t>Le </a:t>
            </a:r>
            <a:r>
              <a:rPr lang="fr-FR" sz="1400" dirty="0"/>
              <a:t>fractionnement des votes signifie que des options similaires peuvent recueillir individuellement moins de vote que les options qui n’ont pas d’équivalent.</a:t>
            </a:r>
          </a:p>
          <a:p>
            <a:pPr>
              <a:buFont typeface="Wingdings" panose="05000000000000000000" pitchFamily="2" charset="2"/>
              <a:buChar char="v"/>
            </a:pPr>
            <a:r>
              <a:rPr lang="fr-FR" sz="1400" dirty="0" smtClean="0"/>
              <a:t>Ce </a:t>
            </a:r>
            <a:r>
              <a:rPr lang="fr-FR" sz="1400" dirty="0"/>
              <a:t>processus fonctionne uniquement dans le cas d’options très simples, sans aucun lien entre elles</a:t>
            </a:r>
            <a:endParaRPr lang="fr-FR" sz="1400" b="1" dirty="0"/>
          </a:p>
        </p:txBody>
      </p:sp>
      <p:sp>
        <p:nvSpPr>
          <p:cNvPr id="4" name="Rectangle 3"/>
          <p:cNvSpPr/>
          <p:nvPr/>
        </p:nvSpPr>
        <p:spPr>
          <a:xfrm>
            <a:off x="660314" y="798900"/>
            <a:ext cx="6691255" cy="646331"/>
          </a:xfrm>
          <a:prstGeom prst="rect">
            <a:avLst/>
          </a:prstGeom>
          <a:noFill/>
        </p:spPr>
        <p:txBody>
          <a:bodyPr wrap="none" lIns="91440" tIns="45720" rIns="91440" bIns="45720">
            <a:spAutoFit/>
          </a:bodyPr>
          <a:lstStyle/>
          <a:p>
            <a:pPr algn="ctr"/>
            <a:r>
              <a:rPr lang="fr-FR" sz="3600" b="1" dirty="0">
                <a:solidFill>
                  <a:schemeClr val="bg1"/>
                </a:solidFill>
              </a:rPr>
              <a:t>1. Vote par </a:t>
            </a:r>
            <a:r>
              <a:rPr lang="fr-FR" sz="3600" b="1" dirty="0" smtClean="0">
                <a:solidFill>
                  <a:schemeClr val="bg1"/>
                </a:solidFill>
              </a:rPr>
              <a:t>points/multi-vote:</a:t>
            </a:r>
            <a:endParaRPr lang="en-US" sz="3600" b="1" cap="none" spc="0" dirty="0">
              <a:ln w="10160">
                <a:solidFill>
                  <a:schemeClr val="accent5"/>
                </a:solidFill>
                <a:prstDash val="solid"/>
              </a:ln>
              <a:solidFill>
                <a:schemeClr val="bg1"/>
              </a:solidFill>
              <a:effectLst>
                <a:outerShdw blurRad="38100" dist="22860" dir="5400000" algn="tl" rotWithShape="0">
                  <a:srgbClr val="000000">
                    <a:alpha val="30000"/>
                  </a:srgbClr>
                </a:outerShdw>
              </a:effectLst>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498991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2191" y="1384663"/>
            <a:ext cx="9155782" cy="4885509"/>
          </a:xfrm>
        </p:spPr>
      </p:pic>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528046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9193" y="1985554"/>
            <a:ext cx="10889001" cy="4872445"/>
          </a:xfrm>
        </p:spPr>
        <p:txBody>
          <a:bodyPr>
            <a:normAutofit fontScale="85000" lnSpcReduction="10000"/>
          </a:bodyPr>
          <a:lstStyle/>
          <a:p>
            <a:pPr marL="0" indent="0">
              <a:buNone/>
            </a:pPr>
            <a:r>
              <a:rPr lang="fr-FR" dirty="0"/>
              <a:t>Avec cette méthode, un problème ou une question est présenté et les membres du groupe disposent d'un temps limité (en général cinq minutes) pour noter toutes les solutions ou idées qui leur viennent à l'esprit. Ensuite, chaque membre du groupe lit une de ses idées ou solutions à voix haute, et le modérateur la note sur un tableau. Les idées sont ensuite soumises à un vote par le groupe, puis les modérateurs comptabilisent les votes pour déterminer les plus populaires. Enfin, le groupe classe les idées par ordre de priorité et retient celle qui a obtenu la meilleure note.</a:t>
            </a:r>
            <a:endParaRPr lang="fr-FR" b="1" dirty="0" smtClean="0"/>
          </a:p>
          <a:p>
            <a:r>
              <a:rPr lang="fr-FR" b="1" dirty="0" smtClean="0"/>
              <a:t>Avantage</a:t>
            </a:r>
            <a:r>
              <a:rPr lang="fr-FR" b="1" dirty="0" smtClean="0"/>
              <a:t>:</a:t>
            </a:r>
            <a:endParaRPr lang="fr-FR" dirty="0"/>
          </a:p>
          <a:p>
            <a:pPr>
              <a:buFont typeface="Wingdings" panose="05000000000000000000" pitchFamily="2" charset="2"/>
              <a:buChar char="v"/>
            </a:pPr>
            <a:r>
              <a:rPr lang="fr-FR" dirty="0" smtClean="0"/>
              <a:t> </a:t>
            </a:r>
            <a:r>
              <a:rPr lang="fr-FR" dirty="0"/>
              <a:t>Cette technique est idéale pour favoriser la créativité.</a:t>
            </a:r>
          </a:p>
          <a:p>
            <a:pPr>
              <a:buFont typeface="Wingdings" panose="05000000000000000000" pitchFamily="2" charset="2"/>
              <a:buChar char="v"/>
            </a:pPr>
            <a:r>
              <a:rPr lang="fr-FR" dirty="0"/>
              <a:t>Elle permet une participation maximale de chaque membre du groupe.</a:t>
            </a:r>
          </a:p>
          <a:p>
            <a:pPr>
              <a:buFont typeface="Wingdings" panose="05000000000000000000" pitchFamily="2" charset="2"/>
              <a:buChar char="v"/>
            </a:pPr>
            <a:r>
              <a:rPr lang="fr-FR" dirty="0"/>
              <a:t>Elle permet de réfléchir sans être distrait par les autres.</a:t>
            </a:r>
          </a:p>
          <a:p>
            <a:pPr>
              <a:buFont typeface="Wingdings" panose="05000000000000000000" pitchFamily="2" charset="2"/>
              <a:buChar char="v"/>
            </a:pPr>
            <a:r>
              <a:rPr lang="fr-FR" dirty="0"/>
              <a:t>Elle permet à l’idée la plus populaire de gagner, et pas seulement à celle qui a obtenu le plus grand nombre de votes.</a:t>
            </a:r>
          </a:p>
          <a:p>
            <a:pPr marL="0" indent="0">
              <a:buNone/>
            </a:pPr>
            <a:r>
              <a:rPr lang="fr-FR" b="1" dirty="0" smtClean="0"/>
              <a:t> </a:t>
            </a:r>
            <a:r>
              <a:rPr lang="fr-FR" b="1" dirty="0" err="1" smtClean="0"/>
              <a:t>Inconvenient</a:t>
            </a:r>
            <a:r>
              <a:rPr lang="fr-FR" b="1" dirty="0" smtClean="0"/>
              <a:t>:</a:t>
            </a:r>
          </a:p>
          <a:p>
            <a:r>
              <a:rPr lang="fr-FR" dirty="0" err="1" smtClean="0"/>
              <a:t>I</a:t>
            </a:r>
            <a:r>
              <a:rPr lang="fr-FR" dirty="0" err="1" smtClean="0"/>
              <a:t>e</a:t>
            </a:r>
            <a:r>
              <a:rPr lang="fr-FR" dirty="0" smtClean="0"/>
              <a:t> </a:t>
            </a:r>
            <a:r>
              <a:rPr lang="fr-FR" dirty="0"/>
              <a:t>consensus peut prendre du temps à émerger, ce qui peut ralentir le processus de prise de décision.</a:t>
            </a:r>
          </a:p>
          <a:p>
            <a:r>
              <a:rPr lang="fr-FR" dirty="0"/>
              <a:t>Cette méthode peut manquer de spontanéité, car les membres du groupe peuvent avoir besoin de temps pour réfléchir à leurs opinions et les exprimer de manière constructive.</a:t>
            </a:r>
          </a:p>
          <a:p>
            <a:r>
              <a:rPr lang="fr-FR" dirty="0"/>
              <a:t>Le traitement d'un seul problème à la fois peut limiter l'efficacité de cette méthode si le groupe doit prendre plusieurs décisions simultanément.</a:t>
            </a:r>
          </a:p>
          <a:p>
            <a:pPr>
              <a:buFont typeface="Wingdings" panose="05000000000000000000" pitchFamily="2" charset="2"/>
              <a:buChar char="v"/>
            </a:pPr>
            <a:endParaRPr lang="fr-FR" dirty="0"/>
          </a:p>
        </p:txBody>
      </p:sp>
      <p:sp>
        <p:nvSpPr>
          <p:cNvPr id="4" name="Rectangle 3"/>
          <p:cNvSpPr/>
          <p:nvPr/>
        </p:nvSpPr>
        <p:spPr>
          <a:xfrm>
            <a:off x="757296" y="798900"/>
            <a:ext cx="7563289" cy="646331"/>
          </a:xfrm>
          <a:prstGeom prst="rect">
            <a:avLst/>
          </a:prstGeom>
          <a:noFill/>
        </p:spPr>
        <p:txBody>
          <a:bodyPr wrap="none" lIns="91440" tIns="45720" rIns="91440" bIns="45720">
            <a:spAutoFit/>
          </a:bodyPr>
          <a:lstStyle/>
          <a:p>
            <a:r>
              <a:rPr lang="fr-FR" sz="3600" b="1" dirty="0">
                <a:solidFill>
                  <a:schemeClr val="bg1"/>
                </a:solidFill>
              </a:rPr>
              <a:t>2. Technique du groupe nominal: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592260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0" y="2286000"/>
            <a:ext cx="10855234" cy="4480560"/>
          </a:xfrm>
        </p:spPr>
        <p:txBody>
          <a:bodyPr>
            <a:normAutofit fontScale="85000" lnSpcReduction="10000"/>
          </a:bodyPr>
          <a:lstStyle/>
          <a:p>
            <a:pPr marL="0" indent="0">
              <a:buNone/>
            </a:pPr>
            <a:r>
              <a:rPr lang="fr-FR" dirty="0"/>
              <a:t>La méthode de prévision, ou méthode des experts, permet de collecter les avis d'un groupe d'experts par le biais de plusieurs séries de questions. Pour utiliser cette méthode, l'équipe doit tout d'abord identifier le problème et définir l'objectif à atteindre. Ensuite, des experts, qu'ils soient internes ou externes, sont invités à intervenir et un animateur est désigné. L'animateur soumet alors un questionnaire anonyme aux experts, qui y répondent individuellement. Les réponses sont ensuite présentées au groupe pour discussion et débat, dans le but de s'approcher d'un consensus. Le processus peut être répété plusieurs fois pour affiner les résultats.</a:t>
            </a:r>
            <a:endParaRPr lang="fr-FR" b="1" dirty="0" smtClean="0"/>
          </a:p>
          <a:p>
            <a:r>
              <a:rPr lang="fr-FR" b="1" dirty="0" smtClean="0"/>
              <a:t>Avantage</a:t>
            </a:r>
            <a:r>
              <a:rPr lang="fr-FR" b="1" dirty="0" smtClean="0"/>
              <a:t>:</a:t>
            </a:r>
          </a:p>
          <a:p>
            <a:pPr>
              <a:buFont typeface="Wingdings" panose="05000000000000000000" pitchFamily="2" charset="2"/>
              <a:buChar char="v"/>
            </a:pPr>
            <a:r>
              <a:rPr lang="fr-FR" dirty="0"/>
              <a:t>Cette technique est la meilleure lorsqu’il s’agit de prendre une décision très importante et à fort enjeu.</a:t>
            </a:r>
          </a:p>
          <a:p>
            <a:pPr>
              <a:buFont typeface="Wingdings" panose="05000000000000000000" pitchFamily="2" charset="2"/>
              <a:buChar char="v"/>
            </a:pPr>
            <a:r>
              <a:rPr lang="fr-FR" dirty="0"/>
              <a:t>L’opinion de chaque expert a le même poids que celle des autres.</a:t>
            </a:r>
          </a:p>
          <a:p>
            <a:pPr>
              <a:buFont typeface="Wingdings" panose="05000000000000000000" pitchFamily="2" charset="2"/>
              <a:buChar char="v"/>
            </a:pPr>
            <a:r>
              <a:rPr lang="fr-FR" dirty="0"/>
              <a:t>Le comité peut être consulté sans subir les inconvénients d’un grand groupe, tels que les longues discussions ou les contraintes horaires</a:t>
            </a:r>
            <a:r>
              <a:rPr lang="fr-FR" dirty="0" smtClean="0"/>
              <a:t>.</a:t>
            </a:r>
            <a:endParaRPr lang="fr-FR" b="1" dirty="0" smtClean="0"/>
          </a:p>
          <a:p>
            <a:r>
              <a:rPr lang="fr-FR" b="1" dirty="0" err="1" smtClean="0"/>
              <a:t>Inconvenient</a:t>
            </a:r>
            <a:r>
              <a:rPr lang="fr-FR" b="1" dirty="0" smtClean="0"/>
              <a:t>:</a:t>
            </a:r>
          </a:p>
          <a:p>
            <a:pPr>
              <a:buFont typeface="Wingdings" panose="05000000000000000000" pitchFamily="2" charset="2"/>
              <a:buChar char="v"/>
            </a:pPr>
            <a:r>
              <a:rPr lang="fr-FR" dirty="0"/>
              <a:t>Il faut du temps pour parvenir à un consensus.</a:t>
            </a:r>
          </a:p>
          <a:p>
            <a:pPr>
              <a:buFont typeface="Wingdings" panose="05000000000000000000" pitchFamily="2" charset="2"/>
              <a:buChar char="v"/>
            </a:pPr>
            <a:r>
              <a:rPr lang="fr-FR" dirty="0"/>
              <a:t>La méthode Delphi est plus adaptée à la phase initiale d’un processus.</a:t>
            </a:r>
          </a:p>
          <a:p>
            <a:pPr>
              <a:buFont typeface="Wingdings" panose="05000000000000000000" pitchFamily="2" charset="2"/>
              <a:buChar char="v"/>
            </a:pPr>
            <a:r>
              <a:rPr lang="fr-FR" dirty="0"/>
              <a:t>La même question est posée plusieurs fois aux mêmes participants.</a:t>
            </a:r>
          </a:p>
          <a:p>
            <a:pPr marL="0" indent="0">
              <a:buNone/>
            </a:pPr>
            <a:endParaRPr lang="fr-FR" b="1" dirty="0"/>
          </a:p>
        </p:txBody>
      </p:sp>
      <p:sp>
        <p:nvSpPr>
          <p:cNvPr id="4" name="Rectangle 3"/>
          <p:cNvSpPr/>
          <p:nvPr/>
        </p:nvSpPr>
        <p:spPr>
          <a:xfrm>
            <a:off x="1224276" y="945271"/>
            <a:ext cx="4158511" cy="646331"/>
          </a:xfrm>
          <a:prstGeom prst="rect">
            <a:avLst/>
          </a:prstGeom>
        </p:spPr>
        <p:txBody>
          <a:bodyPr wrap="none">
            <a:spAutoFit/>
          </a:bodyPr>
          <a:lstStyle/>
          <a:p>
            <a:r>
              <a:rPr lang="fr-FR" sz="3200" b="1" dirty="0">
                <a:solidFill>
                  <a:schemeClr val="bg1"/>
                </a:solidFill>
              </a:rPr>
              <a:t>3. </a:t>
            </a:r>
            <a:r>
              <a:rPr lang="fr-FR" sz="3600" b="1" dirty="0">
                <a:solidFill>
                  <a:schemeClr val="bg1"/>
                </a:solidFill>
              </a:rPr>
              <a:t>Méthode</a:t>
            </a:r>
            <a:r>
              <a:rPr lang="fr-FR" sz="3200" b="1" dirty="0">
                <a:solidFill>
                  <a:schemeClr val="bg1"/>
                </a:solidFill>
              </a:rPr>
              <a:t> Delphi:</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754227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4. Arbres de décision</a:t>
            </a:r>
            <a:br>
              <a:rPr lang="fr-FR" b="1" dirty="0"/>
            </a:br>
            <a:endParaRPr lang="fr-FR" dirty="0"/>
          </a:p>
        </p:txBody>
      </p:sp>
      <p:sp>
        <p:nvSpPr>
          <p:cNvPr id="3" name="Content Placeholder 2"/>
          <p:cNvSpPr>
            <a:spLocks noGrp="1"/>
          </p:cNvSpPr>
          <p:nvPr>
            <p:ph idx="1"/>
          </p:nvPr>
        </p:nvSpPr>
        <p:spPr>
          <a:xfrm>
            <a:off x="985137" y="2276928"/>
            <a:ext cx="10510177" cy="4581071"/>
          </a:xfrm>
        </p:spPr>
        <p:txBody>
          <a:bodyPr>
            <a:normAutofit/>
          </a:bodyPr>
          <a:lstStyle/>
          <a:p>
            <a:r>
              <a:rPr lang="fr-FR" dirty="0"/>
              <a:t>L'arbre de décision est une représentation graphique sous forme de logigramme, qui permet de déterminer les conséquences potentielles d'une décision. Chaque nœud interne de l'arbre représente une question ou un test, tandis que chaque branche représente un résultat possible de la décision prise. Les nœuds feuilles de l'arbre représentent les étiquettes de classe associées aux différentes options de décision</a:t>
            </a:r>
            <a:r>
              <a:rPr lang="fr-FR" dirty="0" smtClean="0"/>
              <a:t>.</a:t>
            </a:r>
          </a:p>
          <a:p>
            <a:r>
              <a:rPr lang="fr-FR" b="1" dirty="0" smtClean="0"/>
              <a:t>Avantage</a:t>
            </a:r>
            <a:r>
              <a:rPr lang="fr-FR" b="1" dirty="0" smtClean="0"/>
              <a:t>:</a:t>
            </a:r>
          </a:p>
          <a:p>
            <a:pPr>
              <a:buFont typeface="Wingdings" panose="05000000000000000000" pitchFamily="2" charset="2"/>
              <a:buChar char="v"/>
            </a:pPr>
            <a:r>
              <a:rPr lang="fr-FR" dirty="0"/>
              <a:t>Ils sont faciles à comprendre et utiles pour visualiser des résultats.</a:t>
            </a:r>
          </a:p>
          <a:p>
            <a:pPr>
              <a:buFont typeface="Wingdings" panose="05000000000000000000" pitchFamily="2" charset="2"/>
              <a:buChar char="v"/>
            </a:pPr>
            <a:r>
              <a:rPr lang="fr-FR" dirty="0"/>
              <a:t>Les arbres de décision ne nécessitent pas de nettoyage approfondi des données.</a:t>
            </a:r>
          </a:p>
          <a:p>
            <a:pPr>
              <a:buFont typeface="Wingdings" panose="05000000000000000000" pitchFamily="2" charset="2"/>
              <a:buChar char="v"/>
            </a:pPr>
            <a:r>
              <a:rPr lang="fr-FR" dirty="0"/>
              <a:t>La création de règles est simple</a:t>
            </a:r>
            <a:r>
              <a:rPr lang="fr-FR" dirty="0" smtClean="0"/>
              <a:t>.</a:t>
            </a:r>
            <a:endParaRPr lang="fr-FR" b="1" dirty="0" smtClean="0"/>
          </a:p>
          <a:p>
            <a:r>
              <a:rPr lang="fr-FR" b="1" dirty="0" err="1" smtClean="0"/>
              <a:t>Inconvenient</a:t>
            </a:r>
            <a:r>
              <a:rPr lang="fr-FR" b="1" dirty="0" smtClean="0"/>
              <a:t>:</a:t>
            </a:r>
          </a:p>
          <a:p>
            <a:pPr>
              <a:buFont typeface="Wingdings" panose="05000000000000000000" pitchFamily="2" charset="2"/>
              <a:buChar char="v"/>
            </a:pPr>
            <a:r>
              <a:rPr lang="fr-FR" dirty="0"/>
              <a:t>Les arbres de décision ne fonctionnent pas bien avec les données non numériques.</a:t>
            </a:r>
          </a:p>
          <a:p>
            <a:pPr>
              <a:buFont typeface="Wingdings" panose="05000000000000000000" pitchFamily="2" charset="2"/>
              <a:buChar char="v"/>
            </a:pPr>
            <a:r>
              <a:rPr lang="fr-FR" dirty="0"/>
              <a:t>Les arbres volumineux peuvent nécessiter un élagage.</a:t>
            </a:r>
          </a:p>
          <a:p>
            <a:pPr marL="0" indent="0">
              <a:buNone/>
            </a:pPr>
            <a:endParaRPr lang="fr-FR"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102565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dirty="0"/>
              <a:t>Le </a:t>
            </a:r>
            <a:r>
              <a:rPr lang="fr-FR" dirty="0" smtClean="0"/>
              <a:t>secret de </a:t>
            </a:r>
            <a:r>
              <a:rPr lang="fr-FR" dirty="0" err="1" smtClean="0"/>
              <a:t>sad</a:t>
            </a:r>
            <a:r>
              <a:rPr lang="fr-FR" dirty="0" smtClean="0"/>
              <a:t> de groupe</a:t>
            </a:r>
            <a:endParaRPr lang="fr-FR"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8547" y="679572"/>
            <a:ext cx="6104709" cy="5671458"/>
          </a:xfrm>
          <a:prstGeom prst="rect">
            <a:avLst/>
          </a:prstGeom>
        </p:spPr>
      </p:pic>
    </p:spTree>
    <p:extLst>
      <p:ext uri="{BB962C8B-B14F-4D97-AF65-F5344CB8AC3E}">
        <p14:creationId xmlns:p14="http://schemas.microsoft.com/office/powerpoint/2010/main" val="396163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LE SECRET</a:t>
            </a:r>
            <a:endParaRPr lang="fr-FR" b="1" dirty="0"/>
          </a:p>
        </p:txBody>
      </p:sp>
      <p:sp>
        <p:nvSpPr>
          <p:cNvPr id="3" name="Content Placeholder 2"/>
          <p:cNvSpPr>
            <a:spLocks noGrp="1"/>
          </p:cNvSpPr>
          <p:nvPr>
            <p:ph idx="1"/>
          </p:nvPr>
        </p:nvSpPr>
        <p:spPr>
          <a:xfrm>
            <a:off x="691448" y="2459807"/>
            <a:ext cx="9661092" cy="4019369"/>
          </a:xfrm>
        </p:spPr>
        <p:txBody>
          <a:bodyPr>
            <a:normAutofit/>
          </a:bodyPr>
          <a:lstStyle/>
          <a:p>
            <a:r>
              <a:rPr lang="fr-FR" sz="2400" dirty="0"/>
              <a:t>pour réussir à prendre des décisions en groupe est de s’appuyer sur un processus structuré. </a:t>
            </a:r>
            <a:endParaRPr lang="fr-FR" sz="2400" dirty="0" smtClean="0"/>
          </a:p>
          <a:p>
            <a:r>
              <a:rPr lang="fr-FR" sz="2400" dirty="0" smtClean="0"/>
              <a:t>Utilisez </a:t>
            </a:r>
            <a:r>
              <a:rPr lang="fr-FR" sz="2400" dirty="0"/>
              <a:t>les techniques ci-dessus pour faire des choix éclairés qui limiteront les risques et vous permettront d’obtenir le meilleur résultat possible</a:t>
            </a:r>
            <a:r>
              <a:rPr lang="fr-FR" sz="2400" dirty="0" smtClean="0"/>
              <a:t>.</a:t>
            </a:r>
          </a:p>
          <a:p>
            <a:r>
              <a:rPr lang="fr-FR" sz="2400" dirty="0" smtClean="0"/>
              <a:t> </a:t>
            </a:r>
            <a:r>
              <a:rPr lang="fr-FR" sz="2400" dirty="0"/>
              <a:t>Vous constaterez peut-être également que votre entreprise adopte une culture de la collaboration et du travail d’équipe.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319949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
            </a:r>
            <a:br>
              <a:rPr lang="fr-FR" dirty="0" smtClean="0"/>
            </a:br>
            <a:r>
              <a:rPr lang="fr-FR" dirty="0"/>
              <a:t>P</a:t>
            </a:r>
            <a:r>
              <a:rPr lang="fr-FR" dirty="0" smtClean="0"/>
              <a:t>LAN:</a:t>
            </a:r>
            <a:endParaRPr lang="fr-FR" dirty="0"/>
          </a:p>
        </p:txBody>
      </p:sp>
      <p:sp>
        <p:nvSpPr>
          <p:cNvPr id="3" name="Content Placeholder 2"/>
          <p:cNvSpPr>
            <a:spLocks noGrp="1"/>
          </p:cNvSpPr>
          <p:nvPr>
            <p:ph idx="1"/>
          </p:nvPr>
        </p:nvSpPr>
        <p:spPr/>
        <p:txBody>
          <a:bodyPr/>
          <a:lstStyle/>
          <a:p>
            <a:r>
              <a:rPr lang="fr-FR" dirty="0"/>
              <a:t>Systèmes d’aide à la décision de </a:t>
            </a:r>
            <a:r>
              <a:rPr lang="fr-FR" dirty="0" smtClean="0"/>
              <a:t>groupe</a:t>
            </a:r>
          </a:p>
          <a:p>
            <a:r>
              <a:rPr lang="fr-FR" dirty="0"/>
              <a:t>L’importance des techniques de prise de décision en groupe dans le </a:t>
            </a:r>
            <a:r>
              <a:rPr lang="fr-FR" dirty="0" smtClean="0"/>
              <a:t>management</a:t>
            </a:r>
          </a:p>
          <a:p>
            <a:r>
              <a:rPr lang="fr-FR" dirty="0"/>
              <a:t>Les avantage et les inconvénients</a:t>
            </a:r>
          </a:p>
          <a:p>
            <a:r>
              <a:rPr lang="fr-FR" dirty="0"/>
              <a:t>Les </a:t>
            </a:r>
            <a:r>
              <a:rPr lang="fr-FR" dirty="0" smtClean="0"/>
              <a:t>techniques</a:t>
            </a:r>
          </a:p>
          <a:p>
            <a:r>
              <a:rPr lang="fr-FR" dirty="0"/>
              <a:t>Le secret de </a:t>
            </a:r>
            <a:r>
              <a:rPr lang="fr-FR" dirty="0" err="1"/>
              <a:t>sad</a:t>
            </a:r>
            <a:r>
              <a:rPr lang="fr-FR" dirty="0"/>
              <a:t> de groupe</a:t>
            </a:r>
            <a:br>
              <a:rPr lang="fr-FR" dirty="0"/>
            </a:br>
            <a:endParaRPr lang="fr-FR" dirty="0" smtClean="0"/>
          </a:p>
          <a:p>
            <a:endParaRPr lang="fr-FR"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018154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6880" y="2435981"/>
            <a:ext cx="8825660" cy="1822514"/>
          </a:xfrm>
        </p:spPr>
        <p:txBody>
          <a:bodyPr/>
          <a:lstStyle/>
          <a:p>
            <a:pPr algn="ctr"/>
            <a:r>
              <a:rPr lang="fr-FR" sz="6000" b="1" dirty="0" smtClean="0"/>
              <a:t>MERCI POUR VOTRE ATTENTION </a:t>
            </a:r>
            <a:endParaRPr lang="fr-FR" sz="6000"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94164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Systèmes d’aide à la décision de groupe</a:t>
            </a:r>
          </a:p>
        </p:txBody>
      </p:sp>
      <p:sp>
        <p:nvSpPr>
          <p:cNvPr id="3" name="Content Placeholder 2"/>
          <p:cNvSpPr>
            <a:spLocks noGrp="1"/>
          </p:cNvSpPr>
          <p:nvPr>
            <p:ph idx="1"/>
          </p:nvPr>
        </p:nvSpPr>
        <p:spPr/>
        <p:txBody>
          <a:bodyPr>
            <a:normAutofit/>
          </a:bodyPr>
          <a:lstStyle/>
          <a:p>
            <a:r>
              <a:rPr lang="fr-FR" sz="2000" dirty="0"/>
              <a:t>Le recours aux technologies de l'information et de la communication ainsi qu'aux outils informatiques de calcul est une méthode qui permet d'assister le processus collectif de prise de décision. Cette approche consiste à utiliser des outils numériques tels que les logiciels de traitement de données et les plates-formes de communication en ligne pour faciliter et améliorer la collaboration entre les membres d'un groupe et pour renforcer l'efficacité du processus de prise de décision collective.</a:t>
            </a:r>
            <a:endParaRPr lang="fr-FR"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975791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b="1" dirty="0"/>
              <a:t>L’importance des techniques de prise de décision en groupe dans le management</a:t>
            </a:r>
            <a:br>
              <a:rPr lang="fr-FR" b="1" dirty="0"/>
            </a:br>
            <a:endParaRPr lang="fr-FR"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6218" y="966409"/>
            <a:ext cx="6854410" cy="5316825"/>
          </a:xfrm>
          <a:prstGeom prst="rect">
            <a:avLst/>
          </a:prstGeom>
        </p:spPr>
      </p:pic>
    </p:spTree>
    <p:extLst>
      <p:ext uri="{BB962C8B-B14F-4D97-AF65-F5344CB8AC3E}">
        <p14:creationId xmlns:p14="http://schemas.microsoft.com/office/powerpoint/2010/main" val="4281397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fr-FR" sz="2000" dirty="0"/>
              <a:t>Il peut sembler plus facile de prendre une décision seul sans consulter personne, comme un leader éclairé. Cependant, il est important de noter que cette méthode peut être perçue comme dictatorial et peut nuire aux relations de travail. En revanche, consulter un groupe avant de prendre une décision présente de grands avantages. Cela permet notamment d'obtenir des perspectives différentes, d'augmenter la créativité et la diversité des idées, de favoriser l'acceptation des décisions prises et de renforcer l'engagement et la participation de tous les membres du groupe</a:t>
            </a:r>
            <a:r>
              <a:rPr lang="fr-FR" sz="2000" dirty="0" smtClean="0"/>
              <a:t>.</a:t>
            </a:r>
            <a:endParaRPr lang="fr-FR"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049340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1-</a:t>
            </a:r>
            <a:r>
              <a:rPr lang="fr-FR" b="1" dirty="0"/>
              <a:t>Recueillir des points de vue différents</a:t>
            </a:r>
            <a:br>
              <a:rPr lang="fr-FR" b="1" dirty="0"/>
            </a:br>
            <a:endParaRPr lang="fr-FR" dirty="0"/>
          </a:p>
        </p:txBody>
      </p:sp>
      <p:sp>
        <p:nvSpPr>
          <p:cNvPr id="3" name="Content Placeholder 2"/>
          <p:cNvSpPr>
            <a:spLocks noGrp="1"/>
          </p:cNvSpPr>
          <p:nvPr>
            <p:ph idx="1"/>
          </p:nvPr>
        </p:nvSpPr>
        <p:spPr>
          <a:xfrm>
            <a:off x="972074" y="2107112"/>
            <a:ext cx="10218665" cy="4359002"/>
          </a:xfrm>
        </p:spPr>
        <p:txBody>
          <a:bodyPr>
            <a:noAutofit/>
          </a:bodyPr>
          <a:lstStyle/>
          <a:p>
            <a:pPr algn="just"/>
            <a:r>
              <a:rPr lang="fr-FR" sz="2000" dirty="0"/>
              <a:t>Le travail en groupe offre la possibilité de bénéficier de multiples perspectives et de découvrir des points de vue que l'on n'aurait probablement jamais envisagés seul. Cette approche est particulièrement avantageuse dans le cadre du développement d'un produit, car elle permet de répondre aux besoins d'une base d'utilisateurs plus vaste et plus diversifiée. En collaborant avec d'autres personnes, on peut donc être assuré que le produit final sera mieux adapté aux besoins de chacun et plus en phase avec les attentes du marché</a:t>
            </a:r>
            <a:r>
              <a:rPr lang="fr-FR" sz="2000" dirty="0" smtClean="0"/>
              <a:t>.</a:t>
            </a:r>
          </a:p>
          <a:p>
            <a:pPr algn="just"/>
            <a:r>
              <a:rPr lang="fr-FR" sz="2000" dirty="0"/>
              <a:t>Si une seule personne prend les décisions concernant un produit, cela peut entraîner un biais en faveur de sa propre vision du monde, ce qui ne répondra pas aux besoins de tous les utilisateurs potentiels. Il est donc important de travailler en groupe pour obtenir une diversité de points de vue et garantir que le produit final soit adapté à tous les utilisateurs.</a:t>
            </a:r>
            <a:endParaRPr lang="fr-FR" sz="2400"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945991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2-</a:t>
            </a:r>
            <a:r>
              <a:rPr lang="fr-FR" b="1" dirty="0"/>
              <a:t>Obtenir l’adhésion des parties prenantes</a:t>
            </a:r>
            <a:br>
              <a:rPr lang="fr-FR" b="1" dirty="0"/>
            </a:br>
            <a:endParaRPr lang="fr-FR" dirty="0"/>
          </a:p>
        </p:txBody>
      </p:sp>
      <p:sp>
        <p:nvSpPr>
          <p:cNvPr id="3" name="Content Placeholder 2"/>
          <p:cNvSpPr>
            <a:spLocks noGrp="1"/>
          </p:cNvSpPr>
          <p:nvPr>
            <p:ph idx="1"/>
          </p:nvPr>
        </p:nvSpPr>
        <p:spPr>
          <a:xfrm>
            <a:off x="1154954" y="2603500"/>
            <a:ext cx="10366486" cy="4136934"/>
          </a:xfrm>
        </p:spPr>
        <p:txBody>
          <a:bodyPr>
            <a:normAutofit/>
          </a:bodyPr>
          <a:lstStyle/>
          <a:p>
            <a:pPr algn="just"/>
            <a:r>
              <a:rPr lang="fr-FR" sz="2400" dirty="0"/>
              <a:t>En tant que responsable, il est essentiel de recueillir l'avis des experts pour prendre des décisions éclairées. Si vous êtes un PDG impliqué dans le développement de logiciels, par exemple, il est important de consulter l'équipe de développement avant de prendre une décision unilatérale sur les nouvelles fonctionnalités. Les développeurs peuvent vous donner des indications sur ce qui est réalisable, établir des attentes quant à la portée et au calendrier du développement, et se sentir valorisés si vous reconnaissez leur expertise. Cela permet d'obtenir une prise de décision plus informée et de favoriser la collaboration avec les membres de l'équipe.</a:t>
            </a:r>
            <a:endParaRPr lang="fr-FR" sz="32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83932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dirty="0" smtClean="0"/>
              <a:t>Les avantage </a:t>
            </a:r>
            <a:br>
              <a:rPr lang="fr-FR" dirty="0" smtClean="0"/>
            </a:br>
            <a:r>
              <a:rPr lang="fr-FR" dirty="0" smtClean="0"/>
              <a:t>et les inconvénients</a:t>
            </a:r>
            <a:endParaRPr lang="fr-FR"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9194" y="963675"/>
            <a:ext cx="3452445" cy="5045240"/>
          </a:xfrm>
          <a:prstGeom prst="rect">
            <a:avLst/>
          </a:prstGeom>
        </p:spPr>
      </p:pic>
    </p:spTree>
    <p:extLst>
      <p:ext uri="{BB962C8B-B14F-4D97-AF65-F5344CB8AC3E}">
        <p14:creationId xmlns:p14="http://schemas.microsoft.com/office/powerpoint/2010/main" val="217804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1- les avantage</a:t>
            </a:r>
            <a:endParaRPr lang="fr-FR" b="1" dirty="0"/>
          </a:p>
        </p:txBody>
      </p:sp>
      <p:sp>
        <p:nvSpPr>
          <p:cNvPr id="3" name="Content Placeholder 2"/>
          <p:cNvSpPr>
            <a:spLocks noGrp="1"/>
          </p:cNvSpPr>
          <p:nvPr>
            <p:ph idx="1"/>
          </p:nvPr>
        </p:nvSpPr>
        <p:spPr>
          <a:xfrm>
            <a:off x="1154954" y="2603499"/>
            <a:ext cx="8825659" cy="4019369"/>
          </a:xfrm>
        </p:spPr>
        <p:txBody>
          <a:bodyPr>
            <a:noAutofit/>
          </a:bodyPr>
          <a:lstStyle/>
          <a:p>
            <a:r>
              <a:rPr lang="fr-FR" sz="1600" dirty="0"/>
              <a:t>Encourage une culture de collaboration en impliquant tous les membres du groupe dans le processus de prise de décision.</a:t>
            </a:r>
          </a:p>
          <a:p>
            <a:r>
              <a:rPr lang="fr-FR" sz="1600" dirty="0"/>
              <a:t>Permet de recueillir une variété de points de vue et de perspectives différentes, ce qui peut aider à identifier les avantages et les inconvénients de chaque option.</a:t>
            </a:r>
          </a:p>
          <a:p>
            <a:r>
              <a:rPr lang="fr-FR" sz="1600" dirty="0"/>
              <a:t>Favorise la motivation et la participation des membres du groupe, qui se sentent investis dans le processus décisionnel et sont donc plus susceptibles de s'engager dans sa mise en œuvre.</a:t>
            </a:r>
          </a:p>
          <a:p>
            <a:r>
              <a:rPr lang="fr-FR" sz="1600" dirty="0"/>
              <a:t>Répartit la responsabilité du risque entre tous les membres du groupe, évitant ainsi de pointer du doigt une seule personne si quelque chose ne se passe pas comme prévu.</a:t>
            </a:r>
          </a:p>
          <a:p>
            <a:r>
              <a:rPr lang="fr-FR" sz="1600" dirty="0"/>
              <a:t>Contribue à renforcer l'organisation en consolidant la culture de l'entreprise et en encourageant les membres du groupe à travailler ensemble vers un objectif commun.</a:t>
            </a:r>
          </a:p>
          <a:p>
            <a:pPr marL="0" indent="0">
              <a:buNone/>
            </a:pPr>
            <a:endParaRPr lang="fr-FR" sz="16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3901621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104</TotalTime>
  <Words>1705</Words>
  <Application>Microsoft Office PowerPoint</Application>
  <PresentationFormat>Widescreen</PresentationFormat>
  <Paragraphs>101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Wingdings</vt:lpstr>
      <vt:lpstr>Wingdings 3</vt:lpstr>
      <vt:lpstr>Ion Boardroom</vt:lpstr>
      <vt:lpstr>SAD DE GROUPE</vt:lpstr>
      <vt:lpstr> PLAN:</vt:lpstr>
      <vt:lpstr>Systèmes d’aide à la décision de groupe</vt:lpstr>
      <vt:lpstr>L’importance des techniques de prise de décision en groupe dans le management </vt:lpstr>
      <vt:lpstr>PowerPoint Presentation</vt:lpstr>
      <vt:lpstr>1-Recueillir des points de vue différents </vt:lpstr>
      <vt:lpstr>2-Obtenir l’adhésion des parties prenantes </vt:lpstr>
      <vt:lpstr>Les avantage  et les inconvénients</vt:lpstr>
      <vt:lpstr>1- les avantage</vt:lpstr>
      <vt:lpstr>2- les inconvénients:</vt:lpstr>
      <vt:lpstr>Les techniques</vt:lpstr>
      <vt:lpstr>techniques de prise de décision en groupe </vt:lpstr>
      <vt:lpstr>PowerPoint Presentation</vt:lpstr>
      <vt:lpstr>PowerPoint Presentation</vt:lpstr>
      <vt:lpstr>PowerPoint Presentation</vt:lpstr>
      <vt:lpstr>PowerPoint Presentation</vt:lpstr>
      <vt:lpstr>4. Arbres de décision </vt:lpstr>
      <vt:lpstr>Le secret de sad de groupe</vt:lpstr>
      <vt:lpstr>LE SECRET</vt:lpstr>
      <vt:lpstr>MERCI POUR VOTRE ATTENTION </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SAD DE GROUPE</dc:title>
  <dc:creator>RePack by Diakov</dc:creator>
  <cp:lastModifiedBy>user</cp:lastModifiedBy>
  <cp:revision>14</cp:revision>
  <dcterms:created xsi:type="dcterms:W3CDTF">2023-03-10T14:29:07Z</dcterms:created>
  <dcterms:modified xsi:type="dcterms:W3CDTF">2023-04-13T00:06:51Z</dcterms:modified>
</cp:coreProperties>
</file>