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itchFamily="2" charset="77"/>
      <p:regular r:id="rId10"/>
      <p:bold r:id="rId10"/>
    </p:embeddedFont>
    <p:embeddedFont>
      <p:font typeface="Nunito" pitchFamily="2" charset="77"/>
      <p:regular r:id="rId10"/>
      <p:bold r:id="rId10"/>
      <p:italic r:id="rId10"/>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40"/>
    <p:restoredTop sz="94659"/>
  </p:normalViewPr>
  <p:slideViewPr>
    <p:cSldViewPr snapToGrid="0">
      <p:cViewPr varScale="1">
        <p:scale>
          <a:sx n="75" d="100"/>
          <a:sy n="75" d="100"/>
        </p:scale>
        <p:origin x="168" y="8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NUL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ede5d6147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ede5d6147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a:t>As the title slide suggests, this project is about Renewable Energy in the United States.</a:t>
            </a:r>
            <a:endParaRPr/>
          </a:p>
          <a:p>
            <a:pPr marL="0" lvl="0" indent="457200" algn="l" rtl="0">
              <a:lnSpc>
                <a:spcPct val="115000"/>
              </a:lnSpc>
              <a:spcBef>
                <a:spcPts val="0"/>
              </a:spcBef>
              <a:spcAft>
                <a:spcPts val="0"/>
              </a:spcAft>
              <a:buNone/>
            </a:pPr>
            <a:endParaRPr/>
          </a:p>
          <a:p>
            <a:pPr marL="0" lvl="0" indent="457200" algn="l" rtl="0">
              <a:lnSpc>
                <a:spcPct val="115000"/>
              </a:lnSpc>
              <a:spcBef>
                <a:spcPts val="0"/>
              </a:spcBef>
              <a:spcAft>
                <a:spcPts val="0"/>
              </a:spcAft>
              <a:buNone/>
            </a:pPr>
            <a:r>
              <a:rPr lang="en"/>
              <a:t>US Energy Consumption is the highest it’s ever been. In 2018, the US consumed 101.3 quadrillion Btus, up 4% from 2017  and .3% more than the previous record set in 2007. To put that number in perspective, that is enough energy to raise the temperature of all of the water in the Great Lakes by 2 degrees Fahrenheit. We also know that 80% of this energy consumed comes from Fossil Fuels, which contributes heavily to our overall carbon emissions. </a:t>
            </a:r>
            <a:endParaRPr/>
          </a:p>
          <a:p>
            <a:pPr marL="0" lvl="0" indent="457200" algn="l" rtl="0">
              <a:lnSpc>
                <a:spcPct val="115000"/>
              </a:lnSpc>
              <a:spcBef>
                <a:spcPts val="0"/>
              </a:spcBef>
              <a:spcAft>
                <a:spcPts val="0"/>
              </a:spcAft>
              <a:buNone/>
            </a:pPr>
            <a:endParaRPr/>
          </a:p>
          <a:p>
            <a:pPr marL="0" lvl="0" indent="457200" algn="l" rtl="0">
              <a:lnSpc>
                <a:spcPct val="115000"/>
              </a:lnSpc>
              <a:spcBef>
                <a:spcPts val="0"/>
              </a:spcBef>
              <a:spcAft>
                <a:spcPts val="0"/>
              </a:spcAft>
              <a:buNone/>
            </a:pPr>
            <a:r>
              <a:rPr lang="en"/>
              <a:t>Now these statistics are sobering, but the good news is that it doesn’t have to be this way. Our previous project showed that all but three US States have the potential to meet their energy consumption needs with Renewable Energy sources. </a:t>
            </a:r>
            <a:endParaRPr/>
          </a:p>
          <a:p>
            <a:pPr marL="0" lvl="0" indent="457200" algn="l" rtl="0">
              <a:lnSpc>
                <a:spcPct val="115000"/>
              </a:lnSpc>
              <a:spcBef>
                <a:spcPts val="0"/>
              </a:spcBef>
              <a:spcAft>
                <a:spcPts val="0"/>
              </a:spcAft>
              <a:buNone/>
            </a:pPr>
            <a:endParaRPr/>
          </a:p>
          <a:p>
            <a:pPr marL="0" lvl="0" indent="457200" algn="l" rtl="0">
              <a:lnSpc>
                <a:spcPct val="115000"/>
              </a:lnSpc>
              <a:spcBef>
                <a:spcPts val="0"/>
              </a:spcBef>
              <a:spcAft>
                <a:spcPts val="0"/>
              </a:spcAft>
              <a:buNone/>
            </a:pPr>
            <a:r>
              <a:rPr lang="en"/>
              <a:t>For this project, we asked the question that naturally followed: Can the United States realize its Renewable Energy Potential by actually producing enough renewable energy to meet its demands in the near future?</a:t>
            </a:r>
            <a:endParaRPr/>
          </a:p>
          <a:p>
            <a:pPr marL="0" lvl="0" indent="457200" algn="l" rtl="0">
              <a:lnSpc>
                <a:spcPct val="115000"/>
              </a:lnSpc>
              <a:spcBef>
                <a:spcPts val="0"/>
              </a:spcBef>
              <a:spcAft>
                <a:spcPts val="0"/>
              </a:spcAft>
              <a:buNone/>
            </a:pPr>
            <a:endParaRPr/>
          </a:p>
          <a:p>
            <a:pPr marL="0" lvl="0" indent="457200" algn="l" rtl="0">
              <a:lnSpc>
                <a:spcPct val="115000"/>
              </a:lnSpc>
              <a:spcBef>
                <a:spcPts val="0"/>
              </a:spcBef>
              <a:spcAft>
                <a:spcPts val="0"/>
              </a:spcAft>
              <a:buNone/>
            </a:pPr>
            <a:r>
              <a:rPr lang="en"/>
              <a:t>To answer that question, we needed to build Machine Learning Models that could make predictions using historical energy data for the US. So now I’ll turn it over to Cassy &amp; Ken to talk more about that data and the models themselves.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ede5d6147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ede5d6147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Cassy</a:t>
            </a:r>
            <a:endParaRPr/>
          </a:p>
          <a:p>
            <a:pPr marL="0" lvl="0" indent="0" algn="l" rtl="0">
              <a:spcBef>
                <a:spcPts val="0"/>
              </a:spcBef>
              <a:spcAft>
                <a:spcPts val="0"/>
              </a:spcAft>
              <a:buNone/>
            </a:pPr>
            <a:r>
              <a:rPr lang="en"/>
              <a:t>6 different CSV files from EIA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ede5d614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ede5d61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Saba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ede5d6147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ede5d6147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Kenneth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ede5d6147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ede5d6147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de5d6147_1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de5d6147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Nadire/Reid</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400"/>
              <a:t>You may remember that in the previous project, the map was green all over, with just about every state having a huge potential for renewable energy generation. The current map shows us how close or how distant we are from realizing that potential.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Taking the difference in a state’s forecasted total consumption and its forecasted renewable energy production, we created a choropleth map that assigns a color to a state based upon where its energy difference falls on the scale shown here in the index. And what you can immediately see is that one year from now in 2021, no state has a positive energy difference. But that’s only 1 year out - what about 5 years? Well, it actually gets worse. And what about 10 years? Worse still. And this shows something that was surprising about our data: we expected that the further out we forecasted, the smaller the difference between a state’s consumption and renewable production would be. But in reality the difference gets larger, with a state’s consumption increasing at a greater rate than its renewable energy production.</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state/seds/seds-data-complete.php?sid=US#Consumption" TargetMode="External"/><Relationship Id="rId7" Type="http://schemas.openxmlformats.org/officeDocument/2006/relationships/hyperlink" Target="https://www.kaggle.com/washimahmed/usa-latlong-for-state-abbrevia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ata.world/doe/united-states-renewable-energy" TargetMode="External"/><Relationship Id="rId5" Type="http://schemas.openxmlformats.org/officeDocument/2006/relationships/hyperlink" Target="https://www.eia.gov/state/seds/seds-data-complete.php?sid=US#PricesExpenditures" TargetMode="External"/><Relationship Id="rId4" Type="http://schemas.openxmlformats.org/officeDocument/2006/relationships/hyperlink" Target="https://www.eia.gov/state/seds/seds-data-complete.ph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project3-renewable.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001100" y="1156938"/>
            <a:ext cx="7141800" cy="21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 Renewable Energy </a:t>
            </a:r>
            <a:endParaRPr sz="100"/>
          </a:p>
          <a:p>
            <a:pPr marL="0" lvl="0" indent="0" algn="ctr" rtl="0">
              <a:spcBef>
                <a:spcPts val="0"/>
              </a:spcBef>
              <a:spcAft>
                <a:spcPts val="0"/>
              </a:spcAft>
              <a:buNone/>
            </a:pPr>
            <a:endParaRPr sz="100"/>
          </a:p>
          <a:p>
            <a:pPr marL="0" lvl="0" indent="0" algn="ctr" rtl="0">
              <a:spcBef>
                <a:spcPts val="0"/>
              </a:spcBef>
              <a:spcAft>
                <a:spcPts val="0"/>
              </a:spcAft>
              <a:buNone/>
            </a:pPr>
            <a:endParaRPr sz="100"/>
          </a:p>
          <a:p>
            <a:pPr marL="0" lvl="0" indent="0" algn="ctr" rtl="0">
              <a:spcBef>
                <a:spcPts val="0"/>
              </a:spcBef>
              <a:spcAft>
                <a:spcPts val="0"/>
              </a:spcAft>
              <a:buNone/>
            </a:pPr>
            <a:endParaRPr sz="100"/>
          </a:p>
          <a:p>
            <a:pPr marL="0" lvl="0" indent="0" algn="ctr" rtl="0">
              <a:spcBef>
                <a:spcPts val="0"/>
              </a:spcBef>
              <a:spcAft>
                <a:spcPts val="0"/>
              </a:spcAft>
              <a:buNone/>
            </a:pPr>
            <a:endParaRPr sz="100"/>
          </a:p>
          <a:p>
            <a:pPr marL="0" lvl="0" indent="0" algn="ctr" rtl="0">
              <a:spcBef>
                <a:spcPts val="0"/>
              </a:spcBef>
              <a:spcAft>
                <a:spcPts val="0"/>
              </a:spcAft>
              <a:buNone/>
            </a:pPr>
            <a:r>
              <a:rPr lang="en"/>
              <a:t>Production and Prediction</a:t>
            </a:r>
            <a:endParaRPr/>
          </a:p>
        </p:txBody>
      </p:sp>
      <p:sp>
        <p:nvSpPr>
          <p:cNvPr id="278" name="Google Shape;278;p13"/>
          <p:cNvSpPr txBox="1">
            <a:spLocks noGrp="1"/>
          </p:cNvSpPr>
          <p:nvPr>
            <p:ph type="subTitle" idx="1"/>
          </p:nvPr>
        </p:nvSpPr>
        <p:spPr>
          <a:xfrm>
            <a:off x="1776000" y="3532825"/>
            <a:ext cx="55920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50">
                <a:solidFill>
                  <a:srgbClr val="FFFFFF"/>
                </a:solidFill>
                <a:latin typeface="Maven Pro"/>
                <a:ea typeface="Maven Pro"/>
                <a:cs typeface="Maven Pro"/>
                <a:sym typeface="Maven Pro"/>
              </a:rPr>
              <a:t>Nadire Gokcehan, Reid Powell, Saba Khan, Ken Edwards &amp; Cassy Myers</a:t>
            </a:r>
            <a:endParaRPr>
              <a:solidFill>
                <a:srgbClr val="FFFFFF"/>
              </a:solidFill>
              <a:latin typeface="Maven Pro"/>
              <a:ea typeface="Maven Pro"/>
              <a:cs typeface="Maven Pro"/>
              <a:sym typeface="Maven Pro"/>
            </a:endParaRPr>
          </a:p>
        </p:txBody>
      </p:sp>
      <p:sp>
        <p:nvSpPr>
          <p:cNvPr id="279" name="Google Shape;279;p13"/>
          <p:cNvSpPr txBox="1"/>
          <p:nvPr/>
        </p:nvSpPr>
        <p:spPr>
          <a:xfrm>
            <a:off x="275400" y="468550"/>
            <a:ext cx="2539500" cy="8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Maven Pro"/>
                <a:ea typeface="Maven Pro"/>
                <a:cs typeface="Maven Pro"/>
                <a:sym typeface="Maven Pro"/>
              </a:rPr>
              <a:t>August 2019 Cohort</a:t>
            </a:r>
            <a:endParaRPr>
              <a:solidFill>
                <a:srgbClr val="FFFFFF"/>
              </a:solidFill>
              <a:latin typeface="Maven Pro"/>
              <a:ea typeface="Maven Pro"/>
              <a:cs typeface="Maven Pro"/>
              <a:sym typeface="Maven Pro"/>
            </a:endParaRPr>
          </a:p>
          <a:p>
            <a:pPr marL="0" lvl="0" indent="0" algn="l" rtl="0">
              <a:spcBef>
                <a:spcPts val="0"/>
              </a:spcBef>
              <a:spcAft>
                <a:spcPts val="0"/>
              </a:spcAft>
              <a:buNone/>
            </a:pPr>
            <a:r>
              <a:rPr lang="en">
                <a:solidFill>
                  <a:srgbClr val="FFFFFF"/>
                </a:solidFill>
                <a:latin typeface="Maven Pro"/>
                <a:ea typeface="Maven Pro"/>
                <a:cs typeface="Maven Pro"/>
                <a:sym typeface="Maven Pro"/>
              </a:rPr>
              <a:t>UNC Data Bootcamp</a:t>
            </a:r>
            <a:endParaRPr>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707050" y="492900"/>
            <a:ext cx="7030500" cy="9993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400" b="0">
                <a:solidFill>
                  <a:srgbClr val="FFFFFF"/>
                </a:solidFill>
              </a:rPr>
              <a:t>   </a:t>
            </a:r>
            <a:r>
              <a:rPr lang="en" sz="3600">
                <a:solidFill>
                  <a:srgbClr val="FFFFFF"/>
                </a:solidFill>
              </a:rPr>
              <a:t>Project Summary</a:t>
            </a:r>
            <a:endParaRPr sz="3600">
              <a:solidFill>
                <a:srgbClr val="FFFFFF"/>
              </a:solidFill>
            </a:endParaRPr>
          </a:p>
          <a:p>
            <a:pPr marL="0" lvl="0" indent="0" algn="l" rtl="0">
              <a:spcBef>
                <a:spcPts val="600"/>
              </a:spcBef>
              <a:spcAft>
                <a:spcPts val="0"/>
              </a:spcAft>
              <a:buNone/>
            </a:pPr>
            <a:endParaRPr/>
          </a:p>
        </p:txBody>
      </p:sp>
      <p:sp>
        <p:nvSpPr>
          <p:cNvPr id="285" name="Google Shape;285;p14"/>
          <p:cNvSpPr txBox="1">
            <a:spLocks noGrp="1"/>
          </p:cNvSpPr>
          <p:nvPr>
            <p:ph type="body" idx="1"/>
          </p:nvPr>
        </p:nvSpPr>
        <p:spPr>
          <a:xfrm rot="-127">
            <a:off x="580925" y="1428851"/>
            <a:ext cx="8129100" cy="3513900"/>
          </a:xfrm>
          <a:prstGeom prst="rect">
            <a:avLst/>
          </a:prstGeom>
        </p:spPr>
        <p:txBody>
          <a:bodyPr spcFirstLastPara="1" wrap="square" lIns="91425" tIns="91425" rIns="91425" bIns="91425" anchor="t" anchorCtr="0">
            <a:noAutofit/>
          </a:bodyPr>
          <a:lstStyle/>
          <a:p>
            <a:pPr marL="457200" lvl="0" indent="-355600" algn="l" rtl="0">
              <a:lnSpc>
                <a:spcPct val="120000"/>
              </a:lnSpc>
              <a:spcBef>
                <a:spcPts val="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US Energy Consumption is the highest it has ever been</a:t>
            </a:r>
            <a:endParaRPr sz="2000">
              <a:solidFill>
                <a:srgbClr val="000000"/>
              </a:solidFill>
              <a:latin typeface="Maven Pro"/>
              <a:ea typeface="Maven Pro"/>
              <a:cs typeface="Maven Pro"/>
              <a:sym typeface="Maven Pro"/>
            </a:endParaRPr>
          </a:p>
          <a:p>
            <a:pPr marL="457200" lvl="0" indent="-355600" algn="l" rtl="0">
              <a:lnSpc>
                <a:spcPct val="120000"/>
              </a:lnSpc>
              <a:spcBef>
                <a:spcPts val="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The majority of US energy consumption comes from Fossil Fuels</a:t>
            </a:r>
            <a:endParaRPr sz="2000">
              <a:solidFill>
                <a:srgbClr val="000000"/>
              </a:solidFill>
              <a:latin typeface="Maven Pro"/>
              <a:ea typeface="Maven Pro"/>
              <a:cs typeface="Maven Pro"/>
              <a:sym typeface="Maven Pro"/>
            </a:endParaRPr>
          </a:p>
          <a:p>
            <a:pPr marL="457200" lvl="0" indent="-355600" algn="l" rtl="0">
              <a:lnSpc>
                <a:spcPct val="120000"/>
              </a:lnSpc>
              <a:spcBef>
                <a:spcPts val="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Machine Learning Models can be used to reliably predict Renewable Energy Production and Overall Consumption in order to forecast whether a country or state can meet its energy needs with Renewable sources</a:t>
            </a:r>
            <a:endParaRPr sz="2000">
              <a:solidFill>
                <a:srgbClr val="000000"/>
              </a:solidFill>
              <a:latin typeface="Maven Pro"/>
              <a:ea typeface="Maven Pro"/>
              <a:cs typeface="Maven Pro"/>
              <a:sym typeface="Maven Pro"/>
            </a:endParaRPr>
          </a:p>
          <a:p>
            <a:pPr marL="457200" lvl="0" indent="-355600" algn="l" rtl="0">
              <a:lnSpc>
                <a:spcPct val="120000"/>
              </a:lnSpc>
              <a:spcBef>
                <a:spcPts val="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The primary goal of this project was to use Machine Learning Models to predict whether or not the United States could meet its energy demand with its Renewable Energy production</a:t>
            </a:r>
            <a:endParaRPr sz="2000">
              <a:solidFill>
                <a:srgbClr val="000000"/>
              </a:solidFill>
              <a:latin typeface="Maven Pro"/>
              <a:ea typeface="Maven Pro"/>
              <a:cs typeface="Maven Pro"/>
              <a:sym typeface="Maven Pro"/>
            </a:endParaRPr>
          </a:p>
          <a:p>
            <a:pPr marL="0" lvl="0" indent="0" algn="l" rtl="0">
              <a:spcBef>
                <a:spcPts val="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4400" b="0">
                <a:solidFill>
                  <a:srgbClr val="FFFFFF"/>
                </a:solidFill>
              </a:rPr>
              <a:t> </a:t>
            </a:r>
            <a:r>
              <a:rPr lang="en" sz="4400">
                <a:solidFill>
                  <a:srgbClr val="FFFFFF"/>
                </a:solidFill>
              </a:rPr>
              <a:t>  </a:t>
            </a:r>
            <a:r>
              <a:rPr lang="en" sz="3600">
                <a:solidFill>
                  <a:srgbClr val="FFFFFF"/>
                </a:solidFill>
              </a:rPr>
              <a:t>Data Sources</a:t>
            </a:r>
            <a:endParaRPr sz="3600">
              <a:solidFill>
                <a:srgbClr val="FFFFFF"/>
              </a:solidFill>
            </a:endParaRPr>
          </a:p>
          <a:p>
            <a:pPr marL="0" lvl="0" indent="0" algn="l" rtl="0">
              <a:spcBef>
                <a:spcPts val="600"/>
              </a:spcBef>
              <a:spcAft>
                <a:spcPts val="0"/>
              </a:spcAft>
              <a:buNone/>
            </a:pPr>
            <a:endParaRPr/>
          </a:p>
        </p:txBody>
      </p:sp>
      <p:sp>
        <p:nvSpPr>
          <p:cNvPr id="291" name="Google Shape;291;p15"/>
          <p:cNvSpPr txBox="1">
            <a:spLocks noGrp="1"/>
          </p:cNvSpPr>
          <p:nvPr>
            <p:ph type="body" idx="1"/>
          </p:nvPr>
        </p:nvSpPr>
        <p:spPr>
          <a:xfrm>
            <a:off x="1251000" y="1472525"/>
            <a:ext cx="7356600" cy="3259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Maven Pro"/>
              <a:buChar char="●"/>
            </a:pPr>
            <a:r>
              <a:rPr lang="en" sz="1800" u="sng">
                <a:solidFill>
                  <a:srgbClr val="000000"/>
                </a:solidFill>
                <a:latin typeface="Maven Pro"/>
                <a:ea typeface="Maven Pro"/>
                <a:cs typeface="Maven Pro"/>
                <a:sym typeface="Maven Pro"/>
                <a:hlinkClick r:id="rId3"/>
              </a:rPr>
              <a:t>EIA.gov - U.S. Consumed Energy by State: 1960-2017</a:t>
            </a:r>
            <a:endParaRPr sz="1800" u="sng">
              <a:solidFill>
                <a:srgbClr val="000000"/>
              </a:solidFill>
              <a:latin typeface="Maven Pro"/>
              <a:ea typeface="Maven Pro"/>
              <a:cs typeface="Maven Pro"/>
              <a:sym typeface="Maven Pro"/>
            </a:endParaRPr>
          </a:p>
          <a:p>
            <a:pPr marL="457200" lvl="0" indent="0" algn="l" rtl="0">
              <a:lnSpc>
                <a:spcPct val="115000"/>
              </a:lnSpc>
              <a:spcBef>
                <a:spcPts val="600"/>
              </a:spcBef>
              <a:spcAft>
                <a:spcPts val="0"/>
              </a:spcAft>
              <a:buNone/>
            </a:pPr>
            <a:endParaRPr sz="500" u="sng">
              <a:solidFill>
                <a:srgbClr val="000000"/>
              </a:solidFill>
              <a:latin typeface="Maven Pro"/>
              <a:ea typeface="Maven Pro"/>
              <a:cs typeface="Maven Pro"/>
              <a:sym typeface="Maven Pro"/>
            </a:endParaRPr>
          </a:p>
          <a:p>
            <a:pPr marL="457200" lvl="0" indent="-342900" algn="l" rtl="0">
              <a:lnSpc>
                <a:spcPct val="115000"/>
              </a:lnSpc>
              <a:spcBef>
                <a:spcPts val="600"/>
              </a:spcBef>
              <a:spcAft>
                <a:spcPts val="0"/>
              </a:spcAft>
              <a:buClr>
                <a:srgbClr val="000000"/>
              </a:buClr>
              <a:buSzPts val="1800"/>
              <a:buFont typeface="Maven Pro"/>
              <a:buChar char="●"/>
            </a:pPr>
            <a:r>
              <a:rPr lang="en" sz="1800" u="sng">
                <a:solidFill>
                  <a:srgbClr val="000000"/>
                </a:solidFill>
                <a:latin typeface="Maven Pro"/>
                <a:ea typeface="Maven Pro"/>
                <a:cs typeface="Maven Pro"/>
                <a:sym typeface="Maven Pro"/>
                <a:hlinkClick r:id="rId4"/>
              </a:rPr>
              <a:t>EIA.gov - U.S. Renewable Energy Production by State: 1960-2017</a:t>
            </a:r>
            <a:endParaRPr sz="1800" u="sng">
              <a:solidFill>
                <a:srgbClr val="000000"/>
              </a:solidFill>
              <a:latin typeface="Maven Pro"/>
              <a:ea typeface="Maven Pro"/>
              <a:cs typeface="Maven Pro"/>
              <a:sym typeface="Maven Pro"/>
            </a:endParaRPr>
          </a:p>
          <a:p>
            <a:pPr marL="457200" lvl="0" indent="0" algn="l" rtl="0">
              <a:lnSpc>
                <a:spcPct val="115000"/>
              </a:lnSpc>
              <a:spcBef>
                <a:spcPts val="600"/>
              </a:spcBef>
              <a:spcAft>
                <a:spcPts val="0"/>
              </a:spcAft>
              <a:buNone/>
            </a:pPr>
            <a:endParaRPr sz="500" u="sng">
              <a:solidFill>
                <a:srgbClr val="000000"/>
              </a:solidFill>
              <a:latin typeface="Maven Pro"/>
              <a:ea typeface="Maven Pro"/>
              <a:cs typeface="Maven Pro"/>
              <a:sym typeface="Maven Pro"/>
            </a:endParaRPr>
          </a:p>
          <a:p>
            <a:pPr marL="457200" lvl="0" indent="-342900" algn="l" rtl="0">
              <a:lnSpc>
                <a:spcPct val="115000"/>
              </a:lnSpc>
              <a:spcBef>
                <a:spcPts val="600"/>
              </a:spcBef>
              <a:spcAft>
                <a:spcPts val="0"/>
              </a:spcAft>
              <a:buClr>
                <a:srgbClr val="000000"/>
              </a:buClr>
              <a:buSzPts val="1800"/>
              <a:buFont typeface="Maven Pro"/>
              <a:buChar char="●"/>
            </a:pPr>
            <a:r>
              <a:rPr lang="en" sz="1800" u="sng">
                <a:solidFill>
                  <a:srgbClr val="000000"/>
                </a:solidFill>
                <a:latin typeface="Maven Pro"/>
                <a:ea typeface="Maven Pro"/>
                <a:cs typeface="Maven Pro"/>
                <a:sym typeface="Maven Pro"/>
                <a:hlinkClick r:id="rId5"/>
              </a:rPr>
              <a:t>EIA.gov - U.S. Energy Prices by State: 1960-2017</a:t>
            </a:r>
            <a:endParaRPr sz="1800" u="sng">
              <a:solidFill>
                <a:srgbClr val="000000"/>
              </a:solidFill>
              <a:latin typeface="Maven Pro"/>
              <a:ea typeface="Maven Pro"/>
              <a:cs typeface="Maven Pro"/>
              <a:sym typeface="Maven Pro"/>
            </a:endParaRPr>
          </a:p>
          <a:p>
            <a:pPr marL="457200" lvl="0" indent="0" algn="l" rtl="0">
              <a:lnSpc>
                <a:spcPct val="115000"/>
              </a:lnSpc>
              <a:spcBef>
                <a:spcPts val="600"/>
              </a:spcBef>
              <a:spcAft>
                <a:spcPts val="0"/>
              </a:spcAft>
              <a:buNone/>
            </a:pPr>
            <a:endParaRPr sz="500" u="sng">
              <a:solidFill>
                <a:srgbClr val="000000"/>
              </a:solidFill>
              <a:latin typeface="Maven Pro"/>
              <a:ea typeface="Maven Pro"/>
              <a:cs typeface="Maven Pro"/>
              <a:sym typeface="Maven Pro"/>
            </a:endParaRPr>
          </a:p>
          <a:p>
            <a:pPr marL="457200" lvl="0" indent="-342900" algn="l" rtl="0">
              <a:lnSpc>
                <a:spcPct val="115000"/>
              </a:lnSpc>
              <a:spcBef>
                <a:spcPts val="600"/>
              </a:spcBef>
              <a:spcAft>
                <a:spcPts val="0"/>
              </a:spcAft>
              <a:buClr>
                <a:srgbClr val="000000"/>
              </a:buClr>
              <a:buSzPts val="1800"/>
              <a:buFont typeface="Maven Pro"/>
              <a:buChar char="●"/>
            </a:pPr>
            <a:r>
              <a:rPr lang="en" sz="1800" u="sng">
                <a:solidFill>
                  <a:srgbClr val="000000"/>
                </a:solidFill>
                <a:latin typeface="Maven Pro"/>
                <a:ea typeface="Maven Pro"/>
                <a:cs typeface="Maven Pro"/>
                <a:sym typeface="Maven Pro"/>
                <a:hlinkClick r:id="rId6"/>
              </a:rPr>
              <a:t>Data World - U.S. Renewable Energy Technical Potentials: A GIS-Based Analysi</a:t>
            </a:r>
            <a:r>
              <a:rPr lang="en" sz="1800" u="sng">
                <a:solidFill>
                  <a:srgbClr val="000000"/>
                </a:solidFill>
                <a:latin typeface="Maven Pro"/>
                <a:ea typeface="Maven Pro"/>
                <a:cs typeface="Maven Pro"/>
                <a:sym typeface="Maven Pro"/>
              </a:rPr>
              <a:t>s</a:t>
            </a:r>
            <a:endParaRPr sz="1800" u="sng">
              <a:solidFill>
                <a:srgbClr val="000000"/>
              </a:solidFill>
              <a:latin typeface="Maven Pro"/>
              <a:ea typeface="Maven Pro"/>
              <a:cs typeface="Maven Pro"/>
              <a:sym typeface="Maven Pro"/>
            </a:endParaRPr>
          </a:p>
          <a:p>
            <a:pPr marL="457200" lvl="0" indent="0" algn="l" rtl="0">
              <a:lnSpc>
                <a:spcPct val="115000"/>
              </a:lnSpc>
              <a:spcBef>
                <a:spcPts val="600"/>
              </a:spcBef>
              <a:spcAft>
                <a:spcPts val="0"/>
              </a:spcAft>
              <a:buNone/>
            </a:pPr>
            <a:endParaRPr sz="500" u="sng">
              <a:solidFill>
                <a:srgbClr val="000000"/>
              </a:solidFill>
              <a:latin typeface="Maven Pro"/>
              <a:ea typeface="Maven Pro"/>
              <a:cs typeface="Maven Pro"/>
              <a:sym typeface="Maven Pro"/>
            </a:endParaRPr>
          </a:p>
          <a:p>
            <a:pPr marL="457200" lvl="0" indent="-342900" algn="l" rtl="0">
              <a:lnSpc>
                <a:spcPct val="115000"/>
              </a:lnSpc>
              <a:spcBef>
                <a:spcPts val="600"/>
              </a:spcBef>
              <a:spcAft>
                <a:spcPts val="0"/>
              </a:spcAft>
              <a:buClr>
                <a:srgbClr val="000000"/>
              </a:buClr>
              <a:buSzPts val="1800"/>
              <a:buFont typeface="Maven Pro"/>
              <a:buChar char="●"/>
            </a:pPr>
            <a:r>
              <a:rPr lang="en" sz="1800" u="sng">
                <a:solidFill>
                  <a:srgbClr val="000000"/>
                </a:solidFill>
                <a:latin typeface="Maven Pro"/>
                <a:ea typeface="Maven Pro"/>
                <a:cs typeface="Maven Pro"/>
                <a:sym typeface="Maven Pro"/>
                <a:hlinkClick r:id="rId7"/>
              </a:rPr>
              <a:t>Kaggle.com - States Latitude and Longitude</a:t>
            </a:r>
            <a:endParaRPr sz="1800" u="sng">
              <a:solidFill>
                <a:srgbClr val="000000"/>
              </a:solidFill>
              <a:latin typeface="Maven Pro"/>
              <a:ea typeface="Maven Pro"/>
              <a:cs typeface="Maven Pro"/>
              <a:sym typeface="Maven Pro"/>
            </a:endParaRPr>
          </a:p>
          <a:p>
            <a:pPr marL="0" lvl="0" indent="0" algn="l" rtl="0">
              <a:lnSpc>
                <a:spcPct val="110000"/>
              </a:lnSpc>
              <a:spcBef>
                <a:spcPts val="600"/>
              </a:spcBef>
              <a:spcAft>
                <a:spcPts val="0"/>
              </a:spcAft>
              <a:buNone/>
            </a:pPr>
            <a:endParaRPr sz="800">
              <a:solidFill>
                <a:srgbClr val="8EC0C1"/>
              </a:solidFill>
              <a:latin typeface="Arial"/>
              <a:ea typeface="Arial"/>
              <a:cs typeface="Arial"/>
              <a:sym typeface="Arial"/>
            </a:endParaRPr>
          </a:p>
          <a:p>
            <a:pPr marL="0" lvl="0" indent="0" algn="l" rtl="0">
              <a:spcBef>
                <a:spcPts val="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EFEFEF"/>
                </a:solidFill>
              </a:rPr>
              <a:t>Data Wrangling</a:t>
            </a:r>
            <a:endParaRPr sz="3600">
              <a:solidFill>
                <a:srgbClr val="EFEFEF"/>
              </a:solidFill>
            </a:endParaRPr>
          </a:p>
        </p:txBody>
      </p:sp>
      <p:sp>
        <p:nvSpPr>
          <p:cNvPr id="297" name="Google Shape;297;p16"/>
          <p:cNvSpPr txBox="1">
            <a:spLocks noGrp="1"/>
          </p:cNvSpPr>
          <p:nvPr>
            <p:ph type="body" idx="1"/>
          </p:nvPr>
        </p:nvSpPr>
        <p:spPr>
          <a:xfrm>
            <a:off x="1303800" y="1424400"/>
            <a:ext cx="7076400" cy="35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latin typeface="Maven Pro"/>
                <a:ea typeface="Maven Pro"/>
                <a:cs typeface="Maven Pro"/>
                <a:sym typeface="Maven Pro"/>
              </a:rPr>
              <a:t>•Clean and modify the data using Pandas and Jupyter Notebook</a:t>
            </a:r>
            <a:endParaRPr sz="2000">
              <a:solidFill>
                <a:srgbClr val="000000"/>
              </a:solidFill>
              <a:latin typeface="Maven Pro"/>
              <a:ea typeface="Maven Pro"/>
              <a:cs typeface="Maven Pro"/>
              <a:sym typeface="Maven Pro"/>
            </a:endParaRPr>
          </a:p>
          <a:p>
            <a:pPr marL="0" lvl="0" indent="0" algn="l" rtl="0">
              <a:spcBef>
                <a:spcPts val="0"/>
              </a:spcBef>
              <a:spcAft>
                <a:spcPts val="0"/>
              </a:spcAft>
              <a:buNone/>
            </a:pPr>
            <a:endParaRPr sz="1000">
              <a:solidFill>
                <a:srgbClr val="000000"/>
              </a:solidFill>
              <a:latin typeface="Maven Pro"/>
              <a:ea typeface="Maven Pro"/>
              <a:cs typeface="Maven Pro"/>
              <a:sym typeface="Maven Pro"/>
            </a:endParaRPr>
          </a:p>
          <a:p>
            <a:pPr marL="0" lvl="0" indent="0" algn="l" rtl="0">
              <a:spcBef>
                <a:spcPts val="0"/>
              </a:spcBef>
              <a:spcAft>
                <a:spcPts val="0"/>
              </a:spcAft>
              <a:buNone/>
            </a:pPr>
            <a:r>
              <a:rPr lang="en" sz="2000">
                <a:solidFill>
                  <a:srgbClr val="000000"/>
                </a:solidFill>
                <a:latin typeface="Maven Pro"/>
                <a:ea typeface="Maven Pro"/>
                <a:cs typeface="Maven Pro"/>
                <a:sym typeface="Maven Pro"/>
              </a:rPr>
              <a:t>•Use Heroku and PostgreSQL as the database</a:t>
            </a:r>
            <a:endParaRPr sz="2000">
              <a:solidFill>
                <a:srgbClr val="000000"/>
              </a:solidFill>
              <a:latin typeface="Maven Pro"/>
              <a:ea typeface="Maven Pro"/>
              <a:cs typeface="Maven Pro"/>
              <a:sym typeface="Maven Pro"/>
            </a:endParaRPr>
          </a:p>
          <a:p>
            <a:pPr marL="0" lvl="0" indent="0" algn="l" rtl="0">
              <a:spcBef>
                <a:spcPts val="0"/>
              </a:spcBef>
              <a:spcAft>
                <a:spcPts val="0"/>
              </a:spcAft>
              <a:buNone/>
            </a:pPr>
            <a:endParaRPr sz="1000">
              <a:solidFill>
                <a:srgbClr val="000000"/>
              </a:solidFill>
              <a:latin typeface="Maven Pro"/>
              <a:ea typeface="Maven Pro"/>
              <a:cs typeface="Maven Pro"/>
              <a:sym typeface="Maven Pro"/>
            </a:endParaRPr>
          </a:p>
          <a:p>
            <a:pPr marL="0" lvl="0" indent="0" algn="l" rtl="0">
              <a:spcBef>
                <a:spcPts val="0"/>
              </a:spcBef>
              <a:spcAft>
                <a:spcPts val="0"/>
              </a:spcAft>
              <a:buNone/>
            </a:pPr>
            <a:r>
              <a:rPr lang="en" sz="2000">
                <a:solidFill>
                  <a:srgbClr val="000000"/>
                </a:solidFill>
                <a:latin typeface="Maven Pro"/>
                <a:ea typeface="Maven Pro"/>
                <a:cs typeface="Maven Pro"/>
                <a:sym typeface="Maven Pro"/>
              </a:rPr>
              <a:t>•Use Python as the server-side language, Flask as the web server and SQLAlchemy as the ORM</a:t>
            </a:r>
            <a:endParaRPr sz="2000">
              <a:solidFill>
                <a:srgbClr val="000000"/>
              </a:solidFill>
              <a:latin typeface="Maven Pro"/>
              <a:ea typeface="Maven Pro"/>
              <a:cs typeface="Maven Pro"/>
              <a:sym typeface="Maven Pro"/>
            </a:endParaRPr>
          </a:p>
          <a:p>
            <a:pPr marL="0" lvl="0" indent="0" algn="l" rtl="0">
              <a:spcBef>
                <a:spcPts val="0"/>
              </a:spcBef>
              <a:spcAft>
                <a:spcPts val="0"/>
              </a:spcAft>
              <a:buNone/>
            </a:pPr>
            <a:endParaRPr sz="1000">
              <a:solidFill>
                <a:srgbClr val="000000"/>
              </a:solidFill>
              <a:latin typeface="Maven Pro"/>
              <a:ea typeface="Maven Pro"/>
              <a:cs typeface="Maven Pro"/>
              <a:sym typeface="Maven Pro"/>
            </a:endParaRPr>
          </a:p>
          <a:p>
            <a:pPr marL="0" lvl="0" indent="0" algn="l" rtl="0">
              <a:spcBef>
                <a:spcPts val="0"/>
              </a:spcBef>
              <a:spcAft>
                <a:spcPts val="0"/>
              </a:spcAft>
              <a:buNone/>
            </a:pPr>
            <a:r>
              <a:rPr lang="en" sz="2000">
                <a:solidFill>
                  <a:srgbClr val="000000"/>
                </a:solidFill>
                <a:latin typeface="Maven Pro"/>
                <a:ea typeface="Maven Pro"/>
                <a:cs typeface="Maven Pro"/>
                <a:sym typeface="Maven Pro"/>
              </a:rPr>
              <a:t>•Use HTML, CSS and JavaScript on the front end</a:t>
            </a:r>
            <a:endParaRPr sz="2000">
              <a:solidFill>
                <a:srgbClr val="000000"/>
              </a:solidFill>
              <a:latin typeface="Maven Pro"/>
              <a:ea typeface="Maven Pro"/>
              <a:cs typeface="Maven Pro"/>
              <a:sym typeface="Maven Pro"/>
            </a:endParaRPr>
          </a:p>
          <a:p>
            <a:pPr marL="0" lvl="0" indent="0" algn="l" rtl="0">
              <a:spcBef>
                <a:spcPts val="0"/>
              </a:spcBef>
              <a:spcAft>
                <a:spcPts val="0"/>
              </a:spcAft>
              <a:buNone/>
            </a:pPr>
            <a:endParaRPr sz="1000">
              <a:solidFill>
                <a:srgbClr val="000000"/>
              </a:solidFill>
              <a:latin typeface="Maven Pro"/>
              <a:ea typeface="Maven Pro"/>
              <a:cs typeface="Maven Pro"/>
              <a:sym typeface="Maven Pro"/>
            </a:endParaRPr>
          </a:p>
          <a:p>
            <a:pPr marL="0" lvl="0" indent="0" algn="l" rtl="0">
              <a:spcBef>
                <a:spcPts val="0"/>
              </a:spcBef>
              <a:spcAft>
                <a:spcPts val="0"/>
              </a:spcAft>
              <a:buNone/>
            </a:pPr>
            <a:r>
              <a:rPr lang="en" sz="2000">
                <a:solidFill>
                  <a:srgbClr val="000000"/>
                </a:solidFill>
                <a:latin typeface="Maven Pro"/>
                <a:ea typeface="Maven Pro"/>
                <a:cs typeface="Maven Pro"/>
                <a:sym typeface="Maven Pro"/>
              </a:rPr>
              <a:t>•Use D3, Numeral.js, Plotly and Leaflet to visualize the data</a:t>
            </a:r>
            <a:endParaRPr sz="2000">
              <a:solidFill>
                <a:srgbClr val="000000"/>
              </a:solidFill>
              <a:latin typeface="Maven Pro"/>
              <a:ea typeface="Maven Pro"/>
              <a:cs typeface="Maven Pro"/>
              <a:sym typeface="Maven Pro"/>
            </a:endParaRPr>
          </a:p>
          <a:p>
            <a:pPr marL="0" lvl="0" indent="0" algn="l" rtl="0">
              <a:spcBef>
                <a:spcPts val="0"/>
              </a:spcBef>
              <a:spcAft>
                <a:spcPts val="0"/>
              </a:spcAft>
              <a:buNone/>
            </a:pPr>
            <a:endParaRPr sz="1800">
              <a:solidFill>
                <a:srgbClr val="000000"/>
              </a:solidFill>
              <a:latin typeface="Maven Pro"/>
              <a:ea typeface="Maven Pro"/>
              <a:cs typeface="Maven Pro"/>
              <a:sym typeface="Maven Pro"/>
            </a:endParaRPr>
          </a:p>
          <a:p>
            <a:pPr marL="0" lvl="0" indent="0" algn="l" rtl="0">
              <a:spcBef>
                <a:spcPts val="0"/>
              </a:spcBef>
              <a:spcAft>
                <a:spcPts val="0"/>
              </a:spcAft>
              <a:buNone/>
            </a:pPr>
            <a:endParaRPr sz="1800">
              <a:solidFill>
                <a:srgbClr val="000000"/>
              </a:solidFill>
              <a:latin typeface="Maven Pro"/>
              <a:ea typeface="Maven Pro"/>
              <a:cs typeface="Maven Pro"/>
              <a:sym typeface="Maven Pro"/>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rPr>
              <a:t>ML Algorithm Selection</a:t>
            </a:r>
            <a:r>
              <a:rPr lang="en" sz="4400" b="0">
                <a:solidFill>
                  <a:srgbClr val="FFFFFF"/>
                </a:solidFill>
              </a:rPr>
              <a:t> </a:t>
            </a:r>
            <a:endParaRPr sz="4400" b="0">
              <a:solidFill>
                <a:srgbClr val="FFFFFF"/>
              </a:solidFill>
            </a:endParaRPr>
          </a:p>
        </p:txBody>
      </p:sp>
      <p:sp>
        <p:nvSpPr>
          <p:cNvPr id="303" name="Google Shape;303;p17"/>
          <p:cNvSpPr txBox="1">
            <a:spLocks noGrp="1"/>
          </p:cNvSpPr>
          <p:nvPr>
            <p:ph type="body" idx="1"/>
          </p:nvPr>
        </p:nvSpPr>
        <p:spPr>
          <a:xfrm>
            <a:off x="1303800" y="1486725"/>
            <a:ext cx="7030500" cy="30450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Clr>
                <a:srgbClr val="000000"/>
              </a:buClr>
              <a:buSzPts val="1900"/>
              <a:buFont typeface="Maven Pro"/>
              <a:buChar char="●"/>
            </a:pPr>
            <a:r>
              <a:rPr lang="en" sz="1900">
                <a:solidFill>
                  <a:srgbClr val="000000"/>
                </a:solidFill>
                <a:latin typeface="Maven Pro"/>
                <a:ea typeface="Maven Pro"/>
                <a:cs typeface="Maven Pro"/>
                <a:sym typeface="Maven Pro"/>
              </a:rPr>
              <a:t>Pandas - Numeric correlation matrix / Correlation heatmap / Pairplots for quick visual</a:t>
            </a:r>
            <a:endParaRPr sz="1900">
              <a:solidFill>
                <a:srgbClr val="000000"/>
              </a:solidFill>
              <a:latin typeface="Maven Pro"/>
              <a:ea typeface="Maven Pro"/>
              <a:cs typeface="Maven Pro"/>
              <a:sym typeface="Maven Pro"/>
            </a:endParaRPr>
          </a:p>
          <a:p>
            <a:pPr marL="457200" lvl="0" indent="0" algn="l" rtl="0">
              <a:lnSpc>
                <a:spcPct val="100000"/>
              </a:lnSpc>
              <a:spcBef>
                <a:spcPts val="0"/>
              </a:spcBef>
              <a:spcAft>
                <a:spcPts val="0"/>
              </a:spcAft>
              <a:buNone/>
            </a:pPr>
            <a:endParaRPr sz="1000">
              <a:solidFill>
                <a:srgbClr val="000000"/>
              </a:solidFill>
              <a:latin typeface="Maven Pro"/>
              <a:ea typeface="Maven Pro"/>
              <a:cs typeface="Maven Pro"/>
              <a:sym typeface="Maven Pro"/>
            </a:endParaRPr>
          </a:p>
          <a:p>
            <a:pPr marL="457200" lvl="0" indent="-349250" algn="l" rtl="0">
              <a:lnSpc>
                <a:spcPct val="100000"/>
              </a:lnSpc>
              <a:spcBef>
                <a:spcPts val="0"/>
              </a:spcBef>
              <a:spcAft>
                <a:spcPts val="0"/>
              </a:spcAft>
              <a:buClr>
                <a:srgbClr val="000000"/>
              </a:buClr>
              <a:buSzPts val="1900"/>
              <a:buFont typeface="Maven Pro"/>
              <a:buChar char="●"/>
            </a:pPr>
            <a:r>
              <a:rPr lang="en" sz="1900">
                <a:solidFill>
                  <a:srgbClr val="000000"/>
                </a:solidFill>
                <a:latin typeface="Maven Pro"/>
                <a:ea typeface="Maven Pro"/>
                <a:cs typeface="Maven Pro"/>
                <a:sym typeface="Maven Pro"/>
              </a:rPr>
              <a:t>Simple Linear for States</a:t>
            </a:r>
            <a:endParaRPr sz="1900">
              <a:solidFill>
                <a:srgbClr val="000000"/>
              </a:solidFill>
              <a:latin typeface="Maven Pro"/>
              <a:ea typeface="Maven Pro"/>
              <a:cs typeface="Maven Pro"/>
              <a:sym typeface="Maven Pro"/>
            </a:endParaRPr>
          </a:p>
          <a:p>
            <a:pPr marL="457200" lvl="0" indent="0" algn="l" rtl="0">
              <a:lnSpc>
                <a:spcPct val="100000"/>
              </a:lnSpc>
              <a:spcBef>
                <a:spcPts val="0"/>
              </a:spcBef>
              <a:spcAft>
                <a:spcPts val="0"/>
              </a:spcAft>
              <a:buNone/>
            </a:pPr>
            <a:endParaRPr sz="1000">
              <a:solidFill>
                <a:srgbClr val="000000"/>
              </a:solidFill>
              <a:latin typeface="Maven Pro"/>
              <a:ea typeface="Maven Pro"/>
              <a:cs typeface="Maven Pro"/>
              <a:sym typeface="Maven Pro"/>
            </a:endParaRPr>
          </a:p>
          <a:p>
            <a:pPr marL="457200" lvl="0" indent="-349250" algn="l" rtl="0">
              <a:lnSpc>
                <a:spcPct val="100000"/>
              </a:lnSpc>
              <a:spcBef>
                <a:spcPts val="0"/>
              </a:spcBef>
              <a:spcAft>
                <a:spcPts val="0"/>
              </a:spcAft>
              <a:buClr>
                <a:srgbClr val="000000"/>
              </a:buClr>
              <a:buSzPts val="1900"/>
              <a:buFont typeface="Maven Pro"/>
              <a:buChar char="●"/>
            </a:pPr>
            <a:r>
              <a:rPr lang="en" sz="1900">
                <a:solidFill>
                  <a:srgbClr val="000000"/>
                </a:solidFill>
                <a:latin typeface="Maven Pro"/>
                <a:ea typeface="Maven Pro"/>
                <a:cs typeface="Maven Pro"/>
                <a:sym typeface="Maven Pro"/>
              </a:rPr>
              <a:t>Multiple Linear Regression for US data</a:t>
            </a:r>
            <a:endParaRPr sz="1900">
              <a:solidFill>
                <a:srgbClr val="000000"/>
              </a:solidFill>
              <a:latin typeface="Maven Pro"/>
              <a:ea typeface="Maven Pro"/>
              <a:cs typeface="Maven Pro"/>
              <a:sym typeface="Maven Pro"/>
            </a:endParaRPr>
          </a:p>
          <a:p>
            <a:pPr marL="457200" lvl="0" indent="0" algn="l" rtl="0">
              <a:lnSpc>
                <a:spcPct val="100000"/>
              </a:lnSpc>
              <a:spcBef>
                <a:spcPts val="0"/>
              </a:spcBef>
              <a:spcAft>
                <a:spcPts val="0"/>
              </a:spcAft>
              <a:buNone/>
            </a:pPr>
            <a:endParaRPr sz="1000">
              <a:solidFill>
                <a:srgbClr val="000000"/>
              </a:solidFill>
              <a:latin typeface="Maven Pro"/>
              <a:ea typeface="Maven Pro"/>
              <a:cs typeface="Maven Pro"/>
              <a:sym typeface="Maven Pro"/>
            </a:endParaRPr>
          </a:p>
          <a:p>
            <a:pPr marL="457200" lvl="0" indent="-349250" algn="l" rtl="0">
              <a:lnSpc>
                <a:spcPct val="100000"/>
              </a:lnSpc>
              <a:spcBef>
                <a:spcPts val="0"/>
              </a:spcBef>
              <a:spcAft>
                <a:spcPts val="0"/>
              </a:spcAft>
              <a:buClr>
                <a:srgbClr val="000000"/>
              </a:buClr>
              <a:buSzPts val="1900"/>
              <a:buFont typeface="Maven Pro"/>
              <a:buChar char="●"/>
            </a:pPr>
            <a:r>
              <a:rPr lang="en" sz="1900">
                <a:solidFill>
                  <a:srgbClr val="000000"/>
                </a:solidFill>
                <a:latin typeface="Maven Pro"/>
                <a:ea typeface="Maven Pro"/>
                <a:cs typeface="Maven Pro"/>
                <a:sym typeface="Maven Pro"/>
              </a:rPr>
              <a:t>Neural Network - Good fit score but 0 Accuracy for predictions</a:t>
            </a:r>
            <a:endParaRPr sz="1900">
              <a:solidFill>
                <a:srgbClr val="000000"/>
              </a:solidFill>
              <a:latin typeface="Maven Pro"/>
              <a:ea typeface="Maven Pro"/>
              <a:cs typeface="Maven Pro"/>
              <a:sym typeface="Maven Pro"/>
            </a:endParaRPr>
          </a:p>
          <a:p>
            <a:pPr marL="457200" lvl="0" indent="0" algn="l" rtl="0">
              <a:lnSpc>
                <a:spcPct val="100000"/>
              </a:lnSpc>
              <a:spcBef>
                <a:spcPts val="0"/>
              </a:spcBef>
              <a:spcAft>
                <a:spcPts val="0"/>
              </a:spcAft>
              <a:buNone/>
            </a:pPr>
            <a:endParaRPr sz="1000">
              <a:solidFill>
                <a:srgbClr val="000000"/>
              </a:solidFill>
              <a:latin typeface="Maven Pro"/>
              <a:ea typeface="Maven Pro"/>
              <a:cs typeface="Maven Pro"/>
              <a:sym typeface="Maven Pro"/>
            </a:endParaRPr>
          </a:p>
          <a:p>
            <a:pPr marL="457200" lvl="0" indent="-342900" algn="l" rtl="0">
              <a:lnSpc>
                <a:spcPct val="100000"/>
              </a:lnSpc>
              <a:spcBef>
                <a:spcPts val="0"/>
              </a:spcBef>
              <a:spcAft>
                <a:spcPts val="0"/>
              </a:spcAft>
              <a:buClr>
                <a:srgbClr val="000000"/>
              </a:buClr>
              <a:buSzPts val="1800"/>
              <a:buFont typeface="Maven Pro"/>
              <a:buChar char="●"/>
            </a:pPr>
            <a:r>
              <a:rPr lang="en" sz="1900">
                <a:solidFill>
                  <a:srgbClr val="000000"/>
                </a:solidFill>
                <a:latin typeface="Maven Pro"/>
                <a:ea typeface="Maven Pro"/>
                <a:cs typeface="Maven Pro"/>
                <a:sym typeface="Maven Pro"/>
              </a:rPr>
              <a:t>Logistic Regression not appropriate (Non-Binary predictions needed)</a:t>
            </a:r>
            <a:r>
              <a:rPr lang="en" sz="1800">
                <a:solidFill>
                  <a:srgbClr val="000000"/>
                </a:solidFill>
                <a:latin typeface="Maven Pro"/>
                <a:ea typeface="Maven Pro"/>
                <a:cs typeface="Maven Pro"/>
                <a:sym typeface="Maven Pro"/>
              </a:rPr>
              <a:t> </a:t>
            </a:r>
            <a:endParaRPr>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1778900" y="152400"/>
            <a:ext cx="5825230"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0">
                <a:solidFill>
                  <a:srgbClr val="FFFFFF"/>
                </a:solidFill>
              </a:rPr>
              <a:t>Demo</a:t>
            </a:r>
            <a:endParaRPr sz="4400" b="0">
              <a:solidFill>
                <a:srgbClr val="FFFFFF"/>
              </a:solidFill>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0" algn="l" rtl="0">
              <a:spcBef>
                <a:spcPts val="1600"/>
              </a:spcBef>
              <a:spcAft>
                <a:spcPts val="1600"/>
              </a:spcAft>
              <a:buNone/>
            </a:pPr>
            <a:r>
              <a:rPr lang="en" sz="2400" u="sng">
                <a:solidFill>
                  <a:srgbClr val="000000"/>
                </a:solidFill>
                <a:latin typeface="Maven Pro"/>
                <a:ea typeface="Maven Pro"/>
                <a:cs typeface="Maven Pro"/>
                <a:sym typeface="Maven Pro"/>
                <a:hlinkClick r:id="rId3"/>
              </a:rPr>
              <a:t>https://project3-renewable.herokuapp.com/</a:t>
            </a:r>
            <a:endParaRPr sz="2400">
              <a:solidFill>
                <a:srgbClr val="000000"/>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744</Words>
  <Application>Microsoft Macintosh PowerPoint</Application>
  <PresentationFormat>On-screen Show (16:9)</PresentationFormat>
  <Paragraphs>68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Maven Pro</vt:lpstr>
      <vt:lpstr>Nunito</vt:lpstr>
      <vt:lpstr>Momentum</vt:lpstr>
      <vt:lpstr>US Renewable Energy      Production and Prediction</vt:lpstr>
      <vt:lpstr>   Project Summary </vt:lpstr>
      <vt:lpstr>   Data Sources </vt:lpstr>
      <vt:lpstr>Data Wrangling</vt:lpstr>
      <vt:lpstr>ML Algorithm Selection </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Renewable Energy      Production and Prediction</dc:title>
  <cp:lastModifiedBy>alkhaldi, ahmed s.</cp:lastModifiedBy>
  <cp:revision>1</cp:revision>
  <dcterms:modified xsi:type="dcterms:W3CDTF">2020-02-12T04:48:09Z</dcterms:modified>
</cp:coreProperties>
</file>