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6" r:id="rId2"/>
    <p:sldId id="256" r:id="rId3"/>
    <p:sldId id="264" r:id="rId4"/>
    <p:sldId id="262" r:id="rId5"/>
    <p:sldId id="271" r:id="rId6"/>
    <p:sldId id="263" r:id="rId7"/>
    <p:sldId id="259" r:id="rId8"/>
    <p:sldId id="258" r:id="rId9"/>
    <p:sldId id="261" r:id="rId10"/>
    <p:sldId id="267" r:id="rId11"/>
    <p:sldId id="282" r:id="rId12"/>
    <p:sldId id="272" r:id="rId13"/>
    <p:sldId id="283" r:id="rId14"/>
    <p:sldId id="284" r:id="rId15"/>
    <p:sldId id="285" r:id="rId16"/>
    <p:sldId id="281" r:id="rId17"/>
  </p:sldIdLst>
  <p:sldSz cx="9144000" cy="5143500" type="screen16x9"/>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706"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CE63DF-DE17-42E2-89CB-908738A0D67E}" type="datetimeFigureOut">
              <a:rPr lang="zh-CN" altLang="en-US" smtClean="0"/>
              <a:pPr/>
              <a:t>2022/11/16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76CE29-DF48-4D02-B21C-8FC3B940C65B}" type="slidenum">
              <a:rPr lang="zh-CN" altLang="en-US" smtClean="0"/>
              <a:pPr/>
              <a:t>‹#›</a:t>
            </a:fld>
            <a:endParaRPr lang="zh-CN" altLang="en-US"/>
          </a:p>
        </p:txBody>
      </p:sp>
    </p:spTree>
    <p:extLst>
      <p:ext uri="{BB962C8B-B14F-4D97-AF65-F5344CB8AC3E}">
        <p14:creationId xmlns:p14="http://schemas.microsoft.com/office/powerpoint/2010/main" val="1643085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592F71B4-2B7C-4C97-A9BD-2C819316D36A}" type="datetimeFigureOut">
              <a:rPr lang="zh-CN" altLang="en-US"/>
              <a:pPr>
                <a:defRPr/>
              </a:pPr>
              <a:t>2022/11/16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E730855D-9E2A-4A42-BEB6-1C2A129AECC8}" type="slidenum">
              <a:rPr lang="zh-CN" altLang="en-US"/>
              <a:pPr/>
              <a:t>‹#›</a:t>
            </a:fld>
            <a:endParaRPr lang="zh-CN" altLang="en-US"/>
          </a:p>
        </p:txBody>
      </p:sp>
    </p:spTree>
    <p:extLst>
      <p:ext uri="{BB962C8B-B14F-4D97-AF65-F5344CB8AC3E}">
        <p14:creationId xmlns:p14="http://schemas.microsoft.com/office/powerpoint/2010/main" val="1040586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85EDC443-C1A4-41BC-8E67-73DFE575B549}" type="datetimeFigureOut">
              <a:rPr lang="zh-CN" altLang="en-US"/>
              <a:pPr>
                <a:defRPr/>
              </a:pPr>
              <a:t>2022/11/16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86794770-0B25-447E-A6B5-DF90269C735B}" type="slidenum">
              <a:rPr lang="zh-CN" altLang="en-US"/>
              <a:pPr/>
              <a:t>‹#›</a:t>
            </a:fld>
            <a:endParaRPr lang="zh-CN" altLang="en-US"/>
          </a:p>
        </p:txBody>
      </p:sp>
    </p:spTree>
    <p:extLst>
      <p:ext uri="{BB962C8B-B14F-4D97-AF65-F5344CB8AC3E}">
        <p14:creationId xmlns:p14="http://schemas.microsoft.com/office/powerpoint/2010/main" val="19841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F1ECC515-168A-4152-8AC8-C882405A4710}" type="datetimeFigureOut">
              <a:rPr lang="zh-CN" altLang="en-US"/>
              <a:pPr>
                <a:defRPr/>
              </a:pPr>
              <a:t>2022/11/16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E4332EF4-EDDD-4616-AA15-A32CBAD54A56}" type="slidenum">
              <a:rPr lang="zh-CN" altLang="en-US"/>
              <a:pPr/>
              <a:t>‹#›</a:t>
            </a:fld>
            <a:endParaRPr lang="zh-CN" altLang="en-US"/>
          </a:p>
        </p:txBody>
      </p:sp>
    </p:spTree>
    <p:extLst>
      <p:ext uri="{BB962C8B-B14F-4D97-AF65-F5344CB8AC3E}">
        <p14:creationId xmlns:p14="http://schemas.microsoft.com/office/powerpoint/2010/main" val="2956138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87CCD9C6-F84D-4738-A213-F53EF0B220A3}" type="datetimeFigureOut">
              <a:rPr lang="zh-CN" altLang="en-US"/>
              <a:pPr>
                <a:defRPr/>
              </a:pPr>
              <a:t>2022/11/16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9965C853-1293-4D13-9DE7-A2865CC9EA3E}" type="slidenum">
              <a:rPr lang="zh-CN" altLang="en-US"/>
              <a:pPr/>
              <a:t>‹#›</a:t>
            </a:fld>
            <a:endParaRPr lang="zh-CN" altLang="en-US"/>
          </a:p>
        </p:txBody>
      </p:sp>
    </p:spTree>
    <p:extLst>
      <p:ext uri="{BB962C8B-B14F-4D97-AF65-F5344CB8AC3E}">
        <p14:creationId xmlns:p14="http://schemas.microsoft.com/office/powerpoint/2010/main" val="2606048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1F2158BC-278F-422D-ADFF-5DDFD93A6D2A}" type="datetimeFigureOut">
              <a:rPr lang="zh-CN" altLang="en-US"/>
              <a:pPr>
                <a:defRPr/>
              </a:pPr>
              <a:t>2022/11/16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2E766DF5-9714-4F6B-9AFB-94BCAECDACFC}" type="slidenum">
              <a:rPr lang="zh-CN" altLang="en-US"/>
              <a:pPr/>
              <a:t>‹#›</a:t>
            </a:fld>
            <a:endParaRPr lang="zh-CN" altLang="en-US"/>
          </a:p>
        </p:txBody>
      </p:sp>
    </p:spTree>
    <p:extLst>
      <p:ext uri="{BB962C8B-B14F-4D97-AF65-F5344CB8AC3E}">
        <p14:creationId xmlns:p14="http://schemas.microsoft.com/office/powerpoint/2010/main" val="1045131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4CBCE6F3-870F-46AA-B630-9F3F286B8538}" type="datetimeFigureOut">
              <a:rPr lang="zh-CN" altLang="en-US"/>
              <a:pPr>
                <a:defRPr/>
              </a:pPr>
              <a:t>2022/11/16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5D1903FC-690C-4B6E-91D5-F67656A4FDFE}" type="slidenum">
              <a:rPr lang="zh-CN" altLang="en-US"/>
              <a:pPr/>
              <a:t>‹#›</a:t>
            </a:fld>
            <a:endParaRPr lang="zh-CN" altLang="en-US"/>
          </a:p>
        </p:txBody>
      </p:sp>
    </p:spTree>
    <p:extLst>
      <p:ext uri="{BB962C8B-B14F-4D97-AF65-F5344CB8AC3E}">
        <p14:creationId xmlns:p14="http://schemas.microsoft.com/office/powerpoint/2010/main" val="511848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97C43443-890E-4B8A-8D44-369F915B2725}" type="datetimeFigureOut">
              <a:rPr lang="zh-CN" altLang="en-US"/>
              <a:pPr>
                <a:defRPr/>
              </a:pPr>
              <a:t>2022/11/16</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06E12B62-D136-48E1-9BCC-8B74BBB9FD17}" type="slidenum">
              <a:rPr lang="zh-CN" altLang="en-US"/>
              <a:pPr/>
              <a:t>‹#›</a:t>
            </a:fld>
            <a:endParaRPr lang="zh-CN" altLang="en-US"/>
          </a:p>
        </p:txBody>
      </p:sp>
    </p:spTree>
    <p:extLst>
      <p:ext uri="{BB962C8B-B14F-4D97-AF65-F5344CB8AC3E}">
        <p14:creationId xmlns:p14="http://schemas.microsoft.com/office/powerpoint/2010/main" val="3742123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B56DFC4C-DBCA-4131-9F47-E1CBA42A142A}" type="datetimeFigureOut">
              <a:rPr lang="zh-CN" altLang="en-US"/>
              <a:pPr>
                <a:defRPr/>
              </a:pPr>
              <a:t>2022/11/16</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53593CEF-5214-44DF-89AC-D0FEC51A9923}" type="slidenum">
              <a:rPr lang="zh-CN" altLang="en-US"/>
              <a:pPr/>
              <a:t>‹#›</a:t>
            </a:fld>
            <a:endParaRPr lang="zh-CN" altLang="en-US"/>
          </a:p>
        </p:txBody>
      </p:sp>
    </p:spTree>
    <p:extLst>
      <p:ext uri="{BB962C8B-B14F-4D97-AF65-F5344CB8AC3E}">
        <p14:creationId xmlns:p14="http://schemas.microsoft.com/office/powerpoint/2010/main" val="2937421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FCCEC48B-1523-4AC9-8F83-52072E31A6A9}" type="datetimeFigureOut">
              <a:rPr lang="zh-CN" altLang="en-US"/>
              <a:pPr>
                <a:defRPr/>
              </a:pPr>
              <a:t>2022/11/16</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8B292688-52C4-4CEC-92B7-D45015977518}" type="slidenum">
              <a:rPr lang="zh-CN" altLang="en-US"/>
              <a:pPr/>
              <a:t>‹#›</a:t>
            </a:fld>
            <a:endParaRPr lang="zh-CN" altLang="en-US"/>
          </a:p>
        </p:txBody>
      </p:sp>
    </p:spTree>
    <p:extLst>
      <p:ext uri="{BB962C8B-B14F-4D97-AF65-F5344CB8AC3E}">
        <p14:creationId xmlns:p14="http://schemas.microsoft.com/office/powerpoint/2010/main" val="1295195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1D9D85BE-0EF1-4EB4-9F87-434EA188635E}" type="datetimeFigureOut">
              <a:rPr lang="zh-CN" altLang="en-US"/>
              <a:pPr>
                <a:defRPr/>
              </a:pPr>
              <a:t>2022/11/16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5EED1CE8-2A10-4A46-BE35-097DA95180C8}" type="slidenum">
              <a:rPr lang="zh-CN" altLang="en-US"/>
              <a:pPr/>
              <a:t>‹#›</a:t>
            </a:fld>
            <a:endParaRPr lang="zh-CN" altLang="en-US"/>
          </a:p>
        </p:txBody>
      </p:sp>
    </p:spTree>
    <p:extLst>
      <p:ext uri="{BB962C8B-B14F-4D97-AF65-F5344CB8AC3E}">
        <p14:creationId xmlns:p14="http://schemas.microsoft.com/office/powerpoint/2010/main" val="342363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9BD0B3C-1F01-4DF6-8E2E-BFA73E6BFE1A}" type="datetimeFigureOut">
              <a:rPr lang="zh-CN" altLang="en-US"/>
              <a:pPr>
                <a:defRPr/>
              </a:pPr>
              <a:t>2022/11/16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B279255E-4DCD-46D0-B5BF-9D513B24752C}" type="slidenum">
              <a:rPr lang="zh-CN" altLang="en-US"/>
              <a:pPr/>
              <a:t>‹#›</a:t>
            </a:fld>
            <a:endParaRPr lang="zh-CN" altLang="en-US"/>
          </a:p>
        </p:txBody>
      </p:sp>
    </p:spTree>
    <p:extLst>
      <p:ext uri="{BB962C8B-B14F-4D97-AF65-F5344CB8AC3E}">
        <p14:creationId xmlns:p14="http://schemas.microsoft.com/office/powerpoint/2010/main" val="3609806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1027"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28" name="日期占位符 3"/>
          <p:cNvSpPr>
            <a:spLocks noGrp="1" noChangeArrowheads="1"/>
          </p:cNvSpPr>
          <p:nvPr>
            <p:ph type="dt" sz="half" idx="2"/>
          </p:nvPr>
        </p:nvSpPr>
        <p:spPr bwMode="auto">
          <a:xfrm>
            <a:off x="457200" y="4767263"/>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mn-lt"/>
              </a:defRPr>
            </a:lvl1pPr>
          </a:lstStyle>
          <a:p>
            <a:pPr>
              <a:defRPr/>
            </a:pPr>
            <a:fld id="{8E41EDD7-F2BE-4AC3-91EC-4041C01E5D0F}" type="datetimeFigureOut">
              <a:rPr lang="zh-CN" altLang="en-US"/>
              <a:pPr>
                <a:defRPr/>
              </a:pPr>
              <a:t>2022/11/16</a:t>
            </a:fld>
            <a:endParaRPr lang="zh-CN" altLang="en-US"/>
          </a:p>
        </p:txBody>
      </p:sp>
      <p:sp>
        <p:nvSpPr>
          <p:cNvPr id="1029" name="页脚占位符 4"/>
          <p:cNvSpPr>
            <a:spLocks noGrp="1" noChangeArrowheads="1"/>
          </p:cNvSpPr>
          <p:nvPr>
            <p:ph type="ftr" sz="quarter" idx="3"/>
          </p:nvPr>
        </p:nvSpPr>
        <p:spPr bwMode="auto">
          <a:xfrm>
            <a:off x="3124200" y="4767263"/>
            <a:ext cx="2895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smtClean="0">
                <a:solidFill>
                  <a:srgbClr val="898989"/>
                </a:solidFill>
                <a:latin typeface="+mn-lt"/>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6553200" y="4767263"/>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0C1E8FCC-7621-4162-B47B-45C623DA2381}"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7.emf"/></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8.emf"/></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2050" name="组合 33"/>
          <p:cNvGrpSpPr>
            <a:grpSpLocks/>
          </p:cNvGrpSpPr>
          <p:nvPr/>
        </p:nvGrpSpPr>
        <p:grpSpPr bwMode="auto">
          <a:xfrm>
            <a:off x="1227095" y="928688"/>
            <a:ext cx="6488606" cy="3300609"/>
            <a:chOff x="-395896" y="0"/>
            <a:chExt cx="6175497" cy="2713853"/>
          </a:xfrm>
        </p:grpSpPr>
        <p:grpSp>
          <p:nvGrpSpPr>
            <p:cNvPr id="2051" name="组合 30"/>
            <p:cNvGrpSpPr>
              <a:grpSpLocks/>
            </p:cNvGrpSpPr>
            <p:nvPr/>
          </p:nvGrpSpPr>
          <p:grpSpPr bwMode="auto">
            <a:xfrm>
              <a:off x="-395896" y="0"/>
              <a:ext cx="6175497" cy="2713853"/>
              <a:chOff x="-395896" y="0"/>
              <a:chExt cx="6175497" cy="2713853"/>
            </a:xfrm>
          </p:grpSpPr>
          <p:pic>
            <p:nvPicPr>
              <p:cNvPr id="2053" name="图片 5" descr="未标题-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95" y="642942"/>
                <a:ext cx="214314" cy="209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图片 7" descr="未标题-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0833" y="71438"/>
                <a:ext cx="367710" cy="359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图片 8" descr="未标题-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3115" y="1997870"/>
                <a:ext cx="513814" cy="50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56" name="直接连接符 10"/>
              <p:cNvCxnSpPr>
                <a:cxnSpLocks noChangeShapeType="1"/>
              </p:cNvCxnSpPr>
              <p:nvPr/>
            </p:nvCxnSpPr>
            <p:spPr bwMode="auto">
              <a:xfrm flipV="1">
                <a:off x="921646" y="251920"/>
                <a:ext cx="3429731" cy="49600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cxnSp>
            <p:nvCxnSpPr>
              <p:cNvPr id="2057" name="直接连接符 15"/>
              <p:cNvCxnSpPr>
                <a:cxnSpLocks noChangeShapeType="1"/>
              </p:cNvCxnSpPr>
              <p:nvPr/>
            </p:nvCxnSpPr>
            <p:spPr bwMode="auto">
              <a:xfrm rot="5400000">
                <a:off x="2957285" y="748136"/>
                <a:ext cx="2001006" cy="107122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cxnSp>
            <p:nvCxnSpPr>
              <p:cNvPr id="2058" name="直接连接符 18"/>
              <p:cNvCxnSpPr>
                <a:cxnSpLocks noChangeShapeType="1"/>
              </p:cNvCxnSpPr>
              <p:nvPr/>
            </p:nvCxnSpPr>
            <p:spPr bwMode="auto">
              <a:xfrm>
                <a:off x="850633" y="785783"/>
                <a:ext cx="2428008" cy="142928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pic>
            <p:nvPicPr>
              <p:cNvPr id="2059" name="图片 24" descr="1245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9395" y="0"/>
                <a:ext cx="468244" cy="468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0" name="矩形 25"/>
              <p:cNvSpPr>
                <a:spLocks noChangeArrowheads="1"/>
              </p:cNvSpPr>
              <p:nvPr/>
            </p:nvSpPr>
            <p:spPr bwMode="auto">
              <a:xfrm>
                <a:off x="207421" y="748781"/>
                <a:ext cx="5572180" cy="12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tr-TR" altLang="zh-CN" sz="5000" b="1" dirty="0">
                    <a:latin typeface="Calibri" panose="020F0502020204030204" pitchFamily="34" charset="0"/>
                  </a:rPr>
                  <a:t>GÖRÜ</a:t>
                </a:r>
                <a:r>
                  <a:rPr lang="tr-TR" altLang="zh-CN" sz="5000" b="1" dirty="0">
                    <a:solidFill>
                      <a:srgbClr val="7F7F7F"/>
                    </a:solidFill>
                    <a:latin typeface="Calibri" panose="020F0502020204030204" pitchFamily="34" charset="0"/>
                  </a:rPr>
                  <a:t>NTÜ</a:t>
                </a:r>
                <a:r>
                  <a:rPr lang="en-US" altLang="zh-CN" sz="5000" b="1" dirty="0">
                    <a:solidFill>
                      <a:srgbClr val="7F7F7F"/>
                    </a:solidFill>
                    <a:latin typeface="Calibri" panose="020F0502020204030204" pitchFamily="34" charset="0"/>
                  </a:rPr>
                  <a:t>  </a:t>
                </a:r>
                <a:r>
                  <a:rPr lang="tr-TR" altLang="zh-CN" sz="5000" b="1" dirty="0">
                    <a:solidFill>
                      <a:srgbClr val="7F7F7F"/>
                    </a:solidFill>
                    <a:latin typeface="Calibri" panose="020F0502020204030204" pitchFamily="34" charset="0"/>
                  </a:rPr>
                  <a:t>İŞL</a:t>
                </a:r>
                <a:r>
                  <a:rPr lang="tr-TR" altLang="zh-CN" sz="5000" b="1" dirty="0">
                    <a:latin typeface="Calibri" panose="020F0502020204030204" pitchFamily="34" charset="0"/>
                  </a:rPr>
                  <a:t>EME</a:t>
                </a:r>
              </a:p>
              <a:p>
                <a:pPr algn="ctr" eaLnBrk="1" hangingPunct="1"/>
                <a:r>
                  <a:rPr lang="tr-TR" altLang="zh-CN" sz="4400" b="1" dirty="0">
                    <a:latin typeface="Calibri" panose="020F0502020204030204" pitchFamily="34" charset="0"/>
                  </a:rPr>
                  <a:t>Makale Sunumu-2</a:t>
                </a:r>
                <a:endParaRPr lang="zh-CN" altLang="en-US" sz="4400" b="1" dirty="0">
                  <a:latin typeface="Calibri" panose="020F0502020204030204" pitchFamily="34" charset="0"/>
                </a:endParaRPr>
              </a:p>
            </p:txBody>
          </p:sp>
          <p:sp>
            <p:nvSpPr>
              <p:cNvPr id="2061" name="文本框 10"/>
              <p:cNvSpPr txBox="1">
                <a:spLocks noChangeArrowheads="1"/>
              </p:cNvSpPr>
              <p:nvPr/>
            </p:nvSpPr>
            <p:spPr bwMode="auto">
              <a:xfrm>
                <a:off x="-395896" y="2066330"/>
                <a:ext cx="5143535" cy="647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tr-TR" altLang="zh-CN" sz="1600" b="1" dirty="0">
                    <a:latin typeface="微软雅黑" panose="020B0503020204020204" pitchFamily="34" charset="-122"/>
                    <a:ea typeface="微软雅黑" panose="020B0503020204020204" pitchFamily="34" charset="-122"/>
                  </a:rPr>
                  <a:t>NADİR ÖZSOY</a:t>
                </a:r>
              </a:p>
              <a:p>
                <a:pPr algn="ctr" eaLnBrk="1" hangingPunct="1">
                  <a:lnSpc>
                    <a:spcPct val="150000"/>
                  </a:lnSpc>
                </a:pPr>
                <a:r>
                  <a:rPr lang="tr-TR" altLang="zh-CN" sz="1600" b="1" dirty="0">
                    <a:latin typeface="微软雅黑" panose="020B0503020204020204" pitchFamily="34" charset="-122"/>
                    <a:ea typeface="微软雅黑" panose="020B0503020204020204" pitchFamily="34" charset="-122"/>
                  </a:rPr>
                  <a:t>02185076005</a:t>
                </a:r>
                <a:endParaRPr lang="en-US" altLang="zh-CN" sz="1600" b="1" dirty="0">
                  <a:latin typeface="微软雅黑" panose="020B0503020204020204" pitchFamily="34" charset="-122"/>
                  <a:ea typeface="微软雅黑" panose="020B0503020204020204" pitchFamily="34" charset="-122"/>
                </a:endParaRPr>
              </a:p>
            </p:txBody>
          </p:sp>
        </p:grpSp>
        <p:pic>
          <p:nvPicPr>
            <p:cNvPr id="2052" name="图片 32" descr="568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3511" y="1928826"/>
              <a:ext cx="714380" cy="71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40" descr="未tf awe标题-1.png">
            <a:extLst>
              <a:ext uri="{FF2B5EF4-FFF2-40B4-BE49-F238E27FC236}">
                <a16:creationId xmlns:a16="http://schemas.microsoft.com/office/drawing/2014/main" id="{631BC0E3-FA67-41C4-B530-B2B6379868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41">
            <a:extLst>
              <a:ext uri="{FF2B5EF4-FFF2-40B4-BE49-F238E27FC236}">
                <a16:creationId xmlns:a16="http://schemas.microsoft.com/office/drawing/2014/main" id="{E347EBF6-B322-49CE-ABF1-B57AA6B6BE3B}"/>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30" name="图片 40" descr="未tf awe标题-1.png">
            <a:extLst>
              <a:ext uri="{FF2B5EF4-FFF2-40B4-BE49-F238E27FC236}">
                <a16:creationId xmlns:a16="http://schemas.microsoft.com/office/drawing/2014/main" id="{ACCE227C-BCE9-490E-AAC2-685AD88817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41">
            <a:extLst>
              <a:ext uri="{FF2B5EF4-FFF2-40B4-BE49-F238E27FC236}">
                <a16:creationId xmlns:a16="http://schemas.microsoft.com/office/drawing/2014/main" id="{148BBBA3-5D42-4F76-8CA7-38FE6307E6C6}"/>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sp>
        <p:nvSpPr>
          <p:cNvPr id="34" name="Metin kutusu 33">
            <a:extLst>
              <a:ext uri="{FF2B5EF4-FFF2-40B4-BE49-F238E27FC236}">
                <a16:creationId xmlns:a16="http://schemas.microsoft.com/office/drawing/2014/main" id="{B434BB44-7F69-45F1-8D4C-E8D2668A1386}"/>
              </a:ext>
            </a:extLst>
          </p:cNvPr>
          <p:cNvSpPr txBox="1"/>
          <p:nvPr/>
        </p:nvSpPr>
        <p:spPr>
          <a:xfrm>
            <a:off x="492206" y="987574"/>
            <a:ext cx="8424936" cy="307777"/>
          </a:xfrm>
          <a:prstGeom prst="rect">
            <a:avLst/>
          </a:prstGeom>
          <a:noFill/>
        </p:spPr>
        <p:txBody>
          <a:bodyPr wrap="square">
            <a:spAutoFit/>
          </a:bodyPr>
          <a:lstStyle/>
          <a:p>
            <a:r>
              <a:rPr lang="tr-TR" sz="1400" dirty="0">
                <a:latin typeface="微软雅黑" panose="020B0503020204020204" pitchFamily="34" charset="-122"/>
                <a:ea typeface="微软雅黑" panose="020B0503020204020204" pitchFamily="34" charset="-122"/>
              </a:rPr>
              <a:t>Aşağıdaki şekilde sınıflandırma için programa yüklenecek olan işlenmemiş resim gösterilmiştir.</a:t>
            </a:r>
            <a:endParaRPr lang="tr-TR" sz="1400" dirty="0"/>
          </a:p>
        </p:txBody>
      </p:sp>
      <p:pic>
        <p:nvPicPr>
          <p:cNvPr id="3" name="Resim 2">
            <a:extLst>
              <a:ext uri="{FF2B5EF4-FFF2-40B4-BE49-F238E27FC236}">
                <a16:creationId xmlns:a16="http://schemas.microsoft.com/office/drawing/2014/main" id="{3A871639-8205-4310-A491-D467A708115D}"/>
              </a:ext>
            </a:extLst>
          </p:cNvPr>
          <p:cNvPicPr>
            <a:picLocks noChangeAspect="1"/>
          </p:cNvPicPr>
          <p:nvPr/>
        </p:nvPicPr>
        <p:blipFill>
          <a:blip r:embed="rId3"/>
          <a:stretch>
            <a:fillRect/>
          </a:stretch>
        </p:blipFill>
        <p:spPr>
          <a:xfrm>
            <a:off x="899592" y="1503990"/>
            <a:ext cx="3424136" cy="1342417"/>
          </a:xfrm>
          <a:prstGeom prst="rect">
            <a:avLst/>
          </a:prstGeom>
        </p:spPr>
      </p:pic>
      <p:sp>
        <p:nvSpPr>
          <p:cNvPr id="10" name="Metin kutusu 9">
            <a:extLst>
              <a:ext uri="{FF2B5EF4-FFF2-40B4-BE49-F238E27FC236}">
                <a16:creationId xmlns:a16="http://schemas.microsoft.com/office/drawing/2014/main" id="{D4B224A6-C507-4686-8AEA-3637B5093FA9}"/>
              </a:ext>
            </a:extLst>
          </p:cNvPr>
          <p:cNvSpPr txBox="1"/>
          <p:nvPr/>
        </p:nvSpPr>
        <p:spPr>
          <a:xfrm>
            <a:off x="524037" y="3044833"/>
            <a:ext cx="8352928" cy="1384995"/>
          </a:xfrm>
          <a:prstGeom prst="rect">
            <a:avLst/>
          </a:prstGeom>
          <a:noFill/>
        </p:spPr>
        <p:txBody>
          <a:bodyPr wrap="square">
            <a:spAutoFit/>
          </a:bodyPr>
          <a:lstStyle>
            <a:defPPr>
              <a:defRPr lang="zh-CN"/>
            </a:defPPr>
            <a:lvl1pPr>
              <a:defRPr sz="1400" b="0" i="0" u="none" strike="noStrike" baseline="0">
                <a:solidFill>
                  <a:srgbClr val="000000"/>
                </a:solidFill>
                <a:latin typeface="Times New Roman" panose="02020603050405020304" pitchFamily="18" charset="0"/>
              </a:defRPr>
            </a:lvl1pPr>
          </a:lstStyle>
          <a:p>
            <a:r>
              <a:rPr lang="tr-TR" dirty="0">
                <a:solidFill>
                  <a:schemeClr val="tx1"/>
                </a:solidFill>
                <a:latin typeface="微软雅黑" panose="020B0503020204020204" pitchFamily="34" charset="-122"/>
                <a:ea typeface="微软雅黑" panose="020B0503020204020204" pitchFamily="34" charset="-122"/>
              </a:rPr>
              <a:t>İşlenmiş olarak sisteme yüklenen resim siyah-beyaz piksellere dönüştürülmektedir. Resmin siyah-beyaz piksellere yani </a:t>
            </a:r>
            <a:r>
              <a:rPr lang="tr-TR" dirty="0" err="1">
                <a:solidFill>
                  <a:schemeClr val="tx1"/>
                </a:solidFill>
                <a:latin typeface="微软雅黑" panose="020B0503020204020204" pitchFamily="34" charset="-122"/>
                <a:ea typeface="微软雅黑" panose="020B0503020204020204" pitchFamily="34" charset="-122"/>
              </a:rPr>
              <a:t>binary</a:t>
            </a:r>
            <a:r>
              <a:rPr lang="tr-TR" dirty="0">
                <a:solidFill>
                  <a:schemeClr val="tx1"/>
                </a:solidFill>
                <a:latin typeface="微软雅黑" panose="020B0503020204020204" pitchFamily="34" charset="-122"/>
                <a:ea typeface="微软雅黑" panose="020B0503020204020204" pitchFamily="34" charset="-122"/>
              </a:rPr>
              <a:t> moda dönüştürülmesi iki aşamada gerçekleşmektedir. İlk aşamada resmin arka planı beyaza kirazlar ise siyaha dönüştürülmektedir. İkinci aşamada ise </a:t>
            </a:r>
            <a:r>
              <a:rPr lang="tr-TR" dirty="0" err="1">
                <a:solidFill>
                  <a:schemeClr val="tx1"/>
                </a:solidFill>
                <a:latin typeface="微软雅黑" panose="020B0503020204020204" pitchFamily="34" charset="-122"/>
                <a:ea typeface="微软雅黑" panose="020B0503020204020204" pitchFamily="34" charset="-122"/>
              </a:rPr>
              <a:t>binary</a:t>
            </a:r>
            <a:r>
              <a:rPr lang="tr-TR" dirty="0">
                <a:solidFill>
                  <a:schemeClr val="tx1"/>
                </a:solidFill>
                <a:latin typeface="微软雅黑" panose="020B0503020204020204" pitchFamily="34" charset="-122"/>
                <a:ea typeface="微软雅黑" panose="020B0503020204020204" pitchFamily="34" charset="-122"/>
              </a:rPr>
              <a:t> </a:t>
            </a:r>
            <a:r>
              <a:rPr lang="tr-TR" dirty="0" err="1">
                <a:solidFill>
                  <a:schemeClr val="tx1"/>
                </a:solidFill>
                <a:latin typeface="微软雅黑" panose="020B0503020204020204" pitchFamily="34" charset="-122"/>
                <a:ea typeface="微软雅黑" panose="020B0503020204020204" pitchFamily="34" charset="-122"/>
              </a:rPr>
              <a:t>moddaki</a:t>
            </a:r>
            <a:r>
              <a:rPr lang="tr-TR" dirty="0">
                <a:solidFill>
                  <a:schemeClr val="tx1"/>
                </a:solidFill>
                <a:latin typeface="微软雅黑" panose="020B0503020204020204" pitchFamily="34" charset="-122"/>
                <a:ea typeface="微软雅黑" panose="020B0503020204020204" pitchFamily="34" charset="-122"/>
              </a:rPr>
              <a:t> resim </a:t>
            </a:r>
            <a:r>
              <a:rPr lang="tr-TR" dirty="0" err="1">
                <a:solidFill>
                  <a:schemeClr val="tx1"/>
                </a:solidFill>
                <a:latin typeface="微软雅黑" panose="020B0503020204020204" pitchFamily="34" charset="-122"/>
                <a:ea typeface="微软雅黑" panose="020B0503020204020204" pitchFamily="34" charset="-122"/>
              </a:rPr>
              <a:t>Matlab</a:t>
            </a:r>
            <a:r>
              <a:rPr lang="tr-TR" dirty="0">
                <a:solidFill>
                  <a:schemeClr val="tx1"/>
                </a:solidFill>
                <a:latin typeface="微软雅黑" panose="020B0503020204020204" pitchFamily="34" charset="-122"/>
                <a:ea typeface="微软雅黑" panose="020B0503020204020204" pitchFamily="34" charset="-122"/>
              </a:rPr>
              <a:t> </a:t>
            </a:r>
            <a:r>
              <a:rPr lang="tr-TR" dirty="0" err="1">
                <a:solidFill>
                  <a:schemeClr val="tx1"/>
                </a:solidFill>
                <a:latin typeface="微软雅黑" panose="020B0503020204020204" pitchFamily="34" charset="-122"/>
                <a:ea typeface="微软雅黑" panose="020B0503020204020204" pitchFamily="34" charset="-122"/>
              </a:rPr>
              <a:t>bwboundaries</a:t>
            </a:r>
            <a:r>
              <a:rPr lang="tr-TR" dirty="0">
                <a:solidFill>
                  <a:schemeClr val="tx1"/>
                </a:solidFill>
                <a:latin typeface="微软雅黑" panose="020B0503020204020204" pitchFamily="34" charset="-122"/>
                <a:ea typeface="微软雅黑" panose="020B0503020204020204" pitchFamily="34" charset="-122"/>
              </a:rPr>
              <a:t> komutu ile ters çevrilerek arka plan siyaha sınıflandırılacak olan kirazlar beyaza dönüştürülmektedir. Yukarıdaki şekilde resmin siyah-beyaz piksellere dönüştürülmüş hali gösterilmiştir.</a:t>
            </a:r>
          </a:p>
        </p:txBody>
      </p:sp>
      <p:pic>
        <p:nvPicPr>
          <p:cNvPr id="6" name="Resim 5">
            <a:extLst>
              <a:ext uri="{FF2B5EF4-FFF2-40B4-BE49-F238E27FC236}">
                <a16:creationId xmlns:a16="http://schemas.microsoft.com/office/drawing/2014/main" id="{AC68B6CC-6D17-44E0-846C-7FFFD4B38F3B}"/>
              </a:ext>
            </a:extLst>
          </p:cNvPr>
          <p:cNvPicPr>
            <a:picLocks noChangeAspect="1"/>
          </p:cNvPicPr>
          <p:nvPr/>
        </p:nvPicPr>
        <p:blipFill>
          <a:blip r:embed="rId4"/>
          <a:stretch>
            <a:fillRect/>
          </a:stretch>
        </p:blipFill>
        <p:spPr>
          <a:xfrm>
            <a:off x="5072672" y="1391032"/>
            <a:ext cx="3024336" cy="1568335"/>
          </a:xfrm>
          <a:prstGeom prst="rect">
            <a:avLst/>
          </a:prstGeom>
        </p:spPr>
      </p:pic>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40" descr="未tf awe标题-1.png">
            <a:extLst>
              <a:ext uri="{FF2B5EF4-FFF2-40B4-BE49-F238E27FC236}">
                <a16:creationId xmlns:a16="http://schemas.microsoft.com/office/drawing/2014/main" id="{631BC0E3-FA67-41C4-B530-B2B6379868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41">
            <a:extLst>
              <a:ext uri="{FF2B5EF4-FFF2-40B4-BE49-F238E27FC236}">
                <a16:creationId xmlns:a16="http://schemas.microsoft.com/office/drawing/2014/main" id="{E347EBF6-B322-49CE-ABF1-B57AA6B6BE3B}"/>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30" name="图片 40" descr="未tf awe标题-1.png">
            <a:extLst>
              <a:ext uri="{FF2B5EF4-FFF2-40B4-BE49-F238E27FC236}">
                <a16:creationId xmlns:a16="http://schemas.microsoft.com/office/drawing/2014/main" id="{ACCE227C-BCE9-490E-AAC2-685AD88817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41">
            <a:extLst>
              <a:ext uri="{FF2B5EF4-FFF2-40B4-BE49-F238E27FC236}">
                <a16:creationId xmlns:a16="http://schemas.microsoft.com/office/drawing/2014/main" id="{148BBBA3-5D42-4F76-8CA7-38FE6307E6C6}"/>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sp>
        <p:nvSpPr>
          <p:cNvPr id="34" name="Metin kutusu 33">
            <a:extLst>
              <a:ext uri="{FF2B5EF4-FFF2-40B4-BE49-F238E27FC236}">
                <a16:creationId xmlns:a16="http://schemas.microsoft.com/office/drawing/2014/main" id="{B434BB44-7F69-45F1-8D4C-E8D2668A1386}"/>
              </a:ext>
            </a:extLst>
          </p:cNvPr>
          <p:cNvSpPr txBox="1"/>
          <p:nvPr/>
        </p:nvSpPr>
        <p:spPr>
          <a:xfrm>
            <a:off x="492206" y="987574"/>
            <a:ext cx="8424936" cy="1384995"/>
          </a:xfrm>
          <a:prstGeom prst="rect">
            <a:avLst/>
          </a:prstGeom>
          <a:noFill/>
        </p:spPr>
        <p:txBody>
          <a:bodyPr wrap="square">
            <a:spAutoFit/>
          </a:bodyPr>
          <a:lstStyle/>
          <a:p>
            <a:r>
              <a:rPr lang="tr-TR" sz="1400" dirty="0">
                <a:latin typeface="微软雅黑" panose="020B0503020204020204" pitchFamily="34" charset="-122"/>
                <a:ea typeface="微软雅黑" panose="020B0503020204020204" pitchFamily="34" charset="-122"/>
              </a:rPr>
              <a:t>Resim siyah-beyaz piksellere dönüştürülüp ters çevirme işlemi uygulandıktan sonra resimde bulunan belirli boyutun altındaki gürültü olarak tabir edilen nesneler </a:t>
            </a:r>
            <a:r>
              <a:rPr lang="tr-TR" sz="1400" dirty="0" err="1">
                <a:latin typeface="微软雅黑" panose="020B0503020204020204" pitchFamily="34" charset="-122"/>
                <a:ea typeface="微软雅黑" panose="020B0503020204020204" pitchFamily="34" charset="-122"/>
              </a:rPr>
              <a:t>Matlab</a:t>
            </a:r>
            <a:r>
              <a:rPr lang="tr-TR" sz="1400" dirty="0">
                <a:latin typeface="微软雅黑" panose="020B0503020204020204" pitchFamily="34" charset="-122"/>
                <a:ea typeface="微软雅黑" panose="020B0503020204020204" pitchFamily="34" charset="-122"/>
              </a:rPr>
              <a:t> </a:t>
            </a:r>
            <a:r>
              <a:rPr lang="tr-TR" sz="1400" dirty="0" err="1">
                <a:latin typeface="微软雅黑" panose="020B0503020204020204" pitchFamily="34" charset="-122"/>
                <a:ea typeface="微软雅黑" panose="020B0503020204020204" pitchFamily="34" charset="-122"/>
              </a:rPr>
              <a:t>bwareaopen</a:t>
            </a:r>
            <a:r>
              <a:rPr lang="tr-TR" sz="1400" dirty="0">
                <a:latin typeface="微软雅黑" panose="020B0503020204020204" pitchFamily="34" charset="-122"/>
                <a:ea typeface="微软雅黑" panose="020B0503020204020204" pitchFamily="34" charset="-122"/>
              </a:rPr>
              <a:t> komutu ile kaldırılmıştır. Daha sonra program tarafından tespit edilen kirazların sınırları </a:t>
            </a:r>
            <a:r>
              <a:rPr lang="tr-TR" sz="1400" dirty="0" err="1">
                <a:latin typeface="微软雅黑" panose="020B0503020204020204" pitchFamily="34" charset="-122"/>
                <a:ea typeface="微软雅黑" panose="020B0503020204020204" pitchFamily="34" charset="-122"/>
              </a:rPr>
              <a:t>eşikleme</a:t>
            </a:r>
            <a:r>
              <a:rPr lang="tr-TR" sz="1400" dirty="0">
                <a:latin typeface="微软雅黑" panose="020B0503020204020204" pitchFamily="34" charset="-122"/>
                <a:ea typeface="微软雅黑" panose="020B0503020204020204" pitchFamily="34" charset="-122"/>
              </a:rPr>
              <a:t> yöntemi kullanılarak mavi renk ile belirlenmiş ve resimde bulunan nesne sayısı ekrana yansıtılmıştır. Aşağıdaki şekilde siyah-beyaz piksellere dönüştürülen resmin </a:t>
            </a:r>
            <a:r>
              <a:rPr lang="tr-TR" sz="1400" dirty="0" err="1">
                <a:latin typeface="微软雅黑" panose="020B0503020204020204" pitchFamily="34" charset="-122"/>
                <a:ea typeface="微软雅黑" panose="020B0503020204020204" pitchFamily="34" charset="-122"/>
              </a:rPr>
              <a:t>eşikleme</a:t>
            </a:r>
            <a:r>
              <a:rPr lang="tr-TR" sz="1400" dirty="0">
                <a:latin typeface="微软雅黑" panose="020B0503020204020204" pitchFamily="34" charset="-122"/>
                <a:ea typeface="微软雅黑" panose="020B0503020204020204" pitchFamily="34" charset="-122"/>
              </a:rPr>
              <a:t> yöntemi ile sınırlarının mavi renge dönüştürülmüş hali gösterilmiştir.</a:t>
            </a:r>
          </a:p>
        </p:txBody>
      </p:sp>
      <p:pic>
        <p:nvPicPr>
          <p:cNvPr id="6" name="Resim 5">
            <a:extLst>
              <a:ext uri="{FF2B5EF4-FFF2-40B4-BE49-F238E27FC236}">
                <a16:creationId xmlns:a16="http://schemas.microsoft.com/office/drawing/2014/main" id="{AC68B6CC-6D17-44E0-846C-7FFFD4B38F3B}"/>
              </a:ext>
            </a:extLst>
          </p:cNvPr>
          <p:cNvPicPr>
            <a:picLocks noChangeAspect="1"/>
          </p:cNvPicPr>
          <p:nvPr/>
        </p:nvPicPr>
        <p:blipFill>
          <a:blip r:embed="rId3"/>
          <a:stretch>
            <a:fillRect/>
          </a:stretch>
        </p:blipFill>
        <p:spPr>
          <a:xfrm>
            <a:off x="611560" y="2606292"/>
            <a:ext cx="3024336" cy="1568335"/>
          </a:xfrm>
          <a:prstGeom prst="rect">
            <a:avLst/>
          </a:prstGeom>
        </p:spPr>
      </p:pic>
      <p:pic>
        <p:nvPicPr>
          <p:cNvPr id="4" name="Resim 3">
            <a:extLst>
              <a:ext uri="{FF2B5EF4-FFF2-40B4-BE49-F238E27FC236}">
                <a16:creationId xmlns:a16="http://schemas.microsoft.com/office/drawing/2014/main" id="{3C17391D-11AA-4179-8C01-52E8164CCEDB}"/>
              </a:ext>
            </a:extLst>
          </p:cNvPr>
          <p:cNvPicPr>
            <a:picLocks noChangeAspect="1"/>
          </p:cNvPicPr>
          <p:nvPr/>
        </p:nvPicPr>
        <p:blipFill>
          <a:blip r:embed="rId4"/>
          <a:stretch>
            <a:fillRect/>
          </a:stretch>
        </p:blipFill>
        <p:spPr>
          <a:xfrm>
            <a:off x="4932040" y="2555003"/>
            <a:ext cx="3231650" cy="1652758"/>
          </a:xfrm>
          <a:prstGeom prst="rect">
            <a:avLst/>
          </a:prstGeom>
        </p:spPr>
      </p:pic>
      <p:sp>
        <p:nvSpPr>
          <p:cNvPr id="8" name="Ok: Sağ 7">
            <a:extLst>
              <a:ext uri="{FF2B5EF4-FFF2-40B4-BE49-F238E27FC236}">
                <a16:creationId xmlns:a16="http://schemas.microsoft.com/office/drawing/2014/main" id="{56C23277-2029-4B32-B5B7-32A7497C2148}"/>
              </a:ext>
            </a:extLst>
          </p:cNvPr>
          <p:cNvSpPr/>
          <p:nvPr/>
        </p:nvSpPr>
        <p:spPr bwMode="auto">
          <a:xfrm>
            <a:off x="3851920" y="3102428"/>
            <a:ext cx="864096" cy="57606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tr-TR"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2958721468"/>
      </p:ext>
    </p:extLst>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矩形 1"/>
          <p:cNvSpPr>
            <a:spLocks noChangeArrowheads="1"/>
          </p:cNvSpPr>
          <p:nvPr/>
        </p:nvSpPr>
        <p:spPr bwMode="auto">
          <a:xfrm>
            <a:off x="1714500" y="2071688"/>
            <a:ext cx="5786438" cy="857250"/>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4339" name="矩形 129"/>
          <p:cNvSpPr>
            <a:spLocks noChangeArrowheads="1"/>
          </p:cNvSpPr>
          <p:nvPr/>
        </p:nvSpPr>
        <p:spPr bwMode="auto">
          <a:xfrm>
            <a:off x="3357563" y="2097941"/>
            <a:ext cx="40719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altLang="zh-CN" sz="2400" dirty="0">
                <a:latin typeface="微软雅黑" panose="020B0503020204020204" pitchFamily="34" charset="-122"/>
                <a:ea typeface="微软雅黑" panose="020B0503020204020204" pitchFamily="34" charset="-122"/>
              </a:rPr>
              <a:t>ARAŞTIRMA SONUÇLARI VE TARTIŞMA</a:t>
            </a:r>
            <a:endParaRPr lang="zh-CN" altLang="en-US" sz="2400" dirty="0">
              <a:latin typeface="微软雅黑" panose="020B0503020204020204" pitchFamily="34" charset="-122"/>
              <a:ea typeface="微软雅黑" panose="020B0503020204020204" pitchFamily="34" charset="-122"/>
            </a:endParaRPr>
          </a:p>
        </p:txBody>
      </p:sp>
      <p:sp>
        <p:nvSpPr>
          <p:cNvPr id="14340" name="TextBox 3"/>
          <p:cNvSpPr txBox="1">
            <a:spLocks noChangeArrowheads="1"/>
          </p:cNvSpPr>
          <p:nvPr/>
        </p:nvSpPr>
        <p:spPr bwMode="auto">
          <a:xfrm>
            <a:off x="2571750" y="2000250"/>
            <a:ext cx="1000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000" b="1">
                <a:latin typeface="Calibri" panose="020F0502020204030204" pitchFamily="34" charset="0"/>
              </a:rPr>
              <a:t>03</a:t>
            </a:r>
            <a:endParaRPr lang="zh-CN" altLang="en-US" sz="6000" b="1">
              <a:latin typeface="Calibri" panose="020F0502020204030204" pitchFamily="34" charset="0"/>
            </a:endParaRPr>
          </a:p>
        </p:txBody>
      </p:sp>
    </p:spTree>
  </p:cSld>
  <p:clrMapOvr>
    <a:masterClrMapping/>
  </p:clrMapOvr>
  <p:transition>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40" descr="未tf awe标题-1.png">
            <a:extLst>
              <a:ext uri="{FF2B5EF4-FFF2-40B4-BE49-F238E27FC236}">
                <a16:creationId xmlns:a16="http://schemas.microsoft.com/office/drawing/2014/main" id="{631BC0E3-FA67-41C4-B530-B2B6379868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41">
            <a:extLst>
              <a:ext uri="{FF2B5EF4-FFF2-40B4-BE49-F238E27FC236}">
                <a16:creationId xmlns:a16="http://schemas.microsoft.com/office/drawing/2014/main" id="{E347EBF6-B322-49CE-ABF1-B57AA6B6BE3B}"/>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30" name="图片 40" descr="未tf awe标题-1.png">
            <a:extLst>
              <a:ext uri="{FF2B5EF4-FFF2-40B4-BE49-F238E27FC236}">
                <a16:creationId xmlns:a16="http://schemas.microsoft.com/office/drawing/2014/main" id="{ACCE227C-BCE9-490E-AAC2-685AD88817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41">
            <a:extLst>
              <a:ext uri="{FF2B5EF4-FFF2-40B4-BE49-F238E27FC236}">
                <a16:creationId xmlns:a16="http://schemas.microsoft.com/office/drawing/2014/main" id="{148BBBA3-5D42-4F76-8CA7-38FE6307E6C6}"/>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sp>
        <p:nvSpPr>
          <p:cNvPr id="34" name="Metin kutusu 33">
            <a:extLst>
              <a:ext uri="{FF2B5EF4-FFF2-40B4-BE49-F238E27FC236}">
                <a16:creationId xmlns:a16="http://schemas.microsoft.com/office/drawing/2014/main" id="{B434BB44-7F69-45F1-8D4C-E8D2668A1386}"/>
              </a:ext>
            </a:extLst>
          </p:cNvPr>
          <p:cNvSpPr txBox="1"/>
          <p:nvPr/>
        </p:nvSpPr>
        <p:spPr>
          <a:xfrm>
            <a:off x="492206" y="987574"/>
            <a:ext cx="8424936" cy="954107"/>
          </a:xfrm>
          <a:prstGeom prst="rect">
            <a:avLst/>
          </a:prstGeom>
          <a:noFill/>
        </p:spPr>
        <p:txBody>
          <a:bodyPr wrap="square">
            <a:spAutoFit/>
          </a:bodyPr>
          <a:lstStyle/>
          <a:p>
            <a:r>
              <a:rPr lang="tr-TR" sz="1400" dirty="0">
                <a:latin typeface="微软雅黑" panose="020B0503020204020204" pitchFamily="34" charset="-122"/>
                <a:ea typeface="微软雅黑" panose="020B0503020204020204" pitchFamily="34" charset="-122"/>
              </a:rPr>
              <a:t>Sınırları belirlenen kirazlar belirli işlemlerden geçirildikten sonra kirazlara ait alan bilgileri hesaplanmıştır. Hesaplanan alan verileri önceki slayttaki tablo da belirlenen boyut standartlarına göre değerlendirilmiş ve değerlendirme sonucunda kirazlar boyutlarına göre sınıflandırılmıştır. Aşağıdaki şekil de kirazların boyutlarına göre sınıflandırılmış hali gösterilmiştir.</a:t>
            </a:r>
          </a:p>
        </p:txBody>
      </p:sp>
      <p:pic>
        <p:nvPicPr>
          <p:cNvPr id="3" name="Resim 2">
            <a:extLst>
              <a:ext uri="{FF2B5EF4-FFF2-40B4-BE49-F238E27FC236}">
                <a16:creationId xmlns:a16="http://schemas.microsoft.com/office/drawing/2014/main" id="{A18A17F7-8F81-4EA6-B6C7-A8EBC788F3D6}"/>
              </a:ext>
            </a:extLst>
          </p:cNvPr>
          <p:cNvPicPr>
            <a:picLocks noChangeAspect="1"/>
          </p:cNvPicPr>
          <p:nvPr/>
        </p:nvPicPr>
        <p:blipFill>
          <a:blip r:embed="rId3"/>
          <a:stretch>
            <a:fillRect/>
          </a:stretch>
        </p:blipFill>
        <p:spPr>
          <a:xfrm>
            <a:off x="611560" y="2067694"/>
            <a:ext cx="3747486" cy="1954047"/>
          </a:xfrm>
          <a:prstGeom prst="rect">
            <a:avLst/>
          </a:prstGeom>
        </p:spPr>
      </p:pic>
      <p:sp>
        <p:nvSpPr>
          <p:cNvPr id="13" name="Metin kutusu 12">
            <a:extLst>
              <a:ext uri="{FF2B5EF4-FFF2-40B4-BE49-F238E27FC236}">
                <a16:creationId xmlns:a16="http://schemas.microsoft.com/office/drawing/2014/main" id="{1B224482-3229-410B-BE2C-26A4CDC84856}"/>
              </a:ext>
            </a:extLst>
          </p:cNvPr>
          <p:cNvSpPr txBox="1"/>
          <p:nvPr/>
        </p:nvSpPr>
        <p:spPr>
          <a:xfrm>
            <a:off x="4543044" y="2271603"/>
            <a:ext cx="3939428" cy="1384995"/>
          </a:xfrm>
          <a:prstGeom prst="rect">
            <a:avLst/>
          </a:prstGeom>
          <a:noFill/>
        </p:spPr>
        <p:txBody>
          <a:bodyPr wrap="square">
            <a:spAutoFit/>
          </a:bodyPr>
          <a:lstStyle/>
          <a:p>
            <a:r>
              <a:rPr lang="tr-TR" sz="1400" dirty="0">
                <a:latin typeface="微软雅黑" panose="020B0503020204020204" pitchFamily="34" charset="-122"/>
                <a:ea typeface="微软雅黑" panose="020B0503020204020204" pitchFamily="34" charset="-122"/>
              </a:rPr>
              <a:t>Yapılan çalışmada kirazlar üst üste gelmeden ayrık olarak resimlenmiştir. Bu sayede sınıflandırma başarısı %100 olarak gerçekleşmiştir. Ancak kirazların üst üste gelmesi durumunda sınıflandırma başarısının düşeceği değerlendirilmektedir. </a:t>
            </a:r>
          </a:p>
        </p:txBody>
      </p:sp>
    </p:spTree>
    <p:extLst>
      <p:ext uri="{BB962C8B-B14F-4D97-AF65-F5344CB8AC3E}">
        <p14:creationId xmlns:p14="http://schemas.microsoft.com/office/powerpoint/2010/main" val="2468047570"/>
      </p:ext>
    </p:extLst>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矩形 1"/>
          <p:cNvSpPr>
            <a:spLocks noChangeArrowheads="1"/>
          </p:cNvSpPr>
          <p:nvPr/>
        </p:nvSpPr>
        <p:spPr bwMode="auto">
          <a:xfrm>
            <a:off x="1714500" y="2071688"/>
            <a:ext cx="5786438" cy="857250"/>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4339" name="矩形 129"/>
          <p:cNvSpPr>
            <a:spLocks noChangeArrowheads="1"/>
          </p:cNvSpPr>
          <p:nvPr/>
        </p:nvSpPr>
        <p:spPr bwMode="auto">
          <a:xfrm>
            <a:off x="3357563" y="2211710"/>
            <a:ext cx="5000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altLang="zh-CN" sz="2800" dirty="0">
                <a:latin typeface="微软雅黑" panose="020B0503020204020204" pitchFamily="34" charset="-122"/>
                <a:ea typeface="微软雅黑" panose="020B0503020204020204" pitchFamily="34" charset="-122"/>
              </a:rPr>
              <a:t>SONUÇ</a:t>
            </a:r>
            <a:endParaRPr lang="zh-CN" altLang="en-US" sz="2800" dirty="0">
              <a:latin typeface="微软雅黑" panose="020B0503020204020204" pitchFamily="34" charset="-122"/>
              <a:ea typeface="微软雅黑" panose="020B0503020204020204" pitchFamily="34" charset="-122"/>
            </a:endParaRPr>
          </a:p>
        </p:txBody>
      </p:sp>
      <p:sp>
        <p:nvSpPr>
          <p:cNvPr id="14340" name="TextBox 3"/>
          <p:cNvSpPr txBox="1">
            <a:spLocks noChangeArrowheads="1"/>
          </p:cNvSpPr>
          <p:nvPr/>
        </p:nvSpPr>
        <p:spPr bwMode="auto">
          <a:xfrm>
            <a:off x="2571750" y="2000250"/>
            <a:ext cx="1000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000" b="1" dirty="0">
                <a:latin typeface="Calibri" panose="020F0502020204030204" pitchFamily="34" charset="0"/>
              </a:rPr>
              <a:t>0</a:t>
            </a:r>
            <a:r>
              <a:rPr lang="tr-TR" altLang="zh-CN" sz="6000" b="1" dirty="0">
                <a:latin typeface="Calibri" panose="020F0502020204030204" pitchFamily="34" charset="0"/>
              </a:rPr>
              <a:t>4</a:t>
            </a:r>
            <a:endParaRPr lang="zh-CN" altLang="en-US" sz="6000" b="1" dirty="0">
              <a:latin typeface="Calibri" panose="020F0502020204030204" pitchFamily="34" charset="0"/>
            </a:endParaRPr>
          </a:p>
        </p:txBody>
      </p:sp>
    </p:spTree>
    <p:extLst>
      <p:ext uri="{BB962C8B-B14F-4D97-AF65-F5344CB8AC3E}">
        <p14:creationId xmlns:p14="http://schemas.microsoft.com/office/powerpoint/2010/main" val="898023281"/>
      </p:ext>
    </p:extLst>
  </p:cSld>
  <p:clrMapOvr>
    <a:masterClrMapping/>
  </p:clrMapOvr>
  <p:transition>
    <p:wheel spokes="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40" descr="未tf awe标题-1.png">
            <a:extLst>
              <a:ext uri="{FF2B5EF4-FFF2-40B4-BE49-F238E27FC236}">
                <a16:creationId xmlns:a16="http://schemas.microsoft.com/office/drawing/2014/main" id="{631BC0E3-FA67-41C4-B530-B2B6379868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41">
            <a:extLst>
              <a:ext uri="{FF2B5EF4-FFF2-40B4-BE49-F238E27FC236}">
                <a16:creationId xmlns:a16="http://schemas.microsoft.com/office/drawing/2014/main" id="{E347EBF6-B322-49CE-ABF1-B57AA6B6BE3B}"/>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30" name="图片 40" descr="未tf awe标题-1.png">
            <a:extLst>
              <a:ext uri="{FF2B5EF4-FFF2-40B4-BE49-F238E27FC236}">
                <a16:creationId xmlns:a16="http://schemas.microsoft.com/office/drawing/2014/main" id="{ACCE227C-BCE9-490E-AAC2-685AD88817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41">
            <a:extLst>
              <a:ext uri="{FF2B5EF4-FFF2-40B4-BE49-F238E27FC236}">
                <a16:creationId xmlns:a16="http://schemas.microsoft.com/office/drawing/2014/main" id="{148BBBA3-5D42-4F76-8CA7-38FE6307E6C6}"/>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sp>
        <p:nvSpPr>
          <p:cNvPr id="34" name="Metin kutusu 33">
            <a:extLst>
              <a:ext uri="{FF2B5EF4-FFF2-40B4-BE49-F238E27FC236}">
                <a16:creationId xmlns:a16="http://schemas.microsoft.com/office/drawing/2014/main" id="{B434BB44-7F69-45F1-8D4C-E8D2668A1386}"/>
              </a:ext>
            </a:extLst>
          </p:cNvPr>
          <p:cNvSpPr txBox="1"/>
          <p:nvPr/>
        </p:nvSpPr>
        <p:spPr>
          <a:xfrm>
            <a:off x="460027" y="751882"/>
            <a:ext cx="8424936" cy="1169551"/>
          </a:xfrm>
          <a:prstGeom prst="rect">
            <a:avLst/>
          </a:prstGeom>
          <a:noFill/>
        </p:spPr>
        <p:txBody>
          <a:bodyPr wrap="square">
            <a:spAutoFit/>
          </a:bodyPr>
          <a:lstStyle/>
          <a:p>
            <a:r>
              <a:rPr lang="tr-TR" sz="1400" dirty="0">
                <a:latin typeface="微软雅黑" panose="020B0503020204020204" pitchFamily="34" charset="-122"/>
                <a:ea typeface="微软雅黑" panose="020B0503020204020204" pitchFamily="34" charset="-122"/>
              </a:rPr>
              <a:t>Yapılan çalışmada, Ülkemizde yaygın olarak yetiştirilen ve en önemli ihracat ürünlerinden birisi olan kiraz 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daha da arttırılacaktır.</a:t>
            </a:r>
          </a:p>
        </p:txBody>
      </p:sp>
      <p:sp>
        <p:nvSpPr>
          <p:cNvPr id="10" name="Metin kutusu 9">
            <a:extLst>
              <a:ext uri="{FF2B5EF4-FFF2-40B4-BE49-F238E27FC236}">
                <a16:creationId xmlns:a16="http://schemas.microsoft.com/office/drawing/2014/main" id="{68B25877-8D2B-4BA8-845F-CAB27DADE6A4}"/>
              </a:ext>
            </a:extLst>
          </p:cNvPr>
          <p:cNvSpPr txBox="1"/>
          <p:nvPr/>
        </p:nvSpPr>
        <p:spPr>
          <a:xfrm>
            <a:off x="460028" y="1888233"/>
            <a:ext cx="8424935" cy="1169551"/>
          </a:xfrm>
          <a:prstGeom prst="rect">
            <a:avLst/>
          </a:prstGeom>
          <a:noFill/>
        </p:spPr>
        <p:txBody>
          <a:bodyPr wrap="square">
            <a:spAutoFit/>
          </a:bodyPr>
          <a:lstStyle/>
          <a:p>
            <a:r>
              <a:rPr lang="tr-TR" sz="1400" dirty="0">
                <a:latin typeface="微软雅黑" panose="020B0503020204020204" pitchFamily="34" charset="-122"/>
                <a:ea typeface="微软雅黑" panose="020B0503020204020204" pitchFamily="34" charset="-122"/>
              </a:rPr>
              <a:t>Yapılan çalışmada kiraz meyvesinin referans boyut değerleri isteğe göre değiştirilerek farklı boyutlarda sınıflama işlemleri de gerçekleştirilebilmektedir. Ayrıca kiraz meyvesinin sınıflandırılması için uygulanan algoritma ve filtreleme yöntemleri farklı meyvelerin sınıflandırılmasında da kullanılabilmektedir. Bu amaçla farklı meyvelere ait boyut bilgileri sisteme girilerek farklı meyvelerinde sınıflandırılması sağlanabilmektedir.</a:t>
            </a:r>
          </a:p>
        </p:txBody>
      </p:sp>
      <p:sp>
        <p:nvSpPr>
          <p:cNvPr id="12" name="Metin kutusu 11">
            <a:extLst>
              <a:ext uri="{FF2B5EF4-FFF2-40B4-BE49-F238E27FC236}">
                <a16:creationId xmlns:a16="http://schemas.microsoft.com/office/drawing/2014/main" id="{966A3362-BD5B-4664-AF57-5DBDC6CA1D2B}"/>
              </a:ext>
            </a:extLst>
          </p:cNvPr>
          <p:cNvSpPr txBox="1"/>
          <p:nvPr/>
        </p:nvSpPr>
        <p:spPr>
          <a:xfrm>
            <a:off x="451077" y="3074350"/>
            <a:ext cx="8476332" cy="1169551"/>
          </a:xfrm>
          <a:prstGeom prst="rect">
            <a:avLst/>
          </a:prstGeom>
          <a:noFill/>
        </p:spPr>
        <p:txBody>
          <a:bodyPr wrap="square">
            <a:spAutoFit/>
          </a:bodyPr>
          <a:lstStyle/>
          <a:p>
            <a:r>
              <a:rPr lang="tr-TR" sz="1400" dirty="0">
                <a:latin typeface="微软雅黑" panose="020B0503020204020204" pitchFamily="34" charset="-122"/>
                <a:ea typeface="微软雅黑" panose="020B0503020204020204" pitchFamily="34" charset="-122"/>
              </a:rPr>
              <a:t>Yapılan çalışma ile farklı büyüklükteki meyveler sistem tarafından başarılı bir şekilde değerlendirilerek sınıflandırılmıştır. Bu sayede kalite ve pazarlama için önemli bir etken olan sınıflandırma işlemi gerçekleştirilmiştir. </a:t>
            </a:r>
            <a:r>
              <a:rPr lang="tr-TR" sz="1400" dirty="0" err="1">
                <a:latin typeface="微软雅黑" panose="020B0503020204020204" pitchFamily="34" charset="-122"/>
                <a:ea typeface="微软雅黑" panose="020B0503020204020204" pitchFamily="34" charset="-122"/>
              </a:rPr>
              <a:t>Matlab</a:t>
            </a:r>
            <a:r>
              <a:rPr lang="tr-TR" sz="1400" dirty="0">
                <a:latin typeface="微软雅黑" panose="020B0503020204020204" pitchFamily="34" charset="-122"/>
                <a:ea typeface="微软雅黑" panose="020B0503020204020204" pitchFamily="34" charset="-122"/>
              </a:rPr>
              <a:t> programında görüntü işleme yöntemleri ile kiraz meyvesinin sınıflandırılması üzerine yapılmış bu çalışma, diğer çalışmalar içinde bir örnek teşkil edecektir.</a:t>
            </a:r>
          </a:p>
        </p:txBody>
      </p:sp>
    </p:spTree>
    <p:extLst>
      <p:ext uri="{BB962C8B-B14F-4D97-AF65-F5344CB8AC3E}">
        <p14:creationId xmlns:p14="http://schemas.microsoft.com/office/powerpoint/2010/main" val="3146895567"/>
      </p:ext>
    </p:extLst>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23554" name="组合 30"/>
          <p:cNvGrpSpPr>
            <a:grpSpLocks/>
          </p:cNvGrpSpPr>
          <p:nvPr/>
        </p:nvGrpSpPr>
        <p:grpSpPr bwMode="auto">
          <a:xfrm>
            <a:off x="1643063" y="1214438"/>
            <a:ext cx="5143500" cy="2500312"/>
            <a:chOff x="0" y="0"/>
            <a:chExt cx="5143536" cy="2500330"/>
          </a:xfrm>
        </p:grpSpPr>
        <p:pic>
          <p:nvPicPr>
            <p:cNvPr id="23557" name="图片 5" descr="未标题-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4" y="642942"/>
              <a:ext cx="214314" cy="209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图片 7" descr="未标题-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4842" y="71438"/>
              <a:ext cx="367710" cy="359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图片 8" descr="未标题-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77124" y="1997870"/>
              <a:ext cx="513814" cy="50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560" name="直接连接符 10"/>
            <p:cNvCxnSpPr>
              <a:cxnSpLocks noChangeShapeType="1"/>
            </p:cNvCxnSpPr>
            <p:nvPr/>
          </p:nvCxnSpPr>
          <p:spPr bwMode="auto">
            <a:xfrm flipV="1">
              <a:off x="785817" y="250827"/>
              <a:ext cx="3429024" cy="49689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cxnSp>
          <p:nvCxnSpPr>
            <p:cNvPr id="23561" name="直接连接符 15"/>
            <p:cNvCxnSpPr>
              <a:cxnSpLocks noChangeShapeType="1"/>
            </p:cNvCxnSpPr>
            <p:nvPr/>
          </p:nvCxnSpPr>
          <p:spPr bwMode="auto">
            <a:xfrm rot="5400000">
              <a:off x="2821800" y="746923"/>
              <a:ext cx="2000264" cy="107156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cxnSp>
          <p:nvCxnSpPr>
            <p:cNvPr id="23562" name="直接连接符 18"/>
            <p:cNvCxnSpPr>
              <a:cxnSpLocks noChangeShapeType="1"/>
            </p:cNvCxnSpPr>
            <p:nvPr/>
          </p:nvCxnSpPr>
          <p:spPr bwMode="auto">
            <a:xfrm>
              <a:off x="714380" y="785818"/>
              <a:ext cx="2428892" cy="142876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pic>
          <p:nvPicPr>
            <p:cNvPr id="23563" name="图片 24" descr="1245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3404" y="0"/>
              <a:ext cx="468244" cy="468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4" name="文本框 10"/>
            <p:cNvSpPr txBox="1">
              <a:spLocks noChangeArrowheads="1"/>
            </p:cNvSpPr>
            <p:nvPr/>
          </p:nvSpPr>
          <p:spPr bwMode="auto">
            <a:xfrm>
              <a:off x="0" y="1500198"/>
              <a:ext cx="5143536" cy="29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endParaRPr lang="zh-CN" altLang="en-US" sz="1000" dirty="0">
                <a:latin typeface="微软雅黑" panose="020B0503020204020204" pitchFamily="34" charset="-122"/>
                <a:ea typeface="微软雅黑" panose="020B0503020204020204" pitchFamily="34" charset="-122"/>
              </a:endParaRPr>
            </a:p>
          </p:txBody>
        </p:sp>
      </p:grpSp>
      <p:pic>
        <p:nvPicPr>
          <p:cNvPr id="23555" name="图片 32" descr="568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0563" y="3143250"/>
            <a:ext cx="714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矩形 12"/>
          <p:cNvSpPr>
            <a:spLocks noChangeArrowheads="1"/>
          </p:cNvSpPr>
          <p:nvPr/>
        </p:nvSpPr>
        <p:spPr bwMode="auto">
          <a:xfrm>
            <a:off x="1857375" y="1857375"/>
            <a:ext cx="545092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altLang="zh-CN" sz="7200" b="1" dirty="0">
                <a:latin typeface="Calibri" panose="020F0502020204030204" pitchFamily="34" charset="0"/>
              </a:rPr>
              <a:t>TEŞEKKÜRLER</a:t>
            </a:r>
            <a:endParaRPr lang="zh-CN" altLang="en-US" sz="7200" b="1" dirty="0">
              <a:latin typeface="Calibri" panose="020F0502020204030204" pitchFamily="34" charset="0"/>
            </a:endParaRPr>
          </a:p>
        </p:txBody>
      </p:sp>
      <p:sp>
        <p:nvSpPr>
          <p:cNvPr id="2" name="Metin kutusu 1">
            <a:extLst>
              <a:ext uri="{FF2B5EF4-FFF2-40B4-BE49-F238E27FC236}">
                <a16:creationId xmlns:a16="http://schemas.microsoft.com/office/drawing/2014/main" id="{FCCFE0EA-EEB1-4EB3-9A42-107306086C12}"/>
              </a:ext>
            </a:extLst>
          </p:cNvPr>
          <p:cNvSpPr txBox="1"/>
          <p:nvPr/>
        </p:nvSpPr>
        <p:spPr>
          <a:xfrm>
            <a:off x="3159772" y="3793238"/>
            <a:ext cx="1967206" cy="707886"/>
          </a:xfrm>
          <a:prstGeom prst="rect">
            <a:avLst/>
          </a:prstGeom>
          <a:noFill/>
        </p:spPr>
        <p:txBody>
          <a:bodyPr wrap="none" rtlCol="0">
            <a:spAutoFit/>
          </a:bodyPr>
          <a:lstStyle/>
          <a:p>
            <a:pPr algn="ctr"/>
            <a:r>
              <a:rPr lang="tr-TR" sz="2000" b="1" dirty="0"/>
              <a:t>NADİR ÖZSOY</a:t>
            </a:r>
          </a:p>
          <a:p>
            <a:pPr algn="ctr"/>
            <a:r>
              <a:rPr lang="tr-TR" sz="2000" b="1" dirty="0"/>
              <a:t>02185076005</a:t>
            </a:r>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矩形 1"/>
          <p:cNvSpPr>
            <a:spLocks noChangeArrowheads="1"/>
          </p:cNvSpPr>
          <p:nvPr/>
        </p:nvSpPr>
        <p:spPr bwMode="auto">
          <a:xfrm>
            <a:off x="1763688" y="2079625"/>
            <a:ext cx="5786438" cy="857250"/>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099" name="矩形 129"/>
          <p:cNvSpPr>
            <a:spLocks noChangeArrowheads="1"/>
          </p:cNvSpPr>
          <p:nvPr/>
        </p:nvSpPr>
        <p:spPr bwMode="auto">
          <a:xfrm>
            <a:off x="3357563" y="2214563"/>
            <a:ext cx="3286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altLang="zh-CN" sz="2400" dirty="0">
                <a:latin typeface="微软雅黑" panose="020B0503020204020204" pitchFamily="34" charset="-122"/>
                <a:ea typeface="微软雅黑" panose="020B0503020204020204" pitchFamily="34" charset="-122"/>
              </a:rPr>
              <a:t>ÖZET</a:t>
            </a:r>
            <a:endParaRPr lang="zh-CN" altLang="en-US" sz="2400" dirty="0">
              <a:latin typeface="微软雅黑" panose="020B0503020204020204" pitchFamily="34" charset="-122"/>
              <a:ea typeface="微软雅黑" panose="020B0503020204020204" pitchFamily="34" charset="-122"/>
            </a:endParaRPr>
          </a:p>
        </p:txBody>
      </p:sp>
      <p:sp>
        <p:nvSpPr>
          <p:cNvPr id="4100" name="TextBox 3"/>
          <p:cNvSpPr txBox="1">
            <a:spLocks noChangeArrowheads="1"/>
          </p:cNvSpPr>
          <p:nvPr/>
        </p:nvSpPr>
        <p:spPr bwMode="auto">
          <a:xfrm>
            <a:off x="2571750" y="2000250"/>
            <a:ext cx="1000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000" b="1">
                <a:latin typeface="Calibri" panose="020F0502020204030204" pitchFamily="34" charset="0"/>
              </a:rPr>
              <a:t>01</a:t>
            </a:r>
            <a:endParaRPr lang="zh-CN" altLang="en-US" sz="6000" b="1">
              <a:latin typeface="Calibri" panose="020F0502020204030204" pitchFamily="34" charset="0"/>
            </a:endParaRPr>
          </a:p>
        </p:txBody>
      </p:sp>
      <p:sp>
        <p:nvSpPr>
          <p:cNvPr id="4101" name="矩形 5"/>
          <p:cNvSpPr>
            <a:spLocks noChangeArrowheads="1"/>
          </p:cNvSpPr>
          <p:nvPr/>
        </p:nvSpPr>
        <p:spPr bwMode="auto">
          <a:xfrm>
            <a:off x="3357563" y="2571750"/>
            <a:ext cx="385762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900" dirty="0">
              <a:latin typeface="Calibri" panose="020F0502020204030204" pitchFamily="34" charset="0"/>
            </a:endParaRPr>
          </a:p>
        </p:txBody>
      </p:sp>
    </p:spTree>
  </p:cSld>
  <p:clrMapOvr>
    <a:masterClrMapping/>
  </p:clrMapOvr>
  <p:transition>
    <p:wheel spokes="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6" name="矩形 24"/>
          <p:cNvSpPr>
            <a:spLocks noChangeArrowheads="1"/>
          </p:cNvSpPr>
          <p:nvPr/>
        </p:nvSpPr>
        <p:spPr bwMode="auto">
          <a:xfrm>
            <a:off x="466698" y="1140589"/>
            <a:ext cx="810373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tr-TR" sz="1800" b="0" i="0" u="none" strike="noStrike" baseline="0" dirty="0">
                <a:solidFill>
                  <a:srgbClr val="000000"/>
                </a:solidFill>
                <a:latin typeface="Times New Roman" panose="02020603050405020304" pitchFamily="18" charset="0"/>
              </a:rPr>
              <a:t>Yapılan bu çalışmada görüntü işleme yöntemleri kullanılarak kiraz meyvesinin boyutlarına göre sınıflandırılması amaçlanmıştır. Bu amaçla </a:t>
            </a:r>
            <a:r>
              <a:rPr lang="tr-TR" sz="1800" b="0" i="0" u="none" strike="noStrike" baseline="0" dirty="0" err="1">
                <a:solidFill>
                  <a:srgbClr val="000000"/>
                </a:solidFill>
                <a:latin typeface="Times New Roman" panose="02020603050405020304" pitchFamily="18" charset="0"/>
              </a:rPr>
              <a:t>Matlab</a:t>
            </a:r>
            <a:r>
              <a:rPr lang="tr-TR" sz="1800" b="0" i="0" u="none" strike="noStrike" baseline="0" dirty="0">
                <a:solidFill>
                  <a:srgbClr val="000000"/>
                </a:solidFill>
                <a:latin typeface="Times New Roman" panose="02020603050405020304" pitchFamily="18" charset="0"/>
              </a:rPr>
              <a:t> R2013a programı kullanılarak görüntüsü alınan meyveleri küçük boy, orta </a:t>
            </a:r>
            <a:r>
              <a:rPr lang="tr-TR" sz="1800" b="0" i="0" u="none" strike="noStrike" baseline="0" dirty="0" err="1">
                <a:solidFill>
                  <a:srgbClr val="000000"/>
                </a:solidFill>
                <a:latin typeface="Times New Roman" panose="02020603050405020304" pitchFamily="18" charset="0"/>
              </a:rPr>
              <a:t>boy,büyük</a:t>
            </a:r>
            <a:r>
              <a:rPr lang="tr-TR" sz="1800" b="0" i="0" u="none" strike="noStrike" baseline="0" dirty="0">
                <a:solidFill>
                  <a:srgbClr val="000000"/>
                </a:solidFill>
                <a:latin typeface="Times New Roman" panose="02020603050405020304" pitchFamily="18" charset="0"/>
              </a:rPr>
              <a:t> boy olarak sınıflandıracak bir çalışma </a:t>
            </a:r>
            <a:r>
              <a:rPr lang="tr-TR" sz="1800" b="0" i="0" u="none" strike="noStrike" baseline="0" dirty="0" err="1">
                <a:solidFill>
                  <a:srgbClr val="000000"/>
                </a:solidFill>
                <a:latin typeface="Times New Roman" panose="02020603050405020304" pitchFamily="18" charset="0"/>
              </a:rPr>
              <a:t>gerçekleştirilmiştir.Yapılan</a:t>
            </a:r>
            <a:r>
              <a:rPr lang="tr-TR" sz="1800" b="0" i="0" u="none" strike="noStrike" baseline="0" dirty="0">
                <a:solidFill>
                  <a:srgbClr val="000000"/>
                </a:solidFill>
                <a:latin typeface="Times New Roman" panose="02020603050405020304" pitchFamily="18" charset="0"/>
              </a:rPr>
              <a:t> çalışmada kirazlar üst üste gelmeden ayrık olarak resimlenmiştir. Bu sayede sınıflandırma başarısı %100 olarak gerçekleşmiştir. Ancak kirazların üst üste gelmesi durumunda sınıflandırma başarısının düşeceği </a:t>
            </a:r>
            <a:r>
              <a:rPr lang="tr-TR" sz="1800" b="0" i="0" u="none" strike="noStrike" baseline="0" dirty="0" err="1">
                <a:solidFill>
                  <a:srgbClr val="000000"/>
                </a:solidFill>
                <a:latin typeface="Times New Roman" panose="02020603050405020304" pitchFamily="18" charset="0"/>
              </a:rPr>
              <a:t>değerlendirilmektedir.Kiraz</a:t>
            </a:r>
            <a:r>
              <a:rPr lang="tr-TR" sz="1800" b="0" i="0" u="none" strike="noStrike" baseline="0" dirty="0">
                <a:solidFill>
                  <a:srgbClr val="000000"/>
                </a:solidFill>
                <a:latin typeface="Times New Roman" panose="02020603050405020304" pitchFamily="18" charset="0"/>
              </a:rPr>
              <a:t> meyvesinin klasik sınıflandırma yöntemleri yerine görüntü işleme teknikleri kullanılarak sınıflandırılması ile önemli ihracat ürünlerinden biri olan kiraz meyvesinin uluslararası standartlara uygun olarak tasnif edilmesi sağlanacak ve ülke ekonomisine katkısı </a:t>
            </a:r>
            <a:r>
              <a:rPr lang="tr-TR" sz="1800" b="0" i="0" u="none" strike="noStrike" baseline="0" dirty="0" err="1">
                <a:solidFill>
                  <a:srgbClr val="000000"/>
                </a:solidFill>
                <a:latin typeface="Times New Roman" panose="02020603050405020304" pitchFamily="18" charset="0"/>
              </a:rPr>
              <a:t>dahada</a:t>
            </a:r>
            <a:r>
              <a:rPr lang="tr-TR" sz="1800" b="0" i="0" u="none" strike="noStrike" baseline="0" dirty="0">
                <a:solidFill>
                  <a:srgbClr val="000000"/>
                </a:solidFill>
                <a:latin typeface="Times New Roman" panose="02020603050405020304" pitchFamily="18" charset="0"/>
              </a:rPr>
              <a:t> artacaktır.</a:t>
            </a:r>
            <a:endParaRPr lang="zh-CN" altLang="en-US" sz="900" dirty="0">
              <a:latin typeface="Calibri" panose="020F0502020204030204" pitchFamily="34" charset="0"/>
            </a:endParaRPr>
          </a:p>
        </p:txBody>
      </p:sp>
      <p:pic>
        <p:nvPicPr>
          <p:cNvPr id="5141" name="图片 40" descr="未tf awe标题-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2" name="矩形 41"/>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33" name="图片 40" descr="未tf awe标题-1.png">
            <a:extLst>
              <a:ext uri="{FF2B5EF4-FFF2-40B4-BE49-F238E27FC236}">
                <a16:creationId xmlns:a16="http://schemas.microsoft.com/office/drawing/2014/main" id="{8D003AAD-3BD0-43DC-B067-6A9A8AE5EC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矩形 41">
            <a:extLst>
              <a:ext uri="{FF2B5EF4-FFF2-40B4-BE49-F238E27FC236}">
                <a16:creationId xmlns:a16="http://schemas.microsoft.com/office/drawing/2014/main" id="{036D4206-D737-4EB9-9305-A5E982F000C6}"/>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29" descr="未标题-1f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3303" y="236752"/>
            <a:ext cx="3643312"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流程图: 联系 34"/>
          <p:cNvSpPr>
            <a:spLocks noChangeArrowheads="1"/>
          </p:cNvSpPr>
          <p:nvPr/>
        </p:nvSpPr>
        <p:spPr bwMode="auto">
          <a:xfrm>
            <a:off x="1844822" y="1419622"/>
            <a:ext cx="1674813" cy="1716088"/>
          </a:xfrm>
          <a:prstGeom prst="flowChartConnector">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nvGrpSpPr>
          <p:cNvPr id="6148" name="流程图: 联系 6"/>
          <p:cNvGrpSpPr>
            <a:grpSpLocks/>
          </p:cNvGrpSpPr>
          <p:nvPr/>
        </p:nvGrpSpPr>
        <p:grpSpPr bwMode="auto">
          <a:xfrm>
            <a:off x="350985" y="1411685"/>
            <a:ext cx="1689100" cy="1730375"/>
            <a:chOff x="0" y="0"/>
            <a:chExt cx="1064" cy="1090"/>
          </a:xfrm>
        </p:grpSpPr>
        <p:pic>
          <p:nvPicPr>
            <p:cNvPr id="6171" name="流程图: 联系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64" cy="1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72" name="Text Box 6"/>
            <p:cNvSpPr txBox="1">
              <a:spLocks noChangeArrowheads="1"/>
            </p:cNvSpPr>
            <p:nvPr/>
          </p:nvSpPr>
          <p:spPr bwMode="auto">
            <a:xfrm>
              <a:off x="159" y="163"/>
              <a:ext cx="746" cy="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sp>
        <p:nvSpPr>
          <p:cNvPr id="6149" name="流程图: 联系 11"/>
          <p:cNvSpPr>
            <a:spLocks noChangeArrowheads="1"/>
          </p:cNvSpPr>
          <p:nvPr/>
        </p:nvSpPr>
        <p:spPr bwMode="auto">
          <a:xfrm>
            <a:off x="1324122" y="2622947"/>
            <a:ext cx="1333500" cy="1365250"/>
          </a:xfrm>
          <a:prstGeom prst="flowChartConnector">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150" name="流程图: 联系 2"/>
          <p:cNvSpPr>
            <a:spLocks noChangeArrowheads="1"/>
          </p:cNvSpPr>
          <p:nvPr/>
        </p:nvSpPr>
        <p:spPr bwMode="auto">
          <a:xfrm>
            <a:off x="844697" y="1848247"/>
            <a:ext cx="639763" cy="358775"/>
          </a:xfrm>
          <a:custGeom>
            <a:avLst/>
            <a:gdLst>
              <a:gd name="T0" fmla="*/ 7773 w 1390228"/>
              <a:gd name="T1" fmla="*/ 2412 h 832104"/>
              <a:gd name="T2" fmla="*/ 10094 w 1390228"/>
              <a:gd name="T3" fmla="*/ 4934 h 832104"/>
              <a:gd name="T4" fmla="*/ 7773 w 1390228"/>
              <a:gd name="T5" fmla="*/ 7457 h 832104"/>
              <a:gd name="T6" fmla="*/ 5451 w 1390228"/>
              <a:gd name="T7" fmla="*/ 4934 h 832104"/>
              <a:gd name="T8" fmla="*/ 7773 w 1390228"/>
              <a:gd name="T9" fmla="*/ 2412 h 832104"/>
              <a:gd name="T10" fmla="*/ 7773 w 1390228"/>
              <a:gd name="T11" fmla="*/ 1425 h 832104"/>
              <a:gd name="T12" fmla="*/ 4442 w 1390228"/>
              <a:gd name="T13" fmla="*/ 5044 h 832104"/>
              <a:gd name="T14" fmla="*/ 7773 w 1390228"/>
              <a:gd name="T15" fmla="*/ 8663 h 832104"/>
              <a:gd name="T16" fmla="*/ 11103 w 1390228"/>
              <a:gd name="T17" fmla="*/ 5044 h 832104"/>
              <a:gd name="T18" fmla="*/ 7773 w 1390228"/>
              <a:gd name="T19" fmla="*/ 1425 h 832104"/>
              <a:gd name="T20" fmla="*/ 7672 w 1390228"/>
              <a:gd name="T21" fmla="*/ 0 h 832104"/>
              <a:gd name="T22" fmla="*/ 15343 w 1390228"/>
              <a:gd name="T23" fmla="*/ 4989 h 832104"/>
              <a:gd name="T24" fmla="*/ 7672 w 1390228"/>
              <a:gd name="T25" fmla="*/ 9979 h 832104"/>
              <a:gd name="T26" fmla="*/ 0 w 1390228"/>
              <a:gd name="T27" fmla="*/ 4989 h 832104"/>
              <a:gd name="T28" fmla="*/ 7672 w 1390228"/>
              <a:gd name="T29" fmla="*/ 0 h 83210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90228"/>
              <a:gd name="T46" fmla="*/ 0 h 832104"/>
              <a:gd name="T47" fmla="*/ 1390228 w 1390228"/>
              <a:gd name="T48" fmla="*/ 832104 h 83210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90228" h="832104">
                <a:moveTo>
                  <a:pt x="704258" y="201168"/>
                </a:moveTo>
                <a:cubicBezTo>
                  <a:pt x="820410" y="201168"/>
                  <a:pt x="914570" y="295328"/>
                  <a:pt x="914570" y="411480"/>
                </a:cubicBezTo>
                <a:cubicBezTo>
                  <a:pt x="914570" y="527632"/>
                  <a:pt x="820410" y="621792"/>
                  <a:pt x="704258" y="621792"/>
                </a:cubicBezTo>
                <a:cubicBezTo>
                  <a:pt x="588106" y="621792"/>
                  <a:pt x="493946" y="527632"/>
                  <a:pt x="493946" y="411480"/>
                </a:cubicBezTo>
                <a:cubicBezTo>
                  <a:pt x="493946" y="295328"/>
                  <a:pt x="588106" y="201168"/>
                  <a:pt x="704258" y="201168"/>
                </a:cubicBezTo>
                <a:close/>
                <a:moveTo>
                  <a:pt x="704258" y="118872"/>
                </a:moveTo>
                <a:cubicBezTo>
                  <a:pt x="537605" y="118872"/>
                  <a:pt x="402506" y="253971"/>
                  <a:pt x="402506" y="420624"/>
                </a:cubicBezTo>
                <a:cubicBezTo>
                  <a:pt x="402506" y="587277"/>
                  <a:pt x="537605" y="722376"/>
                  <a:pt x="704258" y="722376"/>
                </a:cubicBezTo>
                <a:cubicBezTo>
                  <a:pt x="870911" y="722376"/>
                  <a:pt x="1006010" y="587277"/>
                  <a:pt x="1006010" y="420624"/>
                </a:cubicBezTo>
                <a:cubicBezTo>
                  <a:pt x="1006010" y="253971"/>
                  <a:pt x="870911" y="118872"/>
                  <a:pt x="704258" y="118872"/>
                </a:cubicBezTo>
                <a:close/>
                <a:moveTo>
                  <a:pt x="695114" y="0"/>
                </a:moveTo>
                <a:cubicBezTo>
                  <a:pt x="996332" y="0"/>
                  <a:pt x="1258449" y="167410"/>
                  <a:pt x="1390228" y="416052"/>
                </a:cubicBezTo>
                <a:cubicBezTo>
                  <a:pt x="1258449" y="664694"/>
                  <a:pt x="996332" y="832104"/>
                  <a:pt x="695114" y="832104"/>
                </a:cubicBezTo>
                <a:cubicBezTo>
                  <a:pt x="393896" y="832104"/>
                  <a:pt x="131779" y="664694"/>
                  <a:pt x="0" y="416052"/>
                </a:cubicBezTo>
                <a:cubicBezTo>
                  <a:pt x="131779" y="167410"/>
                  <a:pt x="393896" y="0"/>
                  <a:pt x="695114" y="0"/>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6151" name="流程图: 联系 16"/>
          <p:cNvSpPr>
            <a:spLocks noChangeArrowheads="1"/>
          </p:cNvSpPr>
          <p:nvPr/>
        </p:nvSpPr>
        <p:spPr bwMode="auto">
          <a:xfrm>
            <a:off x="1963885" y="2900760"/>
            <a:ext cx="217487" cy="363537"/>
          </a:xfrm>
          <a:custGeom>
            <a:avLst/>
            <a:gdLst>
              <a:gd name="T0" fmla="*/ 642 w 683660"/>
              <a:gd name="T1" fmla="*/ 77 h 1114145"/>
              <a:gd name="T2" fmla="*/ 804 w 683660"/>
              <a:gd name="T3" fmla="*/ 268 h 1114145"/>
              <a:gd name="T4" fmla="*/ 642 w 683660"/>
              <a:gd name="T5" fmla="*/ 458 h 1114145"/>
              <a:gd name="T6" fmla="*/ 479 w 683660"/>
              <a:gd name="T7" fmla="*/ 268 h 1114145"/>
              <a:gd name="T8" fmla="*/ 642 w 683660"/>
              <a:gd name="T9" fmla="*/ 77 h 1114145"/>
              <a:gd name="T10" fmla="*/ 73 w 683660"/>
              <a:gd name="T11" fmla="*/ 0 h 1114145"/>
              <a:gd name="T12" fmla="*/ 122 w 683660"/>
              <a:gd name="T13" fmla="*/ 23 h 1114145"/>
              <a:gd name="T14" fmla="*/ 526 w 683660"/>
              <a:gd name="T15" fmla="*/ 495 h 1114145"/>
              <a:gd name="T16" fmla="*/ 530 w 683660"/>
              <a:gd name="T17" fmla="*/ 506 h 1114145"/>
              <a:gd name="T18" fmla="*/ 767 w 683660"/>
              <a:gd name="T19" fmla="*/ 506 h 1114145"/>
              <a:gd name="T20" fmla="*/ 769 w 683660"/>
              <a:gd name="T21" fmla="*/ 500 h 1114145"/>
              <a:gd name="T22" fmla="*/ 1173 w 683660"/>
              <a:gd name="T23" fmla="*/ 29 h 1114145"/>
              <a:gd name="T24" fmla="*/ 1271 w 683660"/>
              <a:gd name="T25" fmla="*/ 29 h 1114145"/>
              <a:gd name="T26" fmla="*/ 1275 w 683660"/>
              <a:gd name="T27" fmla="*/ 34 h 1114145"/>
              <a:gd name="T28" fmla="*/ 1274 w 683660"/>
              <a:gd name="T29" fmla="*/ 148 h 1114145"/>
              <a:gd name="T30" fmla="*/ 870 w 683660"/>
              <a:gd name="T31" fmla="*/ 620 h 1114145"/>
              <a:gd name="T32" fmla="*/ 863 w 683660"/>
              <a:gd name="T33" fmla="*/ 624 h 1114145"/>
              <a:gd name="T34" fmla="*/ 863 w 683660"/>
              <a:gd name="T35" fmla="*/ 1383 h 1114145"/>
              <a:gd name="T36" fmla="*/ 855 w 683660"/>
              <a:gd name="T37" fmla="*/ 1406 h 1114145"/>
              <a:gd name="T38" fmla="*/ 857 w 683660"/>
              <a:gd name="T39" fmla="*/ 1413 h 1114145"/>
              <a:gd name="T40" fmla="*/ 857 w 683660"/>
              <a:gd name="T41" fmla="*/ 2387 h 1114145"/>
              <a:gd name="T42" fmla="*/ 784 w 683660"/>
              <a:gd name="T43" fmla="*/ 2471 h 1114145"/>
              <a:gd name="T44" fmla="*/ 778 w 683660"/>
              <a:gd name="T45" fmla="*/ 2471 h 1114145"/>
              <a:gd name="T46" fmla="*/ 706 w 683660"/>
              <a:gd name="T47" fmla="*/ 2387 h 1114145"/>
              <a:gd name="T48" fmla="*/ 706 w 683660"/>
              <a:gd name="T49" fmla="*/ 1429 h 1114145"/>
              <a:gd name="T50" fmla="*/ 600 w 683660"/>
              <a:gd name="T51" fmla="*/ 1429 h 1114145"/>
              <a:gd name="T52" fmla="*/ 600 w 683660"/>
              <a:gd name="T53" fmla="*/ 2392 h 1114145"/>
              <a:gd name="T54" fmla="*/ 527 w 683660"/>
              <a:gd name="T55" fmla="*/ 2477 h 1114145"/>
              <a:gd name="T56" fmla="*/ 521 w 683660"/>
              <a:gd name="T57" fmla="*/ 2477 h 1114145"/>
              <a:gd name="T58" fmla="*/ 449 w 683660"/>
              <a:gd name="T59" fmla="*/ 2392 h 1114145"/>
              <a:gd name="T60" fmla="*/ 449 w 683660"/>
              <a:gd name="T61" fmla="*/ 1418 h 1114145"/>
              <a:gd name="T62" fmla="*/ 452 w 683660"/>
              <a:gd name="T63" fmla="*/ 1411 h 1114145"/>
              <a:gd name="T64" fmla="*/ 442 w 683660"/>
              <a:gd name="T65" fmla="*/ 1383 h 1114145"/>
              <a:gd name="T66" fmla="*/ 442 w 683660"/>
              <a:gd name="T67" fmla="*/ 623 h 1114145"/>
              <a:gd name="T68" fmla="*/ 424 w 683660"/>
              <a:gd name="T69" fmla="*/ 615 h 1114145"/>
              <a:gd name="T70" fmla="*/ 20 w 683660"/>
              <a:gd name="T71" fmla="*/ 143 h 1114145"/>
              <a:gd name="T72" fmla="*/ 20 w 683660"/>
              <a:gd name="T73" fmla="*/ 29 h 1114145"/>
              <a:gd name="T74" fmla="*/ 24 w 683660"/>
              <a:gd name="T75" fmla="*/ 24 h 1114145"/>
              <a:gd name="T76" fmla="*/ 73 w 683660"/>
              <a:gd name="T77" fmla="*/ 0 h 111414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83660"/>
              <a:gd name="T118" fmla="*/ 0 h 1114145"/>
              <a:gd name="T119" fmla="*/ 683660 w 683660"/>
              <a:gd name="T120" fmla="*/ 1114145 h 111414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83660" h="1114145">
                <a:moveTo>
                  <a:pt x="338942" y="34645"/>
                </a:moveTo>
                <a:cubicBezTo>
                  <a:pt x="386287" y="34645"/>
                  <a:pt x="424667" y="73025"/>
                  <a:pt x="424667" y="120370"/>
                </a:cubicBezTo>
                <a:cubicBezTo>
                  <a:pt x="424667" y="167715"/>
                  <a:pt x="386287" y="206095"/>
                  <a:pt x="338942" y="206095"/>
                </a:cubicBezTo>
                <a:cubicBezTo>
                  <a:pt x="291597" y="206095"/>
                  <a:pt x="253217" y="167715"/>
                  <a:pt x="253217" y="120370"/>
                </a:cubicBezTo>
                <a:cubicBezTo>
                  <a:pt x="253217" y="73025"/>
                  <a:pt x="291597" y="34645"/>
                  <a:pt x="338942" y="34645"/>
                </a:cubicBezTo>
                <a:close/>
                <a:moveTo>
                  <a:pt x="38520" y="0"/>
                </a:moveTo>
                <a:cubicBezTo>
                  <a:pt x="47835" y="-28"/>
                  <a:pt x="57160" y="3498"/>
                  <a:pt x="64288" y="10584"/>
                </a:cubicBezTo>
                <a:lnTo>
                  <a:pt x="277636" y="222666"/>
                </a:lnTo>
                <a:cubicBezTo>
                  <a:pt x="278863" y="223886"/>
                  <a:pt x="279986" y="225172"/>
                  <a:pt x="279666" y="227527"/>
                </a:cubicBezTo>
                <a:lnTo>
                  <a:pt x="404988" y="227527"/>
                </a:lnTo>
                <a:cubicBezTo>
                  <a:pt x="404835" y="226271"/>
                  <a:pt x="405417" y="225650"/>
                  <a:pt x="406025" y="225046"/>
                </a:cubicBezTo>
                <a:lnTo>
                  <a:pt x="619372" y="12964"/>
                </a:lnTo>
                <a:cubicBezTo>
                  <a:pt x="633628" y="-1208"/>
                  <a:pt x="656674" y="-1139"/>
                  <a:pt x="670846" y="13117"/>
                </a:cubicBezTo>
                <a:lnTo>
                  <a:pt x="673076" y="15360"/>
                </a:lnTo>
                <a:cubicBezTo>
                  <a:pt x="687248" y="29617"/>
                  <a:pt x="687180" y="52663"/>
                  <a:pt x="672923" y="66835"/>
                </a:cubicBezTo>
                <a:lnTo>
                  <a:pt x="459576" y="278917"/>
                </a:lnTo>
                <a:lnTo>
                  <a:pt x="455624" y="280540"/>
                </a:lnTo>
                <a:lnTo>
                  <a:pt x="455624" y="622284"/>
                </a:lnTo>
                <a:lnTo>
                  <a:pt x="451314" y="632690"/>
                </a:lnTo>
                <a:lnTo>
                  <a:pt x="452447" y="635426"/>
                </a:lnTo>
                <a:lnTo>
                  <a:pt x="452447" y="1073649"/>
                </a:lnTo>
                <a:cubicBezTo>
                  <a:pt x="452447" y="1094699"/>
                  <a:pt x="435382" y="1111764"/>
                  <a:pt x="414332" y="1111764"/>
                </a:cubicBezTo>
                <a:lnTo>
                  <a:pt x="411020" y="1111764"/>
                </a:lnTo>
                <a:cubicBezTo>
                  <a:pt x="389970" y="1111764"/>
                  <a:pt x="372905" y="1094699"/>
                  <a:pt x="372905" y="1073649"/>
                </a:cubicBezTo>
                <a:lnTo>
                  <a:pt x="372905" y="642658"/>
                </a:lnTo>
                <a:lnTo>
                  <a:pt x="316716" y="642658"/>
                </a:lnTo>
                <a:lnTo>
                  <a:pt x="316716" y="1076030"/>
                </a:lnTo>
                <a:cubicBezTo>
                  <a:pt x="316716" y="1097080"/>
                  <a:pt x="299651" y="1114145"/>
                  <a:pt x="278601" y="1114145"/>
                </a:cubicBezTo>
                <a:lnTo>
                  <a:pt x="275289" y="1114145"/>
                </a:lnTo>
                <a:cubicBezTo>
                  <a:pt x="254239" y="1114145"/>
                  <a:pt x="237174" y="1097080"/>
                  <a:pt x="237174" y="1076030"/>
                </a:cubicBezTo>
                <a:lnTo>
                  <a:pt x="237174" y="637807"/>
                </a:lnTo>
                <a:cubicBezTo>
                  <a:pt x="237174" y="636704"/>
                  <a:pt x="237221" y="635612"/>
                  <a:pt x="238489" y="634633"/>
                </a:cubicBezTo>
                <a:cubicBezTo>
                  <a:pt x="235073" y="631601"/>
                  <a:pt x="233374" y="627141"/>
                  <a:pt x="233374" y="622284"/>
                </a:cubicBezTo>
                <a:lnTo>
                  <a:pt x="233374" y="280352"/>
                </a:lnTo>
                <a:lnTo>
                  <a:pt x="224084" y="276537"/>
                </a:lnTo>
                <a:lnTo>
                  <a:pt x="10737" y="64455"/>
                </a:lnTo>
                <a:cubicBezTo>
                  <a:pt x="-3519" y="50283"/>
                  <a:pt x="-3588" y="27237"/>
                  <a:pt x="10584" y="12980"/>
                </a:cubicBezTo>
                <a:lnTo>
                  <a:pt x="12814" y="10737"/>
                </a:lnTo>
                <a:cubicBezTo>
                  <a:pt x="19900" y="3609"/>
                  <a:pt x="29205" y="28"/>
                  <a:pt x="38520" y="0"/>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6152" name="圆角矩形 24"/>
          <p:cNvSpPr>
            <a:spLocks noChangeArrowheads="1"/>
          </p:cNvSpPr>
          <p:nvPr/>
        </p:nvSpPr>
        <p:spPr bwMode="auto">
          <a:xfrm rot="2733358" flipH="1">
            <a:off x="1790847" y="3049985"/>
            <a:ext cx="225425" cy="219075"/>
          </a:xfrm>
          <a:custGeom>
            <a:avLst/>
            <a:gdLst>
              <a:gd name="T0" fmla="*/ 1350 w 663787"/>
              <a:gd name="T1" fmla="*/ 1432 h 661145"/>
              <a:gd name="T2" fmla="*/ 1314 w 663787"/>
              <a:gd name="T3" fmla="*/ 1417 h 661145"/>
              <a:gd name="T4" fmla="*/ 1326 w 663787"/>
              <a:gd name="T5" fmla="*/ 1411 h 661145"/>
              <a:gd name="T6" fmla="*/ 294 w 663787"/>
              <a:gd name="T7" fmla="*/ 531 h 661145"/>
              <a:gd name="T8" fmla="*/ 293 w 663787"/>
              <a:gd name="T9" fmla="*/ 532 h 661145"/>
              <a:gd name="T10" fmla="*/ 269 w 663787"/>
              <a:gd name="T11" fmla="*/ 502 h 661145"/>
              <a:gd name="T12" fmla="*/ 61 w 663787"/>
              <a:gd name="T13" fmla="*/ 500 h 661145"/>
              <a:gd name="T14" fmla="*/ 19 w 663787"/>
              <a:gd name="T15" fmla="*/ 579 h 661145"/>
              <a:gd name="T16" fmla="*/ 0 w 663787"/>
              <a:gd name="T17" fmla="*/ 618 h 661145"/>
              <a:gd name="T18" fmla="*/ 0 w 663787"/>
              <a:gd name="T19" fmla="*/ 1204 h 661145"/>
              <a:gd name="T20" fmla="*/ 136 w 663787"/>
              <a:gd name="T21" fmla="*/ 1318 h 661145"/>
              <a:gd name="T22" fmla="*/ 138 w 663787"/>
              <a:gd name="T23" fmla="*/ 1318 h 661145"/>
              <a:gd name="T24" fmla="*/ 274 w 663787"/>
              <a:gd name="T25" fmla="*/ 1204 h 661145"/>
              <a:gd name="T26" fmla="*/ 274 w 663787"/>
              <a:gd name="T27" fmla="*/ 841 h 661145"/>
              <a:gd name="T28" fmla="*/ 948 w 663787"/>
              <a:gd name="T29" fmla="*/ 1410 h 661145"/>
              <a:gd name="T30" fmla="*/ 495 w 663787"/>
              <a:gd name="T31" fmla="*/ 1403 h 661145"/>
              <a:gd name="T32" fmla="*/ 357 w 663787"/>
              <a:gd name="T33" fmla="*/ 1515 h 661145"/>
              <a:gd name="T34" fmla="*/ 357 w 663787"/>
              <a:gd name="T35" fmla="*/ 1517 h 661145"/>
              <a:gd name="T36" fmla="*/ 490 w 663787"/>
              <a:gd name="T37" fmla="*/ 1634 h 661145"/>
              <a:gd name="T38" fmla="*/ 1184 w 663787"/>
              <a:gd name="T39" fmla="*/ 1645 h 661145"/>
              <a:gd name="T40" fmla="*/ 1207 w 663787"/>
              <a:gd name="T41" fmla="*/ 1638 h 661145"/>
              <a:gd name="T42" fmla="*/ 1348 w 663787"/>
              <a:gd name="T43" fmla="*/ 1608 h 661145"/>
              <a:gd name="T44" fmla="*/ 1350 w 663787"/>
              <a:gd name="T45" fmla="*/ 1432 h 661145"/>
              <a:gd name="T46" fmla="*/ 1677 w 663787"/>
              <a:gd name="T47" fmla="*/ 551 h 661145"/>
              <a:gd name="T48" fmla="*/ 1302 w 663787"/>
              <a:gd name="T49" fmla="*/ 229 h 661145"/>
              <a:gd name="T50" fmla="*/ 1234 w 663787"/>
              <a:gd name="T51" fmla="*/ 223 h 661145"/>
              <a:gd name="T52" fmla="*/ 1223 w 663787"/>
              <a:gd name="T53" fmla="*/ 204 h 661145"/>
              <a:gd name="T54" fmla="*/ 1146 w 663787"/>
              <a:gd name="T55" fmla="*/ 181 h 661145"/>
              <a:gd name="T56" fmla="*/ 399 w 663787"/>
              <a:gd name="T57" fmla="*/ 214 h 661145"/>
              <a:gd name="T58" fmla="*/ 297 w 663787"/>
              <a:gd name="T59" fmla="*/ 309 h 661145"/>
              <a:gd name="T60" fmla="*/ 298 w 663787"/>
              <a:gd name="T61" fmla="*/ 317 h 661145"/>
              <a:gd name="T62" fmla="*/ 411 w 663787"/>
              <a:gd name="T63" fmla="*/ 403 h 661145"/>
              <a:gd name="T64" fmla="*/ 1041 w 663787"/>
              <a:gd name="T65" fmla="*/ 374 h 661145"/>
              <a:gd name="T66" fmla="*/ 615 w 663787"/>
              <a:gd name="T67" fmla="*/ 727 h 661145"/>
              <a:gd name="T68" fmla="*/ 614 w 663787"/>
              <a:gd name="T69" fmla="*/ 799 h 661145"/>
              <a:gd name="T70" fmla="*/ 989 w 663787"/>
              <a:gd name="T71" fmla="*/ 1121 h 661145"/>
              <a:gd name="T72" fmla="*/ 1074 w 663787"/>
              <a:gd name="T73" fmla="*/ 1122 h 661145"/>
              <a:gd name="T74" fmla="*/ 1495 w 663787"/>
              <a:gd name="T75" fmla="*/ 773 h 661145"/>
              <a:gd name="T76" fmla="*/ 1450 w 663787"/>
              <a:gd name="T77" fmla="*/ 1298 h 661145"/>
              <a:gd name="T78" fmla="*/ 1550 w 663787"/>
              <a:gd name="T79" fmla="*/ 1395 h 661145"/>
              <a:gd name="T80" fmla="*/ 1559 w 663787"/>
              <a:gd name="T81" fmla="*/ 1395 h 661145"/>
              <a:gd name="T82" fmla="*/ 1674 w 663787"/>
              <a:gd name="T83" fmla="*/ 1311 h 661145"/>
              <a:gd name="T84" fmla="*/ 1728 w 663787"/>
              <a:gd name="T85" fmla="*/ 682 h 661145"/>
              <a:gd name="T86" fmla="*/ 1702 w 663787"/>
              <a:gd name="T87" fmla="*/ 616 h 661145"/>
              <a:gd name="T88" fmla="*/ 1684 w 663787"/>
              <a:gd name="T89" fmla="*/ 608 h 661145"/>
              <a:gd name="T90" fmla="*/ 1677 w 663787"/>
              <a:gd name="T91" fmla="*/ 551 h 661145"/>
              <a:gd name="T92" fmla="*/ 1884 w 663787"/>
              <a:gd name="T93" fmla="*/ 64 h 661145"/>
              <a:gd name="T94" fmla="*/ 1527 w 663787"/>
              <a:gd name="T95" fmla="*/ 61 h 661145"/>
              <a:gd name="T96" fmla="*/ 1523 w 663787"/>
              <a:gd name="T97" fmla="*/ 363 h 661145"/>
              <a:gd name="T98" fmla="*/ 1880 w 663787"/>
              <a:gd name="T99" fmla="*/ 365 h 661145"/>
              <a:gd name="T100" fmla="*/ 1884 w 663787"/>
              <a:gd name="T101" fmla="*/ 64 h 66114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63787"/>
              <a:gd name="T154" fmla="*/ 0 h 661145"/>
              <a:gd name="T155" fmla="*/ 663787 w 663787"/>
              <a:gd name="T156" fmla="*/ 661145 h 66114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63787" h="661145">
                <a:moveTo>
                  <a:pt x="458243" y="575693"/>
                </a:moveTo>
                <a:lnTo>
                  <a:pt x="445813" y="569527"/>
                </a:lnTo>
                <a:lnTo>
                  <a:pt x="449906" y="567192"/>
                </a:lnTo>
                <a:lnTo>
                  <a:pt x="99723" y="213549"/>
                </a:lnTo>
                <a:lnTo>
                  <a:pt x="99480" y="213841"/>
                </a:lnTo>
                <a:cubicBezTo>
                  <a:pt x="97834" y="209289"/>
                  <a:pt x="94955" y="205285"/>
                  <a:pt x="91419" y="201680"/>
                </a:cubicBezTo>
                <a:cubicBezTo>
                  <a:pt x="72081" y="181962"/>
                  <a:pt x="40421" y="181655"/>
                  <a:pt x="20703" y="200994"/>
                </a:cubicBezTo>
                <a:cubicBezTo>
                  <a:pt x="11800" y="209725"/>
                  <a:pt x="6855" y="220969"/>
                  <a:pt x="6465" y="232539"/>
                </a:cubicBezTo>
                <a:cubicBezTo>
                  <a:pt x="1137" y="236481"/>
                  <a:pt x="0" y="242181"/>
                  <a:pt x="0" y="248148"/>
                </a:cubicBezTo>
                <a:lnTo>
                  <a:pt x="0" y="483772"/>
                </a:lnTo>
                <a:cubicBezTo>
                  <a:pt x="0" y="509148"/>
                  <a:pt x="20572" y="529720"/>
                  <a:pt x="45948" y="529720"/>
                </a:cubicBezTo>
                <a:lnTo>
                  <a:pt x="46921" y="529720"/>
                </a:lnTo>
                <a:cubicBezTo>
                  <a:pt x="72297" y="529720"/>
                  <a:pt x="92869" y="509148"/>
                  <a:pt x="92869" y="483772"/>
                </a:cubicBezTo>
                <a:lnTo>
                  <a:pt x="92869" y="338096"/>
                </a:lnTo>
                <a:lnTo>
                  <a:pt x="321732" y="566706"/>
                </a:lnTo>
                <a:lnTo>
                  <a:pt x="167951" y="563721"/>
                </a:lnTo>
                <a:cubicBezTo>
                  <a:pt x="142579" y="563229"/>
                  <a:pt x="121612" y="583398"/>
                  <a:pt x="121120" y="608769"/>
                </a:cubicBezTo>
                <a:lnTo>
                  <a:pt x="121101" y="609742"/>
                </a:lnTo>
                <a:cubicBezTo>
                  <a:pt x="120608" y="635113"/>
                  <a:pt x="140777" y="656080"/>
                  <a:pt x="166149" y="656573"/>
                </a:cubicBezTo>
                <a:lnTo>
                  <a:pt x="401728" y="661145"/>
                </a:lnTo>
                <a:lnTo>
                  <a:pt x="409433" y="658128"/>
                </a:lnTo>
                <a:cubicBezTo>
                  <a:pt x="425832" y="663490"/>
                  <a:pt x="444366" y="659345"/>
                  <a:pt x="457556" y="646408"/>
                </a:cubicBezTo>
                <a:cubicBezTo>
                  <a:pt x="477274" y="627070"/>
                  <a:pt x="477581" y="595410"/>
                  <a:pt x="458243" y="575693"/>
                </a:cubicBezTo>
                <a:close/>
                <a:moveTo>
                  <a:pt x="569072" y="221656"/>
                </a:moveTo>
                <a:lnTo>
                  <a:pt x="441982" y="92076"/>
                </a:lnTo>
                <a:cubicBezTo>
                  <a:pt x="435553" y="85521"/>
                  <a:pt x="425782" y="84231"/>
                  <a:pt x="418716" y="89562"/>
                </a:cubicBezTo>
                <a:cubicBezTo>
                  <a:pt x="419027" y="85888"/>
                  <a:pt x="417143" y="83751"/>
                  <a:pt x="415039" y="81859"/>
                </a:cubicBezTo>
                <a:cubicBezTo>
                  <a:pt x="408115" y="75628"/>
                  <a:pt x="398814" y="72038"/>
                  <a:pt x="388777" y="72567"/>
                </a:cubicBezTo>
                <a:lnTo>
                  <a:pt x="135408" y="85922"/>
                </a:lnTo>
                <a:cubicBezTo>
                  <a:pt x="115333" y="86980"/>
                  <a:pt x="99918" y="104111"/>
                  <a:pt x="100976" y="124185"/>
                </a:cubicBezTo>
                <a:lnTo>
                  <a:pt x="101142" y="127344"/>
                </a:lnTo>
                <a:cubicBezTo>
                  <a:pt x="102200" y="147418"/>
                  <a:pt x="119331" y="162834"/>
                  <a:pt x="139405" y="161775"/>
                </a:cubicBezTo>
                <a:lnTo>
                  <a:pt x="353315" y="150501"/>
                </a:lnTo>
                <a:lnTo>
                  <a:pt x="208787" y="292251"/>
                </a:lnTo>
                <a:cubicBezTo>
                  <a:pt x="200753" y="300130"/>
                  <a:pt x="200628" y="313029"/>
                  <a:pt x="208507" y="321063"/>
                </a:cubicBezTo>
                <a:lnTo>
                  <a:pt x="335597" y="450643"/>
                </a:lnTo>
                <a:cubicBezTo>
                  <a:pt x="343476" y="458676"/>
                  <a:pt x="356376" y="458802"/>
                  <a:pt x="364409" y="450923"/>
                </a:cubicBezTo>
                <a:lnTo>
                  <a:pt x="507413" y="310668"/>
                </a:lnTo>
                <a:lnTo>
                  <a:pt x="492194" y="521477"/>
                </a:lnTo>
                <a:cubicBezTo>
                  <a:pt x="490747" y="541526"/>
                  <a:pt x="505827" y="558954"/>
                  <a:pt x="525877" y="560401"/>
                </a:cubicBezTo>
                <a:lnTo>
                  <a:pt x="529032" y="560629"/>
                </a:lnTo>
                <a:cubicBezTo>
                  <a:pt x="549081" y="562076"/>
                  <a:pt x="566509" y="546996"/>
                  <a:pt x="567956" y="526946"/>
                </a:cubicBezTo>
                <a:lnTo>
                  <a:pt x="586225" y="273883"/>
                </a:lnTo>
                <a:cubicBezTo>
                  <a:pt x="586948" y="263858"/>
                  <a:pt x="583540" y="254489"/>
                  <a:pt x="577445" y="247445"/>
                </a:cubicBezTo>
                <a:lnTo>
                  <a:pt x="571374" y="244402"/>
                </a:lnTo>
                <a:cubicBezTo>
                  <a:pt x="576541" y="237513"/>
                  <a:pt x="575338" y="228045"/>
                  <a:pt x="569072" y="221656"/>
                </a:cubicBezTo>
                <a:close/>
                <a:moveTo>
                  <a:pt x="639264" y="25699"/>
                </a:moveTo>
                <a:cubicBezTo>
                  <a:pt x="606113" y="-8102"/>
                  <a:pt x="551838" y="-8629"/>
                  <a:pt x="518037" y="24523"/>
                </a:cubicBezTo>
                <a:cubicBezTo>
                  <a:pt x="484235" y="57674"/>
                  <a:pt x="483709" y="111949"/>
                  <a:pt x="516860" y="145750"/>
                </a:cubicBezTo>
                <a:cubicBezTo>
                  <a:pt x="550012" y="179552"/>
                  <a:pt x="604287" y="180078"/>
                  <a:pt x="638088" y="146927"/>
                </a:cubicBezTo>
                <a:cubicBezTo>
                  <a:pt x="671889" y="113775"/>
                  <a:pt x="672416" y="59500"/>
                  <a:pt x="639264" y="25699"/>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6153" name="TextBox 1"/>
          <p:cNvSpPr>
            <a:spLocks noChangeArrowheads="1"/>
          </p:cNvSpPr>
          <p:nvPr/>
        </p:nvSpPr>
        <p:spPr bwMode="auto">
          <a:xfrm>
            <a:off x="616110" y="2349671"/>
            <a:ext cx="1208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altLang="zh-CN" b="1" dirty="0">
                <a:solidFill>
                  <a:srgbClr val="FFFFFF"/>
                </a:solidFill>
                <a:latin typeface="Calibri" panose="020F0502020204030204" pitchFamily="34" charset="0"/>
                <a:ea typeface="微软雅黑" panose="020B0503020204020204" pitchFamily="34" charset="-122"/>
              </a:rPr>
              <a:t>ARTIFICIAL</a:t>
            </a:r>
            <a:endParaRPr lang="zh-CN" altLang="en-US" dirty="0">
              <a:latin typeface="Calibri" panose="020F0502020204030204" pitchFamily="34" charset="0"/>
            </a:endParaRPr>
          </a:p>
        </p:txBody>
      </p:sp>
      <p:sp>
        <p:nvSpPr>
          <p:cNvPr id="6154" name="TextBox 8"/>
          <p:cNvSpPr>
            <a:spLocks noChangeArrowheads="1"/>
          </p:cNvSpPr>
          <p:nvPr/>
        </p:nvSpPr>
        <p:spPr bwMode="auto">
          <a:xfrm>
            <a:off x="2206468" y="2292119"/>
            <a:ext cx="111156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altLang="zh-CN" b="1" dirty="0">
                <a:solidFill>
                  <a:srgbClr val="FFFFFF"/>
                </a:solidFill>
                <a:latin typeface="Calibri" panose="020F0502020204030204" pitchFamily="34" charset="0"/>
                <a:ea typeface="微软雅黑" panose="020B0503020204020204" pitchFamily="34" charset="-122"/>
              </a:rPr>
              <a:t>PYTHON</a:t>
            </a:r>
            <a:endParaRPr lang="zh-CN" altLang="en-US" b="1" dirty="0">
              <a:solidFill>
                <a:srgbClr val="FFFFFF"/>
              </a:solidFill>
              <a:latin typeface="Calibri" panose="020F0502020204030204" pitchFamily="34" charset="0"/>
              <a:ea typeface="微软雅黑" panose="020B0503020204020204" pitchFamily="34" charset="-122"/>
            </a:endParaRPr>
          </a:p>
        </p:txBody>
      </p:sp>
      <p:sp>
        <p:nvSpPr>
          <p:cNvPr id="6155" name="TextBox 9"/>
          <p:cNvSpPr>
            <a:spLocks noChangeArrowheads="1"/>
          </p:cNvSpPr>
          <p:nvPr/>
        </p:nvSpPr>
        <p:spPr bwMode="auto">
          <a:xfrm>
            <a:off x="1384447" y="3365897"/>
            <a:ext cx="12287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tr-TR" altLang="zh-CN" sz="1100" b="1" dirty="0">
                <a:solidFill>
                  <a:schemeClr val="bg1"/>
                </a:solidFill>
                <a:latin typeface="微软雅黑" panose="020B0503020204020204" pitchFamily="34" charset="-122"/>
                <a:ea typeface="微软雅黑" panose="020B0503020204020204" pitchFamily="34" charset="-122"/>
              </a:rPr>
              <a:t>INTELLIGENCE</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6156" name="流程图: 联系 12"/>
          <p:cNvSpPr>
            <a:spLocks noChangeArrowheads="1"/>
          </p:cNvSpPr>
          <p:nvPr/>
        </p:nvSpPr>
        <p:spPr bwMode="auto">
          <a:xfrm>
            <a:off x="2657622" y="3535760"/>
            <a:ext cx="174625" cy="177800"/>
          </a:xfrm>
          <a:prstGeom prst="flowChartConnector">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157" name="流程图: 联系 13"/>
          <p:cNvSpPr>
            <a:spLocks noChangeArrowheads="1"/>
          </p:cNvSpPr>
          <p:nvPr/>
        </p:nvSpPr>
        <p:spPr bwMode="auto">
          <a:xfrm>
            <a:off x="3054497" y="3118247"/>
            <a:ext cx="153988" cy="157163"/>
          </a:xfrm>
          <a:prstGeom prst="flowChartConnector">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158" name="流程图: 联系 14"/>
          <p:cNvSpPr>
            <a:spLocks noChangeArrowheads="1"/>
          </p:cNvSpPr>
          <p:nvPr/>
        </p:nvSpPr>
        <p:spPr bwMode="auto">
          <a:xfrm>
            <a:off x="871685" y="3527822"/>
            <a:ext cx="190500" cy="195263"/>
          </a:xfrm>
          <a:prstGeom prst="flowChartConnector">
            <a:avLst/>
          </a:pr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159" name="流程图: 联系 15"/>
          <p:cNvSpPr>
            <a:spLocks noChangeArrowheads="1"/>
          </p:cNvSpPr>
          <p:nvPr/>
        </p:nvSpPr>
        <p:spPr bwMode="auto">
          <a:xfrm>
            <a:off x="533547" y="3123010"/>
            <a:ext cx="385763" cy="395287"/>
          </a:xfrm>
          <a:prstGeom prst="flowChartConnector">
            <a:avLst/>
          </a:pr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160" name="流程图: 联系 16"/>
          <p:cNvSpPr>
            <a:spLocks noChangeArrowheads="1"/>
          </p:cNvSpPr>
          <p:nvPr/>
        </p:nvSpPr>
        <p:spPr bwMode="auto">
          <a:xfrm>
            <a:off x="995510" y="3223022"/>
            <a:ext cx="288925" cy="295275"/>
          </a:xfrm>
          <a:prstGeom prst="flowChartConnector">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161" name="流程图: 联系 17"/>
          <p:cNvSpPr>
            <a:spLocks noChangeArrowheads="1"/>
          </p:cNvSpPr>
          <p:nvPr/>
        </p:nvSpPr>
        <p:spPr bwMode="auto">
          <a:xfrm>
            <a:off x="2754460" y="3202385"/>
            <a:ext cx="303212" cy="311150"/>
          </a:xfrm>
          <a:prstGeom prst="flowChartConnector">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167" name="矩形 64"/>
          <p:cNvSpPr>
            <a:spLocks noChangeArrowheads="1"/>
          </p:cNvSpPr>
          <p:nvPr/>
        </p:nvSpPr>
        <p:spPr bwMode="auto">
          <a:xfrm>
            <a:off x="3616474" y="1038751"/>
            <a:ext cx="5203998"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100" b="0" i="0" u="none" strike="noStrike" baseline="0" dirty="0">
                <a:solidFill>
                  <a:srgbClr val="000000"/>
                </a:solidFill>
                <a:latin typeface="Times New Roman" panose="02020603050405020304" pitchFamily="18" charset="0"/>
              </a:rPr>
              <a:t>Kiraz, gülgiller familyasındandır. Dünyada 1500 civarında kiraz çeşidi vardır. Dünyada kiraz üretiminin yapıldığı önemli ülkelerin başında yaklaşık 500 bin ton üretimle Türkiye gelmektedir.</a:t>
            </a:r>
          </a:p>
          <a:p>
            <a:pPr eaLnBrk="1" hangingPunct="1"/>
            <a:r>
              <a:rPr lang="tr-TR" sz="1100" b="0" i="0" u="none" strike="noStrike" baseline="0" dirty="0">
                <a:solidFill>
                  <a:srgbClr val="000000"/>
                </a:solidFill>
                <a:latin typeface="Times New Roman" panose="02020603050405020304" pitchFamily="18" charset="0"/>
              </a:rPr>
              <a:t>Dünya meyve ticaretinde belirli standartlara göre sınıflandırılmış kaliteli ürünler tercih edilmektedir. Günümüzde artan talep oranlarına bağlı olarak teknolojinin gelişmesi ile birlikte otomatik olarak nesnelerin sınıflandırılması ve tasnif edilmesi önemli bir alan haline gelmiştir. Sınıflandırma işlemi insanlar ve makinalar ile gerçekleştirilebilmektedir ancak ürünlerdeki şekilsel farklılıklar ve insanlardan kaynaklanan hatalar nedeniyle verimli bir sınıflandırma yapılamamaktadır. Bu nedenle ölçümler sırasında görüntü işleme tekniklerinin tarım sektöründe önemli bir yeri vardır</a:t>
            </a:r>
          </a:p>
          <a:p>
            <a:pPr eaLnBrk="1" hangingPunct="1"/>
            <a:r>
              <a:rPr lang="tr-TR" sz="1100" b="1" i="0" u="none" strike="noStrike" baseline="0" dirty="0">
                <a:solidFill>
                  <a:srgbClr val="000000"/>
                </a:solidFill>
                <a:latin typeface="Times New Roman" panose="02020603050405020304" pitchFamily="18" charset="0"/>
              </a:rPr>
              <a:t>Yapılan çalışmada, ülkemizde yaygın olarak yetiştirilen ve önemli ihracat ürünlerinden biri olan kiraz meyvesinin, </a:t>
            </a:r>
            <a:r>
              <a:rPr lang="tr-TR" sz="1100" b="1" i="0" u="none" strike="noStrike" baseline="0" dirty="0" err="1">
                <a:solidFill>
                  <a:srgbClr val="000000"/>
                </a:solidFill>
                <a:latin typeface="Times New Roman" panose="02020603050405020304" pitchFamily="18" charset="0"/>
              </a:rPr>
              <a:t>Matlab</a:t>
            </a:r>
            <a:r>
              <a:rPr lang="tr-TR" sz="1100" b="1" i="0" u="none" strike="noStrike" baseline="0" dirty="0">
                <a:solidFill>
                  <a:srgbClr val="000000"/>
                </a:solidFill>
                <a:latin typeface="Times New Roman" panose="02020603050405020304" pitchFamily="18" charset="0"/>
              </a:rPr>
              <a:t> R2013a programı kullanılarak büyüklüklerine göre sınıflandırılması amaçlanmıştır. Bu amaçla, görüntü işleme yöntemleri ile görüntünün arka planı siyah bir zemin haline getirilerek sınıflandırılacak kiraz meyvesinin arka planı temizlenmiştir. Daha sonra elde edilen görüntü çeşitli filtreleme işlemlerine tabi tutulmuş ve belirli algoritmalar ile kirazların sınır alanları belirlenmiştir. Sınırları belirlenen kirazlara ait boyut bilgisi hesaplanarak, kirazlara ait boyutsal sınıflandırma işlemi gerçekleştirilmiştir.</a:t>
            </a:r>
            <a:endParaRPr lang="en-US" sz="1100" b="1" dirty="0">
              <a:latin typeface="微软雅黑" panose="020B0503020204020204" pitchFamily="34" charset="-122"/>
              <a:ea typeface="微软雅黑" panose="020B0503020204020204" pitchFamily="34" charset="-122"/>
            </a:endParaRPr>
          </a:p>
        </p:txBody>
      </p:sp>
      <p:pic>
        <p:nvPicPr>
          <p:cNvPr id="6163" name="图片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8222" y="1705372"/>
            <a:ext cx="590550"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图片 40" descr="未tf awe标题-1.png">
            <a:extLst>
              <a:ext uri="{FF2B5EF4-FFF2-40B4-BE49-F238E27FC236}">
                <a16:creationId xmlns:a16="http://schemas.microsoft.com/office/drawing/2014/main" id="{25BF29D2-E72F-435D-8861-A1C26592DE9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41">
            <a:extLst>
              <a:ext uri="{FF2B5EF4-FFF2-40B4-BE49-F238E27FC236}">
                <a16:creationId xmlns:a16="http://schemas.microsoft.com/office/drawing/2014/main" id="{36B7738C-7A3D-45B5-ABE9-7765CD882C15}"/>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pic>
        <p:nvPicPr>
          <p:cNvPr id="31" name="图片 40" descr="未tf awe标题-1.png">
            <a:extLst>
              <a:ext uri="{FF2B5EF4-FFF2-40B4-BE49-F238E27FC236}">
                <a16:creationId xmlns:a16="http://schemas.microsoft.com/office/drawing/2014/main" id="{6A60ACFB-0FDC-46B7-8792-1E3D41540B0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矩形 41">
            <a:extLst>
              <a:ext uri="{FF2B5EF4-FFF2-40B4-BE49-F238E27FC236}">
                <a16:creationId xmlns:a16="http://schemas.microsoft.com/office/drawing/2014/main" id="{B3D2B480-4378-4D8E-A967-727B8C1BD9B9}"/>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sp>
        <p:nvSpPr>
          <p:cNvPr id="35" name="矩形 112">
            <a:extLst>
              <a:ext uri="{FF2B5EF4-FFF2-40B4-BE49-F238E27FC236}">
                <a16:creationId xmlns:a16="http://schemas.microsoft.com/office/drawing/2014/main" id="{3A872022-2449-4FA8-AF83-75F9A721AF1E}"/>
              </a:ext>
            </a:extLst>
          </p:cNvPr>
          <p:cNvSpPr>
            <a:spLocks noChangeArrowheads="1"/>
          </p:cNvSpPr>
          <p:nvPr/>
        </p:nvSpPr>
        <p:spPr bwMode="auto">
          <a:xfrm>
            <a:off x="5303773" y="488720"/>
            <a:ext cx="1768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tr-TR" altLang="zh-CN" sz="1400" b="1" dirty="0">
                <a:latin typeface="微软雅黑" panose="020B0503020204020204" pitchFamily="34" charset="-122"/>
                <a:ea typeface="微软雅黑" panose="020B0503020204020204" pitchFamily="34" charset="-122"/>
              </a:rPr>
              <a:t>                  </a:t>
            </a:r>
            <a:r>
              <a:rPr lang="tr-TR" altLang="zh-CN" b="1" dirty="0">
                <a:latin typeface="微软雅黑" panose="020B0503020204020204" pitchFamily="34" charset="-122"/>
                <a:ea typeface="微软雅黑" panose="020B0503020204020204" pitchFamily="34" charset="-122"/>
              </a:rPr>
              <a:t>GİRİŞ</a:t>
            </a:r>
            <a:endParaRPr lang="en-US" b="1" dirty="0">
              <a:latin typeface="微软雅黑" panose="020B0503020204020204" pitchFamily="34" charset="-122"/>
              <a:ea typeface="微软雅黑" panose="020B0503020204020204" pitchFamily="34" charset="-122"/>
            </a:endParaRPr>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18" name="矩形 1"/>
          <p:cNvSpPr>
            <a:spLocks noChangeArrowheads="1"/>
          </p:cNvSpPr>
          <p:nvPr/>
        </p:nvSpPr>
        <p:spPr bwMode="auto">
          <a:xfrm>
            <a:off x="1714500" y="2071688"/>
            <a:ext cx="5786438" cy="857250"/>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9219" name="矩形 129"/>
          <p:cNvSpPr>
            <a:spLocks noChangeArrowheads="1"/>
          </p:cNvSpPr>
          <p:nvPr/>
        </p:nvSpPr>
        <p:spPr bwMode="auto">
          <a:xfrm>
            <a:off x="3357563" y="2300258"/>
            <a:ext cx="34466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altLang="zh-CN" sz="2000" b="1" dirty="0">
                <a:latin typeface="微软雅黑" panose="020B0503020204020204" pitchFamily="34" charset="-122"/>
                <a:ea typeface="微软雅黑" panose="020B0503020204020204" pitchFamily="34" charset="-122"/>
              </a:rPr>
              <a:t>MATERYAL VE METOT</a:t>
            </a:r>
            <a:endParaRPr lang="en-US" sz="2000" b="1" dirty="0">
              <a:latin typeface="微软雅黑" panose="020B0503020204020204" pitchFamily="34" charset="-122"/>
              <a:ea typeface="微软雅黑" panose="020B0503020204020204" pitchFamily="34" charset="-122"/>
            </a:endParaRPr>
          </a:p>
        </p:txBody>
      </p:sp>
      <p:sp>
        <p:nvSpPr>
          <p:cNvPr id="9220" name="TextBox 3"/>
          <p:cNvSpPr txBox="1">
            <a:spLocks noChangeArrowheads="1"/>
          </p:cNvSpPr>
          <p:nvPr/>
        </p:nvSpPr>
        <p:spPr bwMode="auto">
          <a:xfrm>
            <a:off x="2571750" y="2000250"/>
            <a:ext cx="1000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000" b="1">
                <a:latin typeface="Calibri" panose="020F0502020204030204" pitchFamily="34" charset="0"/>
              </a:rPr>
              <a:t>02</a:t>
            </a:r>
            <a:endParaRPr lang="zh-CN" altLang="en-US" sz="6000" b="1">
              <a:latin typeface="Calibri" panose="020F0502020204030204" pitchFamily="34" charset="0"/>
            </a:endParaRPr>
          </a:p>
        </p:txBody>
      </p:sp>
    </p:spTree>
  </p:cSld>
  <p:clrMapOvr>
    <a:masterClrMapping/>
  </p:clrMapOvr>
  <p:transition>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矩形 16"/>
          <p:cNvSpPr>
            <a:spLocks noChangeArrowheads="1"/>
          </p:cNvSpPr>
          <p:nvPr/>
        </p:nvSpPr>
        <p:spPr bwMode="auto">
          <a:xfrm>
            <a:off x="738006" y="1469076"/>
            <a:ext cx="772242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r>
              <a:rPr lang="tr-TR" sz="1400" b="0" i="0" u="none" strike="noStrike" baseline="0" dirty="0">
                <a:solidFill>
                  <a:srgbClr val="000000"/>
                </a:solidFill>
                <a:latin typeface="Times New Roman" panose="02020603050405020304" pitchFamily="18" charset="0"/>
              </a:rPr>
              <a:t>Latince ismi 'Prunus </a:t>
            </a:r>
            <a:r>
              <a:rPr lang="tr-TR" sz="1400" b="0" i="0" u="none" strike="noStrike" baseline="0" dirty="0" err="1">
                <a:solidFill>
                  <a:srgbClr val="000000"/>
                </a:solidFill>
                <a:latin typeface="Times New Roman" panose="02020603050405020304" pitchFamily="18" charset="0"/>
              </a:rPr>
              <a:t>avium</a:t>
            </a:r>
            <a:r>
              <a:rPr lang="tr-TR" sz="1400" b="0" i="0" u="none" strike="noStrike" baseline="0" dirty="0">
                <a:solidFill>
                  <a:srgbClr val="000000"/>
                </a:solidFill>
                <a:latin typeface="Times New Roman" panose="02020603050405020304" pitchFamily="18" charset="0"/>
              </a:rPr>
              <a:t>' olan kiraz ağacı, Gülgiller (</a:t>
            </a:r>
            <a:r>
              <a:rPr lang="tr-TR" sz="1400" b="0" i="0" u="none" strike="noStrike" baseline="0" dirty="0" err="1">
                <a:solidFill>
                  <a:srgbClr val="000000"/>
                </a:solidFill>
                <a:latin typeface="Times New Roman" panose="02020603050405020304" pitchFamily="18" charset="0"/>
              </a:rPr>
              <a:t>Rosaceae</a:t>
            </a:r>
            <a:r>
              <a:rPr lang="tr-TR" sz="1400" b="0" i="0" u="none" strike="noStrike" baseline="0" dirty="0">
                <a:solidFill>
                  <a:srgbClr val="000000"/>
                </a:solidFill>
                <a:latin typeface="Times New Roman" panose="02020603050405020304" pitchFamily="18" charset="0"/>
              </a:rPr>
              <a:t>) familyasının bir </a:t>
            </a:r>
            <a:r>
              <a:rPr lang="tr-TR" sz="1400" b="0" i="0" u="none" strike="noStrike" baseline="0" dirty="0" err="1">
                <a:solidFill>
                  <a:srgbClr val="000000"/>
                </a:solidFill>
                <a:latin typeface="Times New Roman" panose="02020603050405020304" pitchFamily="18" charset="0"/>
              </a:rPr>
              <a:t>üyesidir.Dünyada</a:t>
            </a:r>
            <a:r>
              <a:rPr lang="tr-TR" sz="1400" b="0" i="0" u="none" strike="noStrike" baseline="0" dirty="0">
                <a:solidFill>
                  <a:srgbClr val="000000"/>
                </a:solidFill>
                <a:latin typeface="Times New Roman" panose="02020603050405020304" pitchFamily="18" charset="0"/>
              </a:rPr>
              <a:t> 1500 civarında çeşidi olan kiraz, tatlı aromalı, sulu ve sert çekirdekli bir meyve türüdür.</a:t>
            </a:r>
          </a:p>
          <a:p>
            <a:pPr algn="l"/>
            <a:r>
              <a:rPr lang="tr-TR" sz="1400" b="0" i="0" u="none" strike="noStrike" baseline="0" dirty="0">
                <a:solidFill>
                  <a:srgbClr val="000000"/>
                </a:solidFill>
                <a:latin typeface="Times New Roman" panose="02020603050405020304" pitchFamily="18" charset="0"/>
              </a:rPr>
              <a:t>2014-2018 yılları arası kiraz üretimi incelendiğinde, beş yıllık üretim ortalaması 570 bin ton olan Türkiye’nin dünya liderliğini aldığı, ikinci sırada ise 333 bin ton üretim ile ABD’nin ülkemizi takip ettiği görülmektedir. Aşağıdaki Şekil 1’de ülkeler bazında yıllara göre dünya kiraz üretim miktarları (ton) gösterilmiştir.</a:t>
            </a:r>
            <a:endParaRPr lang="en-US" sz="1400" dirty="0">
              <a:latin typeface="微软雅黑" panose="020B0503020204020204" pitchFamily="34" charset="-122"/>
              <a:ea typeface="微软雅黑" panose="020B0503020204020204" pitchFamily="34" charset="-122"/>
            </a:endParaRPr>
          </a:p>
        </p:txBody>
      </p:sp>
      <p:pic>
        <p:nvPicPr>
          <p:cNvPr id="119" name="图片 40" descr="未tf awe标题-1.png">
            <a:extLst>
              <a:ext uri="{FF2B5EF4-FFF2-40B4-BE49-F238E27FC236}">
                <a16:creationId xmlns:a16="http://schemas.microsoft.com/office/drawing/2014/main" id="{3066827A-E85B-4EC2-B2D8-13FA618183E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 name="矩形 41">
            <a:extLst>
              <a:ext uri="{FF2B5EF4-FFF2-40B4-BE49-F238E27FC236}">
                <a16:creationId xmlns:a16="http://schemas.microsoft.com/office/drawing/2014/main" id="{3F4B8D10-30D6-47DB-AAAB-0E0228334179}"/>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121" name="图片 40" descr="未tf awe标题-1.png">
            <a:extLst>
              <a:ext uri="{FF2B5EF4-FFF2-40B4-BE49-F238E27FC236}">
                <a16:creationId xmlns:a16="http://schemas.microsoft.com/office/drawing/2014/main" id="{F1B532A0-1646-450C-8DC3-D80C6C1863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矩形 41">
            <a:extLst>
              <a:ext uri="{FF2B5EF4-FFF2-40B4-BE49-F238E27FC236}">
                <a16:creationId xmlns:a16="http://schemas.microsoft.com/office/drawing/2014/main" id="{3E8DD909-1CB0-4DEF-98A0-689EFC8D7434}"/>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pic>
        <p:nvPicPr>
          <p:cNvPr id="4" name="Resim 3">
            <a:extLst>
              <a:ext uri="{FF2B5EF4-FFF2-40B4-BE49-F238E27FC236}">
                <a16:creationId xmlns:a16="http://schemas.microsoft.com/office/drawing/2014/main" id="{D693F40D-E348-4641-8619-2CD47344DD84}"/>
              </a:ext>
            </a:extLst>
          </p:cNvPr>
          <p:cNvPicPr>
            <a:picLocks noChangeAspect="1"/>
          </p:cNvPicPr>
          <p:nvPr/>
        </p:nvPicPr>
        <p:blipFill>
          <a:blip r:embed="rId3"/>
          <a:stretch>
            <a:fillRect/>
          </a:stretch>
        </p:blipFill>
        <p:spPr>
          <a:xfrm>
            <a:off x="771904" y="3022376"/>
            <a:ext cx="4203226" cy="1561340"/>
          </a:xfrm>
          <a:prstGeom prst="rect">
            <a:avLst/>
          </a:prstGeom>
        </p:spPr>
      </p:pic>
      <p:sp>
        <p:nvSpPr>
          <p:cNvPr id="11" name="Metin kutusu 10">
            <a:extLst>
              <a:ext uri="{FF2B5EF4-FFF2-40B4-BE49-F238E27FC236}">
                <a16:creationId xmlns:a16="http://schemas.microsoft.com/office/drawing/2014/main" id="{761B644D-5D20-487C-98BD-F2E1A4984BDC}"/>
              </a:ext>
            </a:extLst>
          </p:cNvPr>
          <p:cNvSpPr txBox="1"/>
          <p:nvPr/>
        </p:nvSpPr>
        <p:spPr>
          <a:xfrm>
            <a:off x="4977299" y="3047602"/>
            <a:ext cx="3888432" cy="1323439"/>
          </a:xfrm>
          <a:prstGeom prst="rect">
            <a:avLst/>
          </a:prstGeom>
          <a:noFill/>
        </p:spPr>
        <p:txBody>
          <a:bodyPr wrap="square">
            <a:spAutoFit/>
          </a:bodyPr>
          <a:lstStyle/>
          <a:p>
            <a:r>
              <a:rPr lang="tr-TR" sz="1600" b="0" i="0" u="none" strike="noStrike" baseline="0" dirty="0">
                <a:solidFill>
                  <a:srgbClr val="000000"/>
                </a:solidFill>
                <a:latin typeface="Times New Roman" panose="02020603050405020304" pitchFamily="18" charset="0"/>
              </a:rPr>
              <a:t>Türkiye 2018 yılında 84.087 ha ile toplam dünya kiraz alanının %19’unu ve 639.564 ton ile de toplam dünya kiraz üretiminin %25’ini oluşturarak Dünya Liderliğini sürdürmektedir</a:t>
            </a:r>
            <a:r>
              <a:rPr lang="tr-TR" sz="1600" dirty="0">
                <a:solidFill>
                  <a:srgbClr val="000000"/>
                </a:solidFill>
                <a:latin typeface="Times New Roman" panose="02020603050405020304" pitchFamily="18" charset="0"/>
              </a:rPr>
              <a:t>.</a:t>
            </a:r>
            <a:endParaRPr lang="tr-TR" sz="1600" dirty="0"/>
          </a:p>
        </p:txBody>
      </p:sp>
      <p:pic>
        <p:nvPicPr>
          <p:cNvPr id="12" name="图片 20" descr="未标题-1fa.jpg">
            <a:extLst>
              <a:ext uri="{FF2B5EF4-FFF2-40B4-BE49-F238E27FC236}">
                <a16:creationId xmlns:a16="http://schemas.microsoft.com/office/drawing/2014/main" id="{D7B17FB8-E250-431B-B39C-4B187CBAD1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9" y="599928"/>
            <a:ext cx="3643313"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8">
            <a:extLst>
              <a:ext uri="{FF2B5EF4-FFF2-40B4-BE49-F238E27FC236}">
                <a16:creationId xmlns:a16="http://schemas.microsoft.com/office/drawing/2014/main" id="{D518D922-7306-4893-9897-B90FFF38283D}"/>
              </a:ext>
            </a:extLst>
          </p:cNvPr>
          <p:cNvSpPr>
            <a:spLocks noChangeArrowheads="1"/>
          </p:cNvSpPr>
          <p:nvPr/>
        </p:nvSpPr>
        <p:spPr bwMode="auto">
          <a:xfrm>
            <a:off x="1425988" y="866098"/>
            <a:ext cx="19938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tr-TR" altLang="zh-CN" sz="1200" b="1" dirty="0">
                <a:latin typeface="微软雅黑" panose="020B0503020204020204" pitchFamily="34" charset="-122"/>
                <a:ea typeface="微软雅黑" panose="020B0503020204020204" pitchFamily="34" charset="-122"/>
              </a:rPr>
              <a:t>2.1 KİRAZ MEYVESİ</a:t>
            </a:r>
            <a:endParaRPr lang="en-US" sz="1200" b="1" dirty="0">
              <a:latin typeface="微软雅黑" panose="020B0503020204020204" pitchFamily="34" charset="-122"/>
              <a:ea typeface="微软雅黑" panose="020B0503020204020204" pitchFamily="34" charset="-122"/>
            </a:endParaRPr>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8194" name="图片 20" descr="未标题-1f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318" y="731519"/>
            <a:ext cx="3643313"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矩形 8"/>
          <p:cNvSpPr>
            <a:spLocks noChangeArrowheads="1"/>
          </p:cNvSpPr>
          <p:nvPr/>
        </p:nvSpPr>
        <p:spPr bwMode="auto">
          <a:xfrm>
            <a:off x="1213737" y="997689"/>
            <a:ext cx="18918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altLang="zh-CN" sz="1200" b="1" dirty="0">
                <a:latin typeface="微软雅黑" panose="020B0503020204020204" pitchFamily="34" charset="-122"/>
                <a:ea typeface="微软雅黑" panose="020B0503020204020204" pitchFamily="34" charset="-122"/>
              </a:rPr>
              <a:t>2.2 GÖRÜNTÜ İŞLEME</a:t>
            </a:r>
            <a:endParaRPr lang="en-US" sz="1200" b="1" dirty="0">
              <a:latin typeface="微软雅黑" panose="020B0503020204020204" pitchFamily="34" charset="-122"/>
              <a:ea typeface="微软雅黑" panose="020B0503020204020204" pitchFamily="34" charset="-122"/>
            </a:endParaRPr>
          </a:p>
        </p:txBody>
      </p:sp>
      <p:sp>
        <p:nvSpPr>
          <p:cNvPr id="8197" name="矩形 9"/>
          <p:cNvSpPr>
            <a:spLocks noChangeArrowheads="1"/>
          </p:cNvSpPr>
          <p:nvPr/>
        </p:nvSpPr>
        <p:spPr bwMode="auto">
          <a:xfrm>
            <a:off x="581589" y="1617344"/>
            <a:ext cx="8010298"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tr-TR" sz="1400" b="0" i="0" u="none" strike="noStrike" baseline="0" dirty="0">
                <a:solidFill>
                  <a:srgbClr val="000000"/>
                </a:solidFill>
                <a:latin typeface="Times New Roman" panose="02020603050405020304" pitchFamily="18" charset="0"/>
              </a:rPr>
              <a:t>Görüntü işleme, görüntüyü dijital form haline getirerek spesifik görüntü elde etmek yada </a:t>
            </a:r>
            <a:r>
              <a:rPr lang="tr-TR" sz="1400" b="0" i="0" u="none" strike="noStrike" baseline="0" dirty="0" err="1">
                <a:solidFill>
                  <a:srgbClr val="000000"/>
                </a:solidFill>
                <a:latin typeface="Times New Roman" panose="02020603050405020304" pitchFamily="18" charset="0"/>
              </a:rPr>
              <a:t>yazılımsal</a:t>
            </a:r>
            <a:r>
              <a:rPr lang="tr-TR" sz="1400" b="0" i="0" u="none" strike="noStrike" baseline="0" dirty="0">
                <a:solidFill>
                  <a:srgbClr val="000000"/>
                </a:solidFill>
                <a:latin typeface="Times New Roman" panose="02020603050405020304" pitchFamily="18" charset="0"/>
              </a:rPr>
              <a:t> olarak görüntü üzerinde istenilen sonucu elde etmek için kullanılan bir yöntemdir. Günümüzde görüntü işleme tıp, askeri alanlar, güvenlik, yüz tanıma, duygu analizi, robotik , sınıflandırma gibi pek çok alanda kullanılmaktadır.</a:t>
            </a:r>
          </a:p>
          <a:p>
            <a:r>
              <a:rPr lang="tr-TR" sz="1400" b="0" i="0" u="none" strike="noStrike" baseline="0" dirty="0">
                <a:solidFill>
                  <a:srgbClr val="000000"/>
                </a:solidFill>
                <a:latin typeface="Times New Roman" panose="02020603050405020304" pitchFamily="18" charset="0"/>
              </a:rPr>
              <a:t>Görüntü işlemeyi matrisler üzerinde yapılan işlemler bütünü şeklinde de tanımlayabiliriz. Resimler çeşitli renklerin bir araya geldiği karelerden oluşmaktadır. Halbuki </a:t>
            </a:r>
            <a:r>
              <a:rPr lang="tr-TR" sz="1400" b="0" i="0" u="none" strike="noStrike" baseline="0" dirty="0" err="1">
                <a:solidFill>
                  <a:srgbClr val="000000"/>
                </a:solidFill>
                <a:latin typeface="Times New Roman" panose="02020603050405020304" pitchFamily="18" charset="0"/>
              </a:rPr>
              <a:t>resimi</a:t>
            </a:r>
            <a:r>
              <a:rPr lang="tr-TR" sz="1400" b="0" i="0" u="none" strike="noStrike" baseline="0" dirty="0">
                <a:solidFill>
                  <a:srgbClr val="000000"/>
                </a:solidFill>
                <a:latin typeface="Times New Roman" panose="02020603050405020304" pitchFamily="18" charset="0"/>
              </a:rPr>
              <a:t> en küçük parçalarına böldüğümüzde </a:t>
            </a:r>
            <a:r>
              <a:rPr lang="tr-TR" sz="1400" b="0" i="0" u="none" strike="noStrike" baseline="0" dirty="0" err="1">
                <a:solidFill>
                  <a:srgbClr val="000000"/>
                </a:solidFill>
                <a:latin typeface="Times New Roman" panose="02020603050405020304" pitchFamily="18" charset="0"/>
              </a:rPr>
              <a:t>pixsel</a:t>
            </a:r>
            <a:r>
              <a:rPr lang="tr-TR" sz="1400" b="0" i="0" u="none" strike="noStrike" baseline="0" dirty="0">
                <a:solidFill>
                  <a:srgbClr val="000000"/>
                </a:solidFill>
                <a:latin typeface="Times New Roman" panose="02020603050405020304" pitchFamily="18" charset="0"/>
              </a:rPr>
              <a:t> adını verdiğimiz matrislerden oluştuğunu </a:t>
            </a:r>
            <a:r>
              <a:rPr lang="tr-TR" sz="1400" b="0" i="0" u="none" strike="noStrike" baseline="0" dirty="0" err="1">
                <a:solidFill>
                  <a:srgbClr val="000000"/>
                </a:solidFill>
                <a:latin typeface="Times New Roman" panose="02020603050405020304" pitchFamily="18" charset="0"/>
              </a:rPr>
              <a:t>görmekteyiz.Görüntü</a:t>
            </a:r>
            <a:r>
              <a:rPr lang="tr-TR" sz="1400" b="0" i="0" u="none" strike="noStrike" baseline="0" dirty="0">
                <a:solidFill>
                  <a:srgbClr val="000000"/>
                </a:solidFill>
                <a:latin typeface="Times New Roman" panose="02020603050405020304" pitchFamily="18" charset="0"/>
              </a:rPr>
              <a:t> işleme yöntemlerinde pikseli oluşturan matris hücrelerinin üzerinden işlemler yapılmaktadır. Yukarıdaki görselde bir karakterin sayısallaştırılması gösterilmiştir.</a:t>
            </a:r>
            <a:endParaRPr lang="en-US" sz="1400" dirty="0">
              <a:latin typeface="微软雅黑" panose="020B0503020204020204" pitchFamily="34" charset="-122"/>
              <a:ea typeface="微软雅黑" panose="020B0503020204020204" pitchFamily="34" charset="-122"/>
            </a:endParaRPr>
          </a:p>
        </p:txBody>
      </p:sp>
      <p:pic>
        <p:nvPicPr>
          <p:cNvPr id="23" name="图片 40" descr="未tf awe标题-1.png">
            <a:extLst>
              <a:ext uri="{FF2B5EF4-FFF2-40B4-BE49-F238E27FC236}">
                <a16:creationId xmlns:a16="http://schemas.microsoft.com/office/drawing/2014/main" id="{BF46266A-6C02-4C34-B8B6-2DD1B7D651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41">
            <a:extLst>
              <a:ext uri="{FF2B5EF4-FFF2-40B4-BE49-F238E27FC236}">
                <a16:creationId xmlns:a16="http://schemas.microsoft.com/office/drawing/2014/main" id="{54E913B2-9CC9-4737-BEF4-B2CC1EEEB5E6}"/>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25" name="图片 40" descr="未tf awe标题-1.png">
            <a:extLst>
              <a:ext uri="{FF2B5EF4-FFF2-40B4-BE49-F238E27FC236}">
                <a16:creationId xmlns:a16="http://schemas.microsoft.com/office/drawing/2014/main" id="{F43B3845-E56B-4042-85B9-7445B5ADF6B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矩形 41">
            <a:extLst>
              <a:ext uri="{FF2B5EF4-FFF2-40B4-BE49-F238E27FC236}">
                <a16:creationId xmlns:a16="http://schemas.microsoft.com/office/drawing/2014/main" id="{81FFD6BA-446A-4499-84D6-9633C380ED5B}"/>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pic>
        <p:nvPicPr>
          <p:cNvPr id="5" name="Resim 4">
            <a:extLst>
              <a:ext uri="{FF2B5EF4-FFF2-40B4-BE49-F238E27FC236}">
                <a16:creationId xmlns:a16="http://schemas.microsoft.com/office/drawing/2014/main" id="{9E62153C-5855-4C8F-B911-DC6F595B06FE}"/>
              </a:ext>
            </a:extLst>
          </p:cNvPr>
          <p:cNvPicPr>
            <a:picLocks noChangeAspect="1"/>
          </p:cNvPicPr>
          <p:nvPr/>
        </p:nvPicPr>
        <p:blipFill>
          <a:blip r:embed="rId4"/>
          <a:stretch>
            <a:fillRect/>
          </a:stretch>
        </p:blipFill>
        <p:spPr>
          <a:xfrm>
            <a:off x="5436096" y="638093"/>
            <a:ext cx="2671864" cy="979251"/>
          </a:xfrm>
          <a:prstGeom prst="rect">
            <a:avLst/>
          </a:prstGeom>
        </p:spPr>
      </p:pic>
      <p:sp>
        <p:nvSpPr>
          <p:cNvPr id="15" name="Metin kutusu 14">
            <a:extLst>
              <a:ext uri="{FF2B5EF4-FFF2-40B4-BE49-F238E27FC236}">
                <a16:creationId xmlns:a16="http://schemas.microsoft.com/office/drawing/2014/main" id="{2D26164D-A26F-4D44-B89A-F9CA052ABA84}"/>
              </a:ext>
            </a:extLst>
          </p:cNvPr>
          <p:cNvSpPr txBox="1"/>
          <p:nvPr/>
        </p:nvSpPr>
        <p:spPr>
          <a:xfrm>
            <a:off x="581589" y="3579835"/>
            <a:ext cx="7662819" cy="769441"/>
          </a:xfrm>
          <a:prstGeom prst="rect">
            <a:avLst/>
          </a:prstGeom>
          <a:noFill/>
        </p:spPr>
        <p:txBody>
          <a:bodyPr wrap="square">
            <a:spAutoFit/>
          </a:bodyPr>
          <a:lstStyle/>
          <a:p>
            <a:r>
              <a:rPr lang="tr-TR" sz="1100" b="0" i="0" u="none" strike="noStrike" baseline="0" dirty="0">
                <a:solidFill>
                  <a:srgbClr val="000000"/>
                </a:solidFill>
                <a:latin typeface="Times New Roman" panose="02020603050405020304" pitchFamily="18" charset="0"/>
              </a:rPr>
              <a:t>Görüntü işlemede c, c++, </a:t>
            </a:r>
            <a:r>
              <a:rPr lang="tr-TR" sz="1100" b="0" i="0" u="none" strike="noStrike" baseline="0" dirty="0" err="1">
                <a:solidFill>
                  <a:srgbClr val="000000"/>
                </a:solidFill>
                <a:latin typeface="Times New Roman" panose="02020603050405020304" pitchFamily="18" charset="0"/>
              </a:rPr>
              <a:t>python</a:t>
            </a:r>
            <a:r>
              <a:rPr lang="tr-TR" sz="1100" b="0" i="0" u="none" strike="noStrike" baseline="0" dirty="0">
                <a:solidFill>
                  <a:srgbClr val="000000"/>
                </a:solidFill>
                <a:latin typeface="Times New Roman" panose="02020603050405020304" pitchFamily="18" charset="0"/>
              </a:rPr>
              <a:t> gibi yazılım dillerinin yanı sıra amaca uygun çeşitli kütüphanelerde kullanılmaktadır. </a:t>
            </a:r>
            <a:r>
              <a:rPr lang="tr-TR" sz="1100" b="0" i="0" u="none" strike="noStrike" baseline="0" dirty="0" err="1">
                <a:solidFill>
                  <a:srgbClr val="000000"/>
                </a:solidFill>
                <a:latin typeface="Times New Roman" panose="02020603050405020304" pitchFamily="18" charset="0"/>
              </a:rPr>
              <a:t>OpenCV</a:t>
            </a:r>
            <a:r>
              <a:rPr lang="tr-TR" sz="1100" b="0" i="0" u="none" strike="noStrike" baseline="0" dirty="0">
                <a:solidFill>
                  <a:srgbClr val="000000"/>
                </a:solidFill>
                <a:latin typeface="Times New Roman" panose="02020603050405020304" pitchFamily="18" charset="0"/>
              </a:rPr>
              <a:t> gibi popüler kütüphanelerin </a:t>
            </a:r>
            <a:r>
              <a:rPr lang="tr-TR" sz="1100" b="0" i="0" u="none" strike="noStrike" baseline="0" dirty="0" err="1">
                <a:solidFill>
                  <a:srgbClr val="000000"/>
                </a:solidFill>
                <a:latin typeface="Times New Roman" panose="02020603050405020304" pitchFamily="18" charset="0"/>
              </a:rPr>
              <a:t>yanısıra</a:t>
            </a:r>
            <a:r>
              <a:rPr lang="tr-TR" sz="1100" b="0" i="0" u="none" strike="noStrike" baseline="0" dirty="0">
                <a:solidFill>
                  <a:srgbClr val="000000"/>
                </a:solidFill>
                <a:latin typeface="Times New Roman" panose="02020603050405020304" pitchFamily="18" charset="0"/>
              </a:rPr>
              <a:t> MATLAB programlama </a:t>
            </a:r>
            <a:r>
              <a:rPr lang="tr-TR" sz="1100" b="0" i="0" u="none" strike="noStrike" baseline="0" dirty="0" err="1">
                <a:solidFill>
                  <a:srgbClr val="000000"/>
                </a:solidFill>
                <a:latin typeface="Times New Roman" panose="02020603050405020304" pitchFamily="18" charset="0"/>
              </a:rPr>
              <a:t>dilide</a:t>
            </a:r>
            <a:r>
              <a:rPr lang="tr-TR" sz="1100" b="0" i="0" u="none" strike="noStrike" baseline="0" dirty="0">
                <a:solidFill>
                  <a:srgbClr val="000000"/>
                </a:solidFill>
                <a:latin typeface="Times New Roman" panose="02020603050405020304" pitchFamily="18" charset="0"/>
              </a:rPr>
              <a:t> görüntü işlemede en çok kullanılan programlama dilleri arasındadır. MATLAB (</a:t>
            </a:r>
            <a:r>
              <a:rPr lang="tr-TR" sz="1100" b="0" i="0" u="none" strike="noStrike" baseline="0" dirty="0" err="1">
                <a:solidFill>
                  <a:srgbClr val="000000"/>
                </a:solidFill>
                <a:latin typeface="Times New Roman" panose="02020603050405020304" pitchFamily="18" charset="0"/>
              </a:rPr>
              <a:t>MATrix</a:t>
            </a:r>
            <a:r>
              <a:rPr lang="tr-TR" sz="1100" b="0" i="0" u="none" strike="noStrike" baseline="0" dirty="0">
                <a:solidFill>
                  <a:srgbClr val="000000"/>
                </a:solidFill>
                <a:latin typeface="Times New Roman" panose="02020603050405020304" pitchFamily="18" charset="0"/>
              </a:rPr>
              <a:t> </a:t>
            </a:r>
            <a:r>
              <a:rPr lang="tr-TR" sz="1100" b="0" i="0" u="none" strike="noStrike" baseline="0" dirty="0" err="1">
                <a:solidFill>
                  <a:srgbClr val="000000"/>
                </a:solidFill>
                <a:latin typeface="Times New Roman" panose="02020603050405020304" pitchFamily="18" charset="0"/>
              </a:rPr>
              <a:t>LABoratory</a:t>
            </a:r>
            <a:r>
              <a:rPr lang="tr-TR" sz="1100" b="0" i="0" u="none" strike="noStrike" baseline="0" dirty="0">
                <a:solidFill>
                  <a:srgbClr val="000000"/>
                </a:solidFill>
                <a:latin typeface="Times New Roman" panose="02020603050405020304" pitchFamily="18" charset="0"/>
              </a:rPr>
              <a:t>), 1985’de C.B </a:t>
            </a:r>
            <a:r>
              <a:rPr lang="tr-TR" sz="1100" b="0" i="0" u="none" strike="noStrike" baseline="0" dirty="0" err="1">
                <a:solidFill>
                  <a:srgbClr val="000000"/>
                </a:solidFill>
                <a:latin typeface="Times New Roman" panose="02020603050405020304" pitchFamily="18" charset="0"/>
              </a:rPr>
              <a:t>Moler</a:t>
            </a:r>
            <a:r>
              <a:rPr lang="tr-TR" sz="1100" b="0" i="0" u="none" strike="noStrike" baseline="0" dirty="0">
                <a:solidFill>
                  <a:srgbClr val="000000"/>
                </a:solidFill>
                <a:latin typeface="Times New Roman" panose="02020603050405020304" pitchFamily="18" charset="0"/>
              </a:rPr>
              <a:t> tarafından, özellikle matris temelli matematik ortamında kullanılmak üzere geliştirilmiş etkileşimli bir paket programlama </a:t>
            </a:r>
            <a:r>
              <a:rPr lang="tr-TR" sz="1100" b="0" i="0" u="none" strike="noStrike" baseline="0" dirty="0" err="1">
                <a:solidFill>
                  <a:srgbClr val="000000"/>
                </a:solidFill>
                <a:latin typeface="Times New Roman" panose="02020603050405020304" pitchFamily="18" charset="0"/>
              </a:rPr>
              <a:t>dilidir.Yapılan</a:t>
            </a:r>
            <a:r>
              <a:rPr lang="tr-TR" sz="1100" b="0" i="0" u="none" strike="noStrike" baseline="0" dirty="0">
                <a:solidFill>
                  <a:srgbClr val="000000"/>
                </a:solidFill>
                <a:latin typeface="Times New Roman" panose="02020603050405020304" pitchFamily="18" charset="0"/>
              </a:rPr>
              <a:t> çalışmada </a:t>
            </a:r>
            <a:r>
              <a:rPr lang="tr-TR" sz="1100" b="0" i="0" u="none" strike="noStrike" baseline="0" dirty="0" err="1">
                <a:solidFill>
                  <a:srgbClr val="000000"/>
                </a:solidFill>
                <a:latin typeface="Times New Roman" panose="02020603050405020304" pitchFamily="18" charset="0"/>
              </a:rPr>
              <a:t>Matlab</a:t>
            </a:r>
            <a:r>
              <a:rPr lang="tr-TR" sz="1100" b="0" i="0" u="none" strike="noStrike" baseline="0" dirty="0">
                <a:solidFill>
                  <a:srgbClr val="000000"/>
                </a:solidFill>
                <a:latin typeface="Times New Roman" panose="02020603050405020304" pitchFamily="18" charset="0"/>
              </a:rPr>
              <a:t> R2013aprogramı kullanılmıştır.</a:t>
            </a:r>
            <a:endParaRPr lang="tr-TR" sz="1100" dirty="0"/>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4" name="矩形 8"/>
          <p:cNvSpPr>
            <a:spLocks noChangeArrowheads="1"/>
          </p:cNvSpPr>
          <p:nvPr/>
        </p:nvSpPr>
        <p:spPr bwMode="auto">
          <a:xfrm>
            <a:off x="395536" y="1721988"/>
            <a:ext cx="842493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tr-TR" sz="1600" dirty="0">
                <a:latin typeface="微软雅黑" panose="020B0503020204020204" pitchFamily="34" charset="-122"/>
                <a:ea typeface="微软雅黑" panose="020B0503020204020204" pitchFamily="34" charset="-122"/>
              </a:rPr>
              <a:t>Yapılan çalışmada ülkemizde yaygın olarak yetiştirilen kiraz meyvesi ele alınmıştır. Kirazların görüntü işleme yöntemi ile sınıflandırılması için </a:t>
            </a:r>
            <a:r>
              <a:rPr lang="tr-TR" sz="1600" dirty="0" err="1">
                <a:latin typeface="微软雅黑" panose="020B0503020204020204" pitchFamily="34" charset="-122"/>
                <a:ea typeface="微软雅黑" panose="020B0503020204020204" pitchFamily="34" charset="-122"/>
              </a:rPr>
              <a:t>Matlab</a:t>
            </a:r>
            <a:r>
              <a:rPr lang="tr-TR" sz="1600" dirty="0">
                <a:latin typeface="微软雅黑" panose="020B0503020204020204" pitchFamily="34" charset="-122"/>
                <a:ea typeface="微软雅黑" panose="020B0503020204020204" pitchFamily="34" charset="-122"/>
              </a:rPr>
              <a:t> R2013a programı kullanılmıştır. Sınıflandırma işlemi yapılacak kirazlar Türk Standardı Tasarısı 793’de belirlenen veriler ve diğer kaynaklardan elde edilen boyut standartlarına göre sınıflandırılmıştır. Yukarıdaki Tablo da kirazların boyutlarına karşılık gelen sınıflar gösterilmiştir.</a:t>
            </a:r>
            <a:endParaRPr lang="en-US" sz="1600" dirty="0">
              <a:latin typeface="微软雅黑" panose="020B0503020204020204" pitchFamily="34" charset="-122"/>
              <a:ea typeface="微软雅黑" panose="020B0503020204020204" pitchFamily="34" charset="-122"/>
            </a:endParaRPr>
          </a:p>
        </p:txBody>
      </p:sp>
      <p:pic>
        <p:nvPicPr>
          <p:cNvPr id="27" name="图片 40" descr="未tf awe标题-1.png">
            <a:extLst>
              <a:ext uri="{FF2B5EF4-FFF2-40B4-BE49-F238E27FC236}">
                <a16:creationId xmlns:a16="http://schemas.microsoft.com/office/drawing/2014/main" id="{DF97C37E-8887-4151-90E2-B14A82A72B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矩形 41">
            <a:extLst>
              <a:ext uri="{FF2B5EF4-FFF2-40B4-BE49-F238E27FC236}">
                <a16:creationId xmlns:a16="http://schemas.microsoft.com/office/drawing/2014/main" id="{00A2B5A8-2BAC-4F4F-AF84-5E47CF3EE607}"/>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29" name="图片 40" descr="未tf awe标题-1.png">
            <a:extLst>
              <a:ext uri="{FF2B5EF4-FFF2-40B4-BE49-F238E27FC236}">
                <a16:creationId xmlns:a16="http://schemas.microsoft.com/office/drawing/2014/main" id="{1354173A-3D3C-4A5B-958A-74E79F1B04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41">
            <a:extLst>
              <a:ext uri="{FF2B5EF4-FFF2-40B4-BE49-F238E27FC236}">
                <a16:creationId xmlns:a16="http://schemas.microsoft.com/office/drawing/2014/main" id="{D864ADF3-1B95-47FA-BC60-E7CC2DA52638}"/>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pic>
        <p:nvPicPr>
          <p:cNvPr id="10" name="图片 20" descr="未标题-1fa.jpg">
            <a:extLst>
              <a:ext uri="{FF2B5EF4-FFF2-40B4-BE49-F238E27FC236}">
                <a16:creationId xmlns:a16="http://schemas.microsoft.com/office/drawing/2014/main" id="{95B1680A-2076-45BA-8EA2-C6E371825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719806"/>
            <a:ext cx="3643313"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8">
            <a:extLst>
              <a:ext uri="{FF2B5EF4-FFF2-40B4-BE49-F238E27FC236}">
                <a16:creationId xmlns:a16="http://schemas.microsoft.com/office/drawing/2014/main" id="{198B7751-624B-47CE-9A53-2A0C0F9A8EED}"/>
              </a:ext>
            </a:extLst>
          </p:cNvPr>
          <p:cNvSpPr>
            <a:spLocks noChangeArrowheads="1"/>
          </p:cNvSpPr>
          <p:nvPr/>
        </p:nvSpPr>
        <p:spPr bwMode="auto">
          <a:xfrm>
            <a:off x="1353979" y="985976"/>
            <a:ext cx="19938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tr-TR" altLang="zh-CN" sz="1200" b="1" dirty="0">
                <a:latin typeface="微软雅黑" panose="020B0503020204020204" pitchFamily="34" charset="-122"/>
                <a:ea typeface="微软雅黑" panose="020B0503020204020204" pitchFamily="34" charset="-122"/>
              </a:rPr>
              <a:t>2.3 UYGULAMA</a:t>
            </a:r>
            <a:endParaRPr lang="en-US" sz="1200" b="1" dirty="0">
              <a:latin typeface="微软雅黑" panose="020B0503020204020204" pitchFamily="34" charset="-122"/>
              <a:ea typeface="微软雅黑" panose="020B0503020204020204" pitchFamily="34" charset="-122"/>
            </a:endParaRPr>
          </a:p>
        </p:txBody>
      </p:sp>
      <p:pic>
        <p:nvPicPr>
          <p:cNvPr id="5" name="Resim 4">
            <a:extLst>
              <a:ext uri="{FF2B5EF4-FFF2-40B4-BE49-F238E27FC236}">
                <a16:creationId xmlns:a16="http://schemas.microsoft.com/office/drawing/2014/main" id="{8BB180CC-555E-4F3F-91C9-83EEC9FD931D}"/>
              </a:ext>
            </a:extLst>
          </p:cNvPr>
          <p:cNvPicPr>
            <a:picLocks noChangeAspect="1"/>
          </p:cNvPicPr>
          <p:nvPr/>
        </p:nvPicPr>
        <p:blipFill>
          <a:blip r:embed="rId4"/>
          <a:stretch>
            <a:fillRect/>
          </a:stretch>
        </p:blipFill>
        <p:spPr>
          <a:xfrm>
            <a:off x="4462976" y="524791"/>
            <a:ext cx="4480561" cy="1197197"/>
          </a:xfrm>
          <a:prstGeom prst="rect">
            <a:avLst/>
          </a:prstGeom>
        </p:spPr>
      </p:pic>
      <p:sp>
        <p:nvSpPr>
          <p:cNvPr id="15" name="Metin kutusu 14">
            <a:extLst>
              <a:ext uri="{FF2B5EF4-FFF2-40B4-BE49-F238E27FC236}">
                <a16:creationId xmlns:a16="http://schemas.microsoft.com/office/drawing/2014/main" id="{F1B8623D-4B10-4617-B42F-FAFA448D7EC8}"/>
              </a:ext>
            </a:extLst>
          </p:cNvPr>
          <p:cNvSpPr txBox="1"/>
          <p:nvPr/>
        </p:nvSpPr>
        <p:spPr>
          <a:xfrm>
            <a:off x="395536" y="3252438"/>
            <a:ext cx="8424936" cy="1323439"/>
          </a:xfrm>
          <a:prstGeom prst="rect">
            <a:avLst/>
          </a:prstGeom>
          <a:noFill/>
        </p:spPr>
        <p:txBody>
          <a:bodyPr wrap="square">
            <a:spAutoFit/>
          </a:bodyPr>
          <a:lstStyle/>
          <a:p>
            <a:r>
              <a:rPr lang="tr-TR" sz="1600" dirty="0">
                <a:latin typeface="微软雅黑" panose="020B0503020204020204" pitchFamily="34" charset="-122"/>
                <a:ea typeface="微软雅黑" panose="020B0503020204020204" pitchFamily="34" charset="-122"/>
              </a:rPr>
              <a:t>Tablo da belirtilen boyutlara göre, sınıflandırılacak olan kirazların hangi sınıfa dahil oldukları gösterilmiştir. Ancak bu boyutlar kiraz çeşidi ve sınıflandırma biçimine göre gerçekleştirilen program da değiştirilebilmektedir. Yapılan çalışmada, görüntüsü alınan kirazların Tablo da belirlenen standartlara göre </a:t>
            </a:r>
            <a:r>
              <a:rPr lang="tr-TR" sz="1600" dirty="0" err="1">
                <a:latin typeface="微软雅黑" panose="020B0503020204020204" pitchFamily="34" charset="-122"/>
                <a:ea typeface="微软雅黑" panose="020B0503020204020204" pitchFamily="34" charset="-122"/>
              </a:rPr>
              <a:t>Matlab</a:t>
            </a:r>
            <a:r>
              <a:rPr lang="tr-TR" sz="1600" dirty="0">
                <a:latin typeface="微软雅黑" panose="020B0503020204020204" pitchFamily="34" charset="-122"/>
                <a:ea typeface="微软雅黑" panose="020B0503020204020204" pitchFamily="34" charset="-122"/>
              </a:rPr>
              <a:t> programı ile sınıflandırılması yapılmıştır.</a:t>
            </a:r>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4" name="图片 40" descr="未tf awe标题-1.png">
            <a:extLst>
              <a:ext uri="{FF2B5EF4-FFF2-40B4-BE49-F238E27FC236}">
                <a16:creationId xmlns:a16="http://schemas.microsoft.com/office/drawing/2014/main" id="{DA2264B4-0039-40AA-BABD-C9063D0F5F8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矩形 41">
            <a:extLst>
              <a:ext uri="{FF2B5EF4-FFF2-40B4-BE49-F238E27FC236}">
                <a16:creationId xmlns:a16="http://schemas.microsoft.com/office/drawing/2014/main" id="{B30C372E-86F0-42C3-9C42-3C7E3FC6D364}"/>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26" name="图片 40" descr="未tf awe标题-1.png">
            <a:extLst>
              <a:ext uri="{FF2B5EF4-FFF2-40B4-BE49-F238E27FC236}">
                <a16:creationId xmlns:a16="http://schemas.microsoft.com/office/drawing/2014/main" id="{A1EEBF3D-F46A-455D-B5E9-609CFB184D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矩形 41">
            <a:extLst>
              <a:ext uri="{FF2B5EF4-FFF2-40B4-BE49-F238E27FC236}">
                <a16:creationId xmlns:a16="http://schemas.microsoft.com/office/drawing/2014/main" id="{A78418B1-079A-4BBD-B821-0DF1E3588904}"/>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sp>
        <p:nvSpPr>
          <p:cNvPr id="10" name="Metin kutusu 9">
            <a:extLst>
              <a:ext uri="{FF2B5EF4-FFF2-40B4-BE49-F238E27FC236}">
                <a16:creationId xmlns:a16="http://schemas.microsoft.com/office/drawing/2014/main" id="{A28754A7-B6E5-4472-8B22-339B676C5887}"/>
              </a:ext>
            </a:extLst>
          </p:cNvPr>
          <p:cNvSpPr txBox="1"/>
          <p:nvPr/>
        </p:nvSpPr>
        <p:spPr>
          <a:xfrm>
            <a:off x="1301370" y="910573"/>
            <a:ext cx="6048672" cy="584775"/>
          </a:xfrm>
          <a:prstGeom prst="rect">
            <a:avLst/>
          </a:prstGeom>
          <a:noFill/>
        </p:spPr>
        <p:txBody>
          <a:bodyPr wrap="square">
            <a:spAutoFit/>
          </a:bodyPr>
          <a:lstStyle/>
          <a:p>
            <a:pPr algn="just"/>
            <a:r>
              <a:rPr lang="tr-TR" sz="1600" dirty="0">
                <a:latin typeface="微软雅黑" panose="020B0503020204020204" pitchFamily="34" charset="-122"/>
                <a:ea typeface="微软雅黑" panose="020B0503020204020204" pitchFamily="34" charset="-122"/>
              </a:rPr>
              <a:t>Kiraz meyvesinin sınıflandırılması için gerekli olan işlem adımları aşağıdaki şekilde gösterilmiştir.</a:t>
            </a:r>
          </a:p>
        </p:txBody>
      </p:sp>
      <p:pic>
        <p:nvPicPr>
          <p:cNvPr id="4" name="Resim 3">
            <a:extLst>
              <a:ext uri="{FF2B5EF4-FFF2-40B4-BE49-F238E27FC236}">
                <a16:creationId xmlns:a16="http://schemas.microsoft.com/office/drawing/2014/main" id="{67965B17-2031-4944-A0AA-8AFF4AF0946F}"/>
              </a:ext>
            </a:extLst>
          </p:cNvPr>
          <p:cNvPicPr>
            <a:picLocks noChangeAspect="1"/>
          </p:cNvPicPr>
          <p:nvPr/>
        </p:nvPicPr>
        <p:blipFill>
          <a:blip r:embed="rId3"/>
          <a:stretch>
            <a:fillRect/>
          </a:stretch>
        </p:blipFill>
        <p:spPr>
          <a:xfrm>
            <a:off x="1793958" y="1495348"/>
            <a:ext cx="5411216" cy="1708805"/>
          </a:xfrm>
          <a:prstGeom prst="rect">
            <a:avLst/>
          </a:prstGeom>
        </p:spPr>
      </p:pic>
      <p:sp>
        <p:nvSpPr>
          <p:cNvPr id="14" name="Metin kutusu 13">
            <a:extLst>
              <a:ext uri="{FF2B5EF4-FFF2-40B4-BE49-F238E27FC236}">
                <a16:creationId xmlns:a16="http://schemas.microsoft.com/office/drawing/2014/main" id="{1F886D15-2D56-4B60-9447-985F1FB763F3}"/>
              </a:ext>
            </a:extLst>
          </p:cNvPr>
          <p:cNvSpPr txBox="1"/>
          <p:nvPr/>
        </p:nvSpPr>
        <p:spPr>
          <a:xfrm>
            <a:off x="1301370" y="3321728"/>
            <a:ext cx="6804248" cy="584775"/>
          </a:xfrm>
          <a:prstGeom prst="rect">
            <a:avLst/>
          </a:prstGeom>
          <a:noFill/>
        </p:spPr>
        <p:txBody>
          <a:bodyPr wrap="square">
            <a:spAutoFit/>
          </a:bodyPr>
          <a:lstStyle/>
          <a:p>
            <a:r>
              <a:rPr lang="tr-TR" sz="1600" dirty="0">
                <a:latin typeface="微软雅黑" panose="020B0503020204020204" pitchFamily="34" charset="-122"/>
                <a:ea typeface="微软雅黑" panose="020B0503020204020204" pitchFamily="34" charset="-122"/>
              </a:rPr>
              <a:t>Yukarıdaki şekilde işlem adımlarına göre sınıflandırma işleminin gerçekleşmesi için işlenmemiş resim programa yüklenmelidir.</a:t>
            </a:r>
          </a:p>
        </p:txBody>
      </p:sp>
    </p:spTree>
  </p:cSld>
  <p:clrMapOvr>
    <a:masterClrMapping/>
  </p:clrMapOvr>
  <p:transition>
    <p:dissolve/>
  </p:transition>
</p:sld>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TotalTime>
  <Pages>0</Pages>
  <Words>1149</Words>
  <Characters>0</Characters>
  <Application>Microsoft Office PowerPoint</Application>
  <DocSecurity>0</DocSecurity>
  <PresentationFormat>Ekran Gösterisi (16:9)</PresentationFormat>
  <Lines>0</Lines>
  <Paragraphs>64</Paragraphs>
  <Slides>16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16</vt:i4>
      </vt:variant>
    </vt:vector>
  </HeadingPairs>
  <TitlesOfParts>
    <vt:vector size="21" baseType="lpstr">
      <vt:lpstr>微软雅黑</vt:lpstr>
      <vt:lpstr>Arial</vt:lpstr>
      <vt:lpstr>Calibri</vt:lpstr>
      <vt:lpstr>Times New Roman</vt:lpstr>
      <vt:lpstr>Office 主题</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Nadir Özsoy</cp:lastModifiedBy>
  <cp:revision>97</cp:revision>
  <dcterms:created xsi:type="dcterms:W3CDTF">2015-07-15T05:33:32Z</dcterms:created>
  <dcterms:modified xsi:type="dcterms:W3CDTF">2022-11-15T23:03:38Z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