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6" r:id="rId2"/>
    <p:sldId id="256" r:id="rId3"/>
    <p:sldId id="264" r:id="rId4"/>
    <p:sldId id="262" r:id="rId5"/>
    <p:sldId id="263" r:id="rId6"/>
    <p:sldId id="271" r:id="rId7"/>
    <p:sldId id="259" r:id="rId8"/>
    <p:sldId id="258" r:id="rId9"/>
    <p:sldId id="261" r:id="rId10"/>
    <p:sldId id="272" r:id="rId11"/>
    <p:sldId id="267" r:id="rId12"/>
    <p:sldId id="281" r:id="rId1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70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E63DF-DE17-42E2-89CB-908738A0D67E}" type="datetimeFigureOut">
              <a:rPr lang="zh-CN" altLang="en-US" smtClean="0"/>
              <a:pPr/>
              <a:t>2022/11/10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6CE29-DF48-4D02-B21C-8FC3B940C6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08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F71B4-2B7C-4C97-A9BD-2C819316D36A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30855D-9E2A-4A42-BEB6-1C2A129AECC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58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DC443-C1A4-41BC-8E67-73DFE575B549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794770-0B25-447E-A6B5-DF90269C735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CC515-168A-4152-8AC8-C882405A4710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332EF4-EDDD-4616-AA15-A32CBAD54A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13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CD9C6-F84D-4738-A213-F53EF0B220A3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65C853-1293-4D13-9DE7-A2865CC9EA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04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158BC-278F-422D-ADFF-5DDFD93A6D2A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766DF5-9714-4F6B-9AFB-94BCAECDACF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13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CE6F3-870F-46AA-B630-9F3F286B8538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1903FC-690C-4B6E-91D5-F67656A4FDF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84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43443-890E-4B8A-8D44-369F915B2725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E12B62-D136-48E1-9BCC-8B74BBB9FD1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12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DFC4C-DBCA-4131-9F47-E1CBA42A142A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593CEF-5214-44DF-89AC-D0FEC51A99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42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EC48B-1523-4AC9-8F83-52072E31A6A9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292688-52C4-4CEC-92B7-D4501597751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19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9D85BE-0EF1-4EB4-9F87-434EA188635E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ED1CE8-2A10-4A46-BE35-097DA95180C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63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D0B3C-1F01-4DF6-8E2E-BFA73E6BFE1A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79255E-4DCD-46D0-B5BF-9D513B2475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80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fld id="{8E41EDD7-F2BE-4AC3-91EC-4041C01E5D0F}" type="datetimeFigureOut">
              <a:rPr lang="zh-CN" altLang="en-US"/>
              <a:pPr>
                <a:defRPr/>
              </a:pPr>
              <a:t>2022/11/10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C1E8FCC-7621-4162-B47B-45C623DA238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33"/>
          <p:cNvGrpSpPr>
            <a:grpSpLocks/>
          </p:cNvGrpSpPr>
          <p:nvPr/>
        </p:nvGrpSpPr>
        <p:grpSpPr bwMode="auto">
          <a:xfrm>
            <a:off x="1227095" y="928688"/>
            <a:ext cx="6488606" cy="3300609"/>
            <a:chOff x="-395896" y="0"/>
            <a:chExt cx="6175497" cy="2713853"/>
          </a:xfrm>
        </p:grpSpPr>
        <p:grpSp>
          <p:nvGrpSpPr>
            <p:cNvPr id="2051" name="组合 30"/>
            <p:cNvGrpSpPr>
              <a:grpSpLocks/>
            </p:cNvGrpSpPr>
            <p:nvPr/>
          </p:nvGrpSpPr>
          <p:grpSpPr bwMode="auto">
            <a:xfrm>
              <a:off x="-395896" y="0"/>
              <a:ext cx="6175497" cy="2713853"/>
              <a:chOff x="-395896" y="0"/>
              <a:chExt cx="6175497" cy="2713853"/>
            </a:xfrm>
          </p:grpSpPr>
          <p:pic>
            <p:nvPicPr>
              <p:cNvPr id="2053" name="图片 5" descr="未标题-1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7495" y="642942"/>
                <a:ext cx="214314" cy="209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4" name="图片 7" descr="未标题-1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0833" y="71438"/>
                <a:ext cx="367710" cy="3595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5" name="图片 8" descr="未标题-1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3115" y="1997870"/>
                <a:ext cx="513814" cy="502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056" name="直接连接符 10"/>
              <p:cNvCxnSpPr>
                <a:cxnSpLocks noChangeShapeType="1"/>
              </p:cNvCxnSpPr>
              <p:nvPr/>
            </p:nvCxnSpPr>
            <p:spPr bwMode="auto">
              <a:xfrm flipV="1">
                <a:off x="921646" y="251920"/>
                <a:ext cx="3429731" cy="496009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7" name="直接连接符 15"/>
              <p:cNvCxnSpPr>
                <a:cxnSpLocks noChangeShapeType="1"/>
              </p:cNvCxnSpPr>
              <p:nvPr/>
            </p:nvCxnSpPr>
            <p:spPr bwMode="auto">
              <a:xfrm rot="5400000">
                <a:off x="2957285" y="748136"/>
                <a:ext cx="2001006" cy="107122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8" name="直接连接符 18"/>
              <p:cNvCxnSpPr>
                <a:cxnSpLocks noChangeShapeType="1"/>
              </p:cNvCxnSpPr>
              <p:nvPr/>
            </p:nvCxnSpPr>
            <p:spPr bwMode="auto">
              <a:xfrm>
                <a:off x="850633" y="785783"/>
                <a:ext cx="2428008" cy="1429289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pic>
            <p:nvPicPr>
              <p:cNvPr id="2059" name="图片 24" descr="12454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9395" y="0"/>
                <a:ext cx="468244" cy="468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60" name="矩形 25"/>
              <p:cNvSpPr>
                <a:spLocks noChangeArrowheads="1"/>
              </p:cNvSpPr>
              <p:nvPr/>
            </p:nvSpPr>
            <p:spPr bwMode="auto">
              <a:xfrm>
                <a:off x="207421" y="748781"/>
                <a:ext cx="5572180" cy="1265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tr-TR" altLang="zh-CN" sz="5000" b="1" dirty="0">
                    <a:latin typeface="Calibri" panose="020F0502020204030204" pitchFamily="34" charset="0"/>
                  </a:rPr>
                  <a:t>IMA</a:t>
                </a:r>
                <a:r>
                  <a:rPr lang="tr-TR" altLang="zh-CN" sz="5000" b="1" dirty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GE</a:t>
                </a:r>
                <a:r>
                  <a:rPr lang="en-US" altLang="zh-CN" sz="5000" b="1" dirty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  </a:t>
                </a:r>
                <a:r>
                  <a:rPr lang="tr-TR" altLang="zh-CN" sz="5000" b="1" dirty="0">
                    <a:solidFill>
                      <a:srgbClr val="7F7F7F"/>
                    </a:solidFill>
                    <a:latin typeface="Calibri" panose="020F0502020204030204" pitchFamily="34" charset="0"/>
                  </a:rPr>
                  <a:t>PROCE</a:t>
                </a:r>
                <a:r>
                  <a:rPr lang="tr-TR" altLang="zh-CN" sz="5000" b="1" dirty="0">
                    <a:latin typeface="Calibri" panose="020F0502020204030204" pitchFamily="34" charset="0"/>
                  </a:rPr>
                  <a:t>SSING</a:t>
                </a:r>
              </a:p>
              <a:p>
                <a:pPr algn="ctr" eaLnBrk="1" hangingPunct="1"/>
                <a:r>
                  <a:rPr lang="tr-TR" altLang="zh-CN" sz="4400" b="1" dirty="0" err="1">
                    <a:latin typeface="Calibri" panose="020F0502020204030204" pitchFamily="34" charset="0"/>
                  </a:rPr>
                  <a:t>Article</a:t>
                </a:r>
                <a:r>
                  <a:rPr lang="tr-TR" altLang="zh-CN" sz="4400" b="1" dirty="0">
                    <a:latin typeface="Calibri" panose="020F0502020204030204" pitchFamily="34" charset="0"/>
                  </a:rPr>
                  <a:t> Assignment-1</a:t>
                </a:r>
                <a:endParaRPr lang="zh-CN" altLang="en-US" sz="4400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2061" name="文本框 10"/>
              <p:cNvSpPr txBox="1">
                <a:spLocks noChangeArrowheads="1"/>
              </p:cNvSpPr>
              <p:nvPr/>
            </p:nvSpPr>
            <p:spPr bwMode="auto">
              <a:xfrm>
                <a:off x="-395896" y="2066330"/>
                <a:ext cx="5143535" cy="647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50000"/>
                  </a:lnSpc>
                </a:pPr>
                <a:r>
                  <a:rPr lang="tr-TR" altLang="zh-CN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NADİR ÖZSOY</a:t>
                </a:r>
              </a:p>
              <a:p>
                <a:pPr algn="ctr" eaLnBrk="1" hangingPunct="1">
                  <a:lnSpc>
                    <a:spcPct val="150000"/>
                  </a:lnSpc>
                </a:pPr>
                <a:r>
                  <a:rPr lang="tr-TR" altLang="zh-CN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02185076005</a:t>
                </a:r>
                <a:endPara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2052" name="图片 32" descr="5689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3511" y="1928826"/>
              <a:ext cx="714380" cy="714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1"/>
          <p:cNvSpPr>
            <a:spLocks noChangeArrowheads="1"/>
          </p:cNvSpPr>
          <p:nvPr/>
        </p:nvSpPr>
        <p:spPr bwMode="auto">
          <a:xfrm>
            <a:off x="1714500" y="2071688"/>
            <a:ext cx="5786438" cy="857250"/>
          </a:xfrm>
          <a:prstGeom prst="rect">
            <a:avLst/>
          </a:prstGeom>
          <a:solidFill>
            <a:schemeClr val="bg1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矩形 129"/>
          <p:cNvSpPr>
            <a:spLocks noChangeArrowheads="1"/>
          </p:cNvSpPr>
          <p:nvPr/>
        </p:nvSpPr>
        <p:spPr bwMode="auto">
          <a:xfrm>
            <a:off x="3357563" y="2295543"/>
            <a:ext cx="3286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tr-T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2571750" y="2000250"/>
            <a:ext cx="10001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>
                <a:latin typeface="Calibri" panose="020F0502020204030204" pitchFamily="34" charset="0"/>
              </a:rPr>
              <a:t>03</a:t>
            </a:r>
            <a:endParaRPr lang="zh-CN" altLang="en-US" sz="6000" b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wheel spokes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40" descr="未tf awe标题-1.png">
            <a:extLst>
              <a:ext uri="{FF2B5EF4-FFF2-40B4-BE49-F238E27FC236}">
                <a16:creationId xmlns:a16="http://schemas.microsoft.com/office/drawing/2014/main" id="{631BC0E3-FA67-41C4-B530-B2B63798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42875"/>
            <a:ext cx="547687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41">
            <a:extLst>
              <a:ext uri="{FF2B5EF4-FFF2-40B4-BE49-F238E27FC236}">
                <a16:creationId xmlns:a16="http://schemas.microsoft.com/office/drawing/2014/main" id="{E347EBF6-B322-49CE-ABF1-B57AA6B6B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285750"/>
            <a:ext cx="45893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tr-TR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İNÖNÜ UNIVERSITY – COMPUTER ENGINEERING</a:t>
            </a:r>
            <a:endParaRPr 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图片 40" descr="未tf awe标题-1.png">
            <a:extLst>
              <a:ext uri="{FF2B5EF4-FFF2-40B4-BE49-F238E27FC236}">
                <a16:creationId xmlns:a16="http://schemas.microsoft.com/office/drawing/2014/main" id="{ACCE227C-BCE9-490E-AAC2-685AD8881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044" y="4312255"/>
            <a:ext cx="547687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矩形 41">
            <a:extLst>
              <a:ext uri="{FF2B5EF4-FFF2-40B4-BE49-F238E27FC236}">
                <a16:creationId xmlns:a16="http://schemas.microsoft.com/office/drawing/2014/main" id="{148BBBA3-5D42-4F76-8CA7-38FE6307E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00" y="4429828"/>
            <a:ext cx="20336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tr-TR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 PROCESSING</a:t>
            </a:r>
            <a:endParaRPr 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B434BB44-7F69-45F1-8D4C-E8D2668A1386}"/>
              </a:ext>
            </a:extLst>
          </p:cNvPr>
          <p:cNvSpPr txBox="1"/>
          <p:nvPr/>
        </p:nvSpPr>
        <p:spPr>
          <a:xfrm>
            <a:off x="492206" y="987574"/>
            <a:ext cx="842493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 err="1"/>
              <a:t>Thanks</a:t>
            </a:r>
            <a:r>
              <a:rPr lang="tr-TR" sz="1400" dirty="0"/>
              <a:t> </a:t>
            </a:r>
            <a:r>
              <a:rPr lang="tr-TR" sz="1400" dirty="0" err="1"/>
              <a:t>to</a:t>
            </a:r>
            <a:r>
              <a:rPr lang="tr-TR" sz="1400" dirty="0"/>
              <a:t> BBE, </a:t>
            </a:r>
            <a:r>
              <a:rPr lang="tr-TR" sz="1400" dirty="0" err="1"/>
              <a:t>each</a:t>
            </a:r>
            <a:r>
              <a:rPr lang="tr-TR" sz="1400" dirty="0"/>
              <a:t> </a:t>
            </a:r>
            <a:r>
              <a:rPr lang="tr-TR" sz="1400" dirty="0" err="1"/>
              <a:t>pore</a:t>
            </a:r>
            <a:r>
              <a:rPr lang="tr-TR" sz="1400" dirty="0"/>
              <a:t> can be </a:t>
            </a:r>
            <a:r>
              <a:rPr lang="tr-TR" sz="1400" dirty="0" err="1"/>
              <a:t>treated</a:t>
            </a:r>
            <a:r>
              <a:rPr lang="tr-TR" sz="1400" dirty="0"/>
              <a:t> as a </a:t>
            </a:r>
            <a:r>
              <a:rPr lang="tr-TR" sz="1400" dirty="0" err="1"/>
              <a:t>separate</a:t>
            </a:r>
            <a:r>
              <a:rPr lang="tr-TR" sz="1400" dirty="0"/>
              <a:t> </a:t>
            </a:r>
            <a:r>
              <a:rPr lang="tr-TR" sz="1400" dirty="0" err="1"/>
              <a:t>object.Detected</a:t>
            </a:r>
            <a:r>
              <a:rPr lang="tr-TR" sz="1400" dirty="0"/>
              <a:t> </a:t>
            </a:r>
            <a:r>
              <a:rPr lang="tr-TR" sz="1400" dirty="0" err="1"/>
              <a:t>and</a:t>
            </a:r>
            <a:r>
              <a:rPr lang="tr-TR" sz="1400" dirty="0"/>
              <a:t> </a:t>
            </a: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boundaries</a:t>
            </a:r>
            <a:r>
              <a:rPr lang="tr-TR" sz="1400" dirty="0"/>
              <a:t> of </a:t>
            </a: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pores</a:t>
            </a:r>
            <a:r>
              <a:rPr lang="tr-TR" sz="1400" dirty="0"/>
              <a:t> </a:t>
            </a:r>
            <a:r>
              <a:rPr lang="tr-TR" sz="1400" dirty="0" err="1"/>
              <a:t>were</a:t>
            </a:r>
            <a:r>
              <a:rPr lang="tr-TR" sz="1400" dirty="0"/>
              <a:t> </a:t>
            </a:r>
            <a:r>
              <a:rPr lang="tr-TR" sz="1400" dirty="0" err="1"/>
              <a:t>determined.Then</a:t>
            </a:r>
            <a:r>
              <a:rPr lang="tr-TR" sz="1400" dirty="0"/>
              <a:t>, </a:t>
            </a:r>
            <a:r>
              <a:rPr lang="tr-TR" sz="1400" dirty="0" err="1"/>
              <a:t>these</a:t>
            </a:r>
            <a:r>
              <a:rPr lang="tr-TR" sz="1400" dirty="0"/>
              <a:t> </a:t>
            </a:r>
            <a:r>
              <a:rPr lang="tr-TR" sz="1400" dirty="0" err="1"/>
              <a:t>limits</a:t>
            </a:r>
            <a:r>
              <a:rPr lang="tr-TR" sz="1400" dirty="0"/>
              <a:t> </a:t>
            </a:r>
            <a:r>
              <a:rPr lang="tr-TR" sz="1400" dirty="0" err="1"/>
              <a:t>are</a:t>
            </a:r>
            <a:r>
              <a:rPr lang="tr-TR" sz="1400" dirty="0"/>
              <a:t> </a:t>
            </a:r>
            <a:r>
              <a:rPr lang="tr-TR" sz="1400" dirty="0" err="1"/>
              <a:t>reached</a:t>
            </a:r>
            <a:r>
              <a:rPr lang="tr-TR" sz="1400" dirty="0"/>
              <a:t> as </a:t>
            </a:r>
            <a:r>
              <a:rPr lang="tr-TR" sz="1400" dirty="0" err="1"/>
              <a:t>seen</a:t>
            </a:r>
            <a:r>
              <a:rPr lang="tr-TR" sz="1400" dirty="0"/>
              <a:t> in </a:t>
            </a:r>
            <a:r>
              <a:rPr lang="tr-TR" sz="1400" dirty="0" err="1"/>
              <a:t>Figure</a:t>
            </a:r>
            <a:r>
              <a:rPr lang="tr-TR" sz="1400" dirty="0"/>
              <a:t> 9.Automatic </a:t>
            </a:r>
            <a:r>
              <a:rPr lang="tr-TR" sz="1400" dirty="0" err="1"/>
              <a:t>color</a:t>
            </a:r>
            <a:r>
              <a:rPr lang="tr-TR" sz="1400" dirty="0"/>
              <a:t> </a:t>
            </a:r>
            <a:r>
              <a:rPr lang="tr-TR" sz="1400" dirty="0" err="1"/>
              <a:t>values</a:t>
            </a:r>
            <a:r>
              <a:rPr lang="tr-TR" sz="1400" dirty="0"/>
              <a:t> ​​</a:t>
            </a:r>
            <a:r>
              <a:rPr lang="tr-TR" sz="1400" dirty="0" err="1"/>
              <a:t>are</a:t>
            </a:r>
            <a:r>
              <a:rPr lang="tr-TR" sz="1400" dirty="0"/>
              <a:t> </a:t>
            </a:r>
            <a:r>
              <a:rPr lang="tr-TR" sz="1400" dirty="0" err="1"/>
              <a:t>assigned</a:t>
            </a:r>
            <a:r>
              <a:rPr lang="tr-TR" sz="1400" dirty="0"/>
              <a:t>. </a:t>
            </a:r>
            <a:r>
              <a:rPr lang="tr-TR" sz="1400" dirty="0" err="1"/>
              <a:t>This</a:t>
            </a:r>
            <a:r>
              <a:rPr lang="tr-TR" sz="1400" dirty="0"/>
              <a:t> is </a:t>
            </a:r>
            <a:r>
              <a:rPr lang="tr-TR" sz="1400" dirty="0" err="1"/>
              <a:t>developed</a:t>
            </a:r>
            <a:r>
              <a:rPr lang="tr-TR" sz="1400" dirty="0"/>
              <a:t> </a:t>
            </a:r>
            <a:r>
              <a:rPr lang="tr-TR" sz="1400" dirty="0" err="1"/>
              <a:t>together</a:t>
            </a:r>
            <a:r>
              <a:rPr lang="tr-TR" sz="1400" dirty="0"/>
              <a:t> </a:t>
            </a:r>
            <a:r>
              <a:rPr lang="tr-TR" sz="1400" dirty="0" err="1"/>
              <a:t>with</a:t>
            </a:r>
            <a:r>
              <a:rPr lang="tr-TR" sz="1400" dirty="0"/>
              <a:t> </a:t>
            </a: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interface</a:t>
            </a:r>
            <a:r>
              <a:rPr lang="tr-TR" sz="1400" dirty="0"/>
              <a:t>, </a:t>
            </a:r>
            <a:r>
              <a:rPr lang="tr-TR" sz="1400" dirty="0" err="1"/>
              <a:t>both</a:t>
            </a:r>
            <a:r>
              <a:rPr lang="tr-TR" sz="1400" dirty="0"/>
              <a:t> us </a:t>
            </a:r>
            <a:r>
              <a:rPr lang="tr-TR" sz="1400" dirty="0" err="1"/>
              <a:t>and</a:t>
            </a:r>
            <a:r>
              <a:rPr lang="tr-TR" sz="1400" dirty="0"/>
              <a:t> </a:t>
            </a: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pores</a:t>
            </a:r>
            <a:r>
              <a:rPr lang="tr-TR" sz="1400" dirty="0"/>
              <a:t> </a:t>
            </a:r>
            <a:r>
              <a:rPr lang="tr-TR" sz="1400" dirty="0" err="1"/>
              <a:t>allows</a:t>
            </a:r>
            <a:r>
              <a:rPr lang="tr-TR" sz="1400" dirty="0"/>
              <a:t> </a:t>
            </a:r>
            <a:r>
              <a:rPr lang="tr-TR" sz="1400" dirty="0" err="1"/>
              <a:t>for</a:t>
            </a:r>
            <a:r>
              <a:rPr lang="tr-TR" sz="1400" dirty="0"/>
              <a:t> </a:t>
            </a:r>
            <a:r>
              <a:rPr lang="tr-TR" sz="1400" dirty="0" err="1"/>
              <a:t>classification</a:t>
            </a:r>
            <a:r>
              <a:rPr lang="tr-TR" sz="1400" dirty="0"/>
              <a:t> as </a:t>
            </a:r>
            <a:r>
              <a:rPr lang="tr-TR" sz="1400" dirty="0" err="1"/>
              <a:t>well</a:t>
            </a:r>
            <a:r>
              <a:rPr lang="tr-TR" sz="1400" dirty="0"/>
              <a:t> as </a:t>
            </a:r>
            <a:r>
              <a:rPr lang="tr-TR" sz="1400" dirty="0" err="1"/>
              <a:t>visual</a:t>
            </a:r>
            <a:r>
              <a:rPr lang="tr-TR" sz="1400" dirty="0"/>
              <a:t> </a:t>
            </a:r>
            <a:r>
              <a:rPr lang="tr-TR" sz="1400" dirty="0" err="1"/>
              <a:t>provides</a:t>
            </a:r>
            <a:r>
              <a:rPr lang="tr-TR" sz="1400" dirty="0"/>
              <a:t> </a:t>
            </a:r>
            <a:r>
              <a:rPr lang="tr-TR" sz="1400" dirty="0" err="1"/>
              <a:t>analysis</a:t>
            </a:r>
            <a:r>
              <a:rPr lang="tr-TR" sz="1400" dirty="0"/>
              <a:t>.</a:t>
            </a:r>
          </a:p>
          <a:p>
            <a:endParaRPr lang="tr-TR" sz="1400" dirty="0"/>
          </a:p>
          <a:p>
            <a:r>
              <a:rPr lang="en-GB" sz="1400" dirty="0"/>
              <a:t>Image processing techniques in the study</a:t>
            </a:r>
            <a:r>
              <a:rPr lang="tr-TR" sz="1400" dirty="0"/>
              <a:t> </a:t>
            </a:r>
            <a:r>
              <a:rPr lang="en-GB" sz="1400" dirty="0"/>
              <a:t>Bread pores were segmented using This</a:t>
            </a:r>
            <a:r>
              <a:rPr lang="tr-TR" sz="1400" dirty="0"/>
              <a:t> </a:t>
            </a:r>
            <a:r>
              <a:rPr lang="en-GB" sz="1400" dirty="0"/>
              <a:t>changes in bread structure</a:t>
            </a:r>
            <a:r>
              <a:rPr lang="tr-TR" sz="1400" dirty="0"/>
              <a:t> </a:t>
            </a:r>
            <a:r>
              <a:rPr lang="en-GB" sz="1400" dirty="0"/>
              <a:t>and by obtaining numerical data of the pores</a:t>
            </a:r>
            <a:r>
              <a:rPr lang="tr-TR" sz="1400" dirty="0"/>
              <a:t> </a:t>
            </a:r>
            <a:r>
              <a:rPr lang="en-GB" sz="1400" dirty="0"/>
              <a:t>determined.</a:t>
            </a:r>
            <a:endParaRPr lang="tr-TR" sz="1400" dirty="0"/>
          </a:p>
          <a:p>
            <a:endParaRPr lang="tr-TR" sz="1400" dirty="0"/>
          </a:p>
          <a:p>
            <a:r>
              <a:rPr lang="en-GB" sz="1400" dirty="0"/>
              <a:t>Control group of breads with DATEM additives</a:t>
            </a:r>
            <a:r>
              <a:rPr lang="tr-TR" sz="1400" dirty="0"/>
              <a:t> </a:t>
            </a:r>
            <a:r>
              <a:rPr lang="en-GB" sz="1400" dirty="0"/>
              <a:t>more pore count than breads and</a:t>
            </a:r>
            <a:r>
              <a:rPr lang="tr-TR" sz="1400" dirty="0"/>
              <a:t> </a:t>
            </a:r>
            <a:r>
              <a:rPr lang="en-GB" sz="1400" dirty="0"/>
              <a:t>appears to have the area. From here too</a:t>
            </a:r>
            <a:r>
              <a:rPr lang="tr-TR" sz="1400" dirty="0"/>
              <a:t> </a:t>
            </a:r>
            <a:r>
              <a:rPr lang="en-GB" sz="1400" dirty="0"/>
              <a:t>DATEM additive increases bread </a:t>
            </a:r>
            <a:r>
              <a:rPr lang="en-GB" sz="1400" dirty="0" err="1"/>
              <a:t>volüme</a:t>
            </a:r>
            <a:r>
              <a:rPr lang="tr-TR" sz="1400" dirty="0"/>
              <a:t> </a:t>
            </a:r>
            <a:r>
              <a:rPr lang="en-GB" sz="1400" dirty="0"/>
              <a:t>concluded.</a:t>
            </a:r>
            <a:endParaRPr lang="tr-TR" sz="1400" dirty="0"/>
          </a:p>
          <a:p>
            <a:endParaRPr lang="tr-TR" sz="1400" dirty="0"/>
          </a:p>
          <a:p>
            <a:r>
              <a:rPr lang="en-GB" sz="1400" dirty="0"/>
              <a:t>Obtained results show that FL and GL lipase enzymes</a:t>
            </a:r>
            <a:r>
              <a:rPr lang="tr-TR" sz="1400" dirty="0"/>
              <a:t> </a:t>
            </a:r>
            <a:r>
              <a:rPr lang="en-GB" sz="1400" dirty="0"/>
              <a:t>Positive effect on bread volume, although not as much as DATEM</a:t>
            </a:r>
            <a:r>
              <a:rPr lang="tr-TR" sz="1400" dirty="0"/>
              <a:t> </a:t>
            </a:r>
            <a:r>
              <a:rPr lang="en-GB" sz="1400" dirty="0"/>
              <a:t>showed that he did.</a:t>
            </a:r>
            <a:endParaRPr lang="tr-TR" sz="1400" dirty="0"/>
          </a:p>
        </p:txBody>
      </p: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组合 30"/>
          <p:cNvGrpSpPr>
            <a:grpSpLocks/>
          </p:cNvGrpSpPr>
          <p:nvPr/>
        </p:nvGrpSpPr>
        <p:grpSpPr bwMode="auto">
          <a:xfrm>
            <a:off x="1643063" y="1214438"/>
            <a:ext cx="5143500" cy="2500312"/>
            <a:chOff x="0" y="0"/>
            <a:chExt cx="5143536" cy="2500330"/>
          </a:xfrm>
        </p:grpSpPr>
        <p:pic>
          <p:nvPicPr>
            <p:cNvPr id="23557" name="图片 5" descr="未标题-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4" y="642942"/>
              <a:ext cx="214314" cy="209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58" name="图片 7" descr="未标题-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4842" y="71438"/>
              <a:ext cx="367710" cy="359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59" name="图片 8" descr="未标题-1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124" y="1997870"/>
              <a:ext cx="513814" cy="502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3560" name="直接连接符 10"/>
            <p:cNvCxnSpPr>
              <a:cxnSpLocks noChangeShapeType="1"/>
            </p:cNvCxnSpPr>
            <p:nvPr/>
          </p:nvCxnSpPr>
          <p:spPr bwMode="auto">
            <a:xfrm flipV="1">
              <a:off x="785817" y="250827"/>
              <a:ext cx="3429024" cy="49689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1" name="直接连接符 15"/>
            <p:cNvCxnSpPr>
              <a:cxnSpLocks noChangeShapeType="1"/>
            </p:cNvCxnSpPr>
            <p:nvPr/>
          </p:nvCxnSpPr>
          <p:spPr bwMode="auto">
            <a:xfrm rot="5400000">
              <a:off x="2821800" y="746923"/>
              <a:ext cx="2000264" cy="107156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2" name="直接连接符 18"/>
            <p:cNvCxnSpPr>
              <a:cxnSpLocks noChangeShapeType="1"/>
            </p:cNvCxnSpPr>
            <p:nvPr/>
          </p:nvCxnSpPr>
          <p:spPr bwMode="auto">
            <a:xfrm>
              <a:off x="714380" y="785818"/>
              <a:ext cx="2428892" cy="142876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3563" name="图片 24" descr="12454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404" y="0"/>
              <a:ext cx="468244" cy="468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4" name="文本框 10"/>
            <p:cNvSpPr txBox="1">
              <a:spLocks noChangeArrowheads="1"/>
            </p:cNvSpPr>
            <p:nvPr/>
          </p:nvSpPr>
          <p:spPr bwMode="auto">
            <a:xfrm>
              <a:off x="0" y="1500198"/>
              <a:ext cx="5143536" cy="295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</a:pP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3555" name="图片 32" descr="5689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143250"/>
            <a:ext cx="714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矩形 12"/>
          <p:cNvSpPr>
            <a:spLocks noChangeArrowheads="1"/>
          </p:cNvSpPr>
          <p:nvPr/>
        </p:nvSpPr>
        <p:spPr bwMode="auto">
          <a:xfrm>
            <a:off x="1857375" y="1857375"/>
            <a:ext cx="50720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7200" b="1" dirty="0">
                <a:latin typeface="Calibri" panose="020F0502020204030204" pitchFamily="34" charset="0"/>
              </a:rPr>
              <a:t>TH</a:t>
            </a:r>
            <a:r>
              <a:rPr lang="en-US" altLang="zh-CN" sz="7200" b="1" dirty="0">
                <a:solidFill>
                  <a:srgbClr val="7F7F7F"/>
                </a:solidFill>
                <a:latin typeface="Calibri" panose="020F0502020204030204" pitchFamily="34" charset="0"/>
              </a:rPr>
              <a:t>ANK</a:t>
            </a:r>
            <a:r>
              <a:rPr lang="en-US" altLang="zh-CN" sz="7200" b="1" dirty="0">
                <a:latin typeface="Calibri" panose="020F0502020204030204" pitchFamily="34" charset="0"/>
              </a:rPr>
              <a:t>  </a:t>
            </a:r>
            <a:r>
              <a:rPr lang="en-US" altLang="zh-CN" sz="7200" b="1" dirty="0">
                <a:solidFill>
                  <a:srgbClr val="7F7F7F"/>
                </a:solidFill>
                <a:latin typeface="Calibri" panose="020F0502020204030204" pitchFamily="34" charset="0"/>
              </a:rPr>
              <a:t>YO</a:t>
            </a:r>
            <a:r>
              <a:rPr lang="en-US" altLang="zh-CN" sz="7200" b="1" dirty="0">
                <a:latin typeface="Calibri" panose="020F0502020204030204" pitchFamily="34" charset="0"/>
              </a:rPr>
              <a:t>U</a:t>
            </a:r>
            <a:endParaRPr lang="zh-CN" altLang="en-US" sz="7200" b="1" dirty="0">
              <a:latin typeface="Calibri" panose="020F0502020204030204" pitchFamily="34" charset="0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FCCFE0EA-EEB1-4EB3-9A42-107306086C12}"/>
              </a:ext>
            </a:extLst>
          </p:cNvPr>
          <p:cNvSpPr txBox="1"/>
          <p:nvPr/>
        </p:nvSpPr>
        <p:spPr>
          <a:xfrm>
            <a:off x="3159772" y="3793238"/>
            <a:ext cx="1967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b="1" dirty="0"/>
              <a:t>NADİR ÖZSOY</a:t>
            </a:r>
          </a:p>
          <a:p>
            <a:pPr algn="ctr"/>
            <a:r>
              <a:rPr lang="tr-TR" sz="2000" b="1" dirty="0"/>
              <a:t>02185076005</a:t>
            </a: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"/>
          <p:cNvSpPr>
            <a:spLocks noChangeArrowheads="1"/>
          </p:cNvSpPr>
          <p:nvPr/>
        </p:nvSpPr>
        <p:spPr bwMode="auto">
          <a:xfrm>
            <a:off x="1714500" y="2071688"/>
            <a:ext cx="5786438" cy="857250"/>
          </a:xfrm>
          <a:prstGeom prst="rect">
            <a:avLst/>
          </a:prstGeom>
          <a:solidFill>
            <a:schemeClr val="bg1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099" name="矩形 129"/>
          <p:cNvSpPr>
            <a:spLocks noChangeArrowheads="1"/>
          </p:cNvSpPr>
          <p:nvPr/>
        </p:nvSpPr>
        <p:spPr bwMode="auto">
          <a:xfrm>
            <a:off x="3357563" y="2214563"/>
            <a:ext cx="3286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tr-T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2571750" y="2000250"/>
            <a:ext cx="10001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>
                <a:latin typeface="Calibri" panose="020F0502020204030204" pitchFamily="34" charset="0"/>
              </a:rPr>
              <a:t>01</a:t>
            </a:r>
            <a:endParaRPr lang="zh-CN" altLang="en-US" sz="6000" b="1">
              <a:latin typeface="Calibri" panose="020F0502020204030204" pitchFamily="34" charset="0"/>
            </a:endParaRPr>
          </a:p>
        </p:txBody>
      </p:sp>
      <p:sp>
        <p:nvSpPr>
          <p:cNvPr id="4101" name="矩形 5"/>
          <p:cNvSpPr>
            <a:spLocks noChangeArrowheads="1"/>
          </p:cNvSpPr>
          <p:nvPr/>
        </p:nvSpPr>
        <p:spPr bwMode="auto">
          <a:xfrm>
            <a:off x="3357563" y="2571750"/>
            <a:ext cx="38576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900" dirty="0">
              <a:latin typeface="Calibri" panose="020F0502020204030204" pitchFamily="34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E8F93605-7DA9-40B7-A8E1-8A13F476B8F0}"/>
              </a:ext>
            </a:extLst>
          </p:cNvPr>
          <p:cNvSpPr txBox="1"/>
          <p:nvPr/>
        </p:nvSpPr>
        <p:spPr>
          <a:xfrm>
            <a:off x="3357563" y="2593399"/>
            <a:ext cx="4509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A</a:t>
            </a:r>
            <a:r>
              <a:rPr lang="en-GB" sz="1600" dirty="0"/>
              <a:t> general introduction to the application</a:t>
            </a:r>
            <a:endParaRPr lang="tr-TR" sz="1600" dirty="0"/>
          </a:p>
        </p:txBody>
      </p:sp>
    </p:spTree>
  </p:cSld>
  <p:clrMapOvr>
    <a:masterClrMapping/>
  </p:clrMapOvr>
  <p:transition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6" name="矩形 24"/>
          <p:cNvSpPr>
            <a:spLocks noChangeArrowheads="1"/>
          </p:cNvSpPr>
          <p:nvPr/>
        </p:nvSpPr>
        <p:spPr bwMode="auto">
          <a:xfrm>
            <a:off x="466698" y="1140589"/>
            <a:ext cx="810373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GB" sz="1800" b="0" i="0" u="none" strike="noStrike" baseline="0" dirty="0">
                <a:latin typeface="TimesNewRomanPSMT"/>
              </a:rPr>
              <a:t>Bread can be produced in different qualities, depending on the quantity and type of the </a:t>
            </a:r>
            <a:r>
              <a:rPr lang="en-GB" sz="1800" b="0" i="0" u="none" strike="noStrike" baseline="0" dirty="0" err="1">
                <a:latin typeface="TimesNewRomanPSMT"/>
              </a:rPr>
              <a:t>ingredients.The</a:t>
            </a:r>
            <a:r>
              <a:rPr lang="tr-TR" dirty="0">
                <a:latin typeface="TimesNewRomanPSMT"/>
              </a:rPr>
              <a:t> </a:t>
            </a:r>
            <a:r>
              <a:rPr lang="en-GB" sz="1800" b="0" i="0" u="none" strike="noStrike" baseline="0" dirty="0">
                <a:latin typeface="TimesNewRomanPSMT"/>
              </a:rPr>
              <a:t>textural properties such as number, density, area of cells in bread texture contain important information about</a:t>
            </a:r>
            <a:r>
              <a:rPr lang="tr-TR" sz="1800" b="0" i="0" u="none" strike="noStrike" baseline="0" dirty="0">
                <a:latin typeface="TimesNewRomanPSMT"/>
              </a:rPr>
              <a:t> </a:t>
            </a:r>
            <a:r>
              <a:rPr lang="en-GB" sz="1800" b="0" i="0" u="none" strike="noStrike" baseline="0" dirty="0">
                <a:latin typeface="TimesNewRomanPSMT"/>
              </a:rPr>
              <a:t>the quality of bread. In this study, impact of diacetyl tartaric esters of monoglycerides (DATEM) additive,</a:t>
            </a:r>
            <a:r>
              <a:rPr lang="tr-TR" sz="1800" b="0" i="0" u="none" strike="noStrike" baseline="0" dirty="0">
                <a:latin typeface="TimesNewRomanPSMT"/>
              </a:rPr>
              <a:t> </a:t>
            </a:r>
            <a:r>
              <a:rPr lang="en-GB" sz="1800" b="0" i="0" u="none" strike="noStrike" baseline="0" dirty="0">
                <a:latin typeface="TimesNewRomanPSMT"/>
              </a:rPr>
              <a:t>(FL) phospholipase enzyme and (GL) </a:t>
            </a:r>
            <a:r>
              <a:rPr lang="en-GB" sz="1800" b="0" i="0" u="none" strike="noStrike" baseline="0" dirty="0" err="1">
                <a:latin typeface="TimesNewRomanPSMT"/>
              </a:rPr>
              <a:t>glucolipase</a:t>
            </a:r>
            <a:r>
              <a:rPr lang="en-GB" sz="1800" b="0" i="0" u="none" strike="noStrike" baseline="0" dirty="0">
                <a:latin typeface="TimesNewRomanPSMT"/>
              </a:rPr>
              <a:t> enzyme on the directly produced bread quality is</a:t>
            </a:r>
          </a:p>
          <a:p>
            <a:pPr algn="l"/>
            <a:r>
              <a:rPr lang="en-GB" sz="1800" b="0" i="0" u="none" strike="noStrike" baseline="0" dirty="0">
                <a:latin typeface="TimesNewRomanPSMT"/>
              </a:rPr>
              <a:t>determined. For this purpose, image processing techniques have been used in </a:t>
            </a:r>
            <a:r>
              <a:rPr lang="en-GB" sz="1800" b="0" i="0" u="none" strike="noStrike" baseline="0" dirty="0" err="1">
                <a:latin typeface="TimesNewRomanPSMT"/>
              </a:rPr>
              <a:t>Matlab</a:t>
            </a:r>
            <a:r>
              <a:rPr lang="en-GB" sz="1800" b="0" i="0" u="none" strike="noStrike" baseline="0" dirty="0">
                <a:latin typeface="TimesNewRomanPSMT"/>
              </a:rPr>
              <a:t> and a segmentation of</a:t>
            </a:r>
            <a:r>
              <a:rPr lang="tr-TR" sz="1800" b="0" i="0" u="none" strike="noStrike" baseline="0" dirty="0">
                <a:latin typeface="TimesNewRomanPSMT"/>
              </a:rPr>
              <a:t> </a:t>
            </a:r>
            <a:r>
              <a:rPr lang="en-GB" sz="1800" b="0" i="0" u="none" strike="noStrike" baseline="0" dirty="0">
                <a:latin typeface="TimesNewRomanPSMT"/>
              </a:rPr>
              <a:t>the bread cells based software was created. In this study, 104 different bread images were used. The obtained</a:t>
            </a:r>
            <a:r>
              <a:rPr lang="tr-TR" sz="1800" b="0" i="0" u="none" strike="noStrike" baseline="0" dirty="0">
                <a:latin typeface="TimesNewRomanPSMT"/>
              </a:rPr>
              <a:t> </a:t>
            </a:r>
            <a:r>
              <a:rPr lang="en-GB" sz="1800" b="0" i="0" u="none" strike="noStrike" baseline="0" dirty="0">
                <a:latin typeface="TimesNewRomanPSMT"/>
              </a:rPr>
              <a:t>results showed that DATEM additive increased bread volume by improving structure of cell which is directly</a:t>
            </a:r>
            <a:r>
              <a:rPr lang="tr-TR" sz="1800" b="0" i="0" u="none" strike="noStrike" baseline="0" dirty="0">
                <a:latin typeface="TimesNewRomanPSMT"/>
              </a:rPr>
              <a:t> </a:t>
            </a:r>
            <a:r>
              <a:rPr lang="tr-TR" sz="1800" b="0" i="0" u="none" strike="noStrike" baseline="0" dirty="0" err="1">
                <a:latin typeface="TimesNewRomanPSMT"/>
              </a:rPr>
              <a:t>proportional</a:t>
            </a:r>
            <a:r>
              <a:rPr lang="tr-TR" sz="1800" b="0" i="0" u="none" strike="noStrike" baseline="0" dirty="0">
                <a:latin typeface="TimesNewRomanPSMT"/>
              </a:rPr>
              <a:t> </a:t>
            </a:r>
            <a:r>
              <a:rPr lang="tr-TR" sz="1800" b="0" i="0" u="none" strike="noStrike" baseline="0" dirty="0" err="1">
                <a:latin typeface="TimesNewRomanPSMT"/>
              </a:rPr>
              <a:t>with</a:t>
            </a:r>
            <a:r>
              <a:rPr lang="tr-TR" sz="1800" b="0" i="0" u="none" strike="noStrike" baseline="0" dirty="0">
                <a:latin typeface="TimesNewRomanPSMT"/>
              </a:rPr>
              <a:t> </a:t>
            </a:r>
            <a:r>
              <a:rPr lang="tr-TR" sz="1800" b="0" i="0" u="none" strike="noStrike" baseline="0" dirty="0" err="1">
                <a:latin typeface="TimesNewRomanPSMT"/>
              </a:rPr>
              <a:t>the</a:t>
            </a:r>
            <a:r>
              <a:rPr lang="tr-TR" sz="1800" b="0" i="0" u="none" strike="noStrike" baseline="0" dirty="0">
                <a:latin typeface="TimesNewRomanPSMT"/>
              </a:rPr>
              <a:t> </a:t>
            </a:r>
            <a:r>
              <a:rPr lang="tr-TR" sz="1800" b="0" i="0" u="none" strike="noStrike" baseline="0" dirty="0" err="1">
                <a:latin typeface="TimesNewRomanPSMT"/>
              </a:rPr>
              <a:t>concentrations</a:t>
            </a:r>
            <a:r>
              <a:rPr lang="tr-TR" sz="1800" b="0" i="0" u="none" strike="noStrike" baseline="0" dirty="0">
                <a:latin typeface="TimesNewRomanPSMT"/>
              </a:rPr>
              <a:t>.</a:t>
            </a:r>
            <a:endParaRPr lang="zh-CN" altLang="en-US" sz="900" dirty="0">
              <a:latin typeface="Calibri" panose="020F0502020204030204" pitchFamily="34" charset="0"/>
            </a:endParaRPr>
          </a:p>
        </p:txBody>
      </p:sp>
      <p:pic>
        <p:nvPicPr>
          <p:cNvPr id="5141" name="图片 40" descr="未tf awe标题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42875"/>
            <a:ext cx="547687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2" name="矩形 41"/>
          <p:cNvSpPr>
            <a:spLocks noChangeArrowheads="1"/>
          </p:cNvSpPr>
          <p:nvPr/>
        </p:nvSpPr>
        <p:spPr bwMode="auto">
          <a:xfrm>
            <a:off x="714375" y="285750"/>
            <a:ext cx="45893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tr-TR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İNÖNÜ UNIVERSITY – COMPUTER ENGINEERING</a:t>
            </a:r>
            <a:endParaRPr 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40" descr="未tf awe标题-1.png">
            <a:extLst>
              <a:ext uri="{FF2B5EF4-FFF2-40B4-BE49-F238E27FC236}">
                <a16:creationId xmlns:a16="http://schemas.microsoft.com/office/drawing/2014/main" id="{8D003AAD-3BD0-43DC-B067-6A9A8AE5E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044" y="4312255"/>
            <a:ext cx="547687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矩形 41">
            <a:extLst>
              <a:ext uri="{FF2B5EF4-FFF2-40B4-BE49-F238E27FC236}">
                <a16:creationId xmlns:a16="http://schemas.microsoft.com/office/drawing/2014/main" id="{036D4206-D737-4EB9-9305-A5E982F00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00" y="4429828"/>
            <a:ext cx="20336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tr-TR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 PROCESSING</a:t>
            </a:r>
            <a:endParaRPr 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29" descr="未标题-1f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7" y="593527"/>
            <a:ext cx="3643312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流程图: 联系 34"/>
          <p:cNvSpPr>
            <a:spLocks noChangeArrowheads="1"/>
          </p:cNvSpPr>
          <p:nvPr/>
        </p:nvSpPr>
        <p:spPr bwMode="auto">
          <a:xfrm>
            <a:off x="2286000" y="1428750"/>
            <a:ext cx="1674813" cy="1716088"/>
          </a:xfrm>
          <a:prstGeom prst="flowChartConnector">
            <a:avLst/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6148" name="流程图: 联系 6"/>
          <p:cNvGrpSpPr>
            <a:grpSpLocks/>
          </p:cNvGrpSpPr>
          <p:nvPr/>
        </p:nvGrpSpPr>
        <p:grpSpPr bwMode="auto">
          <a:xfrm>
            <a:off x="792163" y="1420813"/>
            <a:ext cx="1689100" cy="1730375"/>
            <a:chOff x="0" y="0"/>
            <a:chExt cx="1064" cy="1090"/>
          </a:xfrm>
        </p:grpSpPr>
        <p:pic>
          <p:nvPicPr>
            <p:cNvPr id="6171" name="流程图: 联系 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4" cy="1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72" name="Text Box 6"/>
            <p:cNvSpPr txBox="1">
              <a:spLocks noChangeArrowheads="1"/>
            </p:cNvSpPr>
            <p:nvPr/>
          </p:nvSpPr>
          <p:spPr bwMode="auto">
            <a:xfrm>
              <a:off x="159" y="163"/>
              <a:ext cx="746" cy="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6149" name="流程图: 联系 11"/>
          <p:cNvSpPr>
            <a:spLocks noChangeArrowheads="1"/>
          </p:cNvSpPr>
          <p:nvPr/>
        </p:nvSpPr>
        <p:spPr bwMode="auto">
          <a:xfrm>
            <a:off x="1765300" y="2632075"/>
            <a:ext cx="1333500" cy="1365250"/>
          </a:xfrm>
          <a:prstGeom prst="flowChartConnector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150" name="流程图: 联系 2"/>
          <p:cNvSpPr>
            <a:spLocks noChangeArrowheads="1"/>
          </p:cNvSpPr>
          <p:nvPr/>
        </p:nvSpPr>
        <p:spPr bwMode="auto">
          <a:xfrm>
            <a:off x="1285875" y="1857375"/>
            <a:ext cx="639763" cy="358775"/>
          </a:xfrm>
          <a:custGeom>
            <a:avLst/>
            <a:gdLst>
              <a:gd name="T0" fmla="*/ 7773 w 1390228"/>
              <a:gd name="T1" fmla="*/ 2412 h 832104"/>
              <a:gd name="T2" fmla="*/ 10094 w 1390228"/>
              <a:gd name="T3" fmla="*/ 4934 h 832104"/>
              <a:gd name="T4" fmla="*/ 7773 w 1390228"/>
              <a:gd name="T5" fmla="*/ 7457 h 832104"/>
              <a:gd name="T6" fmla="*/ 5451 w 1390228"/>
              <a:gd name="T7" fmla="*/ 4934 h 832104"/>
              <a:gd name="T8" fmla="*/ 7773 w 1390228"/>
              <a:gd name="T9" fmla="*/ 2412 h 832104"/>
              <a:gd name="T10" fmla="*/ 7773 w 1390228"/>
              <a:gd name="T11" fmla="*/ 1425 h 832104"/>
              <a:gd name="T12" fmla="*/ 4442 w 1390228"/>
              <a:gd name="T13" fmla="*/ 5044 h 832104"/>
              <a:gd name="T14" fmla="*/ 7773 w 1390228"/>
              <a:gd name="T15" fmla="*/ 8663 h 832104"/>
              <a:gd name="T16" fmla="*/ 11103 w 1390228"/>
              <a:gd name="T17" fmla="*/ 5044 h 832104"/>
              <a:gd name="T18" fmla="*/ 7773 w 1390228"/>
              <a:gd name="T19" fmla="*/ 1425 h 832104"/>
              <a:gd name="T20" fmla="*/ 7672 w 1390228"/>
              <a:gd name="T21" fmla="*/ 0 h 832104"/>
              <a:gd name="T22" fmla="*/ 15343 w 1390228"/>
              <a:gd name="T23" fmla="*/ 4989 h 832104"/>
              <a:gd name="T24" fmla="*/ 7672 w 1390228"/>
              <a:gd name="T25" fmla="*/ 9979 h 832104"/>
              <a:gd name="T26" fmla="*/ 0 w 1390228"/>
              <a:gd name="T27" fmla="*/ 4989 h 832104"/>
              <a:gd name="T28" fmla="*/ 7672 w 1390228"/>
              <a:gd name="T29" fmla="*/ 0 h 8321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90228"/>
              <a:gd name="T46" fmla="*/ 0 h 832104"/>
              <a:gd name="T47" fmla="*/ 1390228 w 1390228"/>
              <a:gd name="T48" fmla="*/ 832104 h 83210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90228" h="832104">
                <a:moveTo>
                  <a:pt x="704258" y="201168"/>
                </a:moveTo>
                <a:cubicBezTo>
                  <a:pt x="820410" y="201168"/>
                  <a:pt x="914570" y="295328"/>
                  <a:pt x="914570" y="411480"/>
                </a:cubicBezTo>
                <a:cubicBezTo>
                  <a:pt x="914570" y="527632"/>
                  <a:pt x="820410" y="621792"/>
                  <a:pt x="704258" y="621792"/>
                </a:cubicBezTo>
                <a:cubicBezTo>
                  <a:pt x="588106" y="621792"/>
                  <a:pt x="493946" y="527632"/>
                  <a:pt x="493946" y="411480"/>
                </a:cubicBezTo>
                <a:cubicBezTo>
                  <a:pt x="493946" y="295328"/>
                  <a:pt x="588106" y="201168"/>
                  <a:pt x="704258" y="201168"/>
                </a:cubicBezTo>
                <a:close/>
                <a:moveTo>
                  <a:pt x="704258" y="118872"/>
                </a:moveTo>
                <a:cubicBezTo>
                  <a:pt x="537605" y="118872"/>
                  <a:pt x="402506" y="253971"/>
                  <a:pt x="402506" y="420624"/>
                </a:cubicBezTo>
                <a:cubicBezTo>
                  <a:pt x="402506" y="587277"/>
                  <a:pt x="537605" y="722376"/>
                  <a:pt x="704258" y="722376"/>
                </a:cubicBezTo>
                <a:cubicBezTo>
                  <a:pt x="870911" y="722376"/>
                  <a:pt x="1006010" y="587277"/>
                  <a:pt x="1006010" y="420624"/>
                </a:cubicBezTo>
                <a:cubicBezTo>
                  <a:pt x="1006010" y="253971"/>
                  <a:pt x="870911" y="118872"/>
                  <a:pt x="704258" y="118872"/>
                </a:cubicBezTo>
                <a:close/>
                <a:moveTo>
                  <a:pt x="695114" y="0"/>
                </a:moveTo>
                <a:cubicBezTo>
                  <a:pt x="996332" y="0"/>
                  <a:pt x="1258449" y="167410"/>
                  <a:pt x="1390228" y="416052"/>
                </a:cubicBezTo>
                <a:cubicBezTo>
                  <a:pt x="1258449" y="664694"/>
                  <a:pt x="996332" y="832104"/>
                  <a:pt x="695114" y="832104"/>
                </a:cubicBezTo>
                <a:cubicBezTo>
                  <a:pt x="393896" y="832104"/>
                  <a:pt x="131779" y="664694"/>
                  <a:pt x="0" y="416052"/>
                </a:cubicBezTo>
                <a:cubicBezTo>
                  <a:pt x="131779" y="167410"/>
                  <a:pt x="393896" y="0"/>
                  <a:pt x="6951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151" name="流程图: 联系 16"/>
          <p:cNvSpPr>
            <a:spLocks noChangeArrowheads="1"/>
          </p:cNvSpPr>
          <p:nvPr/>
        </p:nvSpPr>
        <p:spPr bwMode="auto">
          <a:xfrm>
            <a:off x="2405063" y="2909888"/>
            <a:ext cx="217487" cy="363537"/>
          </a:xfrm>
          <a:custGeom>
            <a:avLst/>
            <a:gdLst>
              <a:gd name="T0" fmla="*/ 642 w 683660"/>
              <a:gd name="T1" fmla="*/ 77 h 1114145"/>
              <a:gd name="T2" fmla="*/ 804 w 683660"/>
              <a:gd name="T3" fmla="*/ 268 h 1114145"/>
              <a:gd name="T4" fmla="*/ 642 w 683660"/>
              <a:gd name="T5" fmla="*/ 458 h 1114145"/>
              <a:gd name="T6" fmla="*/ 479 w 683660"/>
              <a:gd name="T7" fmla="*/ 268 h 1114145"/>
              <a:gd name="T8" fmla="*/ 642 w 683660"/>
              <a:gd name="T9" fmla="*/ 77 h 1114145"/>
              <a:gd name="T10" fmla="*/ 73 w 683660"/>
              <a:gd name="T11" fmla="*/ 0 h 1114145"/>
              <a:gd name="T12" fmla="*/ 122 w 683660"/>
              <a:gd name="T13" fmla="*/ 23 h 1114145"/>
              <a:gd name="T14" fmla="*/ 526 w 683660"/>
              <a:gd name="T15" fmla="*/ 495 h 1114145"/>
              <a:gd name="T16" fmla="*/ 530 w 683660"/>
              <a:gd name="T17" fmla="*/ 506 h 1114145"/>
              <a:gd name="T18" fmla="*/ 767 w 683660"/>
              <a:gd name="T19" fmla="*/ 506 h 1114145"/>
              <a:gd name="T20" fmla="*/ 769 w 683660"/>
              <a:gd name="T21" fmla="*/ 500 h 1114145"/>
              <a:gd name="T22" fmla="*/ 1173 w 683660"/>
              <a:gd name="T23" fmla="*/ 29 h 1114145"/>
              <a:gd name="T24" fmla="*/ 1271 w 683660"/>
              <a:gd name="T25" fmla="*/ 29 h 1114145"/>
              <a:gd name="T26" fmla="*/ 1275 w 683660"/>
              <a:gd name="T27" fmla="*/ 34 h 1114145"/>
              <a:gd name="T28" fmla="*/ 1274 w 683660"/>
              <a:gd name="T29" fmla="*/ 148 h 1114145"/>
              <a:gd name="T30" fmla="*/ 870 w 683660"/>
              <a:gd name="T31" fmla="*/ 620 h 1114145"/>
              <a:gd name="T32" fmla="*/ 863 w 683660"/>
              <a:gd name="T33" fmla="*/ 624 h 1114145"/>
              <a:gd name="T34" fmla="*/ 863 w 683660"/>
              <a:gd name="T35" fmla="*/ 1383 h 1114145"/>
              <a:gd name="T36" fmla="*/ 855 w 683660"/>
              <a:gd name="T37" fmla="*/ 1406 h 1114145"/>
              <a:gd name="T38" fmla="*/ 857 w 683660"/>
              <a:gd name="T39" fmla="*/ 1413 h 1114145"/>
              <a:gd name="T40" fmla="*/ 857 w 683660"/>
              <a:gd name="T41" fmla="*/ 2387 h 1114145"/>
              <a:gd name="T42" fmla="*/ 784 w 683660"/>
              <a:gd name="T43" fmla="*/ 2471 h 1114145"/>
              <a:gd name="T44" fmla="*/ 778 w 683660"/>
              <a:gd name="T45" fmla="*/ 2471 h 1114145"/>
              <a:gd name="T46" fmla="*/ 706 w 683660"/>
              <a:gd name="T47" fmla="*/ 2387 h 1114145"/>
              <a:gd name="T48" fmla="*/ 706 w 683660"/>
              <a:gd name="T49" fmla="*/ 1429 h 1114145"/>
              <a:gd name="T50" fmla="*/ 600 w 683660"/>
              <a:gd name="T51" fmla="*/ 1429 h 1114145"/>
              <a:gd name="T52" fmla="*/ 600 w 683660"/>
              <a:gd name="T53" fmla="*/ 2392 h 1114145"/>
              <a:gd name="T54" fmla="*/ 527 w 683660"/>
              <a:gd name="T55" fmla="*/ 2477 h 1114145"/>
              <a:gd name="T56" fmla="*/ 521 w 683660"/>
              <a:gd name="T57" fmla="*/ 2477 h 1114145"/>
              <a:gd name="T58" fmla="*/ 449 w 683660"/>
              <a:gd name="T59" fmla="*/ 2392 h 1114145"/>
              <a:gd name="T60" fmla="*/ 449 w 683660"/>
              <a:gd name="T61" fmla="*/ 1418 h 1114145"/>
              <a:gd name="T62" fmla="*/ 452 w 683660"/>
              <a:gd name="T63" fmla="*/ 1411 h 1114145"/>
              <a:gd name="T64" fmla="*/ 442 w 683660"/>
              <a:gd name="T65" fmla="*/ 1383 h 1114145"/>
              <a:gd name="T66" fmla="*/ 442 w 683660"/>
              <a:gd name="T67" fmla="*/ 623 h 1114145"/>
              <a:gd name="T68" fmla="*/ 424 w 683660"/>
              <a:gd name="T69" fmla="*/ 615 h 1114145"/>
              <a:gd name="T70" fmla="*/ 20 w 683660"/>
              <a:gd name="T71" fmla="*/ 143 h 1114145"/>
              <a:gd name="T72" fmla="*/ 20 w 683660"/>
              <a:gd name="T73" fmla="*/ 29 h 1114145"/>
              <a:gd name="T74" fmla="*/ 24 w 683660"/>
              <a:gd name="T75" fmla="*/ 24 h 1114145"/>
              <a:gd name="T76" fmla="*/ 73 w 683660"/>
              <a:gd name="T77" fmla="*/ 0 h 1114145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683660"/>
              <a:gd name="T118" fmla="*/ 0 h 1114145"/>
              <a:gd name="T119" fmla="*/ 683660 w 683660"/>
              <a:gd name="T120" fmla="*/ 1114145 h 1114145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683660" h="1114145">
                <a:moveTo>
                  <a:pt x="338942" y="34645"/>
                </a:moveTo>
                <a:cubicBezTo>
                  <a:pt x="386287" y="34645"/>
                  <a:pt x="424667" y="73025"/>
                  <a:pt x="424667" y="120370"/>
                </a:cubicBezTo>
                <a:cubicBezTo>
                  <a:pt x="424667" y="167715"/>
                  <a:pt x="386287" y="206095"/>
                  <a:pt x="338942" y="206095"/>
                </a:cubicBezTo>
                <a:cubicBezTo>
                  <a:pt x="291597" y="206095"/>
                  <a:pt x="253217" y="167715"/>
                  <a:pt x="253217" y="120370"/>
                </a:cubicBezTo>
                <a:cubicBezTo>
                  <a:pt x="253217" y="73025"/>
                  <a:pt x="291597" y="34645"/>
                  <a:pt x="338942" y="34645"/>
                </a:cubicBezTo>
                <a:close/>
                <a:moveTo>
                  <a:pt x="38520" y="0"/>
                </a:moveTo>
                <a:cubicBezTo>
                  <a:pt x="47835" y="-28"/>
                  <a:pt x="57160" y="3498"/>
                  <a:pt x="64288" y="10584"/>
                </a:cubicBezTo>
                <a:lnTo>
                  <a:pt x="277636" y="222666"/>
                </a:lnTo>
                <a:cubicBezTo>
                  <a:pt x="278863" y="223886"/>
                  <a:pt x="279986" y="225172"/>
                  <a:pt x="279666" y="227527"/>
                </a:cubicBezTo>
                <a:lnTo>
                  <a:pt x="404988" y="227527"/>
                </a:lnTo>
                <a:cubicBezTo>
                  <a:pt x="404835" y="226271"/>
                  <a:pt x="405417" y="225650"/>
                  <a:pt x="406025" y="225046"/>
                </a:cubicBezTo>
                <a:lnTo>
                  <a:pt x="619372" y="12964"/>
                </a:lnTo>
                <a:cubicBezTo>
                  <a:pt x="633628" y="-1208"/>
                  <a:pt x="656674" y="-1139"/>
                  <a:pt x="670846" y="13117"/>
                </a:cubicBezTo>
                <a:lnTo>
                  <a:pt x="673076" y="15360"/>
                </a:lnTo>
                <a:cubicBezTo>
                  <a:pt x="687248" y="29617"/>
                  <a:pt x="687180" y="52663"/>
                  <a:pt x="672923" y="66835"/>
                </a:cubicBezTo>
                <a:lnTo>
                  <a:pt x="459576" y="278917"/>
                </a:lnTo>
                <a:lnTo>
                  <a:pt x="455624" y="280540"/>
                </a:lnTo>
                <a:lnTo>
                  <a:pt x="455624" y="622284"/>
                </a:lnTo>
                <a:lnTo>
                  <a:pt x="451314" y="632690"/>
                </a:lnTo>
                <a:lnTo>
                  <a:pt x="452447" y="635426"/>
                </a:lnTo>
                <a:lnTo>
                  <a:pt x="452447" y="1073649"/>
                </a:lnTo>
                <a:cubicBezTo>
                  <a:pt x="452447" y="1094699"/>
                  <a:pt x="435382" y="1111764"/>
                  <a:pt x="414332" y="1111764"/>
                </a:cubicBezTo>
                <a:lnTo>
                  <a:pt x="411020" y="1111764"/>
                </a:lnTo>
                <a:cubicBezTo>
                  <a:pt x="389970" y="1111764"/>
                  <a:pt x="372905" y="1094699"/>
                  <a:pt x="372905" y="1073649"/>
                </a:cubicBezTo>
                <a:lnTo>
                  <a:pt x="372905" y="642658"/>
                </a:lnTo>
                <a:lnTo>
                  <a:pt x="316716" y="642658"/>
                </a:lnTo>
                <a:lnTo>
                  <a:pt x="316716" y="1076030"/>
                </a:lnTo>
                <a:cubicBezTo>
                  <a:pt x="316716" y="1097080"/>
                  <a:pt x="299651" y="1114145"/>
                  <a:pt x="278601" y="1114145"/>
                </a:cubicBezTo>
                <a:lnTo>
                  <a:pt x="275289" y="1114145"/>
                </a:lnTo>
                <a:cubicBezTo>
                  <a:pt x="254239" y="1114145"/>
                  <a:pt x="237174" y="1097080"/>
                  <a:pt x="237174" y="1076030"/>
                </a:cubicBezTo>
                <a:lnTo>
                  <a:pt x="237174" y="637807"/>
                </a:lnTo>
                <a:cubicBezTo>
                  <a:pt x="237174" y="636704"/>
                  <a:pt x="237221" y="635612"/>
                  <a:pt x="238489" y="634633"/>
                </a:cubicBezTo>
                <a:cubicBezTo>
                  <a:pt x="235073" y="631601"/>
                  <a:pt x="233374" y="627141"/>
                  <a:pt x="233374" y="622284"/>
                </a:cubicBezTo>
                <a:lnTo>
                  <a:pt x="233374" y="280352"/>
                </a:lnTo>
                <a:lnTo>
                  <a:pt x="224084" y="276537"/>
                </a:lnTo>
                <a:lnTo>
                  <a:pt x="10737" y="64455"/>
                </a:lnTo>
                <a:cubicBezTo>
                  <a:pt x="-3519" y="50283"/>
                  <a:pt x="-3588" y="27237"/>
                  <a:pt x="10584" y="12980"/>
                </a:cubicBezTo>
                <a:lnTo>
                  <a:pt x="12814" y="10737"/>
                </a:lnTo>
                <a:cubicBezTo>
                  <a:pt x="19900" y="3609"/>
                  <a:pt x="29205" y="28"/>
                  <a:pt x="385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152" name="圆角矩形 24"/>
          <p:cNvSpPr>
            <a:spLocks noChangeArrowheads="1"/>
          </p:cNvSpPr>
          <p:nvPr/>
        </p:nvSpPr>
        <p:spPr bwMode="auto">
          <a:xfrm rot="2733358" flipH="1">
            <a:off x="2232025" y="3059113"/>
            <a:ext cx="225425" cy="219075"/>
          </a:xfrm>
          <a:custGeom>
            <a:avLst/>
            <a:gdLst>
              <a:gd name="T0" fmla="*/ 1350 w 663787"/>
              <a:gd name="T1" fmla="*/ 1432 h 661145"/>
              <a:gd name="T2" fmla="*/ 1314 w 663787"/>
              <a:gd name="T3" fmla="*/ 1417 h 661145"/>
              <a:gd name="T4" fmla="*/ 1326 w 663787"/>
              <a:gd name="T5" fmla="*/ 1411 h 661145"/>
              <a:gd name="T6" fmla="*/ 294 w 663787"/>
              <a:gd name="T7" fmla="*/ 531 h 661145"/>
              <a:gd name="T8" fmla="*/ 293 w 663787"/>
              <a:gd name="T9" fmla="*/ 532 h 661145"/>
              <a:gd name="T10" fmla="*/ 269 w 663787"/>
              <a:gd name="T11" fmla="*/ 502 h 661145"/>
              <a:gd name="T12" fmla="*/ 61 w 663787"/>
              <a:gd name="T13" fmla="*/ 500 h 661145"/>
              <a:gd name="T14" fmla="*/ 19 w 663787"/>
              <a:gd name="T15" fmla="*/ 579 h 661145"/>
              <a:gd name="T16" fmla="*/ 0 w 663787"/>
              <a:gd name="T17" fmla="*/ 618 h 661145"/>
              <a:gd name="T18" fmla="*/ 0 w 663787"/>
              <a:gd name="T19" fmla="*/ 1204 h 661145"/>
              <a:gd name="T20" fmla="*/ 136 w 663787"/>
              <a:gd name="T21" fmla="*/ 1318 h 661145"/>
              <a:gd name="T22" fmla="*/ 138 w 663787"/>
              <a:gd name="T23" fmla="*/ 1318 h 661145"/>
              <a:gd name="T24" fmla="*/ 274 w 663787"/>
              <a:gd name="T25" fmla="*/ 1204 h 661145"/>
              <a:gd name="T26" fmla="*/ 274 w 663787"/>
              <a:gd name="T27" fmla="*/ 841 h 661145"/>
              <a:gd name="T28" fmla="*/ 948 w 663787"/>
              <a:gd name="T29" fmla="*/ 1410 h 661145"/>
              <a:gd name="T30" fmla="*/ 495 w 663787"/>
              <a:gd name="T31" fmla="*/ 1403 h 661145"/>
              <a:gd name="T32" fmla="*/ 357 w 663787"/>
              <a:gd name="T33" fmla="*/ 1515 h 661145"/>
              <a:gd name="T34" fmla="*/ 357 w 663787"/>
              <a:gd name="T35" fmla="*/ 1517 h 661145"/>
              <a:gd name="T36" fmla="*/ 490 w 663787"/>
              <a:gd name="T37" fmla="*/ 1634 h 661145"/>
              <a:gd name="T38" fmla="*/ 1184 w 663787"/>
              <a:gd name="T39" fmla="*/ 1645 h 661145"/>
              <a:gd name="T40" fmla="*/ 1207 w 663787"/>
              <a:gd name="T41" fmla="*/ 1638 h 661145"/>
              <a:gd name="T42" fmla="*/ 1348 w 663787"/>
              <a:gd name="T43" fmla="*/ 1608 h 661145"/>
              <a:gd name="T44" fmla="*/ 1350 w 663787"/>
              <a:gd name="T45" fmla="*/ 1432 h 661145"/>
              <a:gd name="T46" fmla="*/ 1677 w 663787"/>
              <a:gd name="T47" fmla="*/ 551 h 661145"/>
              <a:gd name="T48" fmla="*/ 1302 w 663787"/>
              <a:gd name="T49" fmla="*/ 229 h 661145"/>
              <a:gd name="T50" fmla="*/ 1234 w 663787"/>
              <a:gd name="T51" fmla="*/ 223 h 661145"/>
              <a:gd name="T52" fmla="*/ 1223 w 663787"/>
              <a:gd name="T53" fmla="*/ 204 h 661145"/>
              <a:gd name="T54" fmla="*/ 1146 w 663787"/>
              <a:gd name="T55" fmla="*/ 181 h 661145"/>
              <a:gd name="T56" fmla="*/ 399 w 663787"/>
              <a:gd name="T57" fmla="*/ 214 h 661145"/>
              <a:gd name="T58" fmla="*/ 297 w 663787"/>
              <a:gd name="T59" fmla="*/ 309 h 661145"/>
              <a:gd name="T60" fmla="*/ 298 w 663787"/>
              <a:gd name="T61" fmla="*/ 317 h 661145"/>
              <a:gd name="T62" fmla="*/ 411 w 663787"/>
              <a:gd name="T63" fmla="*/ 403 h 661145"/>
              <a:gd name="T64" fmla="*/ 1041 w 663787"/>
              <a:gd name="T65" fmla="*/ 374 h 661145"/>
              <a:gd name="T66" fmla="*/ 615 w 663787"/>
              <a:gd name="T67" fmla="*/ 727 h 661145"/>
              <a:gd name="T68" fmla="*/ 614 w 663787"/>
              <a:gd name="T69" fmla="*/ 799 h 661145"/>
              <a:gd name="T70" fmla="*/ 989 w 663787"/>
              <a:gd name="T71" fmla="*/ 1121 h 661145"/>
              <a:gd name="T72" fmla="*/ 1074 w 663787"/>
              <a:gd name="T73" fmla="*/ 1122 h 661145"/>
              <a:gd name="T74" fmla="*/ 1495 w 663787"/>
              <a:gd name="T75" fmla="*/ 773 h 661145"/>
              <a:gd name="T76" fmla="*/ 1450 w 663787"/>
              <a:gd name="T77" fmla="*/ 1298 h 661145"/>
              <a:gd name="T78" fmla="*/ 1550 w 663787"/>
              <a:gd name="T79" fmla="*/ 1395 h 661145"/>
              <a:gd name="T80" fmla="*/ 1559 w 663787"/>
              <a:gd name="T81" fmla="*/ 1395 h 661145"/>
              <a:gd name="T82" fmla="*/ 1674 w 663787"/>
              <a:gd name="T83" fmla="*/ 1311 h 661145"/>
              <a:gd name="T84" fmla="*/ 1728 w 663787"/>
              <a:gd name="T85" fmla="*/ 682 h 661145"/>
              <a:gd name="T86" fmla="*/ 1702 w 663787"/>
              <a:gd name="T87" fmla="*/ 616 h 661145"/>
              <a:gd name="T88" fmla="*/ 1684 w 663787"/>
              <a:gd name="T89" fmla="*/ 608 h 661145"/>
              <a:gd name="T90" fmla="*/ 1677 w 663787"/>
              <a:gd name="T91" fmla="*/ 551 h 661145"/>
              <a:gd name="T92" fmla="*/ 1884 w 663787"/>
              <a:gd name="T93" fmla="*/ 64 h 661145"/>
              <a:gd name="T94" fmla="*/ 1527 w 663787"/>
              <a:gd name="T95" fmla="*/ 61 h 661145"/>
              <a:gd name="T96" fmla="*/ 1523 w 663787"/>
              <a:gd name="T97" fmla="*/ 363 h 661145"/>
              <a:gd name="T98" fmla="*/ 1880 w 663787"/>
              <a:gd name="T99" fmla="*/ 365 h 661145"/>
              <a:gd name="T100" fmla="*/ 1884 w 663787"/>
              <a:gd name="T101" fmla="*/ 64 h 66114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663787"/>
              <a:gd name="T154" fmla="*/ 0 h 661145"/>
              <a:gd name="T155" fmla="*/ 663787 w 663787"/>
              <a:gd name="T156" fmla="*/ 661145 h 661145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663787" h="661145">
                <a:moveTo>
                  <a:pt x="458243" y="575693"/>
                </a:moveTo>
                <a:lnTo>
                  <a:pt x="445813" y="569527"/>
                </a:lnTo>
                <a:lnTo>
                  <a:pt x="449906" y="567192"/>
                </a:lnTo>
                <a:lnTo>
                  <a:pt x="99723" y="213549"/>
                </a:lnTo>
                <a:lnTo>
                  <a:pt x="99480" y="213841"/>
                </a:lnTo>
                <a:cubicBezTo>
                  <a:pt x="97834" y="209289"/>
                  <a:pt x="94955" y="205285"/>
                  <a:pt x="91419" y="201680"/>
                </a:cubicBezTo>
                <a:cubicBezTo>
                  <a:pt x="72081" y="181962"/>
                  <a:pt x="40421" y="181655"/>
                  <a:pt x="20703" y="200994"/>
                </a:cubicBezTo>
                <a:cubicBezTo>
                  <a:pt x="11800" y="209725"/>
                  <a:pt x="6855" y="220969"/>
                  <a:pt x="6465" y="232539"/>
                </a:cubicBezTo>
                <a:cubicBezTo>
                  <a:pt x="1137" y="236481"/>
                  <a:pt x="0" y="242181"/>
                  <a:pt x="0" y="248148"/>
                </a:cubicBezTo>
                <a:lnTo>
                  <a:pt x="0" y="483772"/>
                </a:lnTo>
                <a:cubicBezTo>
                  <a:pt x="0" y="509148"/>
                  <a:pt x="20572" y="529720"/>
                  <a:pt x="45948" y="529720"/>
                </a:cubicBezTo>
                <a:lnTo>
                  <a:pt x="46921" y="529720"/>
                </a:lnTo>
                <a:cubicBezTo>
                  <a:pt x="72297" y="529720"/>
                  <a:pt x="92869" y="509148"/>
                  <a:pt x="92869" y="483772"/>
                </a:cubicBezTo>
                <a:lnTo>
                  <a:pt x="92869" y="338096"/>
                </a:lnTo>
                <a:lnTo>
                  <a:pt x="321732" y="566706"/>
                </a:lnTo>
                <a:lnTo>
                  <a:pt x="167951" y="563721"/>
                </a:lnTo>
                <a:cubicBezTo>
                  <a:pt x="142579" y="563229"/>
                  <a:pt x="121612" y="583398"/>
                  <a:pt x="121120" y="608769"/>
                </a:cubicBezTo>
                <a:lnTo>
                  <a:pt x="121101" y="609742"/>
                </a:lnTo>
                <a:cubicBezTo>
                  <a:pt x="120608" y="635113"/>
                  <a:pt x="140777" y="656080"/>
                  <a:pt x="166149" y="656573"/>
                </a:cubicBezTo>
                <a:lnTo>
                  <a:pt x="401728" y="661145"/>
                </a:lnTo>
                <a:lnTo>
                  <a:pt x="409433" y="658128"/>
                </a:lnTo>
                <a:cubicBezTo>
                  <a:pt x="425832" y="663490"/>
                  <a:pt x="444366" y="659345"/>
                  <a:pt x="457556" y="646408"/>
                </a:cubicBezTo>
                <a:cubicBezTo>
                  <a:pt x="477274" y="627070"/>
                  <a:pt x="477581" y="595410"/>
                  <a:pt x="458243" y="575693"/>
                </a:cubicBezTo>
                <a:close/>
                <a:moveTo>
                  <a:pt x="569072" y="221656"/>
                </a:moveTo>
                <a:lnTo>
                  <a:pt x="441982" y="92076"/>
                </a:lnTo>
                <a:cubicBezTo>
                  <a:pt x="435553" y="85521"/>
                  <a:pt x="425782" y="84231"/>
                  <a:pt x="418716" y="89562"/>
                </a:cubicBezTo>
                <a:cubicBezTo>
                  <a:pt x="419027" y="85888"/>
                  <a:pt x="417143" y="83751"/>
                  <a:pt x="415039" y="81859"/>
                </a:cubicBezTo>
                <a:cubicBezTo>
                  <a:pt x="408115" y="75628"/>
                  <a:pt x="398814" y="72038"/>
                  <a:pt x="388777" y="72567"/>
                </a:cubicBezTo>
                <a:lnTo>
                  <a:pt x="135408" y="85922"/>
                </a:lnTo>
                <a:cubicBezTo>
                  <a:pt x="115333" y="86980"/>
                  <a:pt x="99918" y="104111"/>
                  <a:pt x="100976" y="124185"/>
                </a:cubicBezTo>
                <a:lnTo>
                  <a:pt x="101142" y="127344"/>
                </a:lnTo>
                <a:cubicBezTo>
                  <a:pt x="102200" y="147418"/>
                  <a:pt x="119331" y="162834"/>
                  <a:pt x="139405" y="161775"/>
                </a:cubicBezTo>
                <a:lnTo>
                  <a:pt x="353315" y="150501"/>
                </a:lnTo>
                <a:lnTo>
                  <a:pt x="208787" y="292251"/>
                </a:lnTo>
                <a:cubicBezTo>
                  <a:pt x="200753" y="300130"/>
                  <a:pt x="200628" y="313029"/>
                  <a:pt x="208507" y="321063"/>
                </a:cubicBezTo>
                <a:lnTo>
                  <a:pt x="335597" y="450643"/>
                </a:lnTo>
                <a:cubicBezTo>
                  <a:pt x="343476" y="458676"/>
                  <a:pt x="356376" y="458802"/>
                  <a:pt x="364409" y="450923"/>
                </a:cubicBezTo>
                <a:lnTo>
                  <a:pt x="507413" y="310668"/>
                </a:lnTo>
                <a:lnTo>
                  <a:pt x="492194" y="521477"/>
                </a:lnTo>
                <a:cubicBezTo>
                  <a:pt x="490747" y="541526"/>
                  <a:pt x="505827" y="558954"/>
                  <a:pt x="525877" y="560401"/>
                </a:cubicBezTo>
                <a:lnTo>
                  <a:pt x="529032" y="560629"/>
                </a:lnTo>
                <a:cubicBezTo>
                  <a:pt x="549081" y="562076"/>
                  <a:pt x="566509" y="546996"/>
                  <a:pt x="567956" y="526946"/>
                </a:cubicBezTo>
                <a:lnTo>
                  <a:pt x="586225" y="273883"/>
                </a:lnTo>
                <a:cubicBezTo>
                  <a:pt x="586948" y="263858"/>
                  <a:pt x="583540" y="254489"/>
                  <a:pt x="577445" y="247445"/>
                </a:cubicBezTo>
                <a:lnTo>
                  <a:pt x="571374" y="244402"/>
                </a:lnTo>
                <a:cubicBezTo>
                  <a:pt x="576541" y="237513"/>
                  <a:pt x="575338" y="228045"/>
                  <a:pt x="569072" y="221656"/>
                </a:cubicBezTo>
                <a:close/>
                <a:moveTo>
                  <a:pt x="639264" y="25699"/>
                </a:moveTo>
                <a:cubicBezTo>
                  <a:pt x="606113" y="-8102"/>
                  <a:pt x="551838" y="-8629"/>
                  <a:pt x="518037" y="24523"/>
                </a:cubicBezTo>
                <a:cubicBezTo>
                  <a:pt x="484235" y="57674"/>
                  <a:pt x="483709" y="111949"/>
                  <a:pt x="516860" y="145750"/>
                </a:cubicBezTo>
                <a:cubicBezTo>
                  <a:pt x="550012" y="179552"/>
                  <a:pt x="604287" y="180078"/>
                  <a:pt x="638088" y="146927"/>
                </a:cubicBezTo>
                <a:cubicBezTo>
                  <a:pt x="671889" y="113775"/>
                  <a:pt x="672416" y="59500"/>
                  <a:pt x="639264" y="256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153" name="TextBox 1"/>
          <p:cNvSpPr>
            <a:spLocks noChangeArrowheads="1"/>
          </p:cNvSpPr>
          <p:nvPr/>
        </p:nvSpPr>
        <p:spPr bwMode="auto">
          <a:xfrm>
            <a:off x="1057288" y="2358799"/>
            <a:ext cx="1208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tr-TR" altLang="zh-CN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ARTIFICIAL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6154" name="TextBox 8"/>
          <p:cNvSpPr>
            <a:spLocks noChangeArrowheads="1"/>
          </p:cNvSpPr>
          <p:nvPr/>
        </p:nvSpPr>
        <p:spPr bwMode="auto">
          <a:xfrm>
            <a:off x="2647646" y="2301247"/>
            <a:ext cx="111156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tr-TR" altLang="zh-CN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PYTHON</a:t>
            </a:r>
            <a:endParaRPr lang="zh-CN" altLang="en-US" b="1" dirty="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55" name="TextBox 9"/>
          <p:cNvSpPr>
            <a:spLocks noChangeArrowheads="1"/>
          </p:cNvSpPr>
          <p:nvPr/>
        </p:nvSpPr>
        <p:spPr bwMode="auto">
          <a:xfrm>
            <a:off x="1825625" y="3375025"/>
            <a:ext cx="12287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tr-TR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INTELLIGENCE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6" name="流程图: 联系 12"/>
          <p:cNvSpPr>
            <a:spLocks noChangeArrowheads="1"/>
          </p:cNvSpPr>
          <p:nvPr/>
        </p:nvSpPr>
        <p:spPr bwMode="auto">
          <a:xfrm>
            <a:off x="3098800" y="3544888"/>
            <a:ext cx="174625" cy="177800"/>
          </a:xfrm>
          <a:prstGeom prst="flowChartConnector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157" name="流程图: 联系 13"/>
          <p:cNvSpPr>
            <a:spLocks noChangeArrowheads="1"/>
          </p:cNvSpPr>
          <p:nvPr/>
        </p:nvSpPr>
        <p:spPr bwMode="auto">
          <a:xfrm>
            <a:off x="3495675" y="3127375"/>
            <a:ext cx="153988" cy="157163"/>
          </a:xfrm>
          <a:prstGeom prst="flowChartConnector">
            <a:avLst/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158" name="流程图: 联系 14"/>
          <p:cNvSpPr>
            <a:spLocks noChangeArrowheads="1"/>
          </p:cNvSpPr>
          <p:nvPr/>
        </p:nvSpPr>
        <p:spPr bwMode="auto">
          <a:xfrm>
            <a:off x="1312863" y="3536950"/>
            <a:ext cx="190500" cy="195263"/>
          </a:xfrm>
          <a:prstGeom prst="flowChartConnector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159" name="流程图: 联系 15"/>
          <p:cNvSpPr>
            <a:spLocks noChangeArrowheads="1"/>
          </p:cNvSpPr>
          <p:nvPr/>
        </p:nvSpPr>
        <p:spPr bwMode="auto">
          <a:xfrm>
            <a:off x="974725" y="3132138"/>
            <a:ext cx="385763" cy="395287"/>
          </a:xfrm>
          <a:prstGeom prst="flowChartConnector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160" name="流程图: 联系 16"/>
          <p:cNvSpPr>
            <a:spLocks noChangeArrowheads="1"/>
          </p:cNvSpPr>
          <p:nvPr/>
        </p:nvSpPr>
        <p:spPr bwMode="auto">
          <a:xfrm>
            <a:off x="1436688" y="3232150"/>
            <a:ext cx="288925" cy="295275"/>
          </a:xfrm>
          <a:prstGeom prst="flowChartConnector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161" name="流程图: 联系 17"/>
          <p:cNvSpPr>
            <a:spLocks noChangeArrowheads="1"/>
          </p:cNvSpPr>
          <p:nvPr/>
        </p:nvSpPr>
        <p:spPr bwMode="auto">
          <a:xfrm>
            <a:off x="3195638" y="3211513"/>
            <a:ext cx="303212" cy="311150"/>
          </a:xfrm>
          <a:prstGeom prst="flowChartConnector">
            <a:avLst/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167" name="矩形 64"/>
          <p:cNvSpPr>
            <a:spLocks noChangeArrowheads="1"/>
          </p:cNvSpPr>
          <p:nvPr/>
        </p:nvSpPr>
        <p:spPr bwMode="auto">
          <a:xfrm>
            <a:off x="4298950" y="1559745"/>
            <a:ext cx="427660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During the baking of bread dough, the effect of temperature</a:t>
            </a:r>
          </a:p>
          <a:p>
            <a:pPr eaLnBrk="1" hangingPunct="1"/>
            <a:r>
              <a:rPr lang="en-GB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 the air bubbles expand, the bread has a porous structure.</a:t>
            </a:r>
          </a:p>
          <a:p>
            <a:pPr eaLnBrk="1" hangingPunct="1"/>
            <a:r>
              <a:rPr lang="en-GB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appears to have become. Insufficient amount and quality</a:t>
            </a:r>
          </a:p>
          <a:p>
            <a:pPr eaLnBrk="1" hangingPunct="1"/>
            <a:r>
              <a:rPr lang="en-GB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Breads made from flour, small in volume, flat and irregular</a:t>
            </a:r>
          </a:p>
          <a:p>
            <a:pPr eaLnBrk="1" hangingPunct="1"/>
            <a:r>
              <a:rPr lang="en-GB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 a pore structure, in shell structures</a:t>
            </a:r>
            <a:r>
              <a:rPr lang="tr-TR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irregular cracks and crevices, also this type</a:t>
            </a:r>
            <a:r>
              <a:rPr lang="tr-TR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Bread goes stale quickly. This is stale</a:t>
            </a:r>
            <a:r>
              <a:rPr lang="tr-TR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Various changes in the physical structure of the bread during the process</a:t>
            </a:r>
            <a:r>
              <a:rPr lang="tr-TR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 occurring. These changes are; change in taste and smell,</a:t>
            </a:r>
          </a:p>
          <a:p>
            <a:pPr eaLnBrk="1" hangingPunct="1"/>
            <a:r>
              <a:rPr lang="en-GB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increase in hardness, loss of brightness of bread crust,</a:t>
            </a:r>
          </a:p>
          <a:p>
            <a:pPr eaLnBrk="1" hangingPunct="1"/>
            <a:r>
              <a:rPr lang="en-GB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increased crumb crumbling, water binding of the crumb</a:t>
            </a:r>
          </a:p>
          <a:p>
            <a:pPr eaLnBrk="1" hangingPunct="1"/>
            <a:r>
              <a:rPr lang="en-GB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decrease in the capacity of starch, amylase enzyme</a:t>
            </a:r>
          </a:p>
          <a:p>
            <a:pPr eaLnBrk="1" hangingPunct="1"/>
            <a:r>
              <a:rPr lang="en-GB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reduced sensitivity, dissolved starch in bread</a:t>
            </a:r>
            <a:r>
              <a:rPr lang="tr-TR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explained as a decrease in the amount of But self</a:t>
            </a:r>
            <a:r>
              <a:rPr lang="tr-TR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appropriate amount of additives for flours with insufficient amount</a:t>
            </a:r>
            <a:r>
              <a:rPr lang="tr-TR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shelf life of the breads produced by adding</a:t>
            </a:r>
            <a:r>
              <a:rPr lang="tr-TR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increases, the pore structures of the bread crumbs improve, their tissues and</a:t>
            </a:r>
            <a:r>
              <a:rPr lang="tr-TR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softness is better.</a:t>
            </a:r>
            <a:endParaRPr 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63" name="图片 7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714500"/>
            <a:ext cx="59055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40" descr="未tf awe标题-1.png">
            <a:extLst>
              <a:ext uri="{FF2B5EF4-FFF2-40B4-BE49-F238E27FC236}">
                <a16:creationId xmlns:a16="http://schemas.microsoft.com/office/drawing/2014/main" id="{25BF29D2-E72F-435D-8861-A1C26592D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044" y="4312255"/>
            <a:ext cx="547687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矩形 41">
            <a:extLst>
              <a:ext uri="{FF2B5EF4-FFF2-40B4-BE49-F238E27FC236}">
                <a16:creationId xmlns:a16="http://schemas.microsoft.com/office/drawing/2014/main" id="{36B7738C-7A3D-45B5-ABE9-7765CD882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00" y="4429828"/>
            <a:ext cx="20336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tr-TR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 PROCESSING</a:t>
            </a:r>
            <a:endParaRPr 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40" descr="未tf awe标题-1.png">
            <a:extLst>
              <a:ext uri="{FF2B5EF4-FFF2-40B4-BE49-F238E27FC236}">
                <a16:creationId xmlns:a16="http://schemas.microsoft.com/office/drawing/2014/main" id="{6A60ACFB-0FDC-46B7-8792-1E3D41540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42875"/>
            <a:ext cx="547687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矩形 41">
            <a:extLst>
              <a:ext uri="{FF2B5EF4-FFF2-40B4-BE49-F238E27FC236}">
                <a16:creationId xmlns:a16="http://schemas.microsoft.com/office/drawing/2014/main" id="{B3D2B480-4378-4D8E-A967-727B8C1BD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285750"/>
            <a:ext cx="45893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tr-TR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İNÖNÜ UNIVERSITY – COMPUTER ENGINEERING</a:t>
            </a:r>
            <a:endParaRPr 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112">
            <a:extLst>
              <a:ext uri="{FF2B5EF4-FFF2-40B4-BE49-F238E27FC236}">
                <a16:creationId xmlns:a16="http://schemas.microsoft.com/office/drawing/2014/main" id="{3A872022-2449-4FA8-AF83-75F9A721A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424" y="875321"/>
            <a:ext cx="16558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tr-TR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矩形 16"/>
          <p:cNvSpPr>
            <a:spLocks noChangeArrowheads="1"/>
          </p:cNvSpPr>
          <p:nvPr/>
        </p:nvSpPr>
        <p:spPr bwMode="auto">
          <a:xfrm>
            <a:off x="762000" y="1340643"/>
            <a:ext cx="6771034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GB" sz="1800" b="0" i="0" u="none" strike="noStrike" baseline="0" dirty="0">
                <a:latin typeface="TimesNewRomanPSMT"/>
              </a:rPr>
              <a:t>Unlike studies in the literature, this study</a:t>
            </a:r>
            <a:r>
              <a:rPr lang="tr-TR" sz="1800" b="0" i="0" u="none" strike="noStrike" baseline="0" dirty="0">
                <a:latin typeface="TimesNewRomanPSMT"/>
              </a:rPr>
              <a:t> </a:t>
            </a:r>
            <a:r>
              <a:rPr lang="en-GB" sz="1800" b="0" i="0" u="none" strike="noStrike" baseline="0" dirty="0">
                <a:latin typeface="TimesNewRomanPSMT"/>
              </a:rPr>
              <a:t>different additives under the supervision of a specialist food engineer</a:t>
            </a:r>
            <a:r>
              <a:rPr lang="tr-TR" sz="1800" b="0" i="0" u="none" strike="noStrike" baseline="0" dirty="0">
                <a:latin typeface="TimesNewRomanPSMT"/>
              </a:rPr>
              <a:t> </a:t>
            </a:r>
            <a:r>
              <a:rPr lang="en-GB" sz="1800" b="0" i="0" u="none" strike="noStrike" baseline="0" dirty="0">
                <a:latin typeface="TimesNewRomanPSMT"/>
              </a:rPr>
              <a:t>How do the ingredients affect the bread pore texture?</a:t>
            </a:r>
            <a:r>
              <a:rPr lang="tr-TR" sz="1800" b="0" i="0" u="none" strike="noStrike" baseline="0" dirty="0">
                <a:latin typeface="TimesNewRomanPSMT"/>
              </a:rPr>
              <a:t> </a:t>
            </a:r>
            <a:r>
              <a:rPr lang="en-GB" sz="1800" b="0" i="0" u="none" strike="noStrike" baseline="0" dirty="0" err="1">
                <a:latin typeface="TimesNewRomanPSMT"/>
              </a:rPr>
              <a:t>analyzed</a:t>
            </a:r>
            <a:r>
              <a:rPr lang="en-GB" sz="1800" b="0" i="0" u="none" strike="noStrike" baseline="0" dirty="0">
                <a:latin typeface="TimesNewRomanPSMT"/>
              </a:rPr>
              <a:t> analytically. For this purpose, different</a:t>
            </a:r>
          </a:p>
          <a:p>
            <a:pPr algn="l"/>
            <a:r>
              <a:rPr lang="en-GB" sz="1800" b="0" i="0" u="none" strike="noStrike" baseline="0" dirty="0">
                <a:latin typeface="TimesNewRomanPSMT"/>
              </a:rPr>
              <a:t>observing changes in the number of pores and</a:t>
            </a:r>
            <a:r>
              <a:rPr lang="tr-TR" sz="1800" b="0" i="0" u="none" strike="noStrike" baseline="0" dirty="0">
                <a:latin typeface="TimesNewRomanPSMT"/>
              </a:rPr>
              <a:t> </a:t>
            </a:r>
            <a:r>
              <a:rPr lang="en-GB" sz="1800" b="0" i="0" u="none" strike="noStrike" baseline="0" dirty="0">
                <a:latin typeface="TimesNewRomanPSMT"/>
              </a:rPr>
              <a:t>grouping according to pore sizes, the expert</a:t>
            </a:r>
            <a:r>
              <a:rPr lang="tr-TR" sz="1800" b="0" i="0" u="none" strike="noStrike" baseline="0" dirty="0">
                <a:latin typeface="TimesNewRomanPSMT"/>
              </a:rPr>
              <a:t> </a:t>
            </a:r>
            <a:r>
              <a:rPr lang="en-GB" sz="1800" b="0" i="0" u="none" strike="noStrike" baseline="0" dirty="0">
                <a:latin typeface="TimesNewRomanPSMT"/>
              </a:rPr>
              <a:t>free from visual analysis based on experience, objective</a:t>
            </a:r>
            <a:r>
              <a:rPr lang="tr-TR" sz="1800" b="0" i="0" u="none" strike="noStrike" baseline="0" dirty="0">
                <a:latin typeface="TimesNewRomanPSMT"/>
              </a:rPr>
              <a:t> </a:t>
            </a:r>
            <a:r>
              <a:rPr lang="en-GB" sz="1800" b="0" i="0" u="none" strike="noStrike" baseline="0" dirty="0">
                <a:latin typeface="TimesNewRomanPSMT"/>
              </a:rPr>
              <a:t>has been made. In this way, the pores in the same group are the </a:t>
            </a:r>
            <a:r>
              <a:rPr lang="en-GB" sz="1800" b="0" i="0" u="none" strike="noStrike" baseline="0" dirty="0" err="1">
                <a:latin typeface="TimesNewRomanPSMT"/>
              </a:rPr>
              <a:t>same.When</a:t>
            </a:r>
            <a:r>
              <a:rPr lang="en-GB" sz="1800" b="0" i="0" u="none" strike="noStrike" baseline="0" dirty="0">
                <a:latin typeface="TimesNewRomanPSMT"/>
              </a:rPr>
              <a:t> the relevant bread slice is shown by </a:t>
            </a:r>
            <a:r>
              <a:rPr lang="en-GB" sz="1800" b="0" i="0" u="none" strike="noStrike" baseline="0" dirty="0" err="1">
                <a:latin typeface="TimesNewRomanPSMT"/>
              </a:rPr>
              <a:t>color</a:t>
            </a:r>
            <a:r>
              <a:rPr lang="en-GB" sz="1800" b="0" i="0" u="none" strike="noStrike" baseline="0" dirty="0">
                <a:latin typeface="TimesNewRomanPSMT"/>
              </a:rPr>
              <a:t>, the visual</a:t>
            </a:r>
          </a:p>
          <a:p>
            <a:pPr algn="l"/>
            <a:r>
              <a:rPr lang="en-GB" sz="1800" b="0" i="0" u="none" strike="noStrike" baseline="0" dirty="0">
                <a:latin typeface="TimesNewRomanPSMT"/>
              </a:rPr>
              <a:t>A better analysis is possible.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9" name="图片 40" descr="未tf awe标题-1.png">
            <a:extLst>
              <a:ext uri="{FF2B5EF4-FFF2-40B4-BE49-F238E27FC236}">
                <a16:creationId xmlns:a16="http://schemas.microsoft.com/office/drawing/2014/main" id="{3066827A-E85B-4EC2-B2D8-13FA6181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42875"/>
            <a:ext cx="547687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矩形 41">
            <a:extLst>
              <a:ext uri="{FF2B5EF4-FFF2-40B4-BE49-F238E27FC236}">
                <a16:creationId xmlns:a16="http://schemas.microsoft.com/office/drawing/2014/main" id="{3F4B8D10-30D6-47DB-AAAB-0E0228334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285750"/>
            <a:ext cx="45893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tr-TR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İNÖNÜ UNIVERSITY – COMPUTER ENGINEERING</a:t>
            </a:r>
            <a:endParaRPr 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1" name="图片 40" descr="未tf awe标题-1.png">
            <a:extLst>
              <a:ext uri="{FF2B5EF4-FFF2-40B4-BE49-F238E27FC236}">
                <a16:creationId xmlns:a16="http://schemas.microsoft.com/office/drawing/2014/main" id="{F1B532A0-1646-450C-8DC3-D80C6C186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044" y="4312255"/>
            <a:ext cx="547687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矩形 41">
            <a:extLst>
              <a:ext uri="{FF2B5EF4-FFF2-40B4-BE49-F238E27FC236}">
                <a16:creationId xmlns:a16="http://schemas.microsoft.com/office/drawing/2014/main" id="{3E8DD909-1CB0-4DEF-98A0-689EFC8D7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00" y="4429828"/>
            <a:ext cx="20336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tr-TR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 PROCESSING</a:t>
            </a:r>
            <a:endParaRPr 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1"/>
          <p:cNvSpPr>
            <a:spLocks noChangeArrowheads="1"/>
          </p:cNvSpPr>
          <p:nvPr/>
        </p:nvSpPr>
        <p:spPr bwMode="auto">
          <a:xfrm>
            <a:off x="1714500" y="2071688"/>
            <a:ext cx="5786438" cy="857250"/>
          </a:xfrm>
          <a:prstGeom prst="rect">
            <a:avLst/>
          </a:prstGeom>
          <a:solidFill>
            <a:schemeClr val="bg1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219" name="矩形 129"/>
          <p:cNvSpPr>
            <a:spLocks noChangeArrowheads="1"/>
          </p:cNvSpPr>
          <p:nvPr/>
        </p:nvSpPr>
        <p:spPr bwMode="auto">
          <a:xfrm>
            <a:off x="3357563" y="2300258"/>
            <a:ext cx="34466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tr-TR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EXPERIMENTAL METHOD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2571750" y="2000250"/>
            <a:ext cx="10001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>
                <a:latin typeface="Calibri" panose="020F0502020204030204" pitchFamily="34" charset="0"/>
              </a:rPr>
              <a:t>02</a:t>
            </a:r>
            <a:endParaRPr lang="zh-CN" altLang="en-US" sz="6000" b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20" descr="未标题-1f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645" y="544661"/>
            <a:ext cx="364331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矩形 8"/>
          <p:cNvSpPr>
            <a:spLocks noChangeArrowheads="1"/>
          </p:cNvSpPr>
          <p:nvPr/>
        </p:nvSpPr>
        <p:spPr bwMode="auto">
          <a:xfrm>
            <a:off x="5148064" y="810831"/>
            <a:ext cx="21584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tr-TR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EXPERIMENTAL METHOD</a:t>
            </a:r>
            <a:endParaRPr 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7" name="矩形 9"/>
          <p:cNvSpPr>
            <a:spLocks noChangeArrowheads="1"/>
          </p:cNvSpPr>
          <p:nvPr/>
        </p:nvSpPr>
        <p:spPr bwMode="auto">
          <a:xfrm>
            <a:off x="3691270" y="1617901"/>
            <a:ext cx="5072062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u"/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bread cross-sectional images used in the study were directly</a:t>
            </a:r>
          </a:p>
          <a:p>
            <a:pPr eaLnBrk="1" hangingPunct="1"/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 the bread making method (AACC 10-10B, AACC, 2000)</a:t>
            </a:r>
          </a:p>
          <a:p>
            <a:pPr eaLnBrk="1" hangingPunct="1"/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 been obtained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GB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Breads</a:t>
            </a:r>
            <a:r>
              <a:rPr lang="tr-TR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traditionally cooked and cooled for 1-2 hours</a:t>
            </a:r>
            <a:r>
              <a:rPr lang="tr-TR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analyzed</a:t>
            </a:r>
            <a:r>
              <a:rPr lang="en-GB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after release. Analysis</a:t>
            </a:r>
            <a:r>
              <a:rPr lang="tr-TR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breads to be prepared are first put in the slicing machine for 25</a:t>
            </a:r>
            <a:r>
              <a:rPr lang="tr-TR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mm thick cut. For image processing</a:t>
            </a:r>
            <a:r>
              <a:rPr lang="tr-TR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scanner (</a:t>
            </a:r>
            <a:r>
              <a:rPr lang="en-GB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CanoScan</a:t>
            </a:r>
            <a:r>
              <a:rPr lang="en-GB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4400F,</a:t>
            </a:r>
            <a:r>
              <a:rPr lang="tr-TR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 to computer via Canon, Japan)</a:t>
            </a:r>
            <a:r>
              <a:rPr lang="tr-TR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transferred. The brightness and contrast of the browser</a:t>
            </a:r>
            <a:r>
              <a:rPr lang="tr-TR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parameters are set to zero for all </a:t>
            </a:r>
            <a:r>
              <a:rPr lang="en-GB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images.Images</a:t>
            </a:r>
            <a:r>
              <a:rPr lang="en-GB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are BMP at 300 DPI and RGB </a:t>
            </a:r>
            <a:r>
              <a:rPr lang="en-GB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  <a:r>
              <a:rPr lang="tr-TR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format 3508 * 2552 pixels to the computer.</a:t>
            </a:r>
            <a:r>
              <a:rPr lang="tr-TR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GB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 been recorded.</a:t>
            </a:r>
            <a:endParaRPr lang="tr-TR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GB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Only 8 of the 104 breads used in the study</a:t>
            </a:r>
            <a:r>
              <a:rPr lang="tr-TR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Does not contain additives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200" name="图片 12" descr="9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50" y="2720610"/>
            <a:ext cx="10795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4414FFE6-E96A-494D-A330-1FE8CC3EC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13" y="987574"/>
            <a:ext cx="2749685" cy="3398196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3F95E0BC-D318-4BA2-90C3-EC3D1654AE95}"/>
              </a:ext>
            </a:extLst>
          </p:cNvPr>
          <p:cNvSpPr txBox="1"/>
          <p:nvPr/>
        </p:nvSpPr>
        <p:spPr>
          <a:xfrm>
            <a:off x="685390" y="441432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800" b="0" i="0" u="none" strike="noStrike" baseline="0" dirty="0">
                <a:latin typeface="TimesNewRomanPSMT"/>
              </a:rPr>
              <a:t>(</a:t>
            </a:r>
            <a:r>
              <a:rPr lang="tr-TR" sz="1800" b="0" i="0" u="none" strike="noStrike" baseline="0" dirty="0" err="1">
                <a:latin typeface="TimesNewRomanPSMT"/>
              </a:rPr>
              <a:t>Original</a:t>
            </a:r>
            <a:r>
              <a:rPr lang="tr-TR" sz="1800" b="0" i="0" u="none" strike="noStrike" baseline="0" dirty="0">
                <a:latin typeface="TimesNewRomanPSMT"/>
              </a:rPr>
              <a:t> </a:t>
            </a:r>
            <a:r>
              <a:rPr lang="tr-TR" sz="1800" b="0" i="0" u="none" strike="noStrike" baseline="0" dirty="0" err="1">
                <a:latin typeface="TimesNewRomanPSMT"/>
              </a:rPr>
              <a:t>bread</a:t>
            </a:r>
            <a:r>
              <a:rPr lang="tr-TR" sz="1800" b="0" i="0" u="none" strike="noStrike" baseline="0" dirty="0">
                <a:latin typeface="TimesNewRomanPSMT"/>
              </a:rPr>
              <a:t> </a:t>
            </a:r>
            <a:r>
              <a:rPr lang="tr-TR" sz="1800" b="0" i="0" u="none" strike="noStrike" baseline="0" dirty="0" err="1">
                <a:latin typeface="TimesNewRomanPSMT"/>
              </a:rPr>
              <a:t>images</a:t>
            </a:r>
            <a:r>
              <a:rPr lang="tr-TR" sz="1800" b="0" i="0" u="none" strike="noStrike" baseline="0" dirty="0">
                <a:latin typeface="TimesNewRomanPSMT"/>
              </a:rPr>
              <a:t>)</a:t>
            </a:r>
            <a:endParaRPr lang="tr-TR" dirty="0"/>
          </a:p>
        </p:txBody>
      </p:sp>
      <p:pic>
        <p:nvPicPr>
          <p:cNvPr id="23" name="图片 40" descr="未tf awe标题-1.png">
            <a:extLst>
              <a:ext uri="{FF2B5EF4-FFF2-40B4-BE49-F238E27FC236}">
                <a16:creationId xmlns:a16="http://schemas.microsoft.com/office/drawing/2014/main" id="{BF46266A-6C02-4C34-B8B6-2DD1B7D65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42875"/>
            <a:ext cx="547687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矩形 41">
            <a:extLst>
              <a:ext uri="{FF2B5EF4-FFF2-40B4-BE49-F238E27FC236}">
                <a16:creationId xmlns:a16="http://schemas.microsoft.com/office/drawing/2014/main" id="{54E913B2-9CC9-4737-BEF4-B2CC1EEEB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285750"/>
            <a:ext cx="45893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tr-TR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İNÖNÜ UNIVERSITY – COMPUTER ENGINEERING</a:t>
            </a:r>
            <a:endParaRPr 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40" descr="未tf awe标题-1.png">
            <a:extLst>
              <a:ext uri="{FF2B5EF4-FFF2-40B4-BE49-F238E27FC236}">
                <a16:creationId xmlns:a16="http://schemas.microsoft.com/office/drawing/2014/main" id="{F43B3845-E56B-4042-85B9-7445B5ADF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044" y="4312255"/>
            <a:ext cx="547687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41">
            <a:extLst>
              <a:ext uri="{FF2B5EF4-FFF2-40B4-BE49-F238E27FC236}">
                <a16:creationId xmlns:a16="http://schemas.microsoft.com/office/drawing/2014/main" id="{81FFD6BA-446A-4499-84D6-9633C380E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00" y="4429828"/>
            <a:ext cx="20336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tr-TR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 PROCESSING</a:t>
            </a:r>
            <a:endParaRPr 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4" name="矩形 8"/>
          <p:cNvSpPr>
            <a:spLocks noChangeArrowheads="1"/>
          </p:cNvSpPr>
          <p:nvPr/>
        </p:nvSpPr>
        <p:spPr bwMode="auto">
          <a:xfrm>
            <a:off x="736434" y="942746"/>
            <a:ext cx="5347733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GB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Raw bread image has been converted to </a:t>
            </a:r>
            <a:r>
              <a:rPr lang="en-GB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gray</a:t>
            </a:r>
            <a:r>
              <a:rPr lang="en-GB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level.</a:t>
            </a:r>
            <a:endParaRPr lang="tr-TR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endParaRPr lang="tr-TR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r>
              <a:rPr lang="en-GB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Contrast of </a:t>
            </a:r>
            <a:r>
              <a:rPr lang="en-GB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gray</a:t>
            </a:r>
            <a:r>
              <a:rPr lang="en-GB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level images histogram stretch</a:t>
            </a:r>
            <a:r>
              <a:rPr lang="tr-TR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improved by the process.</a:t>
            </a:r>
            <a:endParaRPr lang="tr-TR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endParaRPr lang="tr-TR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r>
              <a:rPr lang="en-GB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Histogram equalization method to enhanced images</a:t>
            </a:r>
            <a:r>
              <a:rPr lang="tr-TR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 been applied. Histogram</a:t>
            </a:r>
            <a:r>
              <a:rPr lang="tr-TR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equalization </a:t>
            </a:r>
            <a:r>
              <a:rPr lang="en-GB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  <a:r>
              <a:rPr lang="en-GB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values</a:t>
            </a:r>
            <a:r>
              <a:rPr lang="tr-TR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suitable for non-uniformly distributed images.</a:t>
            </a:r>
            <a:r>
              <a:rPr lang="tr-TR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 enhancement method.</a:t>
            </a:r>
            <a:endParaRPr lang="tr-TR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endParaRPr lang="tr-TR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r>
              <a:rPr lang="en-GB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 a result of the implementation of these processes, the bread</a:t>
            </a:r>
            <a:r>
              <a:rPr lang="tr-TR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have clear tissues and dark pores</a:t>
            </a:r>
          </a:p>
          <a:p>
            <a:pPr algn="just" eaLnBrk="1" hangingPunct="1"/>
            <a:r>
              <a:rPr lang="en-GB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images have been obtained</a:t>
            </a:r>
            <a:r>
              <a:rPr lang="tr-TR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40" descr="未tf awe标题-1.png">
            <a:extLst>
              <a:ext uri="{FF2B5EF4-FFF2-40B4-BE49-F238E27FC236}">
                <a16:creationId xmlns:a16="http://schemas.microsoft.com/office/drawing/2014/main" id="{DF97C37E-8887-4151-90E2-B14A82A72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42875"/>
            <a:ext cx="547687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矩形 41">
            <a:extLst>
              <a:ext uri="{FF2B5EF4-FFF2-40B4-BE49-F238E27FC236}">
                <a16:creationId xmlns:a16="http://schemas.microsoft.com/office/drawing/2014/main" id="{00A2B5A8-2BAC-4F4F-AF84-5E47CF3EE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285750"/>
            <a:ext cx="45893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tr-TR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İNÖNÜ UNIVERSITY – COMPUTER ENGINEERING</a:t>
            </a:r>
            <a:endParaRPr 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图片 40" descr="未tf awe标题-1.png">
            <a:extLst>
              <a:ext uri="{FF2B5EF4-FFF2-40B4-BE49-F238E27FC236}">
                <a16:creationId xmlns:a16="http://schemas.microsoft.com/office/drawing/2014/main" id="{1354173A-3D3C-4A5B-958A-74E79F1B0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044" y="4312255"/>
            <a:ext cx="547687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矩形 41">
            <a:extLst>
              <a:ext uri="{FF2B5EF4-FFF2-40B4-BE49-F238E27FC236}">
                <a16:creationId xmlns:a16="http://schemas.microsoft.com/office/drawing/2014/main" id="{D864ADF3-1B95-47FA-BC60-E7CC2DA52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00" y="4429828"/>
            <a:ext cx="20336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tr-TR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 PROCESSING</a:t>
            </a:r>
            <a:endParaRPr 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93FCBE9-22CB-48A1-BE8E-CED52DB6B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666714"/>
            <a:ext cx="2252663" cy="327470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图片 27" descr="未标题-1f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353147" y="1859087"/>
            <a:ext cx="4734623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8">
            <a:extLst>
              <a:ext uri="{FF2B5EF4-FFF2-40B4-BE49-F238E27FC236}">
                <a16:creationId xmlns:a16="http://schemas.microsoft.com/office/drawing/2014/main" id="{FA3C4B85-0F47-4924-ABA3-2188EB6FA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84" y="889913"/>
            <a:ext cx="5347733" cy="4139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GB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preprocessed</a:t>
            </a: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images are primarily herbaceous.</a:t>
            </a:r>
            <a:r>
              <a:rPr lang="tr-TR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becomes a binary image by thresholding with the method.</a:t>
            </a:r>
            <a:r>
              <a:rPr lang="tr-TR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</a:t>
            </a: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 been converted. This is used in automatic </a:t>
            </a:r>
            <a:r>
              <a:rPr lang="en-GB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segmentation.The</a:t>
            </a: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methods are summarized as below.</a:t>
            </a:r>
            <a:endParaRPr lang="tr-TR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Otsu method on </a:t>
            </a:r>
            <a:r>
              <a:rPr lang="en-GB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gray</a:t>
            </a: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level images</a:t>
            </a:r>
            <a:r>
              <a:rPr lang="tr-TR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is a threshold determination method. in this way</a:t>
            </a:r>
            <a:r>
              <a:rPr lang="tr-TR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the </a:t>
            </a:r>
            <a:r>
              <a:rPr lang="en-GB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thresholded</a:t>
            </a: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image for the obtained t=0.47 value</a:t>
            </a:r>
          </a:p>
          <a:p>
            <a:pPr algn="just" eaLnBrk="1" hangingPunct="1"/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Your pores are black and your bread texture is white.</a:t>
            </a:r>
            <a:r>
              <a:rPr lang="tr-TR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appears to be.</a:t>
            </a:r>
            <a:endParaRPr lang="tr-TR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Afterwards, the pores filled in and the largest</a:t>
            </a:r>
            <a:r>
              <a:rPr lang="tr-TR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Bread texture background using ingredient method</a:t>
            </a:r>
            <a:r>
              <a:rPr lang="tr-TR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distinguished from the plan. This is texture analysis</a:t>
            </a:r>
          </a:p>
          <a:p>
            <a:pPr algn="just" eaLnBrk="1" hangingPunct="1"/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means that the bread surface we will make has been determined.</a:t>
            </a:r>
            <a:endParaRPr lang="tr-TR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Segmented pore that becomes a binary image</a:t>
            </a:r>
            <a:r>
              <a:rPr lang="tr-TR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Linked Component </a:t>
            </a:r>
            <a:r>
              <a:rPr lang="en-GB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Labeling</a:t>
            </a: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(BBE) to images</a:t>
            </a:r>
            <a:r>
              <a:rPr lang="tr-TR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method was </a:t>
            </a:r>
            <a:r>
              <a:rPr lang="en-GB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applied.all</a:t>
            </a: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pixels are scanned to each pixel, the following algorithm</a:t>
            </a:r>
            <a:r>
              <a:rPr lang="tr-TR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implemented:</a:t>
            </a:r>
            <a:endParaRPr lang="tr-TR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Pixel is not equal to Black</a:t>
            </a:r>
          </a:p>
          <a:p>
            <a:pPr algn="just" eaLnBrk="1" hangingPunct="1"/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-See All </a:t>
            </a:r>
            <a:r>
              <a:rPr lang="en-GB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Neighbors</a:t>
            </a: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of Pixel (for 8 </a:t>
            </a:r>
            <a:r>
              <a:rPr lang="en-GB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Neighborhoods</a:t>
            </a: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algn="just" eaLnBrk="1" hangingPunct="1"/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-If all </a:t>
            </a:r>
            <a:r>
              <a:rPr lang="en-GB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neighbors</a:t>
            </a: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are black or white, this is a new pixel</a:t>
            </a:r>
          </a:p>
          <a:p>
            <a:pPr algn="just" eaLnBrk="1" hangingPunct="1"/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assign new value to pixel, switch to next pixel</a:t>
            </a:r>
          </a:p>
          <a:p>
            <a:pPr algn="just" eaLnBrk="1" hangingPunct="1"/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-Any of the </a:t>
            </a:r>
            <a:r>
              <a:rPr lang="en-GB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neighboring</a:t>
            </a: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pixels are black or white pixels</a:t>
            </a:r>
          </a:p>
          <a:p>
            <a:pPr algn="just" eaLnBrk="1" hangingPunct="1"/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save this pixel to the previous tag number</a:t>
            </a:r>
            <a:endParaRPr lang="tr-TR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endParaRPr lang="tr-TR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40" descr="未tf awe标题-1.png">
            <a:extLst>
              <a:ext uri="{FF2B5EF4-FFF2-40B4-BE49-F238E27FC236}">
                <a16:creationId xmlns:a16="http://schemas.microsoft.com/office/drawing/2014/main" id="{DA2264B4-0039-40AA-BABD-C9063D0F5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42875"/>
            <a:ext cx="547687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41">
            <a:extLst>
              <a:ext uri="{FF2B5EF4-FFF2-40B4-BE49-F238E27FC236}">
                <a16:creationId xmlns:a16="http://schemas.microsoft.com/office/drawing/2014/main" id="{B30C372E-86F0-42C3-9C42-3C7E3FC6D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285750"/>
            <a:ext cx="45893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tr-TR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İNÖNÜ UNIVERSITY – COMPUTER ENGINEERING</a:t>
            </a:r>
            <a:endParaRPr 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40" descr="未tf awe标题-1.png">
            <a:extLst>
              <a:ext uri="{FF2B5EF4-FFF2-40B4-BE49-F238E27FC236}">
                <a16:creationId xmlns:a16="http://schemas.microsoft.com/office/drawing/2014/main" id="{A1EEBF3D-F46A-455D-B5E9-609CFB184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044" y="4312255"/>
            <a:ext cx="547687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矩形 41">
            <a:extLst>
              <a:ext uri="{FF2B5EF4-FFF2-40B4-BE49-F238E27FC236}">
                <a16:creationId xmlns:a16="http://schemas.microsoft.com/office/drawing/2014/main" id="{A78418B1-079A-4BBD-B821-0DF1E3588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00" y="4429828"/>
            <a:ext cx="20336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tr-TR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 PROCESSING</a:t>
            </a:r>
            <a:endParaRPr 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Resim 27">
            <a:extLst>
              <a:ext uri="{FF2B5EF4-FFF2-40B4-BE49-F238E27FC236}">
                <a16:creationId xmlns:a16="http://schemas.microsoft.com/office/drawing/2014/main" id="{FE71DEC2-2492-48F5-9A88-EAF64DB05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151" y="609966"/>
            <a:ext cx="2252663" cy="327470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Pages>0</Pages>
  <Words>1050</Words>
  <Characters>0</Characters>
  <Application>Microsoft Office PowerPoint</Application>
  <DocSecurity>0</DocSecurity>
  <PresentationFormat>Ekran Gösterisi (16:9)</PresentationFormat>
  <Lines>0</Lines>
  <Paragraphs>80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8" baseType="lpstr">
      <vt:lpstr>Microsoft YaHei</vt:lpstr>
      <vt:lpstr>Arial</vt:lpstr>
      <vt:lpstr>Calibri</vt:lpstr>
      <vt:lpstr>TimesNewRomanPSMT</vt:lpstr>
      <vt:lpstr>Wingdings</vt:lpstr>
      <vt:lpstr>Office 主题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Nadir Özsoy</cp:lastModifiedBy>
  <cp:revision>90</cp:revision>
  <dcterms:created xsi:type="dcterms:W3CDTF">2015-07-15T05:33:32Z</dcterms:created>
  <dcterms:modified xsi:type="dcterms:W3CDTF">2022-11-10T10:05:35Z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