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56" r:id="rId3"/>
    <p:sldId id="264" r:id="rId4"/>
    <p:sldId id="262" r:id="rId5"/>
    <p:sldId id="271" r:id="rId6"/>
    <p:sldId id="263" r:id="rId7"/>
    <p:sldId id="259" r:id="rId8"/>
    <p:sldId id="287" r:id="rId9"/>
    <p:sldId id="258" r:id="rId10"/>
    <p:sldId id="261" r:id="rId11"/>
    <p:sldId id="267" r:id="rId12"/>
    <p:sldId id="282" r:id="rId13"/>
    <p:sldId id="286" r:id="rId14"/>
    <p:sldId id="272" r:id="rId15"/>
    <p:sldId id="283" r:id="rId16"/>
    <p:sldId id="288" r:id="rId17"/>
    <p:sldId id="289" r:id="rId18"/>
    <p:sldId id="290" r:id="rId19"/>
    <p:sldId id="291" r:id="rId20"/>
    <p:sldId id="284" r:id="rId21"/>
    <p:sldId id="285" r:id="rId22"/>
    <p:sldId id="281" r:id="rId23"/>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E63DF-DE17-42E2-89CB-908738A0D67E}" type="datetimeFigureOut">
              <a:rPr lang="zh-CN" altLang="en-US" smtClean="0"/>
              <a:pPr/>
              <a:t>2022/12/15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6CE29-DF48-4D02-B21C-8FC3B940C65B}" type="slidenum">
              <a:rPr lang="zh-CN" altLang="en-US" smtClean="0"/>
              <a:pPr/>
              <a:t>‹#›</a:t>
            </a:fld>
            <a:endParaRPr lang="zh-CN" altLang="en-US"/>
          </a:p>
        </p:txBody>
      </p:sp>
    </p:spTree>
    <p:extLst>
      <p:ext uri="{BB962C8B-B14F-4D97-AF65-F5344CB8AC3E}">
        <p14:creationId xmlns:p14="http://schemas.microsoft.com/office/powerpoint/2010/main" val="164308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92F71B4-2B7C-4C97-A9BD-2C819316D36A}" type="datetimeFigureOut">
              <a:rPr lang="zh-CN" altLang="en-US"/>
              <a:pPr>
                <a:defRPr/>
              </a:pPr>
              <a:t>2022/12/15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730855D-9E2A-4A42-BEB6-1C2A129AECC8}" type="slidenum">
              <a:rPr lang="zh-CN" altLang="en-US"/>
              <a:pPr/>
              <a:t>‹#›</a:t>
            </a:fld>
            <a:endParaRPr lang="zh-CN" altLang="en-US"/>
          </a:p>
        </p:txBody>
      </p:sp>
    </p:spTree>
    <p:extLst>
      <p:ext uri="{BB962C8B-B14F-4D97-AF65-F5344CB8AC3E}">
        <p14:creationId xmlns:p14="http://schemas.microsoft.com/office/powerpoint/2010/main" val="104058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5EDC443-C1A4-41BC-8E67-73DFE575B549}" type="datetimeFigureOut">
              <a:rPr lang="zh-CN" altLang="en-US"/>
              <a:pPr>
                <a:defRPr/>
              </a:pPr>
              <a:t>2022/12/15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86794770-0B25-447E-A6B5-DF90269C735B}" type="slidenum">
              <a:rPr lang="zh-CN" altLang="en-US"/>
              <a:pPr/>
              <a:t>‹#›</a:t>
            </a:fld>
            <a:endParaRPr lang="zh-CN" altLang="en-US"/>
          </a:p>
        </p:txBody>
      </p:sp>
    </p:spTree>
    <p:extLst>
      <p:ext uri="{BB962C8B-B14F-4D97-AF65-F5344CB8AC3E}">
        <p14:creationId xmlns:p14="http://schemas.microsoft.com/office/powerpoint/2010/main" val="1984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1ECC515-168A-4152-8AC8-C882405A4710}" type="datetimeFigureOut">
              <a:rPr lang="zh-CN" altLang="en-US"/>
              <a:pPr>
                <a:defRPr/>
              </a:pPr>
              <a:t>2022/12/15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4332EF4-EDDD-4616-AA15-A32CBAD54A56}" type="slidenum">
              <a:rPr lang="zh-CN" altLang="en-US"/>
              <a:pPr/>
              <a:t>‹#›</a:t>
            </a:fld>
            <a:endParaRPr lang="zh-CN" altLang="en-US"/>
          </a:p>
        </p:txBody>
      </p:sp>
    </p:spTree>
    <p:extLst>
      <p:ext uri="{BB962C8B-B14F-4D97-AF65-F5344CB8AC3E}">
        <p14:creationId xmlns:p14="http://schemas.microsoft.com/office/powerpoint/2010/main" val="29561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7CCD9C6-F84D-4738-A213-F53EF0B220A3}" type="datetimeFigureOut">
              <a:rPr lang="zh-CN" altLang="en-US"/>
              <a:pPr>
                <a:defRPr/>
              </a:pPr>
              <a:t>2022/12/15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9965C853-1293-4D13-9DE7-A2865CC9EA3E}" type="slidenum">
              <a:rPr lang="zh-CN" altLang="en-US"/>
              <a:pPr/>
              <a:t>‹#›</a:t>
            </a:fld>
            <a:endParaRPr lang="zh-CN" altLang="en-US"/>
          </a:p>
        </p:txBody>
      </p:sp>
    </p:spTree>
    <p:extLst>
      <p:ext uri="{BB962C8B-B14F-4D97-AF65-F5344CB8AC3E}">
        <p14:creationId xmlns:p14="http://schemas.microsoft.com/office/powerpoint/2010/main" val="260604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F2158BC-278F-422D-ADFF-5DDFD93A6D2A}" type="datetimeFigureOut">
              <a:rPr lang="zh-CN" altLang="en-US"/>
              <a:pPr>
                <a:defRPr/>
              </a:pPr>
              <a:t>2022/12/15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E766DF5-9714-4F6B-9AFB-94BCAECDACFC}" type="slidenum">
              <a:rPr lang="zh-CN" altLang="en-US"/>
              <a:pPr/>
              <a:t>‹#›</a:t>
            </a:fld>
            <a:endParaRPr lang="zh-CN" altLang="en-US"/>
          </a:p>
        </p:txBody>
      </p:sp>
    </p:spTree>
    <p:extLst>
      <p:ext uri="{BB962C8B-B14F-4D97-AF65-F5344CB8AC3E}">
        <p14:creationId xmlns:p14="http://schemas.microsoft.com/office/powerpoint/2010/main" val="104513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CBCE6F3-870F-46AA-B630-9F3F286B8538}" type="datetimeFigureOut">
              <a:rPr lang="zh-CN" altLang="en-US"/>
              <a:pPr>
                <a:defRPr/>
              </a:pPr>
              <a:t>2022/12/15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D1903FC-690C-4B6E-91D5-F67656A4FDFE}" type="slidenum">
              <a:rPr lang="zh-CN" altLang="en-US"/>
              <a:pPr/>
              <a:t>‹#›</a:t>
            </a:fld>
            <a:endParaRPr lang="zh-CN" altLang="en-US"/>
          </a:p>
        </p:txBody>
      </p:sp>
    </p:spTree>
    <p:extLst>
      <p:ext uri="{BB962C8B-B14F-4D97-AF65-F5344CB8AC3E}">
        <p14:creationId xmlns:p14="http://schemas.microsoft.com/office/powerpoint/2010/main" val="51184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97C43443-890E-4B8A-8D44-369F915B2725}" type="datetimeFigureOut">
              <a:rPr lang="zh-CN" altLang="en-US"/>
              <a:pPr>
                <a:defRPr/>
              </a:pPr>
              <a:t>2022/12/15</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6E12B62-D136-48E1-9BCC-8B74BBB9FD17}" type="slidenum">
              <a:rPr lang="zh-CN" altLang="en-US"/>
              <a:pPr/>
              <a:t>‹#›</a:t>
            </a:fld>
            <a:endParaRPr lang="zh-CN" altLang="en-US"/>
          </a:p>
        </p:txBody>
      </p:sp>
    </p:spTree>
    <p:extLst>
      <p:ext uri="{BB962C8B-B14F-4D97-AF65-F5344CB8AC3E}">
        <p14:creationId xmlns:p14="http://schemas.microsoft.com/office/powerpoint/2010/main" val="374212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B56DFC4C-DBCA-4131-9F47-E1CBA42A142A}" type="datetimeFigureOut">
              <a:rPr lang="zh-CN" altLang="en-US"/>
              <a:pPr>
                <a:defRPr/>
              </a:pPr>
              <a:t>2022/12/15</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53593CEF-5214-44DF-89AC-D0FEC51A9923}" type="slidenum">
              <a:rPr lang="zh-CN" altLang="en-US"/>
              <a:pPr/>
              <a:t>‹#›</a:t>
            </a:fld>
            <a:endParaRPr lang="zh-CN" altLang="en-US"/>
          </a:p>
        </p:txBody>
      </p:sp>
    </p:spTree>
    <p:extLst>
      <p:ext uri="{BB962C8B-B14F-4D97-AF65-F5344CB8AC3E}">
        <p14:creationId xmlns:p14="http://schemas.microsoft.com/office/powerpoint/2010/main" val="293742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FCCEC48B-1523-4AC9-8F83-52072E31A6A9}" type="datetimeFigureOut">
              <a:rPr lang="zh-CN" altLang="en-US"/>
              <a:pPr>
                <a:defRPr/>
              </a:pPr>
              <a:t>2022/12/15</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8B292688-52C4-4CEC-92B7-D45015977518}" type="slidenum">
              <a:rPr lang="zh-CN" altLang="en-US"/>
              <a:pPr/>
              <a:t>‹#›</a:t>
            </a:fld>
            <a:endParaRPr lang="zh-CN" altLang="en-US"/>
          </a:p>
        </p:txBody>
      </p:sp>
    </p:spTree>
    <p:extLst>
      <p:ext uri="{BB962C8B-B14F-4D97-AF65-F5344CB8AC3E}">
        <p14:creationId xmlns:p14="http://schemas.microsoft.com/office/powerpoint/2010/main" val="129519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D9D85BE-0EF1-4EB4-9F87-434EA188635E}" type="datetimeFigureOut">
              <a:rPr lang="zh-CN" altLang="en-US"/>
              <a:pPr>
                <a:defRPr/>
              </a:pPr>
              <a:t>2022/12/15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EED1CE8-2A10-4A46-BE35-097DA95180C8}" type="slidenum">
              <a:rPr lang="zh-CN" altLang="en-US"/>
              <a:pPr/>
              <a:t>‹#›</a:t>
            </a:fld>
            <a:endParaRPr lang="zh-CN" altLang="en-US"/>
          </a:p>
        </p:txBody>
      </p:sp>
    </p:spTree>
    <p:extLst>
      <p:ext uri="{BB962C8B-B14F-4D97-AF65-F5344CB8AC3E}">
        <p14:creationId xmlns:p14="http://schemas.microsoft.com/office/powerpoint/2010/main" val="342363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9BD0B3C-1F01-4DF6-8E2E-BFA73E6BFE1A}" type="datetimeFigureOut">
              <a:rPr lang="zh-CN" altLang="en-US"/>
              <a:pPr>
                <a:defRPr/>
              </a:pPr>
              <a:t>2022/12/15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B279255E-4DCD-46D0-B5BF-9D513B24752C}" type="slidenum">
              <a:rPr lang="zh-CN" altLang="en-US"/>
              <a:pPr/>
              <a:t>‹#›</a:t>
            </a:fld>
            <a:endParaRPr lang="zh-CN" altLang="en-US"/>
          </a:p>
        </p:txBody>
      </p:sp>
    </p:spTree>
    <p:extLst>
      <p:ext uri="{BB962C8B-B14F-4D97-AF65-F5344CB8AC3E}">
        <p14:creationId xmlns:p14="http://schemas.microsoft.com/office/powerpoint/2010/main" val="360980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mn-lt"/>
              </a:defRPr>
            </a:lvl1pPr>
          </a:lstStyle>
          <a:p>
            <a:pPr>
              <a:defRPr/>
            </a:pPr>
            <a:fld id="{8E41EDD7-F2BE-4AC3-91EC-4041C01E5D0F}" type="datetimeFigureOut">
              <a:rPr lang="zh-CN" altLang="en-US"/>
              <a:pPr>
                <a:defRPr/>
              </a:pPr>
              <a:t>2022/12/15</a:t>
            </a:fld>
            <a:endParaRPr lang="zh-CN" altLang="en-US"/>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C1E8FCC-7621-4162-B47B-45C623DA238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050" name="组合 33"/>
          <p:cNvGrpSpPr>
            <a:grpSpLocks/>
          </p:cNvGrpSpPr>
          <p:nvPr/>
        </p:nvGrpSpPr>
        <p:grpSpPr bwMode="auto">
          <a:xfrm>
            <a:off x="1227095" y="928688"/>
            <a:ext cx="6488606" cy="3300609"/>
            <a:chOff x="-395896" y="0"/>
            <a:chExt cx="6175497" cy="2713853"/>
          </a:xfrm>
        </p:grpSpPr>
        <p:grpSp>
          <p:nvGrpSpPr>
            <p:cNvPr id="2051" name="组合 30"/>
            <p:cNvGrpSpPr>
              <a:grpSpLocks/>
            </p:cNvGrpSpPr>
            <p:nvPr/>
          </p:nvGrpSpPr>
          <p:grpSpPr bwMode="auto">
            <a:xfrm>
              <a:off x="-395896" y="0"/>
              <a:ext cx="6175497" cy="2713853"/>
              <a:chOff x="-395896" y="0"/>
              <a:chExt cx="6175497" cy="2713853"/>
            </a:xfrm>
          </p:grpSpPr>
          <p:pic>
            <p:nvPicPr>
              <p:cNvPr id="2053" name="图片 5" descr="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95" y="642942"/>
                <a:ext cx="214314" cy="20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7" descr="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833" y="71438"/>
                <a:ext cx="367710" cy="35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图片 8" descr="未标题-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3115" y="1997870"/>
                <a:ext cx="513814" cy="50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56" name="直接连接符 10"/>
              <p:cNvCxnSpPr>
                <a:cxnSpLocks noChangeShapeType="1"/>
              </p:cNvCxnSpPr>
              <p:nvPr/>
            </p:nvCxnSpPr>
            <p:spPr bwMode="auto">
              <a:xfrm flipV="1">
                <a:off x="921646" y="251920"/>
                <a:ext cx="3429731" cy="49600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057" name="直接连接符 15"/>
              <p:cNvCxnSpPr>
                <a:cxnSpLocks noChangeShapeType="1"/>
              </p:cNvCxnSpPr>
              <p:nvPr/>
            </p:nvCxnSpPr>
            <p:spPr bwMode="auto">
              <a:xfrm rot="5400000">
                <a:off x="2957285" y="748136"/>
                <a:ext cx="2001006" cy="10712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058" name="直接连接符 18"/>
              <p:cNvCxnSpPr>
                <a:cxnSpLocks noChangeShapeType="1"/>
              </p:cNvCxnSpPr>
              <p:nvPr/>
            </p:nvCxnSpPr>
            <p:spPr bwMode="auto">
              <a:xfrm>
                <a:off x="850633" y="785783"/>
                <a:ext cx="2428008" cy="142928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059" name="图片 24" descr="124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395" y="0"/>
                <a:ext cx="468244" cy="46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矩形 25"/>
              <p:cNvSpPr>
                <a:spLocks noChangeArrowheads="1"/>
              </p:cNvSpPr>
              <p:nvPr/>
            </p:nvSpPr>
            <p:spPr bwMode="auto">
              <a:xfrm>
                <a:off x="207421" y="748781"/>
                <a:ext cx="5572180" cy="7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5000" b="1" dirty="0">
                    <a:latin typeface="Calibri" panose="020F0502020204030204" pitchFamily="34" charset="0"/>
                  </a:rPr>
                  <a:t>GÖRÜ</a:t>
                </a:r>
                <a:r>
                  <a:rPr lang="tr-TR" altLang="zh-CN" sz="5000" b="1" dirty="0">
                    <a:solidFill>
                      <a:srgbClr val="7F7F7F"/>
                    </a:solidFill>
                    <a:latin typeface="Calibri" panose="020F0502020204030204" pitchFamily="34" charset="0"/>
                  </a:rPr>
                  <a:t>NTÜ</a:t>
                </a:r>
                <a:r>
                  <a:rPr lang="en-US" altLang="zh-CN" sz="5000" b="1" dirty="0">
                    <a:solidFill>
                      <a:srgbClr val="7F7F7F"/>
                    </a:solidFill>
                    <a:latin typeface="Calibri" panose="020F0502020204030204" pitchFamily="34" charset="0"/>
                  </a:rPr>
                  <a:t>  </a:t>
                </a:r>
                <a:r>
                  <a:rPr lang="tr-TR" altLang="zh-CN" sz="5000" b="1" dirty="0">
                    <a:solidFill>
                      <a:srgbClr val="7F7F7F"/>
                    </a:solidFill>
                    <a:latin typeface="Calibri" panose="020F0502020204030204" pitchFamily="34" charset="0"/>
                  </a:rPr>
                  <a:t>İŞL</a:t>
                </a:r>
                <a:r>
                  <a:rPr lang="tr-TR" altLang="zh-CN" sz="5000" b="1" dirty="0">
                    <a:latin typeface="Calibri" panose="020F0502020204030204" pitchFamily="34" charset="0"/>
                  </a:rPr>
                  <a:t>EME</a:t>
                </a:r>
              </a:p>
            </p:txBody>
          </p:sp>
          <p:sp>
            <p:nvSpPr>
              <p:cNvPr id="2061" name="文本框 10"/>
              <p:cNvSpPr txBox="1">
                <a:spLocks noChangeArrowheads="1"/>
              </p:cNvSpPr>
              <p:nvPr/>
            </p:nvSpPr>
            <p:spPr bwMode="auto">
              <a:xfrm>
                <a:off x="-395896" y="2066330"/>
                <a:ext cx="5143535" cy="64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tr-TR" altLang="zh-CN" sz="1600" b="1" dirty="0">
                    <a:latin typeface="微软雅黑" panose="020B0503020204020204" pitchFamily="34" charset="-122"/>
                    <a:ea typeface="微软雅黑" panose="020B0503020204020204" pitchFamily="34" charset="-122"/>
                  </a:rPr>
                  <a:t>NADİR ÖZSOY</a:t>
                </a:r>
              </a:p>
              <a:p>
                <a:pPr algn="ctr" eaLnBrk="1" hangingPunct="1">
                  <a:lnSpc>
                    <a:spcPct val="150000"/>
                  </a:lnSpc>
                </a:pPr>
                <a:r>
                  <a:rPr lang="tr-TR" altLang="zh-CN" sz="1600" b="1" dirty="0">
                    <a:latin typeface="微软雅黑" panose="020B0503020204020204" pitchFamily="34" charset="-122"/>
                    <a:ea typeface="微软雅黑" panose="020B0503020204020204" pitchFamily="34" charset="-122"/>
                  </a:rPr>
                  <a:t>02185076005</a:t>
                </a:r>
                <a:endParaRPr lang="en-US" altLang="zh-CN" sz="1600" b="1" dirty="0">
                  <a:latin typeface="微软雅黑" panose="020B0503020204020204" pitchFamily="34" charset="-122"/>
                  <a:ea typeface="微软雅黑" panose="020B0503020204020204" pitchFamily="34" charset="-122"/>
                </a:endParaRPr>
              </a:p>
            </p:txBody>
          </p:sp>
        </p:grpSp>
        <p:pic>
          <p:nvPicPr>
            <p:cNvPr id="2052" name="图片 32" descr="568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511" y="1928826"/>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Metin kutusu 14">
            <a:extLst>
              <a:ext uri="{FF2B5EF4-FFF2-40B4-BE49-F238E27FC236}">
                <a16:creationId xmlns:a16="http://schemas.microsoft.com/office/drawing/2014/main" id="{7DD12509-3537-4250-B540-527826ED2500}"/>
              </a:ext>
            </a:extLst>
          </p:cNvPr>
          <p:cNvSpPr txBox="1"/>
          <p:nvPr/>
        </p:nvSpPr>
        <p:spPr>
          <a:xfrm>
            <a:off x="395536" y="2432970"/>
            <a:ext cx="8605283" cy="1200329"/>
          </a:xfrm>
          <a:prstGeom prst="rect">
            <a:avLst/>
          </a:prstGeom>
          <a:noFill/>
        </p:spPr>
        <p:txBody>
          <a:bodyPr wrap="square">
            <a:spAutoFit/>
          </a:bodyPr>
          <a:lstStyle/>
          <a:p>
            <a:pPr algn="ctr" eaLnBrk="1" hangingPunct="1"/>
            <a:r>
              <a:rPr lang="tr-TR" sz="3600" b="1" dirty="0">
                <a:latin typeface="Calibri" panose="020F0502020204030204" pitchFamily="34" charset="0"/>
              </a:rPr>
              <a:t>Retina kan damarlarını çıkarmak için </a:t>
            </a:r>
            <a:r>
              <a:rPr lang="tr-TR" sz="3600" b="1" dirty="0" err="1">
                <a:latin typeface="Calibri" panose="020F0502020204030204" pitchFamily="34" charset="0"/>
              </a:rPr>
              <a:t>eşikleme</a:t>
            </a:r>
            <a:r>
              <a:rPr lang="tr-TR" sz="3600" b="1" dirty="0">
                <a:latin typeface="Calibri" panose="020F0502020204030204" pitchFamily="34" charset="0"/>
              </a:rPr>
              <a:t> temelli morfolojik bir yöntem</a:t>
            </a:r>
            <a:endParaRPr lang="zh-CN" altLang="en-US" sz="3600" b="1" dirty="0">
              <a:latin typeface="Calibri" panose="020F0502020204030204" pitchFamily="34" charset="0"/>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4" name="图片 40" descr="未tf awe标题-1.png">
            <a:extLst>
              <a:ext uri="{FF2B5EF4-FFF2-40B4-BE49-F238E27FC236}">
                <a16:creationId xmlns:a16="http://schemas.microsoft.com/office/drawing/2014/main" id="{DA2264B4-0039-40AA-BABD-C9063D0F5F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41">
            <a:extLst>
              <a:ext uri="{FF2B5EF4-FFF2-40B4-BE49-F238E27FC236}">
                <a16:creationId xmlns:a16="http://schemas.microsoft.com/office/drawing/2014/main" id="{B30C372E-86F0-42C3-9C42-3C7E3FC6D364}"/>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26" name="图片 40" descr="未tf awe标题-1.png">
            <a:extLst>
              <a:ext uri="{FF2B5EF4-FFF2-40B4-BE49-F238E27FC236}">
                <a16:creationId xmlns:a16="http://schemas.microsoft.com/office/drawing/2014/main" id="{A1EEBF3D-F46A-455D-B5E9-609CFB184D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41">
            <a:extLst>
              <a:ext uri="{FF2B5EF4-FFF2-40B4-BE49-F238E27FC236}">
                <a16:creationId xmlns:a16="http://schemas.microsoft.com/office/drawing/2014/main" id="{A78418B1-079A-4BBD-B821-0DF1E3588904}"/>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3" name="Resim 2">
            <a:extLst>
              <a:ext uri="{FF2B5EF4-FFF2-40B4-BE49-F238E27FC236}">
                <a16:creationId xmlns:a16="http://schemas.microsoft.com/office/drawing/2014/main" id="{CCD554AD-45B8-4243-88DA-0351BE05ECDA}"/>
              </a:ext>
            </a:extLst>
          </p:cNvPr>
          <p:cNvPicPr>
            <a:picLocks noChangeAspect="1"/>
          </p:cNvPicPr>
          <p:nvPr/>
        </p:nvPicPr>
        <p:blipFill>
          <a:blip r:embed="rId3"/>
          <a:stretch>
            <a:fillRect/>
          </a:stretch>
        </p:blipFill>
        <p:spPr>
          <a:xfrm>
            <a:off x="1403648" y="1491630"/>
            <a:ext cx="3421677" cy="1745131"/>
          </a:xfrm>
          <a:prstGeom prst="rect">
            <a:avLst/>
          </a:prstGeom>
        </p:spPr>
      </p:pic>
      <p:pic>
        <p:nvPicPr>
          <p:cNvPr id="6" name="Resim 5">
            <a:extLst>
              <a:ext uri="{FF2B5EF4-FFF2-40B4-BE49-F238E27FC236}">
                <a16:creationId xmlns:a16="http://schemas.microsoft.com/office/drawing/2014/main" id="{1E61A222-5966-43ED-A406-D3EE611B4C21}"/>
              </a:ext>
            </a:extLst>
          </p:cNvPr>
          <p:cNvPicPr>
            <a:picLocks noChangeAspect="1"/>
          </p:cNvPicPr>
          <p:nvPr/>
        </p:nvPicPr>
        <p:blipFill>
          <a:blip r:embed="rId4"/>
          <a:stretch>
            <a:fillRect/>
          </a:stretch>
        </p:blipFill>
        <p:spPr>
          <a:xfrm>
            <a:off x="5076056" y="528050"/>
            <a:ext cx="2438611" cy="3901778"/>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1" name="Metin kutusu 10">
            <a:extLst>
              <a:ext uri="{FF2B5EF4-FFF2-40B4-BE49-F238E27FC236}">
                <a16:creationId xmlns:a16="http://schemas.microsoft.com/office/drawing/2014/main" id="{1FCF2028-BBB2-4D84-8571-42DE48111749}"/>
              </a:ext>
            </a:extLst>
          </p:cNvPr>
          <p:cNvSpPr txBox="1"/>
          <p:nvPr/>
        </p:nvSpPr>
        <p:spPr>
          <a:xfrm>
            <a:off x="678849" y="685800"/>
            <a:ext cx="8250837" cy="2508379"/>
          </a:xfrm>
          <a:prstGeom prst="rect">
            <a:avLst/>
          </a:prstGeom>
          <a:noFill/>
        </p:spPr>
        <p:txBody>
          <a:bodyPr wrap="square">
            <a:spAutoFit/>
          </a:bodyPr>
          <a:lstStyle/>
          <a:p>
            <a:r>
              <a:rPr lang="tr-TR" b="1" dirty="0"/>
              <a:t>3.1 Veri seti </a:t>
            </a:r>
          </a:p>
          <a:p>
            <a:r>
              <a:rPr lang="tr-TR" sz="1100" dirty="0"/>
              <a:t>Önerilen yöntem diğer yöntemlerle kıyaslanabilir olması açısından halka açık olarak sunulan DRIVE veri seti üzerinde test edilmiştir. DRIVE veri setindeki görüntüler 45°görüş alanında </a:t>
            </a:r>
            <a:r>
              <a:rPr lang="tr-TR" sz="1100" dirty="0" err="1"/>
              <a:t>Canon</a:t>
            </a:r>
            <a:r>
              <a:rPr lang="tr-TR" sz="1100" dirty="0"/>
              <a:t>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sz="1100" dirty="0" err="1"/>
              <a:t>bölütlendirilmiş</a:t>
            </a:r>
            <a:r>
              <a:rPr lang="tr-TR" sz="1100" dirty="0"/>
              <a:t> görüntülerden oluşur. </a:t>
            </a:r>
          </a:p>
          <a:p>
            <a:r>
              <a:rPr lang="tr-TR" b="1" dirty="0"/>
              <a:t>3.2 Morfolojik işlemler </a:t>
            </a:r>
          </a:p>
          <a:p>
            <a:r>
              <a:rPr lang="tr-TR" sz="1100"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5" name="Resim 4">
            <a:extLst>
              <a:ext uri="{FF2B5EF4-FFF2-40B4-BE49-F238E27FC236}">
                <a16:creationId xmlns:a16="http://schemas.microsoft.com/office/drawing/2014/main" id="{96DFAABD-030E-405F-A9C7-6B752572AFAE}"/>
              </a:ext>
            </a:extLst>
          </p:cNvPr>
          <p:cNvPicPr>
            <a:picLocks noChangeAspect="1"/>
          </p:cNvPicPr>
          <p:nvPr/>
        </p:nvPicPr>
        <p:blipFill>
          <a:blip r:embed="rId3"/>
          <a:stretch>
            <a:fillRect/>
          </a:stretch>
        </p:blipFill>
        <p:spPr>
          <a:xfrm>
            <a:off x="691247" y="3228024"/>
            <a:ext cx="3642676" cy="1630821"/>
          </a:xfrm>
          <a:prstGeom prst="rect">
            <a:avLst/>
          </a:prstGeom>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1" name="Metin kutusu 10">
            <a:extLst>
              <a:ext uri="{FF2B5EF4-FFF2-40B4-BE49-F238E27FC236}">
                <a16:creationId xmlns:a16="http://schemas.microsoft.com/office/drawing/2014/main" id="{A503CE19-F71D-4DFB-BCC0-19E05024FB79}"/>
              </a:ext>
            </a:extLst>
          </p:cNvPr>
          <p:cNvSpPr txBox="1"/>
          <p:nvPr/>
        </p:nvSpPr>
        <p:spPr>
          <a:xfrm>
            <a:off x="611560" y="812961"/>
            <a:ext cx="8352928" cy="1492716"/>
          </a:xfrm>
          <a:prstGeom prst="rect">
            <a:avLst/>
          </a:prstGeom>
          <a:noFill/>
        </p:spPr>
        <p:txBody>
          <a:bodyPr wrap="square">
            <a:spAutoFit/>
          </a:bodyPr>
          <a:lstStyle/>
          <a:p>
            <a:r>
              <a:rPr lang="tr-TR" sz="1300" dirty="0"/>
              <a:t>M. </a:t>
            </a:r>
            <a:r>
              <a:rPr lang="tr-TR" sz="1300" dirty="0" err="1"/>
              <a:t>Fraz</a:t>
            </a:r>
            <a:r>
              <a:rPr lang="tr-TR" sz="1300" dirty="0"/>
              <a:t> vd. , bu probleme çözüm olması için 21 piksel uzunluğunda bir çizgisel yapılandırma elemanı belirlemiştir. Bu yapısal elemanı 22.5°’lik açılarla </a:t>
            </a:r>
            <a:r>
              <a:rPr lang="tr-TR" sz="1300" dirty="0" err="1"/>
              <a:t>döndermiş</a:t>
            </a:r>
            <a:r>
              <a:rPr lang="tr-TR" sz="1300" dirty="0"/>
              <a:t> ve en büyük çapa sahip damarı çıkarmak için bir toplam üst şapka dönüşümü kullanmıştır. M. </a:t>
            </a:r>
            <a:r>
              <a:rPr lang="tr-TR" sz="1300" dirty="0" err="1"/>
              <a:t>Fraz</a:t>
            </a:r>
            <a:r>
              <a:rPr lang="tr-TR" sz="1300" dirty="0"/>
              <a:t> vd.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 Denklem (10)’da toplam üst şapka işlemine dahil edilen toplam alt şapka ve toplam morfolojik açma işlemi matematiksel olarak ifade edilmiştir. Şekil 4’te bu aşamaya ait işlem sonuçları görsel olarak verilmiştir. </a:t>
            </a:r>
          </a:p>
        </p:txBody>
      </p:sp>
      <p:pic>
        <p:nvPicPr>
          <p:cNvPr id="5" name="Resim 4">
            <a:extLst>
              <a:ext uri="{FF2B5EF4-FFF2-40B4-BE49-F238E27FC236}">
                <a16:creationId xmlns:a16="http://schemas.microsoft.com/office/drawing/2014/main" id="{55436F41-88C1-47FF-9FDD-8602B860FE11}"/>
              </a:ext>
            </a:extLst>
          </p:cNvPr>
          <p:cNvPicPr>
            <a:picLocks noChangeAspect="1"/>
          </p:cNvPicPr>
          <p:nvPr/>
        </p:nvPicPr>
        <p:blipFill>
          <a:blip r:embed="rId3"/>
          <a:stretch>
            <a:fillRect/>
          </a:stretch>
        </p:blipFill>
        <p:spPr>
          <a:xfrm>
            <a:off x="683009" y="2426601"/>
            <a:ext cx="3711262" cy="1935648"/>
          </a:xfrm>
          <a:prstGeom prst="rect">
            <a:avLst/>
          </a:prstGeom>
        </p:spPr>
      </p:pic>
      <p:pic>
        <p:nvPicPr>
          <p:cNvPr id="9" name="Resim 8">
            <a:extLst>
              <a:ext uri="{FF2B5EF4-FFF2-40B4-BE49-F238E27FC236}">
                <a16:creationId xmlns:a16="http://schemas.microsoft.com/office/drawing/2014/main" id="{36F5EEBD-7A38-4411-A8D3-184773D8FE18}"/>
              </a:ext>
            </a:extLst>
          </p:cNvPr>
          <p:cNvPicPr>
            <a:picLocks noChangeAspect="1"/>
          </p:cNvPicPr>
          <p:nvPr/>
        </p:nvPicPr>
        <p:blipFill>
          <a:blip r:embed="rId4"/>
          <a:stretch>
            <a:fillRect/>
          </a:stretch>
        </p:blipFill>
        <p:spPr>
          <a:xfrm>
            <a:off x="4925646" y="2426601"/>
            <a:ext cx="3596952" cy="1882303"/>
          </a:xfrm>
          <a:prstGeom prst="rect">
            <a:avLst/>
          </a:prstGeom>
        </p:spPr>
      </p:pic>
    </p:spTree>
    <p:extLst>
      <p:ext uri="{BB962C8B-B14F-4D97-AF65-F5344CB8AC3E}">
        <p14:creationId xmlns:p14="http://schemas.microsoft.com/office/powerpoint/2010/main" val="2958721468"/>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0" name="Metin kutusu 9">
            <a:extLst>
              <a:ext uri="{FF2B5EF4-FFF2-40B4-BE49-F238E27FC236}">
                <a16:creationId xmlns:a16="http://schemas.microsoft.com/office/drawing/2014/main" id="{43CAD9B8-32EF-4AAE-882D-367D58E79AB5}"/>
              </a:ext>
            </a:extLst>
          </p:cNvPr>
          <p:cNvSpPr txBox="1"/>
          <p:nvPr/>
        </p:nvSpPr>
        <p:spPr>
          <a:xfrm>
            <a:off x="682051" y="593527"/>
            <a:ext cx="8247636" cy="2554545"/>
          </a:xfrm>
          <a:prstGeom prst="rect">
            <a:avLst/>
          </a:prstGeom>
          <a:noFill/>
        </p:spPr>
        <p:txBody>
          <a:bodyPr wrap="square">
            <a:spAutoFit/>
          </a:bodyPr>
          <a:lstStyle/>
          <a:p>
            <a:r>
              <a:rPr lang="tr-TR" sz="1600" dirty="0"/>
              <a:t>Daha sonra, M. D. </a:t>
            </a:r>
            <a:r>
              <a:rPr lang="tr-TR" sz="1600" dirty="0" err="1"/>
              <a:t>Saleh</a:t>
            </a:r>
            <a:r>
              <a:rPr lang="tr-TR" sz="1600" dirty="0"/>
              <a:t> vd. tarafından önerilen matematiksel ifade kullanılmış ve Denklem (10)’ da elde edilen sonuçlar bu matematiksel ifadeye göre nihai sonuca ulaşmıştır. M. D. </a:t>
            </a:r>
            <a:r>
              <a:rPr lang="tr-TR" sz="1600" dirty="0" err="1"/>
              <a:t>Saleh</a:t>
            </a:r>
            <a:r>
              <a:rPr lang="tr-TR" sz="1600" dirty="0"/>
              <a:t> vd.’ de verilen matematiksel ifadede morfolojik açma işleminin üzerine üst-şapka sonucu eklenerek elde edilen sonuç alt-şapka sonucundan çıkarılır. Önerilen yöntemde Denklem (10)’ dan elde edilen toplam morfolojik açma, toplam üst şapka ve toplam alt şapka sonuçları Denklem (11)’de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a:t>
            </a:r>
          </a:p>
        </p:txBody>
      </p:sp>
      <p:pic>
        <p:nvPicPr>
          <p:cNvPr id="4" name="Resim 3">
            <a:extLst>
              <a:ext uri="{FF2B5EF4-FFF2-40B4-BE49-F238E27FC236}">
                <a16:creationId xmlns:a16="http://schemas.microsoft.com/office/drawing/2014/main" id="{791E944E-7A4C-4FD6-8A52-67E696A1C1A7}"/>
              </a:ext>
            </a:extLst>
          </p:cNvPr>
          <p:cNvPicPr>
            <a:picLocks noChangeAspect="1"/>
          </p:cNvPicPr>
          <p:nvPr/>
        </p:nvPicPr>
        <p:blipFill>
          <a:blip r:embed="rId3"/>
          <a:stretch>
            <a:fillRect/>
          </a:stretch>
        </p:blipFill>
        <p:spPr>
          <a:xfrm>
            <a:off x="5090208" y="3167791"/>
            <a:ext cx="3809269" cy="454405"/>
          </a:xfrm>
          <a:prstGeom prst="rect">
            <a:avLst/>
          </a:prstGeom>
        </p:spPr>
      </p:pic>
      <p:pic>
        <p:nvPicPr>
          <p:cNvPr id="7" name="Resim 6">
            <a:extLst>
              <a:ext uri="{FF2B5EF4-FFF2-40B4-BE49-F238E27FC236}">
                <a16:creationId xmlns:a16="http://schemas.microsoft.com/office/drawing/2014/main" id="{4E36F200-8D34-42F4-9690-4E022242729E}"/>
              </a:ext>
            </a:extLst>
          </p:cNvPr>
          <p:cNvPicPr>
            <a:picLocks noChangeAspect="1"/>
          </p:cNvPicPr>
          <p:nvPr/>
        </p:nvPicPr>
        <p:blipFill>
          <a:blip r:embed="rId4"/>
          <a:stretch>
            <a:fillRect/>
          </a:stretch>
        </p:blipFill>
        <p:spPr>
          <a:xfrm>
            <a:off x="2051720" y="2974591"/>
            <a:ext cx="3075714" cy="1987082"/>
          </a:xfrm>
          <a:prstGeom prst="rect">
            <a:avLst/>
          </a:prstGeom>
        </p:spPr>
      </p:pic>
    </p:spTree>
    <p:extLst>
      <p:ext uri="{BB962C8B-B14F-4D97-AF65-F5344CB8AC3E}">
        <p14:creationId xmlns:p14="http://schemas.microsoft.com/office/powerpoint/2010/main" val="613531446"/>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4339" name="矩形 129"/>
          <p:cNvSpPr>
            <a:spLocks noChangeArrowheads="1"/>
          </p:cNvSpPr>
          <p:nvPr/>
        </p:nvSpPr>
        <p:spPr bwMode="auto">
          <a:xfrm>
            <a:off x="3357563" y="2269480"/>
            <a:ext cx="4071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400" dirty="0">
                <a:latin typeface="微软雅黑" panose="020B0503020204020204" pitchFamily="34" charset="-122"/>
                <a:ea typeface="微软雅黑" panose="020B0503020204020204" pitchFamily="34" charset="-122"/>
              </a:rPr>
              <a:t>BULGULAR VE TARTIŞMA</a:t>
            </a:r>
            <a:endParaRPr lang="zh-CN" altLang="en-US" sz="2400" dirty="0">
              <a:latin typeface="微软雅黑" panose="020B0503020204020204" pitchFamily="34" charset="-122"/>
              <a:ea typeface="微软雅黑" panose="020B0503020204020204" pitchFamily="34" charset="-122"/>
            </a:endParaRPr>
          </a:p>
        </p:txBody>
      </p:sp>
      <p:sp>
        <p:nvSpPr>
          <p:cNvPr id="1434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latin typeface="Calibri" panose="020F0502020204030204" pitchFamily="34" charset="0"/>
              </a:rPr>
              <a:t>0</a:t>
            </a:r>
            <a:r>
              <a:rPr lang="tr-TR" altLang="zh-CN" sz="6000" b="1" dirty="0">
                <a:latin typeface="Calibri" panose="020F0502020204030204" pitchFamily="34" charset="0"/>
              </a:rPr>
              <a:t>4</a:t>
            </a:r>
            <a:endParaRPr lang="zh-CN" altLang="en-US" sz="6000" b="1" dirty="0">
              <a:latin typeface="Calibri" panose="020F0502020204030204" pitchFamily="34" charset="0"/>
            </a:endParaRPr>
          </a:p>
        </p:txBody>
      </p:sp>
    </p:spTree>
  </p:cSld>
  <p:clrMapOvr>
    <a:masterClrMapping/>
  </p:clrMapOvr>
  <p:transition>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0" name="Metin kutusu 9">
            <a:extLst>
              <a:ext uri="{FF2B5EF4-FFF2-40B4-BE49-F238E27FC236}">
                <a16:creationId xmlns:a16="http://schemas.microsoft.com/office/drawing/2014/main" id="{A22700A4-580D-4DEE-A5C8-0CE50016E802}"/>
              </a:ext>
            </a:extLst>
          </p:cNvPr>
          <p:cNvSpPr txBox="1"/>
          <p:nvPr/>
        </p:nvSpPr>
        <p:spPr>
          <a:xfrm>
            <a:off x="611560" y="685800"/>
            <a:ext cx="8532440" cy="3447098"/>
          </a:xfrm>
          <a:prstGeom prst="rect">
            <a:avLst/>
          </a:prstGeom>
          <a:noFill/>
        </p:spPr>
        <p:txBody>
          <a:bodyPr wrap="square">
            <a:spAutoFit/>
          </a:bodyPr>
          <a:lstStyle/>
          <a:p>
            <a:r>
              <a:rPr lang="tr-TR" b="1" dirty="0"/>
              <a:t>4-Bulgular ve tartışma </a:t>
            </a:r>
          </a:p>
          <a:p>
            <a:endParaRPr lang="tr-TR" b="1" dirty="0"/>
          </a:p>
          <a:p>
            <a:r>
              <a:rPr lang="tr-TR" sz="1600" b="1" i="1" dirty="0"/>
              <a:t>4.1 </a:t>
            </a:r>
            <a:r>
              <a:rPr lang="tr-TR" sz="1600" b="1" i="1" dirty="0" err="1"/>
              <a:t>Bölütleme</a:t>
            </a:r>
            <a:r>
              <a:rPr lang="tr-TR" sz="1600" b="1" i="1" dirty="0"/>
              <a:t> sonuçları </a:t>
            </a:r>
          </a:p>
          <a:p>
            <a:endParaRPr lang="tr-TR" sz="1600" b="1" i="1" dirty="0"/>
          </a:p>
          <a:p>
            <a:r>
              <a:rPr lang="tr-TR" sz="1500" dirty="0"/>
              <a:t>Üç farklı </a:t>
            </a:r>
            <a:r>
              <a:rPr lang="tr-TR" sz="1500" dirty="0" err="1"/>
              <a:t>eşikleme</a:t>
            </a:r>
            <a:r>
              <a:rPr lang="tr-TR" sz="1500" dirty="0"/>
              <a:t> algoritması iyileştirilmiş </a:t>
            </a:r>
            <a:r>
              <a:rPr lang="tr-TR" sz="1500" dirty="0" err="1"/>
              <a:t>fundus</a:t>
            </a:r>
            <a:r>
              <a:rPr lang="tr-TR" sz="1500" dirty="0"/>
              <a:t> görüntüleri üzerinde uygulanarak damar piksellerinin </a:t>
            </a:r>
            <a:r>
              <a:rPr lang="tr-TR" sz="1500" dirty="0" err="1"/>
              <a:t>bölütlenmesi</a:t>
            </a:r>
            <a:r>
              <a:rPr lang="tr-TR" sz="1500" dirty="0"/>
              <a:t> sağlanmıştır. İyileştirilmiş görüntüler </a:t>
            </a:r>
            <a:r>
              <a:rPr lang="tr-TR" sz="1500" dirty="0" err="1"/>
              <a:t>eşikleme</a:t>
            </a:r>
            <a:r>
              <a:rPr lang="tr-TR" sz="1500" dirty="0"/>
              <a:t>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a:t>
            </a:r>
            <a:r>
              <a:rPr lang="tr-TR" sz="1500" dirty="0" err="1"/>
              <a:t>eşikleme</a:t>
            </a:r>
            <a:r>
              <a:rPr lang="tr-TR" sz="1500" dirty="0"/>
              <a:t> algoritmalarının performans iyileştirme sonuçları görsel olarak sunulmuştur. Şekil 6’da ilk sütunda orijinal görüntüler, ikinci sütunda Bulanık Mantık Tabanlı </a:t>
            </a:r>
            <a:r>
              <a:rPr lang="tr-TR" sz="1500" dirty="0" err="1"/>
              <a:t>Eşikleme</a:t>
            </a:r>
            <a:r>
              <a:rPr lang="tr-TR" sz="1500" dirty="0"/>
              <a:t> yöntem sonuçları, üçüncü sütunda Maksimum </a:t>
            </a:r>
            <a:r>
              <a:rPr lang="tr-TR" sz="1500" dirty="0" err="1"/>
              <a:t>Entropi</a:t>
            </a:r>
            <a:r>
              <a:rPr lang="tr-TR" sz="1500" dirty="0"/>
              <a:t> Tabanlı </a:t>
            </a:r>
            <a:r>
              <a:rPr lang="tr-TR" sz="1500" dirty="0" err="1"/>
              <a:t>Eşikleme</a:t>
            </a:r>
            <a:r>
              <a:rPr lang="tr-TR" sz="1500" dirty="0"/>
              <a:t> yöntem sonuçları, son sütunda Çoklu </a:t>
            </a:r>
            <a:r>
              <a:rPr lang="tr-TR" sz="1500" dirty="0" err="1"/>
              <a:t>Eşikleme</a:t>
            </a:r>
            <a:r>
              <a:rPr lang="tr-TR" sz="1500" dirty="0"/>
              <a:t> yöntem sonuçları gösterilmiştir.</a:t>
            </a:r>
          </a:p>
          <a:p>
            <a:r>
              <a:rPr lang="tr-TR" sz="1500" dirty="0"/>
              <a:t>Şekil-6 sonraki slayttadır..</a:t>
            </a:r>
          </a:p>
        </p:txBody>
      </p:sp>
    </p:spTree>
    <p:extLst>
      <p:ext uri="{BB962C8B-B14F-4D97-AF65-F5344CB8AC3E}">
        <p14:creationId xmlns:p14="http://schemas.microsoft.com/office/powerpoint/2010/main" val="2468047570"/>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3" name="Resim 2">
            <a:extLst>
              <a:ext uri="{FF2B5EF4-FFF2-40B4-BE49-F238E27FC236}">
                <a16:creationId xmlns:a16="http://schemas.microsoft.com/office/drawing/2014/main" id="{15F6E5CF-3CAC-4C03-B7B7-F954FF480473}"/>
              </a:ext>
            </a:extLst>
          </p:cNvPr>
          <p:cNvPicPr>
            <a:picLocks noChangeAspect="1"/>
          </p:cNvPicPr>
          <p:nvPr/>
        </p:nvPicPr>
        <p:blipFill>
          <a:blip r:embed="rId3"/>
          <a:stretch>
            <a:fillRect/>
          </a:stretch>
        </p:blipFill>
        <p:spPr>
          <a:xfrm>
            <a:off x="714375" y="618745"/>
            <a:ext cx="3802710" cy="4381880"/>
          </a:xfrm>
          <a:prstGeom prst="rect">
            <a:avLst/>
          </a:prstGeom>
        </p:spPr>
      </p:pic>
      <p:sp>
        <p:nvSpPr>
          <p:cNvPr id="11" name="Metin kutusu 10">
            <a:extLst>
              <a:ext uri="{FF2B5EF4-FFF2-40B4-BE49-F238E27FC236}">
                <a16:creationId xmlns:a16="http://schemas.microsoft.com/office/drawing/2014/main" id="{6907C6FE-1ADA-4F7A-950D-A1A8065B83C3}"/>
              </a:ext>
            </a:extLst>
          </p:cNvPr>
          <p:cNvSpPr txBox="1"/>
          <p:nvPr/>
        </p:nvSpPr>
        <p:spPr>
          <a:xfrm>
            <a:off x="4619774" y="1491630"/>
            <a:ext cx="4572000" cy="1169551"/>
          </a:xfrm>
          <a:prstGeom prst="rect">
            <a:avLst/>
          </a:prstGeom>
          <a:noFill/>
        </p:spPr>
        <p:txBody>
          <a:bodyPr wrap="square">
            <a:spAutoFit/>
          </a:bodyPr>
          <a:lstStyle/>
          <a:p>
            <a:r>
              <a:rPr lang="tr-TR" sz="1400" dirty="0"/>
              <a:t>Uygulanan yöntemin başarı ölçütünü hesaplamak için Doğruluk Oranı ölçüsü kullanılmıştır. Denklem (12)’de Doğruluk Oranı ölçütünün matematiksel ifadesi verilmiştir.</a:t>
            </a:r>
          </a:p>
          <a:p>
            <a:r>
              <a:rPr lang="tr-TR" sz="1400" dirty="0"/>
              <a:t>Denklem (12) ve açıklaması sonraki slayttadır..</a:t>
            </a:r>
          </a:p>
        </p:txBody>
      </p:sp>
    </p:spTree>
    <p:extLst>
      <p:ext uri="{BB962C8B-B14F-4D97-AF65-F5344CB8AC3E}">
        <p14:creationId xmlns:p14="http://schemas.microsoft.com/office/powerpoint/2010/main" val="2593066723"/>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9" name="Metin kutusu 8">
            <a:extLst>
              <a:ext uri="{FF2B5EF4-FFF2-40B4-BE49-F238E27FC236}">
                <a16:creationId xmlns:a16="http://schemas.microsoft.com/office/drawing/2014/main" id="{2E4D4191-FDF6-4C3D-B4F3-EFD59649625C}"/>
              </a:ext>
            </a:extLst>
          </p:cNvPr>
          <p:cNvSpPr txBox="1"/>
          <p:nvPr/>
        </p:nvSpPr>
        <p:spPr>
          <a:xfrm>
            <a:off x="214313" y="758216"/>
            <a:ext cx="8928992" cy="2246769"/>
          </a:xfrm>
          <a:prstGeom prst="rect">
            <a:avLst/>
          </a:prstGeom>
          <a:noFill/>
        </p:spPr>
        <p:txBody>
          <a:bodyPr wrap="square">
            <a:spAutoFit/>
          </a:bodyPr>
          <a:lstStyle/>
          <a:p>
            <a:r>
              <a:rPr lang="tr-TR" sz="1400" dirty="0"/>
              <a:t>Burada, TP parametresi doğru pozitif, FP parametresi yanlış pozitif, TN parametresi doğru negatif ve FN parametresi yanlış negatif pikselleri temsil eder. ACC parametresi doğruluk oranını temsil eder. Hem </a:t>
            </a:r>
            <a:r>
              <a:rPr lang="tr-TR" sz="1400" dirty="0" err="1"/>
              <a:t>bölütlenmiş</a:t>
            </a:r>
            <a:r>
              <a:rPr lang="tr-TR" sz="1400" dirty="0"/>
              <a:t> görüntüde hem de gerçek zemin görüntüsünde aynı piksele ait ve piksel değerleri “1” olan piksellerin toplamı TP parametresinin değerini oluşturur. Hem </a:t>
            </a:r>
            <a:r>
              <a:rPr lang="tr-TR" sz="1400" dirty="0" err="1"/>
              <a:t>bölütlenmiş</a:t>
            </a:r>
            <a:r>
              <a:rPr lang="tr-TR" sz="1400" dirty="0"/>
              <a:t> görüntüde hem de gerçek zemin görüntüsünde aynı piksele ait ve piksel değerleri “0” olan piksellerin toplamı TN parametresinin değerini oluşturur. Hem </a:t>
            </a:r>
            <a:r>
              <a:rPr lang="tr-TR" sz="1400" dirty="0" err="1"/>
              <a:t>bölütlenmiş</a:t>
            </a:r>
            <a:r>
              <a:rPr lang="tr-TR" sz="1400" dirty="0"/>
              <a:t> görüntüde hem de gerçek zemin görüntüsünde aynı piksele ait ve piksel değerleri </a:t>
            </a:r>
            <a:r>
              <a:rPr lang="tr-TR" sz="1400" dirty="0" err="1"/>
              <a:t>bölütlenmiş</a:t>
            </a:r>
            <a:r>
              <a:rPr lang="tr-TR" sz="1400" dirty="0"/>
              <a:t> görüntü için “0”, gerçek zemin görüntüsü için “1” olan piksellerin toplamı FN parametresinin değerini oluşturur. Hem </a:t>
            </a:r>
            <a:r>
              <a:rPr lang="tr-TR" sz="1400" dirty="0" err="1"/>
              <a:t>bölütlenmiş</a:t>
            </a:r>
            <a:r>
              <a:rPr lang="tr-TR" sz="1400" dirty="0"/>
              <a:t> görüntüde hem de gerçek zemin görüntüsünde aynı piksele ait ve piksel değerleri </a:t>
            </a:r>
            <a:r>
              <a:rPr lang="tr-TR" sz="1400" dirty="0" err="1"/>
              <a:t>bölütlenmiş</a:t>
            </a:r>
            <a:r>
              <a:rPr lang="tr-TR" sz="1400" dirty="0"/>
              <a:t> görüntü için “1”, gerçek zemin görüntüsü için “0” olan piksellerin toplamı FP parametresinin değerini oluşturur. </a:t>
            </a:r>
          </a:p>
        </p:txBody>
      </p:sp>
      <p:pic>
        <p:nvPicPr>
          <p:cNvPr id="5" name="Resim 4">
            <a:extLst>
              <a:ext uri="{FF2B5EF4-FFF2-40B4-BE49-F238E27FC236}">
                <a16:creationId xmlns:a16="http://schemas.microsoft.com/office/drawing/2014/main" id="{2A9A762E-3EEA-48B4-AA84-C8BDA3973FE9}"/>
              </a:ext>
            </a:extLst>
          </p:cNvPr>
          <p:cNvPicPr>
            <a:picLocks noChangeAspect="1"/>
          </p:cNvPicPr>
          <p:nvPr/>
        </p:nvPicPr>
        <p:blipFill>
          <a:blip r:embed="rId3"/>
          <a:stretch>
            <a:fillRect/>
          </a:stretch>
        </p:blipFill>
        <p:spPr>
          <a:xfrm>
            <a:off x="1979712" y="3122558"/>
            <a:ext cx="5815415" cy="872313"/>
          </a:xfrm>
          <a:prstGeom prst="rect">
            <a:avLst/>
          </a:prstGeom>
        </p:spPr>
      </p:pic>
    </p:spTree>
    <p:extLst>
      <p:ext uri="{BB962C8B-B14F-4D97-AF65-F5344CB8AC3E}">
        <p14:creationId xmlns:p14="http://schemas.microsoft.com/office/powerpoint/2010/main" val="3880705295"/>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0" name="Metin kutusu 9">
            <a:extLst>
              <a:ext uri="{FF2B5EF4-FFF2-40B4-BE49-F238E27FC236}">
                <a16:creationId xmlns:a16="http://schemas.microsoft.com/office/drawing/2014/main" id="{E96A4E20-4504-45F7-B650-AA11FCB8B6B5}"/>
              </a:ext>
            </a:extLst>
          </p:cNvPr>
          <p:cNvSpPr txBox="1"/>
          <p:nvPr/>
        </p:nvSpPr>
        <p:spPr>
          <a:xfrm>
            <a:off x="611560" y="685800"/>
            <a:ext cx="8208912" cy="692497"/>
          </a:xfrm>
          <a:prstGeom prst="rect">
            <a:avLst/>
          </a:prstGeom>
          <a:noFill/>
        </p:spPr>
        <p:txBody>
          <a:bodyPr wrap="square">
            <a:spAutoFit/>
          </a:bodyPr>
          <a:lstStyle/>
          <a:p>
            <a:r>
              <a:rPr lang="tr-TR" sz="1300" dirty="0"/>
              <a:t>Tablo 1’de uygulanan yöntem de kullanılan üç </a:t>
            </a:r>
            <a:r>
              <a:rPr lang="tr-TR" sz="1300" dirty="0" err="1"/>
              <a:t>eşikleme</a:t>
            </a:r>
            <a:r>
              <a:rPr lang="tr-TR" sz="1300" dirty="0"/>
              <a:t> yönteminden elde edilen sonuçlar gösterilmiştir. Uygulanan yöntem, DRIVE veri seti üzerinde hem test hem eğitim veri kümesi üzerinde denenmiş olup toplamda 40 görüntü üzerinde çalıştırılmıştır. </a:t>
            </a:r>
          </a:p>
        </p:txBody>
      </p:sp>
      <p:pic>
        <p:nvPicPr>
          <p:cNvPr id="4" name="Resim 3">
            <a:extLst>
              <a:ext uri="{FF2B5EF4-FFF2-40B4-BE49-F238E27FC236}">
                <a16:creationId xmlns:a16="http://schemas.microsoft.com/office/drawing/2014/main" id="{4A561721-FD58-4D14-8A31-2256739896BD}"/>
              </a:ext>
            </a:extLst>
          </p:cNvPr>
          <p:cNvPicPr>
            <a:picLocks noChangeAspect="1"/>
          </p:cNvPicPr>
          <p:nvPr/>
        </p:nvPicPr>
        <p:blipFill>
          <a:blip r:embed="rId3"/>
          <a:stretch>
            <a:fillRect/>
          </a:stretch>
        </p:blipFill>
        <p:spPr>
          <a:xfrm>
            <a:off x="734983" y="1378297"/>
            <a:ext cx="2962220" cy="3684260"/>
          </a:xfrm>
          <a:prstGeom prst="rect">
            <a:avLst/>
          </a:prstGeom>
        </p:spPr>
      </p:pic>
      <p:sp>
        <p:nvSpPr>
          <p:cNvPr id="13" name="Metin kutusu 12">
            <a:extLst>
              <a:ext uri="{FF2B5EF4-FFF2-40B4-BE49-F238E27FC236}">
                <a16:creationId xmlns:a16="http://schemas.microsoft.com/office/drawing/2014/main" id="{EDDEF360-7EFC-4C8B-A6DD-DE5BFF618E44}"/>
              </a:ext>
            </a:extLst>
          </p:cNvPr>
          <p:cNvSpPr txBox="1"/>
          <p:nvPr/>
        </p:nvSpPr>
        <p:spPr>
          <a:xfrm>
            <a:off x="3820626" y="1829613"/>
            <a:ext cx="4572000" cy="2246769"/>
          </a:xfrm>
          <a:prstGeom prst="rect">
            <a:avLst/>
          </a:prstGeom>
          <a:noFill/>
        </p:spPr>
        <p:txBody>
          <a:bodyPr wrap="square">
            <a:spAutoFit/>
          </a:bodyPr>
          <a:lstStyle/>
          <a:p>
            <a:r>
              <a:rPr lang="tr-TR" sz="1400" dirty="0"/>
              <a:t>Tablo 1 ‘in tam halini özeti çıkarılan makaleden inceleyebilirsiniz fikir edinme açısından bir kısmı sol kısımda paylaşılmıştır.</a:t>
            </a:r>
          </a:p>
          <a:p>
            <a:r>
              <a:rPr lang="tr-TR" sz="1400" dirty="0"/>
              <a:t>Tablo 1’de verilen sonuçların alandaki birkaç yaygın yöntemden daha iyi performans gösterdiği görülebilir. DRIVE veri setindeki 40 görüntüye ait üç </a:t>
            </a:r>
            <a:r>
              <a:rPr lang="tr-TR" sz="1400" dirty="0" err="1"/>
              <a:t>eşikleme</a:t>
            </a:r>
            <a:r>
              <a:rPr lang="tr-TR" sz="1400" dirty="0"/>
              <a:t> yönteminin eşik değeri Tablo 2’de gösterilmiştir. Yapılan çalışmanın diğer geleneksel yöntemlerle karşılaştırılması Tablo 3’de verilmiştir</a:t>
            </a:r>
          </a:p>
          <a:p>
            <a:r>
              <a:rPr lang="tr-TR" sz="1400" dirty="0"/>
              <a:t>Tablo 2 ve Tablo 3 sonraki slayttadır..</a:t>
            </a:r>
          </a:p>
        </p:txBody>
      </p:sp>
    </p:spTree>
    <p:extLst>
      <p:ext uri="{BB962C8B-B14F-4D97-AF65-F5344CB8AC3E}">
        <p14:creationId xmlns:p14="http://schemas.microsoft.com/office/powerpoint/2010/main" val="3427152904"/>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3" name="Resim 2">
            <a:extLst>
              <a:ext uri="{FF2B5EF4-FFF2-40B4-BE49-F238E27FC236}">
                <a16:creationId xmlns:a16="http://schemas.microsoft.com/office/drawing/2014/main" id="{7470425A-0704-45E1-B3C3-A2DB41609E9C}"/>
              </a:ext>
            </a:extLst>
          </p:cNvPr>
          <p:cNvPicPr>
            <a:picLocks noChangeAspect="1"/>
          </p:cNvPicPr>
          <p:nvPr/>
        </p:nvPicPr>
        <p:blipFill>
          <a:blip r:embed="rId3"/>
          <a:stretch>
            <a:fillRect/>
          </a:stretch>
        </p:blipFill>
        <p:spPr>
          <a:xfrm>
            <a:off x="1321091" y="593527"/>
            <a:ext cx="2470226" cy="4363726"/>
          </a:xfrm>
          <a:prstGeom prst="rect">
            <a:avLst/>
          </a:prstGeom>
        </p:spPr>
      </p:pic>
      <p:pic>
        <p:nvPicPr>
          <p:cNvPr id="6" name="Resim 5">
            <a:extLst>
              <a:ext uri="{FF2B5EF4-FFF2-40B4-BE49-F238E27FC236}">
                <a16:creationId xmlns:a16="http://schemas.microsoft.com/office/drawing/2014/main" id="{6595EEB4-51FF-43BE-ABF3-D1A2D6D9C58B}"/>
              </a:ext>
            </a:extLst>
          </p:cNvPr>
          <p:cNvPicPr>
            <a:picLocks noChangeAspect="1"/>
          </p:cNvPicPr>
          <p:nvPr/>
        </p:nvPicPr>
        <p:blipFill>
          <a:blip r:embed="rId4"/>
          <a:stretch>
            <a:fillRect/>
          </a:stretch>
        </p:blipFill>
        <p:spPr>
          <a:xfrm>
            <a:off x="4015937" y="1275606"/>
            <a:ext cx="3848433" cy="2088061"/>
          </a:xfrm>
          <a:prstGeom prst="rect">
            <a:avLst/>
          </a:prstGeom>
        </p:spPr>
      </p:pic>
    </p:spTree>
    <p:extLst>
      <p:ext uri="{BB962C8B-B14F-4D97-AF65-F5344CB8AC3E}">
        <p14:creationId xmlns:p14="http://schemas.microsoft.com/office/powerpoint/2010/main" val="566436206"/>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矩形 1"/>
          <p:cNvSpPr>
            <a:spLocks noChangeArrowheads="1"/>
          </p:cNvSpPr>
          <p:nvPr/>
        </p:nvSpPr>
        <p:spPr bwMode="auto">
          <a:xfrm>
            <a:off x="1763688" y="2079625"/>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99" name="矩形 129"/>
          <p:cNvSpPr>
            <a:spLocks noChangeArrowheads="1"/>
          </p:cNvSpPr>
          <p:nvPr/>
        </p:nvSpPr>
        <p:spPr bwMode="auto">
          <a:xfrm>
            <a:off x="3357563" y="2214563"/>
            <a:ext cx="328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400" dirty="0">
                <a:latin typeface="微软雅黑" panose="020B0503020204020204" pitchFamily="34" charset="-122"/>
                <a:ea typeface="微软雅黑" panose="020B0503020204020204" pitchFamily="34" charset="-122"/>
              </a:rPr>
              <a:t>ÖZET</a:t>
            </a:r>
            <a:endParaRPr lang="zh-CN" altLang="en-US" sz="2400" dirty="0">
              <a:latin typeface="微软雅黑" panose="020B0503020204020204" pitchFamily="34" charset="-122"/>
              <a:ea typeface="微软雅黑" panose="020B0503020204020204" pitchFamily="34" charset="-122"/>
            </a:endParaRPr>
          </a:p>
        </p:txBody>
      </p:sp>
      <p:sp>
        <p:nvSpPr>
          <p:cNvPr id="410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01</a:t>
            </a:r>
            <a:endParaRPr lang="zh-CN" altLang="en-US" sz="6000" b="1">
              <a:latin typeface="Calibri" panose="020F0502020204030204" pitchFamily="34" charset="0"/>
            </a:endParaRPr>
          </a:p>
        </p:txBody>
      </p:sp>
      <p:sp>
        <p:nvSpPr>
          <p:cNvPr id="4101" name="矩形 5"/>
          <p:cNvSpPr>
            <a:spLocks noChangeArrowheads="1"/>
          </p:cNvSpPr>
          <p:nvPr/>
        </p:nvSpPr>
        <p:spPr bwMode="auto">
          <a:xfrm>
            <a:off x="3357563" y="2571750"/>
            <a:ext cx="38576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900" dirty="0">
              <a:latin typeface="Calibri" panose="020F0502020204030204" pitchFamily="34" charset="0"/>
            </a:endParaRPr>
          </a:p>
        </p:txBody>
      </p:sp>
    </p:spTree>
  </p:cSld>
  <p:clrMapOvr>
    <a:masterClrMapping/>
  </p:clrMapOvr>
  <p:transition>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4339" name="矩形 129"/>
          <p:cNvSpPr>
            <a:spLocks noChangeArrowheads="1"/>
          </p:cNvSpPr>
          <p:nvPr/>
        </p:nvSpPr>
        <p:spPr bwMode="auto">
          <a:xfrm>
            <a:off x="3357563" y="2211710"/>
            <a:ext cx="5000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800" dirty="0">
                <a:latin typeface="微软雅黑" panose="020B0503020204020204" pitchFamily="34" charset="-122"/>
                <a:ea typeface="微软雅黑" panose="020B0503020204020204" pitchFamily="34" charset="-122"/>
              </a:rPr>
              <a:t>SONUÇ</a:t>
            </a:r>
            <a:endParaRPr lang="zh-CN" altLang="en-US" sz="2800" dirty="0">
              <a:latin typeface="微软雅黑" panose="020B0503020204020204" pitchFamily="34" charset="-122"/>
              <a:ea typeface="微软雅黑" panose="020B0503020204020204" pitchFamily="34" charset="-122"/>
            </a:endParaRPr>
          </a:p>
        </p:txBody>
      </p:sp>
      <p:sp>
        <p:nvSpPr>
          <p:cNvPr id="1434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latin typeface="Calibri" panose="020F0502020204030204" pitchFamily="34" charset="0"/>
              </a:rPr>
              <a:t>0</a:t>
            </a:r>
            <a:r>
              <a:rPr lang="tr-TR" altLang="zh-CN" sz="6000" b="1" dirty="0">
                <a:latin typeface="Calibri" panose="020F0502020204030204" pitchFamily="34" charset="0"/>
              </a:rPr>
              <a:t>4</a:t>
            </a:r>
            <a:endParaRPr lang="zh-CN" altLang="en-US" sz="6000" b="1" dirty="0">
              <a:latin typeface="Calibri" panose="020F0502020204030204" pitchFamily="34" charset="0"/>
            </a:endParaRPr>
          </a:p>
        </p:txBody>
      </p:sp>
    </p:spTree>
    <p:extLst>
      <p:ext uri="{BB962C8B-B14F-4D97-AF65-F5344CB8AC3E}">
        <p14:creationId xmlns:p14="http://schemas.microsoft.com/office/powerpoint/2010/main" val="898023281"/>
      </p:ext>
    </p:extLst>
  </p:cSld>
  <p:clrMapOvr>
    <a:masterClrMapping/>
  </p:clrMapOvr>
  <p:transition>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40" descr="未tf awe标题-1.png">
            <a:extLst>
              <a:ext uri="{FF2B5EF4-FFF2-40B4-BE49-F238E27FC236}">
                <a16:creationId xmlns:a16="http://schemas.microsoft.com/office/drawing/2014/main" id="{631BC0E3-FA67-41C4-B530-B2B6379868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41">
            <a:extLst>
              <a:ext uri="{FF2B5EF4-FFF2-40B4-BE49-F238E27FC236}">
                <a16:creationId xmlns:a16="http://schemas.microsoft.com/office/drawing/2014/main" id="{E347EBF6-B322-49CE-ABF1-B57AA6B6BE3B}"/>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0" name="图片 40" descr="未tf awe标题-1.png">
            <a:extLst>
              <a:ext uri="{FF2B5EF4-FFF2-40B4-BE49-F238E27FC236}">
                <a16:creationId xmlns:a16="http://schemas.microsoft.com/office/drawing/2014/main" id="{ACCE227C-BCE9-490E-AAC2-685AD88817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41">
            <a:extLst>
              <a:ext uri="{FF2B5EF4-FFF2-40B4-BE49-F238E27FC236}">
                <a16:creationId xmlns:a16="http://schemas.microsoft.com/office/drawing/2014/main" id="{148BBBA3-5D42-4F76-8CA7-38FE6307E6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1" name="Metin kutusu 10">
            <a:extLst>
              <a:ext uri="{FF2B5EF4-FFF2-40B4-BE49-F238E27FC236}">
                <a16:creationId xmlns:a16="http://schemas.microsoft.com/office/drawing/2014/main" id="{90C0A615-9568-4BA9-9AA1-8177BF095698}"/>
              </a:ext>
            </a:extLst>
          </p:cNvPr>
          <p:cNvSpPr txBox="1"/>
          <p:nvPr/>
        </p:nvSpPr>
        <p:spPr>
          <a:xfrm>
            <a:off x="477181" y="987574"/>
            <a:ext cx="8326309" cy="3046988"/>
          </a:xfrm>
          <a:prstGeom prst="rect">
            <a:avLst/>
          </a:prstGeom>
          <a:noFill/>
        </p:spPr>
        <p:txBody>
          <a:bodyPr wrap="square">
            <a:spAutoFit/>
          </a:bodyPr>
          <a:lstStyle/>
          <a:p>
            <a:r>
              <a:rPr lang="tr-TR" sz="1600" dirty="0"/>
              <a:t>Bu makalede, paylaşıma açık olarak sunulan DRIVE veri seti üzerinde morfolojik işlemlere dayalı bir damar iyileştirme yöntemi kullanılmıştır. Damar iyileştirme aşamasından sonra Çoklu </a:t>
            </a:r>
            <a:r>
              <a:rPr lang="tr-TR" sz="1600" dirty="0" err="1"/>
              <a:t>Eşikleme</a:t>
            </a:r>
            <a:r>
              <a:rPr lang="tr-TR" sz="1600" dirty="0"/>
              <a:t>, Bulanık Mantık Tabanlı </a:t>
            </a:r>
            <a:r>
              <a:rPr lang="tr-TR" sz="1600" dirty="0" err="1"/>
              <a:t>Eşikleme</a:t>
            </a:r>
            <a:r>
              <a:rPr lang="tr-TR" sz="1600" dirty="0"/>
              <a:t> ve Maksimum </a:t>
            </a:r>
            <a:r>
              <a:rPr lang="tr-TR" sz="1600" dirty="0" err="1"/>
              <a:t>Eşikleme</a:t>
            </a:r>
            <a:r>
              <a:rPr lang="tr-TR" sz="1600" dirty="0"/>
              <a:t> yöntemleri kullanılarak damar </a:t>
            </a:r>
            <a:r>
              <a:rPr lang="tr-TR" sz="1600" dirty="0" err="1"/>
              <a:t>bölütlemesi</a:t>
            </a:r>
            <a:r>
              <a:rPr lang="tr-TR" sz="1600" dirty="0"/>
              <a:t> yapılmıştır. Bu yöntem temelde morfolojik işlemlere dayanmış olsa da asıl amaç </a:t>
            </a:r>
            <a:r>
              <a:rPr lang="tr-TR" sz="1600" dirty="0" err="1"/>
              <a:t>eşikleme</a:t>
            </a:r>
            <a:r>
              <a:rPr lang="tr-TR" sz="1600" dirty="0"/>
              <a:t> algoritmalarının yöntem üzerindeki performanslarının karşılaştırılmasıdır. </a:t>
            </a:r>
            <a:r>
              <a:rPr lang="tr-TR" sz="1600" dirty="0" err="1"/>
              <a:t>Eşikleme</a:t>
            </a:r>
            <a:r>
              <a:rPr lang="tr-TR" sz="1600" dirty="0"/>
              <a:t> yöntemleri, doğası ne olursa olsun tüm veriler üzerinde kullanılabilir. Ancak, farklı </a:t>
            </a:r>
            <a:r>
              <a:rPr lang="tr-TR" sz="1600" dirty="0" err="1"/>
              <a:t>eşikleme</a:t>
            </a:r>
            <a:r>
              <a:rPr lang="tr-TR" sz="1600" dirty="0"/>
              <a:t> yöntemlerinin aynı iyileştirilmiş görüntü üzerinde farklı sonuçlar verdiği gözlemlenmiştir. Bu makalede, Bulanık Mantık Tabanlı </a:t>
            </a:r>
            <a:r>
              <a:rPr lang="tr-TR" sz="1600" dirty="0" err="1"/>
              <a:t>Eşikleme</a:t>
            </a:r>
            <a:r>
              <a:rPr lang="tr-TR" sz="1600" dirty="0"/>
              <a:t> yönteminin ortalama doğruluk oranı 0.952 olarak hesaplanmış ve diğer iki </a:t>
            </a:r>
            <a:r>
              <a:rPr lang="tr-TR" sz="1600" dirty="0" err="1"/>
              <a:t>eşikleme</a:t>
            </a:r>
            <a:r>
              <a:rPr lang="tr-TR" sz="1600" dirty="0"/>
              <a:t>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a:t>
            </a:r>
          </a:p>
        </p:txBody>
      </p:sp>
    </p:spTree>
    <p:extLst>
      <p:ext uri="{BB962C8B-B14F-4D97-AF65-F5344CB8AC3E}">
        <p14:creationId xmlns:p14="http://schemas.microsoft.com/office/powerpoint/2010/main" val="3146895567"/>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3554" name="组合 30"/>
          <p:cNvGrpSpPr>
            <a:grpSpLocks/>
          </p:cNvGrpSpPr>
          <p:nvPr/>
        </p:nvGrpSpPr>
        <p:grpSpPr bwMode="auto">
          <a:xfrm>
            <a:off x="1643063" y="1214438"/>
            <a:ext cx="5143500" cy="2500312"/>
            <a:chOff x="0" y="0"/>
            <a:chExt cx="5143536" cy="2500330"/>
          </a:xfrm>
        </p:grpSpPr>
        <p:pic>
          <p:nvPicPr>
            <p:cNvPr id="23557" name="图片 5" descr="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4" y="642942"/>
              <a:ext cx="214314" cy="20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图片 7" descr="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42" y="71438"/>
              <a:ext cx="367710" cy="35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8" descr="未标题-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7124" y="1997870"/>
              <a:ext cx="513814" cy="50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560" name="直接连接符 10"/>
            <p:cNvCxnSpPr>
              <a:cxnSpLocks noChangeShapeType="1"/>
            </p:cNvCxnSpPr>
            <p:nvPr/>
          </p:nvCxnSpPr>
          <p:spPr bwMode="auto">
            <a:xfrm flipV="1">
              <a:off x="785817" y="250827"/>
              <a:ext cx="3429024" cy="49689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3561" name="直接连接符 15"/>
            <p:cNvCxnSpPr>
              <a:cxnSpLocks noChangeShapeType="1"/>
            </p:cNvCxnSpPr>
            <p:nvPr/>
          </p:nvCxnSpPr>
          <p:spPr bwMode="auto">
            <a:xfrm rot="5400000">
              <a:off x="2821800" y="746923"/>
              <a:ext cx="2000264" cy="107156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23562" name="直接连接符 18"/>
            <p:cNvCxnSpPr>
              <a:cxnSpLocks noChangeShapeType="1"/>
            </p:cNvCxnSpPr>
            <p:nvPr/>
          </p:nvCxnSpPr>
          <p:spPr bwMode="auto">
            <a:xfrm>
              <a:off x="714380" y="785818"/>
              <a:ext cx="2428892" cy="142876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pic>
          <p:nvPicPr>
            <p:cNvPr id="23563" name="图片 24" descr="124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404" y="0"/>
              <a:ext cx="468244" cy="46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文本框 10"/>
            <p:cNvSpPr txBox="1">
              <a:spLocks noChangeArrowheads="1"/>
            </p:cNvSpPr>
            <p:nvPr/>
          </p:nvSpPr>
          <p:spPr bwMode="auto">
            <a:xfrm>
              <a:off x="0" y="1500198"/>
              <a:ext cx="5143536" cy="29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endParaRPr lang="zh-CN" altLang="en-US" sz="1000" dirty="0">
                <a:latin typeface="微软雅黑" panose="020B0503020204020204" pitchFamily="34" charset="-122"/>
                <a:ea typeface="微软雅黑" panose="020B0503020204020204" pitchFamily="34" charset="-122"/>
              </a:endParaRPr>
            </a:p>
          </p:txBody>
        </p:sp>
      </p:grpSp>
      <p:pic>
        <p:nvPicPr>
          <p:cNvPr id="23555" name="图片 32" descr="568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3143250"/>
            <a:ext cx="714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矩形 12"/>
          <p:cNvSpPr>
            <a:spLocks noChangeArrowheads="1"/>
          </p:cNvSpPr>
          <p:nvPr/>
        </p:nvSpPr>
        <p:spPr bwMode="auto">
          <a:xfrm>
            <a:off x="1857375" y="1857375"/>
            <a:ext cx="54509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7200" b="1" dirty="0">
                <a:latin typeface="Calibri" panose="020F0502020204030204" pitchFamily="34" charset="0"/>
              </a:rPr>
              <a:t>TEŞEKKÜRLER</a:t>
            </a:r>
            <a:endParaRPr lang="zh-CN" altLang="en-US" sz="7200" b="1" dirty="0">
              <a:latin typeface="Calibri" panose="020F0502020204030204" pitchFamily="34" charset="0"/>
            </a:endParaRPr>
          </a:p>
        </p:txBody>
      </p:sp>
      <p:sp>
        <p:nvSpPr>
          <p:cNvPr id="2" name="Metin kutusu 1">
            <a:extLst>
              <a:ext uri="{FF2B5EF4-FFF2-40B4-BE49-F238E27FC236}">
                <a16:creationId xmlns:a16="http://schemas.microsoft.com/office/drawing/2014/main" id="{FCCFE0EA-EEB1-4EB3-9A42-107306086C12}"/>
              </a:ext>
            </a:extLst>
          </p:cNvPr>
          <p:cNvSpPr txBox="1"/>
          <p:nvPr/>
        </p:nvSpPr>
        <p:spPr>
          <a:xfrm>
            <a:off x="3159772" y="3793238"/>
            <a:ext cx="1967206" cy="707886"/>
          </a:xfrm>
          <a:prstGeom prst="rect">
            <a:avLst/>
          </a:prstGeom>
          <a:noFill/>
        </p:spPr>
        <p:txBody>
          <a:bodyPr wrap="none" rtlCol="0">
            <a:spAutoFit/>
          </a:bodyPr>
          <a:lstStyle/>
          <a:p>
            <a:pPr algn="ctr"/>
            <a:r>
              <a:rPr lang="tr-TR" sz="2000" b="1" dirty="0"/>
              <a:t>NADİR ÖZSOY</a:t>
            </a:r>
          </a:p>
          <a:p>
            <a:pPr algn="ctr"/>
            <a:r>
              <a:rPr lang="tr-TR" sz="2000" b="1" dirty="0"/>
              <a:t>02185076005</a:t>
            </a: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6" name="矩形 24"/>
          <p:cNvSpPr>
            <a:spLocks noChangeArrowheads="1"/>
          </p:cNvSpPr>
          <p:nvPr/>
        </p:nvSpPr>
        <p:spPr bwMode="auto">
          <a:xfrm>
            <a:off x="611560" y="915566"/>
            <a:ext cx="810373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tr-TR" dirty="0"/>
              <a:t>Bu makalede, renkli retina </a:t>
            </a:r>
            <a:r>
              <a:rPr lang="tr-TR" dirty="0" err="1"/>
              <a:t>fundus</a:t>
            </a:r>
            <a:r>
              <a:rPr lang="tr-TR" dirty="0"/>
              <a:t> görüntüsü üzerinde retina damarlarını otomatik olarak </a:t>
            </a:r>
            <a:r>
              <a:rPr lang="tr-TR" dirty="0" err="1"/>
              <a:t>bölütleyen</a:t>
            </a:r>
            <a:r>
              <a:rPr lang="tr-TR" dirty="0"/>
              <a:t> bir yöntem önerilmiştir. Retina damar ağ yapısını </a:t>
            </a:r>
            <a:r>
              <a:rPr lang="tr-TR" dirty="0" err="1"/>
              <a:t>bölütlemek</a:t>
            </a:r>
            <a:r>
              <a:rPr lang="tr-TR" dirty="0"/>
              <a:t> için morfolojik işlemlere dayalı bir yöntem retina görüntüleri üzerine uygulanmıştır. Morfolojik işlemlerin uygulandığı </a:t>
            </a:r>
            <a:r>
              <a:rPr lang="tr-TR" dirty="0" err="1"/>
              <a:t>fundus</a:t>
            </a:r>
            <a:r>
              <a:rPr lang="tr-TR" dirty="0"/>
              <a:t> görüntüsüne üç farklı </a:t>
            </a:r>
            <a:r>
              <a:rPr lang="tr-TR" dirty="0" err="1"/>
              <a:t>eşikleme</a:t>
            </a:r>
            <a:r>
              <a:rPr lang="tr-TR" dirty="0"/>
              <a:t> yöntemi uygulanmıştır. Bu </a:t>
            </a:r>
            <a:r>
              <a:rPr lang="tr-TR" dirty="0" err="1"/>
              <a:t>eşikleme</a:t>
            </a:r>
            <a:r>
              <a:rPr lang="tr-TR" dirty="0"/>
              <a:t> yöntemleri; Çoklu </a:t>
            </a:r>
            <a:r>
              <a:rPr lang="tr-TR" dirty="0" err="1"/>
              <a:t>Eşikleme</a:t>
            </a:r>
            <a:r>
              <a:rPr lang="tr-TR" dirty="0"/>
              <a:t>, Maksimum </a:t>
            </a:r>
            <a:r>
              <a:rPr lang="tr-TR" dirty="0" err="1"/>
              <a:t>Entropi</a:t>
            </a:r>
            <a:r>
              <a:rPr lang="tr-TR" dirty="0"/>
              <a:t> Tabanlı </a:t>
            </a:r>
            <a:r>
              <a:rPr lang="tr-TR" dirty="0" err="1"/>
              <a:t>Eşikleme</a:t>
            </a:r>
            <a:r>
              <a:rPr lang="tr-TR" dirty="0"/>
              <a:t> ve Bulanık Kümeleme Tabanlı </a:t>
            </a:r>
            <a:r>
              <a:rPr lang="tr-TR" dirty="0" err="1"/>
              <a:t>Eşikleme</a:t>
            </a:r>
            <a:r>
              <a:rPr lang="tr-TR" dirty="0"/>
              <a:t> yöntemleridir. </a:t>
            </a:r>
            <a:r>
              <a:rPr lang="tr-TR" dirty="0" err="1"/>
              <a:t>Eşikleme</a:t>
            </a:r>
            <a:r>
              <a:rPr lang="tr-TR" dirty="0"/>
              <a:t> sonucunda </a:t>
            </a:r>
            <a:r>
              <a:rPr lang="tr-TR" dirty="0" err="1"/>
              <a:t>bölütlenmiş</a:t>
            </a:r>
            <a:r>
              <a:rPr lang="tr-TR" dirty="0"/>
              <a:t> damar görüntüleri elde edilmiştir. Bu makalede amaç farklı </a:t>
            </a:r>
            <a:r>
              <a:rPr lang="tr-TR" dirty="0" err="1"/>
              <a:t>eşikleme</a:t>
            </a:r>
            <a:r>
              <a:rPr lang="tr-TR" dirty="0"/>
              <a:t> algoritmalarının aynı görüntüler üzerindeki performans karşılaştırmasını sağlamaktır. Uygulanan yöntem, herkese açık olarak sunulan retina görüntü veri seti üzerinde doğrulanmıştır</a:t>
            </a:r>
            <a:r>
              <a:rPr lang="tr-TR" dirty="0">
                <a:solidFill>
                  <a:srgbClr val="000000"/>
                </a:solidFill>
                <a:latin typeface="Times New Roman" panose="02020603050405020304" pitchFamily="18" charset="0"/>
              </a:rPr>
              <a:t>.</a:t>
            </a:r>
            <a:endParaRPr lang="zh-CN" altLang="en-US" sz="900" dirty="0">
              <a:latin typeface="Calibri" panose="020F0502020204030204" pitchFamily="34" charset="0"/>
            </a:endParaRPr>
          </a:p>
        </p:txBody>
      </p:sp>
      <p:pic>
        <p:nvPicPr>
          <p:cNvPr id="5141" name="图片 40" descr="未tf awe标题-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2" name="矩形 41"/>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33" name="图片 40" descr="未tf awe标题-1.png">
            <a:extLst>
              <a:ext uri="{FF2B5EF4-FFF2-40B4-BE49-F238E27FC236}">
                <a16:creationId xmlns:a16="http://schemas.microsoft.com/office/drawing/2014/main" id="{8D003AAD-3BD0-43DC-B067-6A9A8AE5EC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矩形 41">
            <a:extLst>
              <a:ext uri="{FF2B5EF4-FFF2-40B4-BE49-F238E27FC236}">
                <a16:creationId xmlns:a16="http://schemas.microsoft.com/office/drawing/2014/main" id="{036D4206-D737-4EB9-9305-A5E982F000C6}"/>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29" descr="未标题-1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303" y="236752"/>
            <a:ext cx="36433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流程图: 联系 34"/>
          <p:cNvSpPr>
            <a:spLocks noChangeArrowheads="1"/>
          </p:cNvSpPr>
          <p:nvPr/>
        </p:nvSpPr>
        <p:spPr bwMode="auto">
          <a:xfrm>
            <a:off x="1844822" y="1419622"/>
            <a:ext cx="1674813" cy="1716088"/>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nvGrpSpPr>
          <p:cNvPr id="6148" name="流程图: 联系 6"/>
          <p:cNvGrpSpPr>
            <a:grpSpLocks/>
          </p:cNvGrpSpPr>
          <p:nvPr/>
        </p:nvGrpSpPr>
        <p:grpSpPr bwMode="auto">
          <a:xfrm>
            <a:off x="350985" y="1411685"/>
            <a:ext cx="1689100" cy="1730375"/>
            <a:chOff x="0" y="0"/>
            <a:chExt cx="1064" cy="1090"/>
          </a:xfrm>
        </p:grpSpPr>
        <p:pic>
          <p:nvPicPr>
            <p:cNvPr id="6171" name="流程图: 联系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64"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2" name="Text Box 6"/>
            <p:cNvSpPr txBox="1">
              <a:spLocks noChangeArrowheads="1"/>
            </p:cNvSpPr>
            <p:nvPr/>
          </p:nvSpPr>
          <p:spPr bwMode="auto">
            <a:xfrm>
              <a:off x="159" y="163"/>
              <a:ext cx="746"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6149" name="流程图: 联系 11"/>
          <p:cNvSpPr>
            <a:spLocks noChangeArrowheads="1"/>
          </p:cNvSpPr>
          <p:nvPr/>
        </p:nvSpPr>
        <p:spPr bwMode="auto">
          <a:xfrm>
            <a:off x="1324122" y="2622947"/>
            <a:ext cx="1333500" cy="1365250"/>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0" name="流程图: 联系 2"/>
          <p:cNvSpPr>
            <a:spLocks noChangeArrowheads="1"/>
          </p:cNvSpPr>
          <p:nvPr/>
        </p:nvSpPr>
        <p:spPr bwMode="auto">
          <a:xfrm>
            <a:off x="844697" y="1848247"/>
            <a:ext cx="639763" cy="358775"/>
          </a:xfrm>
          <a:custGeom>
            <a:avLst/>
            <a:gdLst>
              <a:gd name="T0" fmla="*/ 7773 w 1390228"/>
              <a:gd name="T1" fmla="*/ 2412 h 832104"/>
              <a:gd name="T2" fmla="*/ 10094 w 1390228"/>
              <a:gd name="T3" fmla="*/ 4934 h 832104"/>
              <a:gd name="T4" fmla="*/ 7773 w 1390228"/>
              <a:gd name="T5" fmla="*/ 7457 h 832104"/>
              <a:gd name="T6" fmla="*/ 5451 w 1390228"/>
              <a:gd name="T7" fmla="*/ 4934 h 832104"/>
              <a:gd name="T8" fmla="*/ 7773 w 1390228"/>
              <a:gd name="T9" fmla="*/ 2412 h 832104"/>
              <a:gd name="T10" fmla="*/ 7773 w 1390228"/>
              <a:gd name="T11" fmla="*/ 1425 h 832104"/>
              <a:gd name="T12" fmla="*/ 4442 w 1390228"/>
              <a:gd name="T13" fmla="*/ 5044 h 832104"/>
              <a:gd name="T14" fmla="*/ 7773 w 1390228"/>
              <a:gd name="T15" fmla="*/ 8663 h 832104"/>
              <a:gd name="T16" fmla="*/ 11103 w 1390228"/>
              <a:gd name="T17" fmla="*/ 5044 h 832104"/>
              <a:gd name="T18" fmla="*/ 7773 w 1390228"/>
              <a:gd name="T19" fmla="*/ 1425 h 832104"/>
              <a:gd name="T20" fmla="*/ 7672 w 1390228"/>
              <a:gd name="T21" fmla="*/ 0 h 832104"/>
              <a:gd name="T22" fmla="*/ 15343 w 1390228"/>
              <a:gd name="T23" fmla="*/ 4989 h 832104"/>
              <a:gd name="T24" fmla="*/ 7672 w 1390228"/>
              <a:gd name="T25" fmla="*/ 9979 h 832104"/>
              <a:gd name="T26" fmla="*/ 0 w 1390228"/>
              <a:gd name="T27" fmla="*/ 4989 h 832104"/>
              <a:gd name="T28" fmla="*/ 7672 w 1390228"/>
              <a:gd name="T29" fmla="*/ 0 h 832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0228"/>
              <a:gd name="T46" fmla="*/ 0 h 832104"/>
              <a:gd name="T47" fmla="*/ 1390228 w 1390228"/>
              <a:gd name="T48" fmla="*/ 832104 h 832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0228" h="832104">
                <a:moveTo>
                  <a:pt x="704258" y="201168"/>
                </a:moveTo>
                <a:cubicBezTo>
                  <a:pt x="820410" y="201168"/>
                  <a:pt x="914570" y="295328"/>
                  <a:pt x="914570" y="411480"/>
                </a:cubicBezTo>
                <a:cubicBezTo>
                  <a:pt x="914570" y="527632"/>
                  <a:pt x="820410" y="621792"/>
                  <a:pt x="704258" y="621792"/>
                </a:cubicBezTo>
                <a:cubicBezTo>
                  <a:pt x="588106" y="621792"/>
                  <a:pt x="493946" y="527632"/>
                  <a:pt x="493946" y="411480"/>
                </a:cubicBezTo>
                <a:cubicBezTo>
                  <a:pt x="493946" y="295328"/>
                  <a:pt x="588106" y="201168"/>
                  <a:pt x="704258" y="201168"/>
                </a:cubicBezTo>
                <a:close/>
                <a:moveTo>
                  <a:pt x="704258" y="118872"/>
                </a:moveTo>
                <a:cubicBezTo>
                  <a:pt x="537605" y="118872"/>
                  <a:pt x="402506" y="253971"/>
                  <a:pt x="402506" y="420624"/>
                </a:cubicBezTo>
                <a:cubicBezTo>
                  <a:pt x="402506" y="587277"/>
                  <a:pt x="537605" y="722376"/>
                  <a:pt x="704258" y="722376"/>
                </a:cubicBezTo>
                <a:cubicBezTo>
                  <a:pt x="870911" y="722376"/>
                  <a:pt x="1006010" y="587277"/>
                  <a:pt x="1006010" y="420624"/>
                </a:cubicBezTo>
                <a:cubicBezTo>
                  <a:pt x="1006010" y="253971"/>
                  <a:pt x="870911" y="118872"/>
                  <a:pt x="704258" y="118872"/>
                </a:cubicBezTo>
                <a:close/>
                <a:moveTo>
                  <a:pt x="695114" y="0"/>
                </a:moveTo>
                <a:cubicBezTo>
                  <a:pt x="996332" y="0"/>
                  <a:pt x="1258449" y="167410"/>
                  <a:pt x="1390228" y="416052"/>
                </a:cubicBezTo>
                <a:cubicBezTo>
                  <a:pt x="1258449" y="664694"/>
                  <a:pt x="996332" y="832104"/>
                  <a:pt x="695114" y="832104"/>
                </a:cubicBezTo>
                <a:cubicBezTo>
                  <a:pt x="393896" y="832104"/>
                  <a:pt x="131779" y="664694"/>
                  <a:pt x="0" y="416052"/>
                </a:cubicBezTo>
                <a:cubicBezTo>
                  <a:pt x="131779" y="167410"/>
                  <a:pt x="393896" y="0"/>
                  <a:pt x="695114"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1" name="流程图: 联系 16"/>
          <p:cNvSpPr>
            <a:spLocks noChangeArrowheads="1"/>
          </p:cNvSpPr>
          <p:nvPr/>
        </p:nvSpPr>
        <p:spPr bwMode="auto">
          <a:xfrm>
            <a:off x="1963885" y="2900760"/>
            <a:ext cx="217487" cy="363537"/>
          </a:xfrm>
          <a:custGeom>
            <a:avLst/>
            <a:gdLst>
              <a:gd name="T0" fmla="*/ 642 w 683660"/>
              <a:gd name="T1" fmla="*/ 77 h 1114145"/>
              <a:gd name="T2" fmla="*/ 804 w 683660"/>
              <a:gd name="T3" fmla="*/ 268 h 1114145"/>
              <a:gd name="T4" fmla="*/ 642 w 683660"/>
              <a:gd name="T5" fmla="*/ 458 h 1114145"/>
              <a:gd name="T6" fmla="*/ 479 w 683660"/>
              <a:gd name="T7" fmla="*/ 268 h 1114145"/>
              <a:gd name="T8" fmla="*/ 642 w 683660"/>
              <a:gd name="T9" fmla="*/ 77 h 1114145"/>
              <a:gd name="T10" fmla="*/ 73 w 683660"/>
              <a:gd name="T11" fmla="*/ 0 h 1114145"/>
              <a:gd name="T12" fmla="*/ 122 w 683660"/>
              <a:gd name="T13" fmla="*/ 23 h 1114145"/>
              <a:gd name="T14" fmla="*/ 526 w 683660"/>
              <a:gd name="T15" fmla="*/ 495 h 1114145"/>
              <a:gd name="T16" fmla="*/ 530 w 683660"/>
              <a:gd name="T17" fmla="*/ 506 h 1114145"/>
              <a:gd name="T18" fmla="*/ 767 w 683660"/>
              <a:gd name="T19" fmla="*/ 506 h 1114145"/>
              <a:gd name="T20" fmla="*/ 769 w 683660"/>
              <a:gd name="T21" fmla="*/ 500 h 1114145"/>
              <a:gd name="T22" fmla="*/ 1173 w 683660"/>
              <a:gd name="T23" fmla="*/ 29 h 1114145"/>
              <a:gd name="T24" fmla="*/ 1271 w 683660"/>
              <a:gd name="T25" fmla="*/ 29 h 1114145"/>
              <a:gd name="T26" fmla="*/ 1275 w 683660"/>
              <a:gd name="T27" fmla="*/ 34 h 1114145"/>
              <a:gd name="T28" fmla="*/ 1274 w 683660"/>
              <a:gd name="T29" fmla="*/ 148 h 1114145"/>
              <a:gd name="T30" fmla="*/ 870 w 683660"/>
              <a:gd name="T31" fmla="*/ 620 h 1114145"/>
              <a:gd name="T32" fmla="*/ 863 w 683660"/>
              <a:gd name="T33" fmla="*/ 624 h 1114145"/>
              <a:gd name="T34" fmla="*/ 863 w 683660"/>
              <a:gd name="T35" fmla="*/ 1383 h 1114145"/>
              <a:gd name="T36" fmla="*/ 855 w 683660"/>
              <a:gd name="T37" fmla="*/ 1406 h 1114145"/>
              <a:gd name="T38" fmla="*/ 857 w 683660"/>
              <a:gd name="T39" fmla="*/ 1413 h 1114145"/>
              <a:gd name="T40" fmla="*/ 857 w 683660"/>
              <a:gd name="T41" fmla="*/ 2387 h 1114145"/>
              <a:gd name="T42" fmla="*/ 784 w 683660"/>
              <a:gd name="T43" fmla="*/ 2471 h 1114145"/>
              <a:gd name="T44" fmla="*/ 778 w 683660"/>
              <a:gd name="T45" fmla="*/ 2471 h 1114145"/>
              <a:gd name="T46" fmla="*/ 706 w 683660"/>
              <a:gd name="T47" fmla="*/ 2387 h 1114145"/>
              <a:gd name="T48" fmla="*/ 706 w 683660"/>
              <a:gd name="T49" fmla="*/ 1429 h 1114145"/>
              <a:gd name="T50" fmla="*/ 600 w 683660"/>
              <a:gd name="T51" fmla="*/ 1429 h 1114145"/>
              <a:gd name="T52" fmla="*/ 600 w 683660"/>
              <a:gd name="T53" fmla="*/ 2392 h 1114145"/>
              <a:gd name="T54" fmla="*/ 527 w 683660"/>
              <a:gd name="T55" fmla="*/ 2477 h 1114145"/>
              <a:gd name="T56" fmla="*/ 521 w 683660"/>
              <a:gd name="T57" fmla="*/ 2477 h 1114145"/>
              <a:gd name="T58" fmla="*/ 449 w 683660"/>
              <a:gd name="T59" fmla="*/ 2392 h 1114145"/>
              <a:gd name="T60" fmla="*/ 449 w 683660"/>
              <a:gd name="T61" fmla="*/ 1418 h 1114145"/>
              <a:gd name="T62" fmla="*/ 452 w 683660"/>
              <a:gd name="T63" fmla="*/ 1411 h 1114145"/>
              <a:gd name="T64" fmla="*/ 442 w 683660"/>
              <a:gd name="T65" fmla="*/ 1383 h 1114145"/>
              <a:gd name="T66" fmla="*/ 442 w 683660"/>
              <a:gd name="T67" fmla="*/ 623 h 1114145"/>
              <a:gd name="T68" fmla="*/ 424 w 683660"/>
              <a:gd name="T69" fmla="*/ 615 h 1114145"/>
              <a:gd name="T70" fmla="*/ 20 w 683660"/>
              <a:gd name="T71" fmla="*/ 143 h 1114145"/>
              <a:gd name="T72" fmla="*/ 20 w 683660"/>
              <a:gd name="T73" fmla="*/ 29 h 1114145"/>
              <a:gd name="T74" fmla="*/ 24 w 683660"/>
              <a:gd name="T75" fmla="*/ 24 h 1114145"/>
              <a:gd name="T76" fmla="*/ 73 w 683660"/>
              <a:gd name="T77" fmla="*/ 0 h 11141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3660"/>
              <a:gd name="T118" fmla="*/ 0 h 1114145"/>
              <a:gd name="T119" fmla="*/ 683660 w 683660"/>
              <a:gd name="T120" fmla="*/ 1114145 h 11141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3660" h="1114145">
                <a:moveTo>
                  <a:pt x="338942" y="34645"/>
                </a:moveTo>
                <a:cubicBezTo>
                  <a:pt x="386287" y="34645"/>
                  <a:pt x="424667" y="73025"/>
                  <a:pt x="424667" y="120370"/>
                </a:cubicBezTo>
                <a:cubicBezTo>
                  <a:pt x="424667" y="167715"/>
                  <a:pt x="386287" y="206095"/>
                  <a:pt x="338942" y="206095"/>
                </a:cubicBezTo>
                <a:cubicBezTo>
                  <a:pt x="291597" y="206095"/>
                  <a:pt x="253217" y="167715"/>
                  <a:pt x="253217" y="120370"/>
                </a:cubicBezTo>
                <a:cubicBezTo>
                  <a:pt x="253217" y="73025"/>
                  <a:pt x="291597" y="34645"/>
                  <a:pt x="338942" y="34645"/>
                </a:cubicBezTo>
                <a:close/>
                <a:moveTo>
                  <a:pt x="38520" y="0"/>
                </a:moveTo>
                <a:cubicBezTo>
                  <a:pt x="47835" y="-28"/>
                  <a:pt x="57160" y="3498"/>
                  <a:pt x="64288" y="10584"/>
                </a:cubicBezTo>
                <a:lnTo>
                  <a:pt x="277636" y="222666"/>
                </a:lnTo>
                <a:cubicBezTo>
                  <a:pt x="278863" y="223886"/>
                  <a:pt x="279986" y="225172"/>
                  <a:pt x="279666" y="227527"/>
                </a:cubicBezTo>
                <a:lnTo>
                  <a:pt x="404988" y="227527"/>
                </a:lnTo>
                <a:cubicBezTo>
                  <a:pt x="404835" y="226271"/>
                  <a:pt x="405417" y="225650"/>
                  <a:pt x="406025" y="225046"/>
                </a:cubicBezTo>
                <a:lnTo>
                  <a:pt x="619372" y="12964"/>
                </a:lnTo>
                <a:cubicBezTo>
                  <a:pt x="633628" y="-1208"/>
                  <a:pt x="656674" y="-1139"/>
                  <a:pt x="670846" y="13117"/>
                </a:cubicBezTo>
                <a:lnTo>
                  <a:pt x="673076" y="15360"/>
                </a:lnTo>
                <a:cubicBezTo>
                  <a:pt x="687248" y="29617"/>
                  <a:pt x="687180" y="52663"/>
                  <a:pt x="672923" y="66835"/>
                </a:cubicBezTo>
                <a:lnTo>
                  <a:pt x="459576" y="278917"/>
                </a:lnTo>
                <a:lnTo>
                  <a:pt x="455624" y="280540"/>
                </a:lnTo>
                <a:lnTo>
                  <a:pt x="455624" y="622284"/>
                </a:lnTo>
                <a:lnTo>
                  <a:pt x="451314" y="632690"/>
                </a:lnTo>
                <a:lnTo>
                  <a:pt x="452447" y="635426"/>
                </a:lnTo>
                <a:lnTo>
                  <a:pt x="452447" y="1073649"/>
                </a:lnTo>
                <a:cubicBezTo>
                  <a:pt x="452447" y="1094699"/>
                  <a:pt x="435382" y="1111764"/>
                  <a:pt x="414332" y="1111764"/>
                </a:cubicBezTo>
                <a:lnTo>
                  <a:pt x="411020" y="1111764"/>
                </a:lnTo>
                <a:cubicBezTo>
                  <a:pt x="389970" y="1111764"/>
                  <a:pt x="372905" y="1094699"/>
                  <a:pt x="372905" y="1073649"/>
                </a:cubicBezTo>
                <a:lnTo>
                  <a:pt x="372905" y="642658"/>
                </a:lnTo>
                <a:lnTo>
                  <a:pt x="316716" y="642658"/>
                </a:lnTo>
                <a:lnTo>
                  <a:pt x="316716" y="1076030"/>
                </a:lnTo>
                <a:cubicBezTo>
                  <a:pt x="316716" y="1097080"/>
                  <a:pt x="299651" y="1114145"/>
                  <a:pt x="278601" y="1114145"/>
                </a:cubicBezTo>
                <a:lnTo>
                  <a:pt x="275289" y="1114145"/>
                </a:lnTo>
                <a:cubicBezTo>
                  <a:pt x="254239" y="1114145"/>
                  <a:pt x="237174" y="1097080"/>
                  <a:pt x="237174" y="1076030"/>
                </a:cubicBezTo>
                <a:lnTo>
                  <a:pt x="237174" y="637807"/>
                </a:lnTo>
                <a:cubicBezTo>
                  <a:pt x="237174" y="636704"/>
                  <a:pt x="237221" y="635612"/>
                  <a:pt x="238489" y="634633"/>
                </a:cubicBezTo>
                <a:cubicBezTo>
                  <a:pt x="235073" y="631601"/>
                  <a:pt x="233374" y="627141"/>
                  <a:pt x="233374" y="622284"/>
                </a:cubicBezTo>
                <a:lnTo>
                  <a:pt x="233374" y="280352"/>
                </a:lnTo>
                <a:lnTo>
                  <a:pt x="224084" y="276537"/>
                </a:lnTo>
                <a:lnTo>
                  <a:pt x="10737" y="64455"/>
                </a:lnTo>
                <a:cubicBezTo>
                  <a:pt x="-3519" y="50283"/>
                  <a:pt x="-3588" y="27237"/>
                  <a:pt x="10584" y="12980"/>
                </a:cubicBezTo>
                <a:lnTo>
                  <a:pt x="12814" y="10737"/>
                </a:lnTo>
                <a:cubicBezTo>
                  <a:pt x="19900" y="3609"/>
                  <a:pt x="29205" y="28"/>
                  <a:pt x="38520"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2" name="圆角矩形 24"/>
          <p:cNvSpPr>
            <a:spLocks noChangeArrowheads="1"/>
          </p:cNvSpPr>
          <p:nvPr/>
        </p:nvSpPr>
        <p:spPr bwMode="auto">
          <a:xfrm rot="2733358" flipH="1">
            <a:off x="1790847" y="3049985"/>
            <a:ext cx="225425" cy="219075"/>
          </a:xfrm>
          <a:custGeom>
            <a:avLst/>
            <a:gdLst>
              <a:gd name="T0" fmla="*/ 1350 w 663787"/>
              <a:gd name="T1" fmla="*/ 1432 h 661145"/>
              <a:gd name="T2" fmla="*/ 1314 w 663787"/>
              <a:gd name="T3" fmla="*/ 1417 h 661145"/>
              <a:gd name="T4" fmla="*/ 1326 w 663787"/>
              <a:gd name="T5" fmla="*/ 1411 h 661145"/>
              <a:gd name="T6" fmla="*/ 294 w 663787"/>
              <a:gd name="T7" fmla="*/ 531 h 661145"/>
              <a:gd name="T8" fmla="*/ 293 w 663787"/>
              <a:gd name="T9" fmla="*/ 532 h 661145"/>
              <a:gd name="T10" fmla="*/ 269 w 663787"/>
              <a:gd name="T11" fmla="*/ 502 h 661145"/>
              <a:gd name="T12" fmla="*/ 61 w 663787"/>
              <a:gd name="T13" fmla="*/ 500 h 661145"/>
              <a:gd name="T14" fmla="*/ 19 w 663787"/>
              <a:gd name="T15" fmla="*/ 579 h 661145"/>
              <a:gd name="T16" fmla="*/ 0 w 663787"/>
              <a:gd name="T17" fmla="*/ 618 h 661145"/>
              <a:gd name="T18" fmla="*/ 0 w 663787"/>
              <a:gd name="T19" fmla="*/ 1204 h 661145"/>
              <a:gd name="T20" fmla="*/ 136 w 663787"/>
              <a:gd name="T21" fmla="*/ 1318 h 661145"/>
              <a:gd name="T22" fmla="*/ 138 w 663787"/>
              <a:gd name="T23" fmla="*/ 1318 h 661145"/>
              <a:gd name="T24" fmla="*/ 274 w 663787"/>
              <a:gd name="T25" fmla="*/ 1204 h 661145"/>
              <a:gd name="T26" fmla="*/ 274 w 663787"/>
              <a:gd name="T27" fmla="*/ 841 h 661145"/>
              <a:gd name="T28" fmla="*/ 948 w 663787"/>
              <a:gd name="T29" fmla="*/ 1410 h 661145"/>
              <a:gd name="T30" fmla="*/ 495 w 663787"/>
              <a:gd name="T31" fmla="*/ 1403 h 661145"/>
              <a:gd name="T32" fmla="*/ 357 w 663787"/>
              <a:gd name="T33" fmla="*/ 1515 h 661145"/>
              <a:gd name="T34" fmla="*/ 357 w 663787"/>
              <a:gd name="T35" fmla="*/ 1517 h 661145"/>
              <a:gd name="T36" fmla="*/ 490 w 663787"/>
              <a:gd name="T37" fmla="*/ 1634 h 661145"/>
              <a:gd name="T38" fmla="*/ 1184 w 663787"/>
              <a:gd name="T39" fmla="*/ 1645 h 661145"/>
              <a:gd name="T40" fmla="*/ 1207 w 663787"/>
              <a:gd name="T41" fmla="*/ 1638 h 661145"/>
              <a:gd name="T42" fmla="*/ 1348 w 663787"/>
              <a:gd name="T43" fmla="*/ 1608 h 661145"/>
              <a:gd name="T44" fmla="*/ 1350 w 663787"/>
              <a:gd name="T45" fmla="*/ 1432 h 661145"/>
              <a:gd name="T46" fmla="*/ 1677 w 663787"/>
              <a:gd name="T47" fmla="*/ 551 h 661145"/>
              <a:gd name="T48" fmla="*/ 1302 w 663787"/>
              <a:gd name="T49" fmla="*/ 229 h 661145"/>
              <a:gd name="T50" fmla="*/ 1234 w 663787"/>
              <a:gd name="T51" fmla="*/ 223 h 661145"/>
              <a:gd name="T52" fmla="*/ 1223 w 663787"/>
              <a:gd name="T53" fmla="*/ 204 h 661145"/>
              <a:gd name="T54" fmla="*/ 1146 w 663787"/>
              <a:gd name="T55" fmla="*/ 181 h 661145"/>
              <a:gd name="T56" fmla="*/ 399 w 663787"/>
              <a:gd name="T57" fmla="*/ 214 h 661145"/>
              <a:gd name="T58" fmla="*/ 297 w 663787"/>
              <a:gd name="T59" fmla="*/ 309 h 661145"/>
              <a:gd name="T60" fmla="*/ 298 w 663787"/>
              <a:gd name="T61" fmla="*/ 317 h 661145"/>
              <a:gd name="T62" fmla="*/ 411 w 663787"/>
              <a:gd name="T63" fmla="*/ 403 h 661145"/>
              <a:gd name="T64" fmla="*/ 1041 w 663787"/>
              <a:gd name="T65" fmla="*/ 374 h 661145"/>
              <a:gd name="T66" fmla="*/ 615 w 663787"/>
              <a:gd name="T67" fmla="*/ 727 h 661145"/>
              <a:gd name="T68" fmla="*/ 614 w 663787"/>
              <a:gd name="T69" fmla="*/ 799 h 661145"/>
              <a:gd name="T70" fmla="*/ 989 w 663787"/>
              <a:gd name="T71" fmla="*/ 1121 h 661145"/>
              <a:gd name="T72" fmla="*/ 1074 w 663787"/>
              <a:gd name="T73" fmla="*/ 1122 h 661145"/>
              <a:gd name="T74" fmla="*/ 1495 w 663787"/>
              <a:gd name="T75" fmla="*/ 773 h 661145"/>
              <a:gd name="T76" fmla="*/ 1450 w 663787"/>
              <a:gd name="T77" fmla="*/ 1298 h 661145"/>
              <a:gd name="T78" fmla="*/ 1550 w 663787"/>
              <a:gd name="T79" fmla="*/ 1395 h 661145"/>
              <a:gd name="T80" fmla="*/ 1559 w 663787"/>
              <a:gd name="T81" fmla="*/ 1395 h 661145"/>
              <a:gd name="T82" fmla="*/ 1674 w 663787"/>
              <a:gd name="T83" fmla="*/ 1311 h 661145"/>
              <a:gd name="T84" fmla="*/ 1728 w 663787"/>
              <a:gd name="T85" fmla="*/ 682 h 661145"/>
              <a:gd name="T86" fmla="*/ 1702 w 663787"/>
              <a:gd name="T87" fmla="*/ 616 h 661145"/>
              <a:gd name="T88" fmla="*/ 1684 w 663787"/>
              <a:gd name="T89" fmla="*/ 608 h 661145"/>
              <a:gd name="T90" fmla="*/ 1677 w 663787"/>
              <a:gd name="T91" fmla="*/ 551 h 661145"/>
              <a:gd name="T92" fmla="*/ 1884 w 663787"/>
              <a:gd name="T93" fmla="*/ 64 h 661145"/>
              <a:gd name="T94" fmla="*/ 1527 w 663787"/>
              <a:gd name="T95" fmla="*/ 61 h 661145"/>
              <a:gd name="T96" fmla="*/ 1523 w 663787"/>
              <a:gd name="T97" fmla="*/ 363 h 661145"/>
              <a:gd name="T98" fmla="*/ 1880 w 663787"/>
              <a:gd name="T99" fmla="*/ 365 h 661145"/>
              <a:gd name="T100" fmla="*/ 1884 w 663787"/>
              <a:gd name="T101" fmla="*/ 64 h 661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3787"/>
              <a:gd name="T154" fmla="*/ 0 h 661145"/>
              <a:gd name="T155" fmla="*/ 663787 w 663787"/>
              <a:gd name="T156" fmla="*/ 661145 h 661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3787" h="661145">
                <a:moveTo>
                  <a:pt x="458243" y="575693"/>
                </a:moveTo>
                <a:lnTo>
                  <a:pt x="445813" y="569527"/>
                </a:lnTo>
                <a:lnTo>
                  <a:pt x="449906" y="567192"/>
                </a:lnTo>
                <a:lnTo>
                  <a:pt x="99723" y="213549"/>
                </a:lnTo>
                <a:lnTo>
                  <a:pt x="99480" y="213841"/>
                </a:lnTo>
                <a:cubicBezTo>
                  <a:pt x="97834" y="209289"/>
                  <a:pt x="94955" y="205285"/>
                  <a:pt x="91419" y="201680"/>
                </a:cubicBezTo>
                <a:cubicBezTo>
                  <a:pt x="72081" y="181962"/>
                  <a:pt x="40421" y="181655"/>
                  <a:pt x="20703" y="200994"/>
                </a:cubicBezTo>
                <a:cubicBezTo>
                  <a:pt x="11800" y="209725"/>
                  <a:pt x="6855" y="220969"/>
                  <a:pt x="6465" y="232539"/>
                </a:cubicBezTo>
                <a:cubicBezTo>
                  <a:pt x="1137" y="236481"/>
                  <a:pt x="0" y="242181"/>
                  <a:pt x="0" y="248148"/>
                </a:cubicBezTo>
                <a:lnTo>
                  <a:pt x="0" y="483772"/>
                </a:lnTo>
                <a:cubicBezTo>
                  <a:pt x="0" y="509148"/>
                  <a:pt x="20572" y="529720"/>
                  <a:pt x="45948" y="529720"/>
                </a:cubicBezTo>
                <a:lnTo>
                  <a:pt x="46921" y="529720"/>
                </a:lnTo>
                <a:cubicBezTo>
                  <a:pt x="72297" y="529720"/>
                  <a:pt x="92869" y="509148"/>
                  <a:pt x="92869" y="483772"/>
                </a:cubicBezTo>
                <a:lnTo>
                  <a:pt x="92869" y="338096"/>
                </a:lnTo>
                <a:lnTo>
                  <a:pt x="321732" y="566706"/>
                </a:lnTo>
                <a:lnTo>
                  <a:pt x="167951" y="563721"/>
                </a:lnTo>
                <a:cubicBezTo>
                  <a:pt x="142579" y="563229"/>
                  <a:pt x="121612" y="583398"/>
                  <a:pt x="121120" y="608769"/>
                </a:cubicBezTo>
                <a:lnTo>
                  <a:pt x="121101" y="609742"/>
                </a:lnTo>
                <a:cubicBezTo>
                  <a:pt x="120608" y="635113"/>
                  <a:pt x="140777" y="656080"/>
                  <a:pt x="166149" y="656573"/>
                </a:cubicBezTo>
                <a:lnTo>
                  <a:pt x="401728" y="661145"/>
                </a:lnTo>
                <a:lnTo>
                  <a:pt x="409433" y="658128"/>
                </a:lnTo>
                <a:cubicBezTo>
                  <a:pt x="425832" y="663490"/>
                  <a:pt x="444366" y="659345"/>
                  <a:pt x="457556" y="646408"/>
                </a:cubicBezTo>
                <a:cubicBezTo>
                  <a:pt x="477274" y="627070"/>
                  <a:pt x="477581" y="595410"/>
                  <a:pt x="458243" y="575693"/>
                </a:cubicBezTo>
                <a:close/>
                <a:moveTo>
                  <a:pt x="569072" y="221656"/>
                </a:moveTo>
                <a:lnTo>
                  <a:pt x="441982" y="92076"/>
                </a:lnTo>
                <a:cubicBezTo>
                  <a:pt x="435553" y="85521"/>
                  <a:pt x="425782" y="84231"/>
                  <a:pt x="418716" y="89562"/>
                </a:cubicBezTo>
                <a:cubicBezTo>
                  <a:pt x="419027" y="85888"/>
                  <a:pt x="417143" y="83751"/>
                  <a:pt x="415039" y="81859"/>
                </a:cubicBezTo>
                <a:cubicBezTo>
                  <a:pt x="408115" y="75628"/>
                  <a:pt x="398814" y="72038"/>
                  <a:pt x="388777" y="72567"/>
                </a:cubicBezTo>
                <a:lnTo>
                  <a:pt x="135408" y="85922"/>
                </a:lnTo>
                <a:cubicBezTo>
                  <a:pt x="115333" y="86980"/>
                  <a:pt x="99918" y="104111"/>
                  <a:pt x="100976" y="124185"/>
                </a:cubicBezTo>
                <a:lnTo>
                  <a:pt x="101142" y="127344"/>
                </a:lnTo>
                <a:cubicBezTo>
                  <a:pt x="102200" y="147418"/>
                  <a:pt x="119331" y="162834"/>
                  <a:pt x="139405" y="161775"/>
                </a:cubicBezTo>
                <a:lnTo>
                  <a:pt x="353315" y="150501"/>
                </a:lnTo>
                <a:lnTo>
                  <a:pt x="208787" y="292251"/>
                </a:lnTo>
                <a:cubicBezTo>
                  <a:pt x="200753" y="300130"/>
                  <a:pt x="200628" y="313029"/>
                  <a:pt x="208507" y="321063"/>
                </a:cubicBezTo>
                <a:lnTo>
                  <a:pt x="335597" y="450643"/>
                </a:lnTo>
                <a:cubicBezTo>
                  <a:pt x="343476" y="458676"/>
                  <a:pt x="356376" y="458802"/>
                  <a:pt x="364409" y="450923"/>
                </a:cubicBezTo>
                <a:lnTo>
                  <a:pt x="507413" y="310668"/>
                </a:lnTo>
                <a:lnTo>
                  <a:pt x="492194" y="521477"/>
                </a:lnTo>
                <a:cubicBezTo>
                  <a:pt x="490747" y="541526"/>
                  <a:pt x="505827" y="558954"/>
                  <a:pt x="525877" y="560401"/>
                </a:cubicBezTo>
                <a:lnTo>
                  <a:pt x="529032" y="560629"/>
                </a:lnTo>
                <a:cubicBezTo>
                  <a:pt x="549081" y="562076"/>
                  <a:pt x="566509" y="546996"/>
                  <a:pt x="567956" y="526946"/>
                </a:cubicBezTo>
                <a:lnTo>
                  <a:pt x="586225" y="273883"/>
                </a:lnTo>
                <a:cubicBezTo>
                  <a:pt x="586948" y="263858"/>
                  <a:pt x="583540" y="254489"/>
                  <a:pt x="577445" y="247445"/>
                </a:cubicBezTo>
                <a:lnTo>
                  <a:pt x="571374" y="244402"/>
                </a:lnTo>
                <a:cubicBezTo>
                  <a:pt x="576541" y="237513"/>
                  <a:pt x="575338" y="228045"/>
                  <a:pt x="569072" y="221656"/>
                </a:cubicBezTo>
                <a:close/>
                <a:moveTo>
                  <a:pt x="639264" y="25699"/>
                </a:moveTo>
                <a:cubicBezTo>
                  <a:pt x="606113" y="-8102"/>
                  <a:pt x="551838" y="-8629"/>
                  <a:pt x="518037" y="24523"/>
                </a:cubicBezTo>
                <a:cubicBezTo>
                  <a:pt x="484235" y="57674"/>
                  <a:pt x="483709" y="111949"/>
                  <a:pt x="516860" y="145750"/>
                </a:cubicBezTo>
                <a:cubicBezTo>
                  <a:pt x="550012" y="179552"/>
                  <a:pt x="604287" y="180078"/>
                  <a:pt x="638088" y="146927"/>
                </a:cubicBezTo>
                <a:cubicBezTo>
                  <a:pt x="671889" y="113775"/>
                  <a:pt x="672416" y="59500"/>
                  <a:pt x="639264" y="25699"/>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3" name="TextBox 1"/>
          <p:cNvSpPr>
            <a:spLocks noChangeArrowheads="1"/>
          </p:cNvSpPr>
          <p:nvPr/>
        </p:nvSpPr>
        <p:spPr bwMode="auto">
          <a:xfrm>
            <a:off x="616110" y="2349671"/>
            <a:ext cx="1208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b="1" dirty="0">
                <a:solidFill>
                  <a:srgbClr val="FFFFFF"/>
                </a:solidFill>
                <a:latin typeface="Calibri" panose="020F0502020204030204" pitchFamily="34" charset="0"/>
                <a:ea typeface="微软雅黑" panose="020B0503020204020204" pitchFamily="34" charset="-122"/>
              </a:rPr>
              <a:t>ARTIFICIAL</a:t>
            </a:r>
            <a:endParaRPr lang="zh-CN" altLang="en-US" dirty="0">
              <a:latin typeface="Calibri" panose="020F0502020204030204" pitchFamily="34" charset="0"/>
            </a:endParaRPr>
          </a:p>
        </p:txBody>
      </p:sp>
      <p:sp>
        <p:nvSpPr>
          <p:cNvPr id="6154" name="TextBox 8"/>
          <p:cNvSpPr>
            <a:spLocks noChangeArrowheads="1"/>
          </p:cNvSpPr>
          <p:nvPr/>
        </p:nvSpPr>
        <p:spPr bwMode="auto">
          <a:xfrm>
            <a:off x="2206468" y="2292119"/>
            <a:ext cx="11115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b="1" dirty="0">
                <a:solidFill>
                  <a:srgbClr val="FFFFFF"/>
                </a:solidFill>
                <a:latin typeface="Calibri" panose="020F0502020204030204" pitchFamily="34" charset="0"/>
                <a:ea typeface="微软雅黑" panose="020B0503020204020204" pitchFamily="34" charset="-122"/>
              </a:rPr>
              <a:t>PYTHON</a:t>
            </a:r>
            <a:endParaRPr lang="zh-CN" altLang="en-US" b="1" dirty="0">
              <a:solidFill>
                <a:srgbClr val="FFFFFF"/>
              </a:solidFill>
              <a:latin typeface="Calibri" panose="020F0502020204030204" pitchFamily="34" charset="0"/>
              <a:ea typeface="微软雅黑" panose="020B0503020204020204" pitchFamily="34" charset="-122"/>
            </a:endParaRPr>
          </a:p>
        </p:txBody>
      </p:sp>
      <p:sp>
        <p:nvSpPr>
          <p:cNvPr id="6155" name="TextBox 9"/>
          <p:cNvSpPr>
            <a:spLocks noChangeArrowheads="1"/>
          </p:cNvSpPr>
          <p:nvPr/>
        </p:nvSpPr>
        <p:spPr bwMode="auto">
          <a:xfrm>
            <a:off x="1384447" y="3365897"/>
            <a:ext cx="12287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1100" b="1" dirty="0">
                <a:solidFill>
                  <a:schemeClr val="bg1"/>
                </a:solidFill>
                <a:latin typeface="微软雅黑" panose="020B0503020204020204" pitchFamily="34" charset="-122"/>
                <a:ea typeface="微软雅黑" panose="020B0503020204020204" pitchFamily="34" charset="-122"/>
              </a:rPr>
              <a:t>INTELLIGENCE</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6156" name="流程图: 联系 12"/>
          <p:cNvSpPr>
            <a:spLocks noChangeArrowheads="1"/>
          </p:cNvSpPr>
          <p:nvPr/>
        </p:nvSpPr>
        <p:spPr bwMode="auto">
          <a:xfrm>
            <a:off x="2657622" y="3535760"/>
            <a:ext cx="174625" cy="177800"/>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7" name="流程图: 联系 13"/>
          <p:cNvSpPr>
            <a:spLocks noChangeArrowheads="1"/>
          </p:cNvSpPr>
          <p:nvPr/>
        </p:nvSpPr>
        <p:spPr bwMode="auto">
          <a:xfrm>
            <a:off x="3054497" y="3118247"/>
            <a:ext cx="153988" cy="157163"/>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8" name="流程图: 联系 14"/>
          <p:cNvSpPr>
            <a:spLocks noChangeArrowheads="1"/>
          </p:cNvSpPr>
          <p:nvPr/>
        </p:nvSpPr>
        <p:spPr bwMode="auto">
          <a:xfrm>
            <a:off x="871685" y="3527822"/>
            <a:ext cx="190500" cy="195263"/>
          </a:xfrm>
          <a:prstGeom prst="flowChartConnector">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59" name="流程图: 联系 15"/>
          <p:cNvSpPr>
            <a:spLocks noChangeArrowheads="1"/>
          </p:cNvSpPr>
          <p:nvPr/>
        </p:nvSpPr>
        <p:spPr bwMode="auto">
          <a:xfrm>
            <a:off x="533547" y="3123010"/>
            <a:ext cx="385763" cy="395287"/>
          </a:xfrm>
          <a:prstGeom prst="flowChartConnector">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0" name="流程图: 联系 16"/>
          <p:cNvSpPr>
            <a:spLocks noChangeArrowheads="1"/>
          </p:cNvSpPr>
          <p:nvPr/>
        </p:nvSpPr>
        <p:spPr bwMode="auto">
          <a:xfrm>
            <a:off x="995510" y="3223022"/>
            <a:ext cx="288925" cy="295275"/>
          </a:xfrm>
          <a:prstGeom prst="flowChartConnector">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1" name="流程图: 联系 17"/>
          <p:cNvSpPr>
            <a:spLocks noChangeArrowheads="1"/>
          </p:cNvSpPr>
          <p:nvPr/>
        </p:nvSpPr>
        <p:spPr bwMode="auto">
          <a:xfrm>
            <a:off x="2754460" y="3202385"/>
            <a:ext cx="303212" cy="311150"/>
          </a:xfrm>
          <a:prstGeom prst="flowChartConnector">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167" name="矩形 64"/>
          <p:cNvSpPr>
            <a:spLocks noChangeArrowheads="1"/>
          </p:cNvSpPr>
          <p:nvPr/>
        </p:nvSpPr>
        <p:spPr bwMode="auto">
          <a:xfrm>
            <a:off x="3616474" y="1038751"/>
            <a:ext cx="5203998"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100" dirty="0"/>
              <a:t>Retina görüntülerinin tespit edilmesi için bilgisayar destekli sistemler geliştirilmiştir. Bu sistemler yenilikçi yöntemler kullanarak sürekli geliştirilmektedir</a:t>
            </a:r>
          </a:p>
          <a:p>
            <a:pPr eaLnBrk="1" hangingPunct="1"/>
            <a:r>
              <a:rPr lang="tr-TR" sz="1100" dirty="0"/>
              <a:t>Literatürde retina damar </a:t>
            </a:r>
            <a:r>
              <a:rPr lang="tr-TR" sz="1100" dirty="0" err="1"/>
              <a:t>bölütleme</a:t>
            </a:r>
            <a:r>
              <a:rPr lang="tr-TR" sz="1100" dirty="0"/>
              <a:t> işlemi işin geleneksel yöntemler ve son zamanlarda popüler hale gelen derin öğrenme yöntemleri önerilmiştir. Derin öğrenme yöntemleri ile retina damar </a:t>
            </a:r>
            <a:r>
              <a:rPr lang="tr-TR" sz="1100" dirty="0" err="1"/>
              <a:t>bölütleme</a:t>
            </a:r>
            <a:r>
              <a:rPr lang="tr-TR" sz="1100" dirty="0"/>
              <a:t> sistemlerinin geliştirilmesi daha sağlam sonuçlar verir ancak donanım bağlılığı gerektirir. Ancak geleneksel yöntemler olarak adlandırılan denetimli/denetimsiz öğrenme yöntemleri, morfolojik yöntemler, uyum süzgeci gibi yöntemler daha hızlı ve daha anlaşılabilir yöntemlerdir. Bu makalede geleneksel bir yöntem olan morfolojik tabanlı bir yöntem kullanılmış olup literatürde önerilen diğer yöntemler şöyledir: </a:t>
            </a:r>
            <a:r>
              <a:rPr lang="tr-TR" sz="1100" dirty="0" err="1"/>
              <a:t>Soares</a:t>
            </a:r>
            <a:r>
              <a:rPr lang="tr-TR" sz="1100" dirty="0"/>
              <a:t> vd. tarafından retina görüntülerinin piksel parlaklık değerleri üzerinde faklı ölçeklerde </a:t>
            </a:r>
            <a:r>
              <a:rPr lang="tr-TR" sz="1100" dirty="0" err="1"/>
              <a:t>Gabor</a:t>
            </a:r>
            <a:r>
              <a:rPr lang="tr-TR" sz="1100" dirty="0"/>
              <a:t>-Dalgacık dönüşümü uygulanmıştır. Elde edilen farklı ölçekteki </a:t>
            </a:r>
            <a:r>
              <a:rPr lang="tr-TR" sz="1100" dirty="0" err="1"/>
              <a:t>GaborDalgacık</a:t>
            </a:r>
            <a:r>
              <a:rPr lang="tr-TR" sz="1100" dirty="0"/>
              <a:t> dönüşüm çıktıları özellik olarak kullanılmıştır. Daha sonra tüm görüntüye </a:t>
            </a:r>
            <a:r>
              <a:rPr lang="tr-TR" sz="1100" dirty="0" err="1"/>
              <a:t>Bayes</a:t>
            </a:r>
            <a:r>
              <a:rPr lang="tr-TR" sz="1100" dirty="0"/>
              <a:t> Sınıflandırıcı uygulanarak </a:t>
            </a:r>
            <a:r>
              <a:rPr lang="tr-TR" sz="1100" dirty="0" err="1"/>
              <a:t>fundus</a:t>
            </a:r>
            <a:r>
              <a:rPr lang="tr-TR" sz="1100" dirty="0"/>
              <a:t> görüntüleri damar ya da damar olmayan bölgelere ayrılmıştır. </a:t>
            </a:r>
            <a:r>
              <a:rPr lang="tr-TR" sz="1100" dirty="0" err="1"/>
              <a:t>Niemeijer</a:t>
            </a:r>
            <a:r>
              <a:rPr lang="tr-TR" sz="1100" dirty="0"/>
              <a:t> vd. , piksel sınıflandırma yöntemini önermişlerdir. Önerdikleri bu sistemde Matematiksel Morfoloji, Bölge Büyütme, Eşleştirilmiş Filtre ve Doğrulama Tabanlı Yerel Eşik yaklaşımı karşılaştırılmıştır. Makalenin organizasyonu şöyledir. İkinci bölümde Materyal ve Metot anlatılmaktadır. Üçüncü bölümde Kullanılan Yöntemden bahsedilir. Dördüncü bölümde Bulgular ve Tartışmadan bahsedilir. Son bölümde ise Sonuçlar bölümü bulunmaktadır. </a:t>
            </a:r>
            <a:endParaRPr lang="en-US" sz="1100" b="1" dirty="0">
              <a:latin typeface="微软雅黑" panose="020B0503020204020204" pitchFamily="34" charset="-122"/>
              <a:ea typeface="微软雅黑" panose="020B0503020204020204" pitchFamily="34" charset="-122"/>
            </a:endParaRPr>
          </a:p>
        </p:txBody>
      </p:sp>
      <p:pic>
        <p:nvPicPr>
          <p:cNvPr id="6163" name="图片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222" y="1705372"/>
            <a:ext cx="5905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40" descr="未tf awe标题-1.png">
            <a:extLst>
              <a:ext uri="{FF2B5EF4-FFF2-40B4-BE49-F238E27FC236}">
                <a16:creationId xmlns:a16="http://schemas.microsoft.com/office/drawing/2014/main" id="{25BF29D2-E72F-435D-8861-A1C26592D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41">
            <a:extLst>
              <a:ext uri="{FF2B5EF4-FFF2-40B4-BE49-F238E27FC236}">
                <a16:creationId xmlns:a16="http://schemas.microsoft.com/office/drawing/2014/main" id="{36B7738C-7A3D-45B5-ABE9-7765CD882C15}"/>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31" name="图片 40" descr="未tf awe标题-1.png">
            <a:extLst>
              <a:ext uri="{FF2B5EF4-FFF2-40B4-BE49-F238E27FC236}">
                <a16:creationId xmlns:a16="http://schemas.microsoft.com/office/drawing/2014/main" id="{6A60ACFB-0FDC-46B7-8792-1E3D41540B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41">
            <a:extLst>
              <a:ext uri="{FF2B5EF4-FFF2-40B4-BE49-F238E27FC236}">
                <a16:creationId xmlns:a16="http://schemas.microsoft.com/office/drawing/2014/main" id="{B3D2B480-4378-4D8E-A967-727B8C1BD9B9}"/>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sp>
        <p:nvSpPr>
          <p:cNvPr id="35" name="矩形 112">
            <a:extLst>
              <a:ext uri="{FF2B5EF4-FFF2-40B4-BE49-F238E27FC236}">
                <a16:creationId xmlns:a16="http://schemas.microsoft.com/office/drawing/2014/main" id="{3A872022-2449-4FA8-AF83-75F9A721AF1E}"/>
              </a:ext>
            </a:extLst>
          </p:cNvPr>
          <p:cNvSpPr>
            <a:spLocks noChangeArrowheads="1"/>
          </p:cNvSpPr>
          <p:nvPr/>
        </p:nvSpPr>
        <p:spPr bwMode="auto">
          <a:xfrm>
            <a:off x="5303773" y="488720"/>
            <a:ext cx="1768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1400" b="1" dirty="0">
                <a:latin typeface="微软雅黑" panose="020B0503020204020204" pitchFamily="34" charset="-122"/>
                <a:ea typeface="微软雅黑" panose="020B0503020204020204" pitchFamily="34" charset="-122"/>
              </a:rPr>
              <a:t>                  </a:t>
            </a:r>
            <a:r>
              <a:rPr lang="tr-TR" altLang="zh-CN" b="1" dirty="0">
                <a:latin typeface="微软雅黑" panose="020B0503020204020204" pitchFamily="34" charset="-122"/>
                <a:ea typeface="微软雅黑" panose="020B0503020204020204" pitchFamily="34" charset="-122"/>
              </a:rPr>
              <a:t>GİRİŞ</a:t>
            </a:r>
            <a:endParaRPr lang="en-US"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9219" name="矩形 129"/>
          <p:cNvSpPr>
            <a:spLocks noChangeArrowheads="1"/>
          </p:cNvSpPr>
          <p:nvPr/>
        </p:nvSpPr>
        <p:spPr bwMode="auto">
          <a:xfrm>
            <a:off x="3357563" y="2300258"/>
            <a:ext cx="34466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000" b="1" dirty="0">
                <a:latin typeface="微软雅黑" panose="020B0503020204020204" pitchFamily="34" charset="-122"/>
                <a:ea typeface="微软雅黑" panose="020B0503020204020204" pitchFamily="34" charset="-122"/>
              </a:rPr>
              <a:t>MATERYAL VE METOT</a:t>
            </a:r>
            <a:endParaRPr lang="en-US" sz="2000" b="1" dirty="0">
              <a:latin typeface="微软雅黑" panose="020B0503020204020204" pitchFamily="34" charset="-122"/>
              <a:ea typeface="微软雅黑" panose="020B0503020204020204" pitchFamily="34" charset="-122"/>
            </a:endParaRPr>
          </a:p>
        </p:txBody>
      </p:sp>
      <p:sp>
        <p:nvSpPr>
          <p:cNvPr id="922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a:latin typeface="Calibri" panose="020F0502020204030204" pitchFamily="34" charset="0"/>
              </a:rPr>
              <a:t>02</a:t>
            </a:r>
            <a:endParaRPr lang="zh-CN" altLang="en-US" sz="6000" b="1">
              <a:latin typeface="Calibri" panose="020F0502020204030204" pitchFamily="34" charset="0"/>
            </a:endParaRPr>
          </a:p>
        </p:txBody>
      </p:sp>
      <p:sp>
        <p:nvSpPr>
          <p:cNvPr id="6" name="Metin kutusu 5">
            <a:extLst>
              <a:ext uri="{FF2B5EF4-FFF2-40B4-BE49-F238E27FC236}">
                <a16:creationId xmlns:a16="http://schemas.microsoft.com/office/drawing/2014/main" id="{8B06D42A-39E8-4494-B4FB-606BEDFB1CEC}"/>
              </a:ext>
            </a:extLst>
          </p:cNvPr>
          <p:cNvSpPr txBox="1"/>
          <p:nvPr/>
        </p:nvSpPr>
        <p:spPr>
          <a:xfrm>
            <a:off x="611560" y="4011910"/>
            <a:ext cx="8368115" cy="523220"/>
          </a:xfrm>
          <a:prstGeom prst="rect">
            <a:avLst/>
          </a:prstGeom>
          <a:noFill/>
        </p:spPr>
        <p:txBody>
          <a:bodyPr wrap="square">
            <a:spAutoFit/>
          </a:bodyPr>
          <a:lstStyle/>
          <a:p>
            <a:r>
              <a:rPr lang="tr-TR" sz="1400" dirty="0">
                <a:solidFill>
                  <a:schemeClr val="accent1"/>
                </a:solidFill>
              </a:rPr>
              <a:t>Bu bölüm, önerilen yöntemin arkasındaki ilgili teorik materyal ve metotların kısa bir incelemesini içerir. İlgili her çalışma sonraki alt bölümlerde detaylandırılmıştır.</a:t>
            </a:r>
          </a:p>
        </p:txBody>
      </p:sp>
    </p:spTree>
  </p:cSld>
  <p:clrMapOvr>
    <a:masterClrMapping/>
  </p:clrMapOvr>
  <p:transition>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矩形 16"/>
          <p:cNvSpPr>
            <a:spLocks noChangeArrowheads="1"/>
          </p:cNvSpPr>
          <p:nvPr/>
        </p:nvSpPr>
        <p:spPr bwMode="auto">
          <a:xfrm>
            <a:off x="683409" y="1381633"/>
            <a:ext cx="772242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r>
              <a:rPr lang="tr-TR" sz="1400" dirty="0"/>
              <a:t>Morfolojik işlemlerin temel amacı, görüntünün temel özelliklerini korumak ve görüntüyü basitleştirmektir. Bu çalışmada, üst-şapka ve alt-şapka dönüşümleri kan damarlarına belirginlik kazandırmak için </a:t>
            </a:r>
            <a:r>
              <a:rPr lang="tr-TR" sz="1400" dirty="0" err="1"/>
              <a:t>kullanılır.Üstşapka</a:t>
            </a:r>
            <a:r>
              <a:rPr lang="tr-TR" sz="1400" dirty="0"/>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 </a:t>
            </a:r>
            <a:endParaRPr lang="en-US" sz="1400" dirty="0">
              <a:latin typeface="微软雅黑" panose="020B0503020204020204" pitchFamily="34" charset="-122"/>
              <a:ea typeface="微软雅黑" panose="020B0503020204020204" pitchFamily="34" charset="-122"/>
            </a:endParaRPr>
          </a:p>
        </p:txBody>
      </p:sp>
      <p:pic>
        <p:nvPicPr>
          <p:cNvPr id="119" name="图片 40" descr="未tf awe标题-1.png">
            <a:extLst>
              <a:ext uri="{FF2B5EF4-FFF2-40B4-BE49-F238E27FC236}">
                <a16:creationId xmlns:a16="http://schemas.microsoft.com/office/drawing/2014/main" id="{3066827A-E85B-4EC2-B2D8-13FA618183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矩形 41">
            <a:extLst>
              <a:ext uri="{FF2B5EF4-FFF2-40B4-BE49-F238E27FC236}">
                <a16:creationId xmlns:a16="http://schemas.microsoft.com/office/drawing/2014/main" id="{3F4B8D10-30D6-47DB-AAAB-0E0228334179}"/>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121" name="图片 40" descr="未tf awe标题-1.png">
            <a:extLst>
              <a:ext uri="{FF2B5EF4-FFF2-40B4-BE49-F238E27FC236}">
                <a16:creationId xmlns:a16="http://schemas.microsoft.com/office/drawing/2014/main" id="{F1B532A0-1646-450C-8DC3-D80C6C1863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5834" y="4471387"/>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矩形 41">
            <a:extLst>
              <a:ext uri="{FF2B5EF4-FFF2-40B4-BE49-F238E27FC236}">
                <a16:creationId xmlns:a16="http://schemas.microsoft.com/office/drawing/2014/main" id="{3E8DD909-1CB0-4DEF-98A0-689EFC8D7434}"/>
              </a:ext>
            </a:extLst>
          </p:cNvPr>
          <p:cNvSpPr>
            <a:spLocks noChangeArrowheads="1"/>
          </p:cNvSpPr>
          <p:nvPr/>
        </p:nvSpPr>
        <p:spPr bwMode="auto">
          <a:xfrm>
            <a:off x="6372200" y="4588962"/>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1" name="Metin kutusu 10">
            <a:extLst>
              <a:ext uri="{FF2B5EF4-FFF2-40B4-BE49-F238E27FC236}">
                <a16:creationId xmlns:a16="http://schemas.microsoft.com/office/drawing/2014/main" id="{761B644D-5D20-487C-98BD-F2E1A4984BDC}"/>
              </a:ext>
            </a:extLst>
          </p:cNvPr>
          <p:cNvSpPr txBox="1"/>
          <p:nvPr/>
        </p:nvSpPr>
        <p:spPr>
          <a:xfrm>
            <a:off x="3887610" y="2982071"/>
            <a:ext cx="5196169" cy="1615827"/>
          </a:xfrm>
          <a:prstGeom prst="rect">
            <a:avLst/>
          </a:prstGeom>
          <a:noFill/>
        </p:spPr>
        <p:txBody>
          <a:bodyPr wrap="square">
            <a:spAutoFit/>
          </a:bodyPr>
          <a:lstStyle/>
          <a:p>
            <a:r>
              <a:rPr lang="tr-TR" sz="1100" dirty="0"/>
              <a:t>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p>
        </p:txBody>
      </p:sp>
      <p:pic>
        <p:nvPicPr>
          <p:cNvPr id="12" name="图片 20" descr="未标题-1fa.jpg">
            <a:extLst>
              <a:ext uri="{FF2B5EF4-FFF2-40B4-BE49-F238E27FC236}">
                <a16:creationId xmlns:a16="http://schemas.microsoft.com/office/drawing/2014/main" id="{D7B17FB8-E250-431B-B39C-4B187CBAD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599928"/>
            <a:ext cx="36433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8">
            <a:extLst>
              <a:ext uri="{FF2B5EF4-FFF2-40B4-BE49-F238E27FC236}">
                <a16:creationId xmlns:a16="http://schemas.microsoft.com/office/drawing/2014/main" id="{D518D922-7306-4893-9897-B90FFF38283D}"/>
              </a:ext>
            </a:extLst>
          </p:cNvPr>
          <p:cNvSpPr>
            <a:spLocks noChangeArrowheads="1"/>
          </p:cNvSpPr>
          <p:nvPr/>
        </p:nvSpPr>
        <p:spPr bwMode="auto">
          <a:xfrm>
            <a:off x="1425988" y="866098"/>
            <a:ext cx="19938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tr-TR" altLang="zh-CN" sz="1200" b="1" dirty="0">
                <a:latin typeface="微软雅黑" panose="020B0503020204020204" pitchFamily="34" charset="-122"/>
                <a:ea typeface="微软雅黑" panose="020B0503020204020204" pitchFamily="34" charset="-122"/>
              </a:rPr>
              <a:t>2.1 </a:t>
            </a:r>
            <a:r>
              <a:rPr lang="tr-TR" sz="1200" b="1" dirty="0"/>
              <a:t>Morfolojik işlemler</a:t>
            </a:r>
            <a:endParaRPr lang="en-US" sz="1200" b="1" dirty="0">
              <a:latin typeface="微软雅黑" panose="020B0503020204020204" pitchFamily="34" charset="-122"/>
              <a:ea typeface="微软雅黑" panose="020B0503020204020204" pitchFamily="34" charset="-122"/>
            </a:endParaRPr>
          </a:p>
        </p:txBody>
      </p:sp>
      <p:pic>
        <p:nvPicPr>
          <p:cNvPr id="3" name="Resim 2">
            <a:extLst>
              <a:ext uri="{FF2B5EF4-FFF2-40B4-BE49-F238E27FC236}">
                <a16:creationId xmlns:a16="http://schemas.microsoft.com/office/drawing/2014/main" id="{87ABE33E-5B4E-47A0-8027-7A38625932B8}"/>
              </a:ext>
            </a:extLst>
          </p:cNvPr>
          <p:cNvPicPr>
            <a:picLocks noChangeAspect="1"/>
          </p:cNvPicPr>
          <p:nvPr/>
        </p:nvPicPr>
        <p:blipFill>
          <a:blip r:embed="rId4"/>
          <a:stretch>
            <a:fillRect/>
          </a:stretch>
        </p:blipFill>
        <p:spPr>
          <a:xfrm>
            <a:off x="230159" y="3079962"/>
            <a:ext cx="3507621" cy="977636"/>
          </a:xfrm>
          <a:prstGeom prst="rect">
            <a:avLst/>
          </a:prstGeom>
        </p:spPr>
      </p:pic>
      <p:pic>
        <p:nvPicPr>
          <p:cNvPr id="6" name="Resim 5">
            <a:extLst>
              <a:ext uri="{FF2B5EF4-FFF2-40B4-BE49-F238E27FC236}">
                <a16:creationId xmlns:a16="http://schemas.microsoft.com/office/drawing/2014/main" id="{724AEBE9-A1DB-4BF7-AE22-1C6456CC13F4}"/>
              </a:ext>
            </a:extLst>
          </p:cNvPr>
          <p:cNvPicPr>
            <a:picLocks noChangeAspect="1"/>
          </p:cNvPicPr>
          <p:nvPr/>
        </p:nvPicPr>
        <p:blipFill>
          <a:blip r:embed="rId5"/>
          <a:stretch>
            <a:fillRect/>
          </a:stretch>
        </p:blipFill>
        <p:spPr>
          <a:xfrm>
            <a:off x="359218" y="3984006"/>
            <a:ext cx="3528392" cy="586791"/>
          </a:xfrm>
          <a:prstGeom prst="rect">
            <a:avLst/>
          </a:prstGeom>
        </p:spPr>
      </p:pic>
      <p:pic>
        <p:nvPicPr>
          <p:cNvPr id="8" name="Resim 7">
            <a:extLst>
              <a:ext uri="{FF2B5EF4-FFF2-40B4-BE49-F238E27FC236}">
                <a16:creationId xmlns:a16="http://schemas.microsoft.com/office/drawing/2014/main" id="{98A0600D-D977-4A7B-927F-5CF2FDC633B6}"/>
              </a:ext>
            </a:extLst>
          </p:cNvPr>
          <p:cNvPicPr>
            <a:picLocks noChangeAspect="1"/>
          </p:cNvPicPr>
          <p:nvPr/>
        </p:nvPicPr>
        <p:blipFill>
          <a:blip r:embed="rId6"/>
          <a:stretch>
            <a:fillRect/>
          </a:stretch>
        </p:blipFill>
        <p:spPr>
          <a:xfrm>
            <a:off x="2609860" y="4423033"/>
            <a:ext cx="1277750" cy="241077"/>
          </a:xfrm>
          <a:prstGeom prst="rect">
            <a:avLst/>
          </a:prstGeom>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图片 20" descr="未标题-1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18" y="731519"/>
            <a:ext cx="36433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矩形 8"/>
          <p:cNvSpPr>
            <a:spLocks noChangeArrowheads="1"/>
          </p:cNvSpPr>
          <p:nvPr/>
        </p:nvSpPr>
        <p:spPr bwMode="auto">
          <a:xfrm>
            <a:off x="1213737" y="997689"/>
            <a:ext cx="19495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1200" b="1" dirty="0">
                <a:latin typeface="微软雅黑" panose="020B0503020204020204" pitchFamily="34" charset="-122"/>
                <a:ea typeface="微软雅黑" panose="020B0503020204020204" pitchFamily="34" charset="-122"/>
              </a:rPr>
              <a:t>2.2 </a:t>
            </a:r>
            <a:r>
              <a:rPr lang="tr-TR" sz="1200" b="1" dirty="0" err="1"/>
              <a:t>Eşikleme</a:t>
            </a:r>
            <a:r>
              <a:rPr lang="tr-TR" sz="1200" b="1" dirty="0"/>
              <a:t> yöntemleri</a:t>
            </a:r>
            <a:endParaRPr lang="en-US" sz="1200" b="1" dirty="0">
              <a:latin typeface="微软雅黑" panose="020B0503020204020204" pitchFamily="34" charset="-122"/>
              <a:ea typeface="微软雅黑" panose="020B0503020204020204" pitchFamily="34" charset="-122"/>
            </a:endParaRPr>
          </a:p>
        </p:txBody>
      </p:sp>
      <p:sp>
        <p:nvSpPr>
          <p:cNvPr id="8197" name="矩形 9"/>
          <p:cNvSpPr>
            <a:spLocks noChangeArrowheads="1"/>
          </p:cNvSpPr>
          <p:nvPr/>
        </p:nvSpPr>
        <p:spPr bwMode="auto">
          <a:xfrm>
            <a:off x="581589" y="1617344"/>
            <a:ext cx="8010298"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tr-TR" sz="1100" dirty="0"/>
              <a:t>Görüntü </a:t>
            </a:r>
            <a:r>
              <a:rPr lang="tr-TR" sz="1100" dirty="0" err="1"/>
              <a:t>eşikleme</a:t>
            </a:r>
            <a:r>
              <a:rPr lang="tr-TR" sz="1100" dirty="0"/>
              <a:t> sadeliği ve sağlamlığı nedeni ile en sık kullanılan görüntü </a:t>
            </a:r>
            <a:r>
              <a:rPr lang="tr-TR" sz="1100" dirty="0" err="1"/>
              <a:t>bölütleme</a:t>
            </a:r>
            <a:r>
              <a:rPr lang="tr-TR" sz="1100" dirty="0"/>
              <a:t> yöntemlerinden biridir. </a:t>
            </a:r>
            <a:r>
              <a:rPr lang="tr-TR" sz="1100" dirty="0" err="1"/>
              <a:t>Eşikleme</a:t>
            </a:r>
            <a:r>
              <a:rPr lang="tr-TR" sz="1100" dirty="0"/>
              <a:t> işlemi, gri ölçekli bir görünün yoğunluk seviyesine göre sınıflara ayrıldığı bir işlemdir. Bu sınıflandırma işlemi için tanımlanmış kurallara uygun bir eşik değeri seçmek gerekir. Bu çalışmada kullanılan </a:t>
            </a:r>
            <a:r>
              <a:rPr lang="tr-TR" sz="1100" dirty="0" err="1"/>
              <a:t>eşikleme</a:t>
            </a:r>
            <a:r>
              <a:rPr lang="tr-TR" sz="1100" dirty="0"/>
              <a:t> yöntemleri şöyledir;</a:t>
            </a:r>
            <a:endParaRPr lang="tr-TR" sz="1100" dirty="0">
              <a:solidFill>
                <a:srgbClr val="000000"/>
              </a:solidFill>
              <a:latin typeface="Times New Roman" panose="02020603050405020304" pitchFamily="18" charset="0"/>
            </a:endParaRPr>
          </a:p>
          <a:p>
            <a:r>
              <a:rPr lang="tr-TR" sz="1400" b="1" dirty="0"/>
              <a:t>2.2.1 Çok seviyeli </a:t>
            </a:r>
            <a:r>
              <a:rPr lang="tr-TR" sz="1400" b="1" dirty="0" err="1"/>
              <a:t>eşikleme</a:t>
            </a:r>
            <a:endParaRPr lang="tr-TR" sz="1400" b="1" dirty="0"/>
          </a:p>
          <a:p>
            <a:r>
              <a:rPr lang="tr-TR" sz="1100" dirty="0"/>
              <a:t>Gri ölçekli görüntüyü birkaç farklı bölgeye ayırabilen bir işlemdir, Bu işleme ait uyulması gereken kural Denklem (3)’de matematiksel olarak ifade edilmiştir.</a:t>
            </a:r>
          </a:p>
          <a:p>
            <a:r>
              <a:rPr lang="tr-TR" sz="1400" b="1" dirty="0"/>
              <a:t>2.2.2 Maksimum </a:t>
            </a:r>
            <a:r>
              <a:rPr lang="tr-TR" sz="1400" b="1" dirty="0" err="1"/>
              <a:t>entropi</a:t>
            </a:r>
            <a:r>
              <a:rPr lang="tr-TR" sz="1400" b="1" dirty="0"/>
              <a:t> tabanlı </a:t>
            </a:r>
            <a:r>
              <a:rPr lang="tr-TR" sz="1400" b="1" dirty="0" err="1"/>
              <a:t>eşikleme</a:t>
            </a:r>
            <a:r>
              <a:rPr lang="tr-TR" sz="1400" b="1" dirty="0"/>
              <a:t> </a:t>
            </a:r>
          </a:p>
          <a:p>
            <a:r>
              <a:rPr lang="tr-TR" sz="1100" dirty="0" err="1"/>
              <a:t>Entopi</a:t>
            </a:r>
            <a:r>
              <a:rPr lang="tr-TR" sz="1100" dirty="0"/>
              <a:t> yöntemlerine bağlı </a:t>
            </a:r>
            <a:r>
              <a:rPr lang="tr-TR" sz="1100" dirty="0" err="1"/>
              <a:t>eşikleme</a:t>
            </a:r>
            <a:r>
              <a:rPr lang="tr-TR" sz="1100" dirty="0"/>
              <a:t> işlemi araştırmacılar tarafından tercih edilen bir yöntemdir. </a:t>
            </a:r>
            <a:r>
              <a:rPr lang="tr-TR" sz="1100" dirty="0" err="1"/>
              <a:t>Otsu’nun</a:t>
            </a:r>
            <a:r>
              <a:rPr lang="tr-TR" sz="1100" dirty="0"/>
              <a:t> </a:t>
            </a:r>
            <a:r>
              <a:rPr lang="tr-TR" sz="1100" dirty="0" err="1"/>
              <a:t>eşikleme</a:t>
            </a:r>
            <a:r>
              <a:rPr lang="tr-TR" sz="1100" dirty="0"/>
              <a:t> algoritmasından farklı olarak sınıflar arasındaki </a:t>
            </a:r>
            <a:r>
              <a:rPr lang="tr-TR" sz="1100" dirty="0" err="1"/>
              <a:t>varyansı</a:t>
            </a:r>
            <a:r>
              <a:rPr lang="tr-TR" sz="1100" dirty="0"/>
              <a:t> maksimize etmek ya da sınıf içi </a:t>
            </a:r>
            <a:r>
              <a:rPr lang="tr-TR" sz="1100" dirty="0" err="1"/>
              <a:t>varyansı</a:t>
            </a:r>
            <a:r>
              <a:rPr lang="tr-TR" sz="1100" dirty="0"/>
              <a:t> minimize etmek yerine sınıflar arası </a:t>
            </a:r>
            <a:r>
              <a:rPr lang="tr-TR" sz="1100" dirty="0" err="1"/>
              <a:t>entropi</a:t>
            </a:r>
            <a:r>
              <a:rPr lang="tr-TR" sz="1100" dirty="0"/>
              <a:t> maksimize edilir. Bu yönteme göre, bir görüntüdeki yoğunluk değerlerinin olasılık dağılımına katkı veren ön ve arka plan görüntüsüne ait </a:t>
            </a:r>
            <a:r>
              <a:rPr lang="tr-TR" sz="1100" dirty="0" err="1"/>
              <a:t>entropi</a:t>
            </a:r>
            <a:r>
              <a:rPr lang="tr-TR" sz="1100" dirty="0"/>
              <a:t> değerleri ayrı ayrı hesaplanır ve toplamları maksimize edilir. Ardından, </a:t>
            </a:r>
            <a:r>
              <a:rPr lang="tr-TR" sz="1100" dirty="0" err="1"/>
              <a:t>entropinin</a:t>
            </a:r>
            <a:r>
              <a:rPr lang="tr-TR" sz="1100" dirty="0"/>
              <a:t> toplamını maksimize eden bir optimum eşik değeri hesaplanır. Arka ve ön plan görüntüsüne ait </a:t>
            </a:r>
            <a:r>
              <a:rPr lang="tr-TR" sz="1100" dirty="0" err="1"/>
              <a:t>entropi</a:t>
            </a:r>
            <a:r>
              <a:rPr lang="tr-TR" sz="1100" dirty="0"/>
              <a:t> değeri Denklem (4) ve Denklem (5)’de verilmiştir. Denklem (6) arka ve ön plan görüntüsüne ait </a:t>
            </a:r>
            <a:r>
              <a:rPr lang="tr-TR" sz="1100" dirty="0" err="1"/>
              <a:t>entropi</a:t>
            </a:r>
            <a:r>
              <a:rPr lang="tr-TR" sz="1100" dirty="0"/>
              <a:t> değerlerinin maksimize edilmiş halidir.</a:t>
            </a:r>
            <a:endParaRPr lang="tr-TR" sz="1100" b="1" i="0" u="none" strike="noStrike" baseline="0" dirty="0">
              <a:solidFill>
                <a:srgbClr val="000000"/>
              </a:solidFill>
              <a:latin typeface="Times New Roman" panose="02020603050405020304" pitchFamily="18" charset="0"/>
            </a:endParaRPr>
          </a:p>
        </p:txBody>
      </p:sp>
      <p:pic>
        <p:nvPicPr>
          <p:cNvPr id="23" name="图片 40" descr="未tf awe标题-1.png">
            <a:extLst>
              <a:ext uri="{FF2B5EF4-FFF2-40B4-BE49-F238E27FC236}">
                <a16:creationId xmlns:a16="http://schemas.microsoft.com/office/drawing/2014/main" id="{BF46266A-6C02-4C34-B8B6-2DD1B7D651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41">
            <a:extLst>
              <a:ext uri="{FF2B5EF4-FFF2-40B4-BE49-F238E27FC236}">
                <a16:creationId xmlns:a16="http://schemas.microsoft.com/office/drawing/2014/main" id="{54E913B2-9CC9-4737-BEF4-B2CC1EEEB5E6}"/>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25" name="图片 40" descr="未tf awe标题-1.png">
            <a:extLst>
              <a:ext uri="{FF2B5EF4-FFF2-40B4-BE49-F238E27FC236}">
                <a16:creationId xmlns:a16="http://schemas.microsoft.com/office/drawing/2014/main" id="{F43B3845-E56B-4042-85B9-7445B5ADF6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矩形 41">
            <a:extLst>
              <a:ext uri="{FF2B5EF4-FFF2-40B4-BE49-F238E27FC236}">
                <a16:creationId xmlns:a16="http://schemas.microsoft.com/office/drawing/2014/main" id="{81FFD6BA-446A-4499-84D6-9633C380ED5B}"/>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pic>
        <p:nvPicPr>
          <p:cNvPr id="3" name="Resim 2">
            <a:extLst>
              <a:ext uri="{FF2B5EF4-FFF2-40B4-BE49-F238E27FC236}">
                <a16:creationId xmlns:a16="http://schemas.microsoft.com/office/drawing/2014/main" id="{C78D95DE-E31F-457D-9921-80E22FF88FCA}"/>
              </a:ext>
            </a:extLst>
          </p:cNvPr>
          <p:cNvPicPr>
            <a:picLocks noChangeAspect="1"/>
          </p:cNvPicPr>
          <p:nvPr/>
        </p:nvPicPr>
        <p:blipFill>
          <a:blip r:embed="rId4"/>
          <a:stretch>
            <a:fillRect/>
          </a:stretch>
        </p:blipFill>
        <p:spPr>
          <a:xfrm>
            <a:off x="4066645" y="647848"/>
            <a:ext cx="2349493" cy="655377"/>
          </a:xfrm>
          <a:prstGeom prst="rect">
            <a:avLst/>
          </a:prstGeom>
        </p:spPr>
      </p:pic>
      <p:sp>
        <p:nvSpPr>
          <p:cNvPr id="14" name="Metin kutusu 13">
            <a:extLst>
              <a:ext uri="{FF2B5EF4-FFF2-40B4-BE49-F238E27FC236}">
                <a16:creationId xmlns:a16="http://schemas.microsoft.com/office/drawing/2014/main" id="{34A6CC61-7AC1-42E2-891F-1DF27D79D148}"/>
              </a:ext>
            </a:extLst>
          </p:cNvPr>
          <p:cNvSpPr txBox="1"/>
          <p:nvPr/>
        </p:nvSpPr>
        <p:spPr>
          <a:xfrm>
            <a:off x="6417916" y="285750"/>
            <a:ext cx="2456765" cy="1277273"/>
          </a:xfrm>
          <a:prstGeom prst="rect">
            <a:avLst/>
          </a:prstGeom>
          <a:noFill/>
        </p:spPr>
        <p:txBody>
          <a:bodyPr wrap="square">
            <a:spAutoFit/>
          </a:bodyPr>
          <a:lstStyle/>
          <a:p>
            <a:r>
              <a:rPr lang="tr-TR" sz="1100" dirty="0"/>
              <a:t>Burada, p parametresi L gri tonlama seviyeleri L = {0, 1, 2,…, L - 1} ile temsil edilebilen gri tonlama görüntüsünün piksellerinden biridir. C1 ve C2 parametreleri, p pikselinin atanacağı sınıflardır, </a:t>
            </a:r>
            <a:r>
              <a:rPr lang="tr-TR" sz="1100" dirty="0" err="1"/>
              <a:t>th</a:t>
            </a:r>
            <a:r>
              <a:rPr lang="tr-TR" sz="1100" dirty="0"/>
              <a:t> parametresi ise eşik değeridir. </a:t>
            </a:r>
          </a:p>
        </p:txBody>
      </p:sp>
      <p:pic>
        <p:nvPicPr>
          <p:cNvPr id="7" name="Resim 6">
            <a:extLst>
              <a:ext uri="{FF2B5EF4-FFF2-40B4-BE49-F238E27FC236}">
                <a16:creationId xmlns:a16="http://schemas.microsoft.com/office/drawing/2014/main" id="{03DFB650-B923-477B-AB89-FF1D3C3D6F08}"/>
              </a:ext>
            </a:extLst>
          </p:cNvPr>
          <p:cNvPicPr>
            <a:picLocks noChangeAspect="1"/>
          </p:cNvPicPr>
          <p:nvPr/>
        </p:nvPicPr>
        <p:blipFill>
          <a:blip r:embed="rId5"/>
          <a:stretch>
            <a:fillRect/>
          </a:stretch>
        </p:blipFill>
        <p:spPr>
          <a:xfrm>
            <a:off x="977443" y="4020700"/>
            <a:ext cx="2422159" cy="1000016"/>
          </a:xfrm>
          <a:prstGeom prst="rect">
            <a:avLst/>
          </a:prstGeom>
        </p:spPr>
      </p:pic>
      <p:pic>
        <p:nvPicPr>
          <p:cNvPr id="9" name="Resim 8">
            <a:extLst>
              <a:ext uri="{FF2B5EF4-FFF2-40B4-BE49-F238E27FC236}">
                <a16:creationId xmlns:a16="http://schemas.microsoft.com/office/drawing/2014/main" id="{1AA35FF2-3511-4B36-8CA8-45046B402D11}"/>
              </a:ext>
            </a:extLst>
          </p:cNvPr>
          <p:cNvPicPr>
            <a:picLocks noChangeAspect="1"/>
          </p:cNvPicPr>
          <p:nvPr/>
        </p:nvPicPr>
        <p:blipFill>
          <a:blip r:embed="rId6"/>
          <a:stretch>
            <a:fillRect/>
          </a:stretch>
        </p:blipFill>
        <p:spPr>
          <a:xfrm>
            <a:off x="3356872" y="4015572"/>
            <a:ext cx="3091343" cy="784928"/>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矩形 1"/>
          <p:cNvSpPr>
            <a:spLocks noChangeArrowheads="1"/>
          </p:cNvSpPr>
          <p:nvPr/>
        </p:nvSpPr>
        <p:spPr bwMode="auto">
          <a:xfrm>
            <a:off x="1714500" y="2071688"/>
            <a:ext cx="5786438" cy="857250"/>
          </a:xfrm>
          <a:prstGeom prst="rect">
            <a:avLst/>
          </a:prstGeom>
          <a:solidFill>
            <a:schemeClr val="bg1">
              <a:alpha val="7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4339" name="矩形 129"/>
          <p:cNvSpPr>
            <a:spLocks noChangeArrowheads="1"/>
          </p:cNvSpPr>
          <p:nvPr/>
        </p:nvSpPr>
        <p:spPr bwMode="auto">
          <a:xfrm>
            <a:off x="3357563" y="2269480"/>
            <a:ext cx="4071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altLang="zh-CN" sz="2400" dirty="0">
                <a:latin typeface="微软雅黑" panose="020B0503020204020204" pitchFamily="34" charset="-122"/>
                <a:ea typeface="微软雅黑" panose="020B0503020204020204" pitchFamily="34" charset="-122"/>
              </a:rPr>
              <a:t>KULLANILAN YÖNTEM</a:t>
            </a:r>
            <a:endParaRPr lang="zh-CN" altLang="en-US" sz="2400" dirty="0">
              <a:latin typeface="微软雅黑" panose="020B0503020204020204" pitchFamily="34" charset="-122"/>
              <a:ea typeface="微软雅黑" panose="020B0503020204020204" pitchFamily="34" charset="-122"/>
            </a:endParaRPr>
          </a:p>
        </p:txBody>
      </p:sp>
      <p:sp>
        <p:nvSpPr>
          <p:cNvPr id="14340" name="TextBox 3"/>
          <p:cNvSpPr txBox="1">
            <a:spLocks noChangeArrowheads="1"/>
          </p:cNvSpPr>
          <p:nvPr/>
        </p:nvSpPr>
        <p:spPr bwMode="auto">
          <a:xfrm>
            <a:off x="2571750" y="2000250"/>
            <a:ext cx="100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000" b="1" dirty="0">
                <a:latin typeface="Calibri" panose="020F0502020204030204" pitchFamily="34" charset="0"/>
              </a:rPr>
              <a:t>0</a:t>
            </a:r>
            <a:r>
              <a:rPr lang="tr-TR" altLang="zh-CN" sz="6000" b="1" dirty="0">
                <a:latin typeface="Calibri" panose="020F0502020204030204" pitchFamily="34" charset="0"/>
              </a:rPr>
              <a:t>3</a:t>
            </a:r>
            <a:endParaRPr lang="zh-CN" altLang="en-US" sz="6000" b="1" dirty="0">
              <a:latin typeface="Calibri" panose="020F0502020204030204" pitchFamily="34" charset="0"/>
            </a:endParaRPr>
          </a:p>
        </p:txBody>
      </p:sp>
    </p:spTree>
    <p:extLst>
      <p:ext uri="{BB962C8B-B14F-4D97-AF65-F5344CB8AC3E}">
        <p14:creationId xmlns:p14="http://schemas.microsoft.com/office/powerpoint/2010/main" val="2528359086"/>
      </p:ext>
    </p:extLst>
  </p:cSld>
  <p:clrMapOvr>
    <a:masterClrMapping/>
  </p:clrMapOvr>
  <p:transition>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40" descr="未tf awe标题-1.png">
            <a:extLst>
              <a:ext uri="{FF2B5EF4-FFF2-40B4-BE49-F238E27FC236}">
                <a16:creationId xmlns:a16="http://schemas.microsoft.com/office/drawing/2014/main" id="{DF97C37E-8887-4151-90E2-B14A82A72B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14287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41">
            <a:extLst>
              <a:ext uri="{FF2B5EF4-FFF2-40B4-BE49-F238E27FC236}">
                <a16:creationId xmlns:a16="http://schemas.microsoft.com/office/drawing/2014/main" id="{00A2B5A8-2BAC-4F4F-AF84-5E47CF3EE607}"/>
              </a:ext>
            </a:extLst>
          </p:cNvPr>
          <p:cNvSpPr>
            <a:spLocks noChangeArrowheads="1"/>
          </p:cNvSpPr>
          <p:nvPr/>
        </p:nvSpPr>
        <p:spPr bwMode="auto">
          <a:xfrm>
            <a:off x="714375" y="285750"/>
            <a:ext cx="4589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İNÖNÜ UNIVERSITY – COMPUTER ENGINEERING</a:t>
            </a:r>
            <a:endParaRPr lang="en-US" sz="1400" b="1" dirty="0">
              <a:latin typeface="微软雅黑" panose="020B0503020204020204" pitchFamily="34" charset="-122"/>
              <a:ea typeface="微软雅黑" panose="020B0503020204020204" pitchFamily="34" charset="-122"/>
            </a:endParaRPr>
          </a:p>
        </p:txBody>
      </p:sp>
      <p:pic>
        <p:nvPicPr>
          <p:cNvPr id="29" name="图片 40" descr="未tf awe标题-1.png">
            <a:extLst>
              <a:ext uri="{FF2B5EF4-FFF2-40B4-BE49-F238E27FC236}">
                <a16:creationId xmlns:a16="http://schemas.microsoft.com/office/drawing/2014/main" id="{1354173A-3D3C-4A5B-958A-74E79F1B04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044" y="4312255"/>
            <a:ext cx="5476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41">
            <a:extLst>
              <a:ext uri="{FF2B5EF4-FFF2-40B4-BE49-F238E27FC236}">
                <a16:creationId xmlns:a16="http://schemas.microsoft.com/office/drawing/2014/main" id="{D864ADF3-1B95-47FA-BC60-E7CC2DA52638}"/>
              </a:ext>
            </a:extLst>
          </p:cNvPr>
          <p:cNvSpPr>
            <a:spLocks noChangeArrowheads="1"/>
          </p:cNvSpPr>
          <p:nvPr/>
        </p:nvSpPr>
        <p:spPr bwMode="auto">
          <a:xfrm>
            <a:off x="6372200" y="4429828"/>
            <a:ext cx="20336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tr-TR" sz="1400" b="1" dirty="0">
                <a:latin typeface="微软雅黑" panose="020B0503020204020204" pitchFamily="34" charset="-122"/>
                <a:ea typeface="微软雅黑" panose="020B0503020204020204" pitchFamily="34" charset="-122"/>
              </a:rPr>
              <a:t>IMAGE PROCESSING</a:t>
            </a:r>
            <a:endParaRPr lang="en-US" sz="1400" b="1" dirty="0">
              <a:latin typeface="微软雅黑" panose="020B0503020204020204" pitchFamily="34" charset="-122"/>
              <a:ea typeface="微软雅黑" panose="020B0503020204020204" pitchFamily="34" charset="-122"/>
            </a:endParaRPr>
          </a:p>
        </p:txBody>
      </p:sp>
      <p:sp>
        <p:nvSpPr>
          <p:cNvPr id="12" name="Metin kutusu 11">
            <a:extLst>
              <a:ext uri="{FF2B5EF4-FFF2-40B4-BE49-F238E27FC236}">
                <a16:creationId xmlns:a16="http://schemas.microsoft.com/office/drawing/2014/main" id="{77517E95-1BFD-40CF-AC73-0547937D51BA}"/>
              </a:ext>
            </a:extLst>
          </p:cNvPr>
          <p:cNvSpPr txBox="1"/>
          <p:nvPr/>
        </p:nvSpPr>
        <p:spPr>
          <a:xfrm>
            <a:off x="395536" y="528862"/>
            <a:ext cx="8712968" cy="707886"/>
          </a:xfrm>
          <a:prstGeom prst="rect">
            <a:avLst/>
          </a:prstGeom>
          <a:noFill/>
        </p:spPr>
        <p:txBody>
          <a:bodyPr wrap="square">
            <a:spAutoFit/>
          </a:bodyPr>
          <a:lstStyle/>
          <a:p>
            <a:r>
              <a:rPr lang="tr-TR" b="1" dirty="0"/>
              <a:t>2.2.3 Bulanık mantık tabanlı </a:t>
            </a:r>
            <a:r>
              <a:rPr lang="tr-TR" b="1" dirty="0" err="1"/>
              <a:t>eşikleme</a:t>
            </a:r>
            <a:r>
              <a:rPr lang="tr-TR" b="1" dirty="0"/>
              <a:t> </a:t>
            </a:r>
          </a:p>
          <a:p>
            <a:r>
              <a:rPr lang="tr-TR" sz="1100" dirty="0"/>
              <a:t>Bulanık kümeleme bir yumuşak kümeleme tekniğidir. Bu kümeleme yöntemi, nesnelerin kümelere olan aitliğini ifade etmek için bir derece kavramı kullanır. Her nesne için, toplam derece 1’dir. Denklem (7) her pikselin üyelik değerini hesaplamak için kullanılır</a:t>
            </a:r>
          </a:p>
        </p:txBody>
      </p:sp>
      <p:pic>
        <p:nvPicPr>
          <p:cNvPr id="4" name="Resim 3">
            <a:extLst>
              <a:ext uri="{FF2B5EF4-FFF2-40B4-BE49-F238E27FC236}">
                <a16:creationId xmlns:a16="http://schemas.microsoft.com/office/drawing/2014/main" id="{C41DD35E-38DF-46A5-AB54-94B889D5AD47}"/>
              </a:ext>
            </a:extLst>
          </p:cNvPr>
          <p:cNvPicPr>
            <a:picLocks noChangeAspect="1"/>
          </p:cNvPicPr>
          <p:nvPr/>
        </p:nvPicPr>
        <p:blipFill>
          <a:blip r:embed="rId3"/>
          <a:stretch>
            <a:fillRect/>
          </a:stretch>
        </p:blipFill>
        <p:spPr>
          <a:xfrm>
            <a:off x="323528" y="1174163"/>
            <a:ext cx="2972058" cy="1066892"/>
          </a:xfrm>
          <a:prstGeom prst="rect">
            <a:avLst/>
          </a:prstGeom>
        </p:spPr>
      </p:pic>
      <p:sp>
        <p:nvSpPr>
          <p:cNvPr id="16" name="Metin kutusu 15">
            <a:extLst>
              <a:ext uri="{FF2B5EF4-FFF2-40B4-BE49-F238E27FC236}">
                <a16:creationId xmlns:a16="http://schemas.microsoft.com/office/drawing/2014/main" id="{1E8F9CDC-14EB-4F3A-AFDE-2E8AFEABD77C}"/>
              </a:ext>
            </a:extLst>
          </p:cNvPr>
          <p:cNvSpPr txBox="1"/>
          <p:nvPr/>
        </p:nvSpPr>
        <p:spPr>
          <a:xfrm>
            <a:off x="3203848" y="1296954"/>
            <a:ext cx="5832648" cy="600164"/>
          </a:xfrm>
          <a:prstGeom prst="rect">
            <a:avLst/>
          </a:prstGeom>
          <a:noFill/>
        </p:spPr>
        <p:txBody>
          <a:bodyPr wrap="square">
            <a:spAutoFit/>
          </a:bodyPr>
          <a:lstStyle/>
          <a:p>
            <a:r>
              <a:rPr lang="tr-TR" sz="1100" dirty="0"/>
              <a:t>Burada, </a:t>
            </a:r>
            <a:r>
              <a:rPr lang="tr-TR" sz="1100" dirty="0" err="1"/>
              <a:t>uij</a:t>
            </a:r>
            <a:r>
              <a:rPr lang="tr-TR" sz="1100" dirty="0"/>
              <a:t> parametresi üyelik fonksiyonunu, xi parametresi bireysel piksel değerini, </a:t>
            </a:r>
            <a:r>
              <a:rPr lang="tr-TR" sz="1100" dirty="0" err="1"/>
              <a:t>cj</a:t>
            </a:r>
            <a:r>
              <a:rPr lang="tr-TR" sz="1100" dirty="0"/>
              <a:t> ve </a:t>
            </a:r>
            <a:r>
              <a:rPr lang="tr-TR" sz="1100" dirty="0" err="1"/>
              <a:t>ck</a:t>
            </a:r>
            <a:r>
              <a:rPr lang="tr-TR" sz="1100" dirty="0"/>
              <a:t> parametreleri küme merkezini ve m parametresi 1'den fazla gerçek değeri temsil etmektedir. </a:t>
            </a:r>
          </a:p>
        </p:txBody>
      </p:sp>
      <p:sp>
        <p:nvSpPr>
          <p:cNvPr id="18" name="Metin kutusu 17">
            <a:extLst>
              <a:ext uri="{FF2B5EF4-FFF2-40B4-BE49-F238E27FC236}">
                <a16:creationId xmlns:a16="http://schemas.microsoft.com/office/drawing/2014/main" id="{E0B7DDE8-7955-4908-8F57-5FFB176F0E29}"/>
              </a:ext>
            </a:extLst>
          </p:cNvPr>
          <p:cNvSpPr txBox="1"/>
          <p:nvPr/>
        </p:nvSpPr>
        <p:spPr>
          <a:xfrm>
            <a:off x="3275856" y="2351960"/>
            <a:ext cx="5760640" cy="600164"/>
          </a:xfrm>
          <a:prstGeom prst="rect">
            <a:avLst/>
          </a:prstGeom>
          <a:noFill/>
        </p:spPr>
        <p:txBody>
          <a:bodyPr wrap="square">
            <a:spAutoFit/>
          </a:bodyPr>
          <a:lstStyle/>
          <a:p>
            <a:r>
              <a:rPr lang="tr-TR" sz="1100" dirty="0" err="1"/>
              <a:t>Bölütleme</a:t>
            </a:r>
            <a:r>
              <a:rPr lang="tr-TR" sz="1100" dirty="0"/>
              <a:t> görüntülerini ikili görüntülere dönüştürmek için kullanılacak eşik hesaplaması Denklem (8) ve Denklem (9) da verildiği gibidir. Burada, c parametresi sınıfı, I parametresi görüntüyü ve Seviye parametresi denklemden gelen eşik değeridir.</a:t>
            </a:r>
          </a:p>
        </p:txBody>
      </p:sp>
      <p:pic>
        <p:nvPicPr>
          <p:cNvPr id="9" name="Resim 8">
            <a:extLst>
              <a:ext uri="{FF2B5EF4-FFF2-40B4-BE49-F238E27FC236}">
                <a16:creationId xmlns:a16="http://schemas.microsoft.com/office/drawing/2014/main" id="{8888A44F-6407-4E41-AB73-E7DF6EBCF933}"/>
              </a:ext>
            </a:extLst>
          </p:cNvPr>
          <p:cNvPicPr>
            <a:picLocks noChangeAspect="1"/>
          </p:cNvPicPr>
          <p:nvPr/>
        </p:nvPicPr>
        <p:blipFill>
          <a:blip r:embed="rId4"/>
          <a:stretch>
            <a:fillRect/>
          </a:stretch>
        </p:blipFill>
        <p:spPr>
          <a:xfrm>
            <a:off x="189529" y="2390789"/>
            <a:ext cx="3106057" cy="838273"/>
          </a:xfrm>
          <a:prstGeom prst="rect">
            <a:avLst/>
          </a:prstGeom>
        </p:spPr>
      </p:pic>
      <p:sp>
        <p:nvSpPr>
          <p:cNvPr id="22" name="Metin kutusu 21">
            <a:extLst>
              <a:ext uri="{FF2B5EF4-FFF2-40B4-BE49-F238E27FC236}">
                <a16:creationId xmlns:a16="http://schemas.microsoft.com/office/drawing/2014/main" id="{51C63F05-0985-451F-9AEB-C7173606A03C}"/>
              </a:ext>
            </a:extLst>
          </p:cNvPr>
          <p:cNvSpPr txBox="1"/>
          <p:nvPr/>
        </p:nvSpPr>
        <p:spPr>
          <a:xfrm>
            <a:off x="352451" y="3230673"/>
            <a:ext cx="5846810" cy="1477328"/>
          </a:xfrm>
          <a:prstGeom prst="rect">
            <a:avLst/>
          </a:prstGeom>
          <a:noFill/>
        </p:spPr>
        <p:txBody>
          <a:bodyPr wrap="square">
            <a:spAutoFit/>
          </a:bodyPr>
          <a:lstStyle/>
          <a:p>
            <a:r>
              <a:rPr lang="tr-TR" b="1" dirty="0"/>
              <a:t>3-Kullanılan yöntem </a:t>
            </a:r>
          </a:p>
          <a:p>
            <a:r>
              <a:rPr lang="tr-TR" sz="1200" dirty="0"/>
              <a:t>Önerilen yöntemde, veri setinde bulunan </a:t>
            </a:r>
            <a:r>
              <a:rPr lang="tr-TR" sz="1200" dirty="0" err="1"/>
              <a:t>fundus</a:t>
            </a:r>
            <a:r>
              <a:rPr lang="tr-TR" sz="1200" dirty="0"/>
              <a:t> görüntülerine ait damarların </a:t>
            </a:r>
            <a:r>
              <a:rPr lang="tr-TR" sz="1200" dirty="0" err="1"/>
              <a:t>bölütlenmesi</a:t>
            </a:r>
            <a:r>
              <a:rPr lang="tr-TR" sz="1200" dirty="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 Şekil-1 ve Şekil-2 sonraki slayttadır..</a:t>
            </a:r>
          </a:p>
        </p:txBody>
      </p:sp>
    </p:spTree>
  </p:cSld>
  <p:clrMapOvr>
    <a:masterClrMapping/>
  </p:clrMapOvr>
  <p:transition>
    <p:dissolve/>
  </p:transition>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Pages>0</Pages>
  <Words>2081</Words>
  <Characters>0</Characters>
  <Application>Microsoft Office PowerPoint</Application>
  <DocSecurity>0</DocSecurity>
  <PresentationFormat>Ekran Gösterisi (16:9)</PresentationFormat>
  <Lines>0</Lines>
  <Paragraphs>91</Paragraphs>
  <Slides>22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微软雅黑</vt:lpstr>
      <vt:lpstr>Arial</vt:lpstr>
      <vt:lpstr>Calibri</vt:lpstr>
      <vt:lpstr>Times New Roman</vt:lpstr>
      <vt:lpstr>Office 主题</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Nadir Özsoy</cp:lastModifiedBy>
  <cp:revision>106</cp:revision>
  <dcterms:created xsi:type="dcterms:W3CDTF">2015-07-15T05:33:32Z</dcterms:created>
  <dcterms:modified xsi:type="dcterms:W3CDTF">2022-12-14T21:49:39Z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