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56" r:id="rId3"/>
    <p:sldId id="264" r:id="rId4"/>
    <p:sldId id="262" r:id="rId5"/>
    <p:sldId id="271" r:id="rId6"/>
    <p:sldId id="263" r:id="rId7"/>
    <p:sldId id="259" r:id="rId8"/>
    <p:sldId id="258" r:id="rId9"/>
    <p:sldId id="261" r:id="rId10"/>
    <p:sldId id="267" r:id="rId11"/>
    <p:sldId id="282" r:id="rId12"/>
    <p:sldId id="286" r:id="rId13"/>
    <p:sldId id="287" r:id="rId14"/>
    <p:sldId id="288" r:id="rId15"/>
    <p:sldId id="272" r:id="rId16"/>
    <p:sldId id="283" r:id="rId17"/>
    <p:sldId id="289" r:id="rId18"/>
    <p:sldId id="290" r:id="rId19"/>
    <p:sldId id="291" r:id="rId20"/>
    <p:sldId id="284" r:id="rId21"/>
    <p:sldId id="285" r:id="rId22"/>
    <p:sldId id="281" r:id="rId23"/>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63DF-DE17-42E2-89CB-908738A0D67E}" type="datetimeFigureOut">
              <a:rPr lang="zh-CN" altLang="en-US" smtClean="0"/>
              <a:pPr/>
              <a:t>2022/12/14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6CE29-DF48-4D02-B21C-8FC3B940C65B}" type="slidenum">
              <a:rPr lang="zh-CN" altLang="en-US" smtClean="0"/>
              <a:pPr/>
              <a:t>‹#›</a:t>
            </a:fld>
            <a:endParaRPr lang="zh-CN" altLang="en-US"/>
          </a:p>
        </p:txBody>
      </p:sp>
    </p:spTree>
    <p:extLst>
      <p:ext uri="{BB962C8B-B14F-4D97-AF65-F5344CB8AC3E}">
        <p14:creationId xmlns:p14="http://schemas.microsoft.com/office/powerpoint/2010/main" val="164308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2F71B4-2B7C-4C97-A9BD-2C819316D36A}" type="datetimeFigureOut">
              <a:rPr lang="zh-CN" altLang="en-US"/>
              <a:pPr>
                <a:defRPr/>
              </a:pPr>
              <a:t>2022/12/14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730855D-9E2A-4A42-BEB6-1C2A129AECC8}" type="slidenum">
              <a:rPr lang="zh-CN" altLang="en-US"/>
              <a:pPr/>
              <a:t>‹#›</a:t>
            </a:fld>
            <a:endParaRPr lang="zh-CN" altLang="en-US"/>
          </a:p>
        </p:txBody>
      </p:sp>
    </p:spTree>
    <p:extLst>
      <p:ext uri="{BB962C8B-B14F-4D97-AF65-F5344CB8AC3E}">
        <p14:creationId xmlns:p14="http://schemas.microsoft.com/office/powerpoint/2010/main" val="104058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5EDC443-C1A4-41BC-8E67-73DFE575B549}" type="datetimeFigureOut">
              <a:rPr lang="zh-CN" altLang="en-US"/>
              <a:pPr>
                <a:defRPr/>
              </a:pPr>
              <a:t>2022/12/14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86794770-0B25-447E-A6B5-DF90269C735B}" type="slidenum">
              <a:rPr lang="zh-CN" altLang="en-US"/>
              <a:pPr/>
              <a:t>‹#›</a:t>
            </a:fld>
            <a:endParaRPr lang="zh-CN" altLang="en-US"/>
          </a:p>
        </p:txBody>
      </p:sp>
    </p:spTree>
    <p:extLst>
      <p:ext uri="{BB962C8B-B14F-4D97-AF65-F5344CB8AC3E}">
        <p14:creationId xmlns:p14="http://schemas.microsoft.com/office/powerpoint/2010/main" val="1984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1ECC515-168A-4152-8AC8-C882405A4710}" type="datetimeFigureOut">
              <a:rPr lang="zh-CN" altLang="en-US"/>
              <a:pPr>
                <a:defRPr/>
              </a:pPr>
              <a:t>2022/12/14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4332EF4-EDDD-4616-AA15-A32CBAD54A56}" type="slidenum">
              <a:rPr lang="zh-CN" altLang="en-US"/>
              <a:pPr/>
              <a:t>‹#›</a:t>
            </a:fld>
            <a:endParaRPr lang="zh-CN" altLang="en-US"/>
          </a:p>
        </p:txBody>
      </p:sp>
    </p:spTree>
    <p:extLst>
      <p:ext uri="{BB962C8B-B14F-4D97-AF65-F5344CB8AC3E}">
        <p14:creationId xmlns:p14="http://schemas.microsoft.com/office/powerpoint/2010/main" val="29561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CCD9C6-F84D-4738-A213-F53EF0B220A3}" type="datetimeFigureOut">
              <a:rPr lang="zh-CN" altLang="en-US"/>
              <a:pPr>
                <a:defRPr/>
              </a:pPr>
              <a:t>2022/12/14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965C853-1293-4D13-9DE7-A2865CC9EA3E}" type="slidenum">
              <a:rPr lang="zh-CN" altLang="en-US"/>
              <a:pPr/>
              <a:t>‹#›</a:t>
            </a:fld>
            <a:endParaRPr lang="zh-CN" altLang="en-US"/>
          </a:p>
        </p:txBody>
      </p:sp>
    </p:spTree>
    <p:extLst>
      <p:ext uri="{BB962C8B-B14F-4D97-AF65-F5344CB8AC3E}">
        <p14:creationId xmlns:p14="http://schemas.microsoft.com/office/powerpoint/2010/main" val="260604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F2158BC-278F-422D-ADFF-5DDFD93A6D2A}" type="datetimeFigureOut">
              <a:rPr lang="zh-CN" altLang="en-US"/>
              <a:pPr>
                <a:defRPr/>
              </a:pPr>
              <a:t>2022/12/14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E766DF5-9714-4F6B-9AFB-94BCAECDACFC}" type="slidenum">
              <a:rPr lang="zh-CN" altLang="en-US"/>
              <a:pPr/>
              <a:t>‹#›</a:t>
            </a:fld>
            <a:endParaRPr lang="zh-CN" altLang="en-US"/>
          </a:p>
        </p:txBody>
      </p:sp>
    </p:spTree>
    <p:extLst>
      <p:ext uri="{BB962C8B-B14F-4D97-AF65-F5344CB8AC3E}">
        <p14:creationId xmlns:p14="http://schemas.microsoft.com/office/powerpoint/2010/main" val="104513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CBCE6F3-870F-46AA-B630-9F3F286B8538}" type="datetimeFigureOut">
              <a:rPr lang="zh-CN" altLang="en-US"/>
              <a:pPr>
                <a:defRPr/>
              </a:pPr>
              <a:t>2022/12/14</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D1903FC-690C-4B6E-91D5-F67656A4FDFE}" type="slidenum">
              <a:rPr lang="zh-CN" altLang="en-US"/>
              <a:pPr/>
              <a:t>‹#›</a:t>
            </a:fld>
            <a:endParaRPr lang="zh-CN" altLang="en-US"/>
          </a:p>
        </p:txBody>
      </p:sp>
    </p:spTree>
    <p:extLst>
      <p:ext uri="{BB962C8B-B14F-4D97-AF65-F5344CB8AC3E}">
        <p14:creationId xmlns:p14="http://schemas.microsoft.com/office/powerpoint/2010/main" val="51184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97C43443-890E-4B8A-8D44-369F915B2725}" type="datetimeFigureOut">
              <a:rPr lang="zh-CN" altLang="en-US"/>
              <a:pPr>
                <a:defRPr/>
              </a:pPr>
              <a:t>2022/12/14</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6E12B62-D136-48E1-9BCC-8B74BBB9FD17}" type="slidenum">
              <a:rPr lang="zh-CN" altLang="en-US"/>
              <a:pPr/>
              <a:t>‹#›</a:t>
            </a:fld>
            <a:endParaRPr lang="zh-CN" altLang="en-US"/>
          </a:p>
        </p:txBody>
      </p:sp>
    </p:spTree>
    <p:extLst>
      <p:ext uri="{BB962C8B-B14F-4D97-AF65-F5344CB8AC3E}">
        <p14:creationId xmlns:p14="http://schemas.microsoft.com/office/powerpoint/2010/main" val="374212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56DFC4C-DBCA-4131-9F47-E1CBA42A142A}" type="datetimeFigureOut">
              <a:rPr lang="zh-CN" altLang="en-US"/>
              <a:pPr>
                <a:defRPr/>
              </a:pPr>
              <a:t>2022/12/14</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53593CEF-5214-44DF-89AC-D0FEC51A9923}" type="slidenum">
              <a:rPr lang="zh-CN" altLang="en-US"/>
              <a:pPr/>
              <a:t>‹#›</a:t>
            </a:fld>
            <a:endParaRPr lang="zh-CN" altLang="en-US"/>
          </a:p>
        </p:txBody>
      </p:sp>
    </p:spTree>
    <p:extLst>
      <p:ext uri="{BB962C8B-B14F-4D97-AF65-F5344CB8AC3E}">
        <p14:creationId xmlns:p14="http://schemas.microsoft.com/office/powerpoint/2010/main" val="293742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CCEC48B-1523-4AC9-8F83-52072E31A6A9}" type="datetimeFigureOut">
              <a:rPr lang="zh-CN" altLang="en-US"/>
              <a:pPr>
                <a:defRPr/>
              </a:pPr>
              <a:t>2022/12/14</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8B292688-52C4-4CEC-92B7-D45015977518}" type="slidenum">
              <a:rPr lang="zh-CN" altLang="en-US"/>
              <a:pPr/>
              <a:t>‹#›</a:t>
            </a:fld>
            <a:endParaRPr lang="zh-CN" altLang="en-US"/>
          </a:p>
        </p:txBody>
      </p:sp>
    </p:spTree>
    <p:extLst>
      <p:ext uri="{BB962C8B-B14F-4D97-AF65-F5344CB8AC3E}">
        <p14:creationId xmlns:p14="http://schemas.microsoft.com/office/powerpoint/2010/main" val="129519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D9D85BE-0EF1-4EB4-9F87-434EA188635E}" type="datetimeFigureOut">
              <a:rPr lang="zh-CN" altLang="en-US"/>
              <a:pPr>
                <a:defRPr/>
              </a:pPr>
              <a:t>2022/12/14</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EED1CE8-2A10-4A46-BE35-097DA95180C8}" type="slidenum">
              <a:rPr lang="zh-CN" altLang="en-US"/>
              <a:pPr/>
              <a:t>‹#›</a:t>
            </a:fld>
            <a:endParaRPr lang="zh-CN" altLang="en-US"/>
          </a:p>
        </p:txBody>
      </p:sp>
    </p:spTree>
    <p:extLst>
      <p:ext uri="{BB962C8B-B14F-4D97-AF65-F5344CB8AC3E}">
        <p14:creationId xmlns:p14="http://schemas.microsoft.com/office/powerpoint/2010/main" val="342363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BD0B3C-1F01-4DF6-8E2E-BFA73E6BFE1A}" type="datetimeFigureOut">
              <a:rPr lang="zh-CN" altLang="en-US"/>
              <a:pPr>
                <a:defRPr/>
              </a:pPr>
              <a:t>2022/12/14</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B279255E-4DCD-46D0-B5BF-9D513B24752C}" type="slidenum">
              <a:rPr lang="zh-CN" altLang="en-US"/>
              <a:pPr/>
              <a:t>‹#›</a:t>
            </a:fld>
            <a:endParaRPr lang="zh-CN" altLang="en-US"/>
          </a:p>
        </p:txBody>
      </p:sp>
    </p:spTree>
    <p:extLst>
      <p:ext uri="{BB962C8B-B14F-4D97-AF65-F5344CB8AC3E}">
        <p14:creationId xmlns:p14="http://schemas.microsoft.com/office/powerpoint/2010/main" val="360980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mn-lt"/>
              </a:defRPr>
            </a:lvl1pPr>
          </a:lstStyle>
          <a:p>
            <a:pPr>
              <a:defRPr/>
            </a:pPr>
            <a:fld id="{8E41EDD7-F2BE-4AC3-91EC-4041C01E5D0F}" type="datetimeFigureOut">
              <a:rPr lang="zh-CN" altLang="en-US"/>
              <a:pPr>
                <a:defRPr/>
              </a:pPr>
              <a:t>2022/12/14</a:t>
            </a:fld>
            <a:endParaRPr lang="zh-CN" altLang="en-US"/>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C1E8FCC-7621-4162-B47B-45C623DA23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050" name="组合 33"/>
          <p:cNvGrpSpPr>
            <a:grpSpLocks/>
          </p:cNvGrpSpPr>
          <p:nvPr/>
        </p:nvGrpSpPr>
        <p:grpSpPr bwMode="auto">
          <a:xfrm>
            <a:off x="1227095" y="928688"/>
            <a:ext cx="6488606" cy="3300609"/>
            <a:chOff x="-395896" y="0"/>
            <a:chExt cx="6175497" cy="2713853"/>
          </a:xfrm>
        </p:grpSpPr>
        <p:grpSp>
          <p:nvGrpSpPr>
            <p:cNvPr id="2051" name="组合 30"/>
            <p:cNvGrpSpPr>
              <a:grpSpLocks/>
            </p:cNvGrpSpPr>
            <p:nvPr/>
          </p:nvGrpSpPr>
          <p:grpSpPr bwMode="auto">
            <a:xfrm>
              <a:off x="-395896" y="0"/>
              <a:ext cx="6175497" cy="2713853"/>
              <a:chOff x="-395896" y="0"/>
              <a:chExt cx="6175497" cy="2713853"/>
            </a:xfrm>
          </p:grpSpPr>
          <p:pic>
            <p:nvPicPr>
              <p:cNvPr id="2053"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5"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833"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图片 8" descr="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3115"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56" name="直接连接符 10"/>
              <p:cNvCxnSpPr>
                <a:cxnSpLocks noChangeShapeType="1"/>
              </p:cNvCxnSpPr>
              <p:nvPr/>
            </p:nvCxnSpPr>
            <p:spPr bwMode="auto">
              <a:xfrm flipV="1">
                <a:off x="921646" y="251920"/>
                <a:ext cx="3429731" cy="49600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7" name="直接连接符 15"/>
              <p:cNvCxnSpPr>
                <a:cxnSpLocks noChangeShapeType="1"/>
              </p:cNvCxnSpPr>
              <p:nvPr/>
            </p:nvCxnSpPr>
            <p:spPr bwMode="auto">
              <a:xfrm rot="5400000">
                <a:off x="2957285" y="748136"/>
                <a:ext cx="2001006" cy="10712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8" name="直接连接符 18"/>
              <p:cNvCxnSpPr>
                <a:cxnSpLocks noChangeShapeType="1"/>
              </p:cNvCxnSpPr>
              <p:nvPr/>
            </p:nvCxnSpPr>
            <p:spPr bwMode="auto">
              <a:xfrm>
                <a:off x="850633" y="785783"/>
                <a:ext cx="2428008" cy="142928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9"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395"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矩形 25"/>
              <p:cNvSpPr>
                <a:spLocks noChangeArrowheads="1"/>
              </p:cNvSpPr>
              <p:nvPr/>
            </p:nvSpPr>
            <p:spPr bwMode="auto">
              <a:xfrm>
                <a:off x="207421" y="748781"/>
                <a:ext cx="5572180" cy="7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5000" b="1" dirty="0">
                    <a:latin typeface="Calibri" panose="020F0502020204030204" pitchFamily="34" charset="0"/>
                  </a:rPr>
                  <a:t>GÖRÜ</a:t>
                </a:r>
                <a:r>
                  <a:rPr lang="tr-TR" altLang="zh-CN" sz="5000" b="1" dirty="0">
                    <a:solidFill>
                      <a:srgbClr val="7F7F7F"/>
                    </a:solidFill>
                    <a:latin typeface="Calibri" panose="020F0502020204030204" pitchFamily="34" charset="0"/>
                  </a:rPr>
                  <a:t>NTÜ</a:t>
                </a:r>
                <a:r>
                  <a:rPr lang="en-US" altLang="zh-CN" sz="5000" b="1" dirty="0">
                    <a:solidFill>
                      <a:srgbClr val="7F7F7F"/>
                    </a:solidFill>
                    <a:latin typeface="Calibri" panose="020F0502020204030204" pitchFamily="34" charset="0"/>
                  </a:rPr>
                  <a:t>  </a:t>
                </a:r>
                <a:r>
                  <a:rPr lang="tr-TR" altLang="zh-CN" sz="5000" b="1" dirty="0">
                    <a:solidFill>
                      <a:srgbClr val="7F7F7F"/>
                    </a:solidFill>
                    <a:latin typeface="Calibri" panose="020F0502020204030204" pitchFamily="34" charset="0"/>
                  </a:rPr>
                  <a:t>İŞL</a:t>
                </a:r>
                <a:r>
                  <a:rPr lang="tr-TR" altLang="zh-CN" sz="5000" b="1" dirty="0">
                    <a:latin typeface="Calibri" panose="020F0502020204030204" pitchFamily="34" charset="0"/>
                  </a:rPr>
                  <a:t>EME</a:t>
                </a:r>
              </a:p>
            </p:txBody>
          </p:sp>
          <p:sp>
            <p:nvSpPr>
              <p:cNvPr id="2061" name="文本框 10"/>
              <p:cNvSpPr txBox="1">
                <a:spLocks noChangeArrowheads="1"/>
              </p:cNvSpPr>
              <p:nvPr/>
            </p:nvSpPr>
            <p:spPr bwMode="auto">
              <a:xfrm>
                <a:off x="-395896" y="2066330"/>
                <a:ext cx="5143535" cy="64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tr-TR" altLang="zh-CN" sz="1600" b="1" dirty="0">
                    <a:latin typeface="微软雅黑" panose="020B0503020204020204" pitchFamily="34" charset="-122"/>
                    <a:ea typeface="微软雅黑" panose="020B0503020204020204" pitchFamily="34" charset="-122"/>
                  </a:rPr>
                  <a:t>NADİR ÖZSOY</a:t>
                </a:r>
              </a:p>
              <a:p>
                <a:pPr algn="ctr" eaLnBrk="1" hangingPunct="1">
                  <a:lnSpc>
                    <a:spcPct val="150000"/>
                  </a:lnSpc>
                </a:pPr>
                <a:r>
                  <a:rPr lang="tr-TR" altLang="zh-CN" sz="1600" b="1" dirty="0">
                    <a:latin typeface="微软雅黑" panose="020B0503020204020204" pitchFamily="34" charset="-122"/>
                    <a:ea typeface="微软雅黑" panose="020B0503020204020204" pitchFamily="34" charset="-122"/>
                  </a:rPr>
                  <a:t>02185076005</a:t>
                </a:r>
                <a:endParaRPr lang="en-US" altLang="zh-CN" sz="1600" b="1" dirty="0">
                  <a:latin typeface="微软雅黑" panose="020B0503020204020204" pitchFamily="34" charset="-122"/>
                  <a:ea typeface="微软雅黑" panose="020B0503020204020204" pitchFamily="34" charset="-122"/>
                </a:endParaRPr>
              </a:p>
            </p:txBody>
          </p:sp>
        </p:grpSp>
        <p:pic>
          <p:nvPicPr>
            <p:cNvPr id="2052"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511" y="1928826"/>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Metin kutusu 14">
            <a:extLst>
              <a:ext uri="{FF2B5EF4-FFF2-40B4-BE49-F238E27FC236}">
                <a16:creationId xmlns:a16="http://schemas.microsoft.com/office/drawing/2014/main" id="{2B348143-2C26-40C8-A58B-5254B545A581}"/>
              </a:ext>
            </a:extLst>
          </p:cNvPr>
          <p:cNvSpPr txBox="1"/>
          <p:nvPr/>
        </p:nvSpPr>
        <p:spPr>
          <a:xfrm>
            <a:off x="467544" y="2602722"/>
            <a:ext cx="8496944" cy="830997"/>
          </a:xfrm>
          <a:prstGeom prst="rect">
            <a:avLst/>
          </a:prstGeom>
          <a:noFill/>
        </p:spPr>
        <p:txBody>
          <a:bodyPr wrap="square">
            <a:spAutoFit/>
          </a:bodyPr>
          <a:lstStyle/>
          <a:p>
            <a:pPr algn="ctr"/>
            <a:r>
              <a:rPr lang="tr-TR" sz="2400" b="1" dirty="0"/>
              <a:t>Görüntü işleme teknikleri ve kümeleme yöntemleri kullanılarak fındık meyvesinin tespit ve sınıflandırılması</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DB91FDF1-2DBF-40CA-B348-6A6BFA737CCF}"/>
              </a:ext>
            </a:extLst>
          </p:cNvPr>
          <p:cNvSpPr txBox="1"/>
          <p:nvPr/>
        </p:nvSpPr>
        <p:spPr>
          <a:xfrm>
            <a:off x="683568" y="662170"/>
            <a:ext cx="6161881" cy="369332"/>
          </a:xfrm>
          <a:prstGeom prst="rect">
            <a:avLst/>
          </a:prstGeom>
          <a:noFill/>
        </p:spPr>
        <p:txBody>
          <a:bodyPr wrap="square">
            <a:spAutoFit/>
          </a:bodyPr>
          <a:lstStyle/>
          <a:p>
            <a:r>
              <a:rPr lang="tr-TR" b="1" dirty="0"/>
              <a:t>2.2. Nesne bulma ve özellik çıkarımı işlemi aşaması</a:t>
            </a:r>
          </a:p>
        </p:txBody>
      </p:sp>
      <p:sp>
        <p:nvSpPr>
          <p:cNvPr id="13" name="Metin kutusu 12">
            <a:extLst>
              <a:ext uri="{FF2B5EF4-FFF2-40B4-BE49-F238E27FC236}">
                <a16:creationId xmlns:a16="http://schemas.microsoft.com/office/drawing/2014/main" id="{7625473E-AB12-48FE-B340-31A694D09E40}"/>
              </a:ext>
            </a:extLst>
          </p:cNvPr>
          <p:cNvSpPr txBox="1"/>
          <p:nvPr/>
        </p:nvSpPr>
        <p:spPr>
          <a:xfrm>
            <a:off x="683568" y="1140589"/>
            <a:ext cx="8280920" cy="1569660"/>
          </a:xfrm>
          <a:prstGeom prst="rect">
            <a:avLst/>
          </a:prstGeom>
          <a:noFill/>
        </p:spPr>
        <p:txBody>
          <a:bodyPr wrap="square">
            <a:spAutoFit/>
          </a:bodyPr>
          <a:lstStyle/>
          <a:p>
            <a:r>
              <a:rPr lang="tr-TR" sz="1200"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r>
              <a:rPr lang="tr-TR" sz="1200" dirty="0"/>
              <a:t>Her bir nesneye ait dış hatlar ve nesne numaraları belirlendikten sonra, nesnenin alanını hesaplamak için moment alma işlemi gerçekleştirilmektedir. Denklem 7’de moment alma işlemini gösteren genel formül sunulmaktadır. Denklem 7’de G(</a:t>
            </a:r>
            <a:r>
              <a:rPr lang="tr-TR" sz="1200" dirty="0" err="1"/>
              <a:t>x,y</a:t>
            </a:r>
            <a:r>
              <a:rPr lang="tr-TR" sz="1200" dirty="0"/>
              <a:t>), momenti alınacak ikili görüntüyü, </a:t>
            </a:r>
            <a:r>
              <a:rPr lang="tr-TR" sz="1200" dirty="0" err="1"/>
              <a:t>mpq</a:t>
            </a:r>
            <a:r>
              <a:rPr lang="tr-TR" sz="1200" dirty="0"/>
              <a:t> momenti, p ve q değerleri ise, momentin derecesini belirlemektedir. Denklemde yer alan x ve y değerleri, görüntüyü oluşturan matristeki satır ve sütunları ifade etmektedir. </a:t>
            </a:r>
          </a:p>
        </p:txBody>
      </p:sp>
      <p:pic>
        <p:nvPicPr>
          <p:cNvPr id="7" name="Resim 6">
            <a:extLst>
              <a:ext uri="{FF2B5EF4-FFF2-40B4-BE49-F238E27FC236}">
                <a16:creationId xmlns:a16="http://schemas.microsoft.com/office/drawing/2014/main" id="{58CEFCA8-45F8-49FD-BF03-5F340CDEF33B}"/>
              </a:ext>
            </a:extLst>
          </p:cNvPr>
          <p:cNvPicPr>
            <a:picLocks noChangeAspect="1"/>
          </p:cNvPicPr>
          <p:nvPr/>
        </p:nvPicPr>
        <p:blipFill>
          <a:blip r:embed="rId3"/>
          <a:stretch>
            <a:fillRect/>
          </a:stretch>
        </p:blipFill>
        <p:spPr>
          <a:xfrm>
            <a:off x="827584" y="2723348"/>
            <a:ext cx="3017396" cy="424465"/>
          </a:xfrm>
          <a:prstGeom prst="rect">
            <a:avLst/>
          </a:prstGeom>
        </p:spPr>
      </p:pic>
      <p:sp>
        <p:nvSpPr>
          <p:cNvPr id="17" name="Metin kutusu 16">
            <a:extLst>
              <a:ext uri="{FF2B5EF4-FFF2-40B4-BE49-F238E27FC236}">
                <a16:creationId xmlns:a16="http://schemas.microsoft.com/office/drawing/2014/main" id="{BEF3B73E-2569-47CE-AB8E-877792C4E5F8}"/>
              </a:ext>
            </a:extLst>
          </p:cNvPr>
          <p:cNvSpPr txBox="1"/>
          <p:nvPr/>
        </p:nvSpPr>
        <p:spPr>
          <a:xfrm>
            <a:off x="3833834" y="2701881"/>
            <a:ext cx="5130654" cy="1015663"/>
          </a:xfrm>
          <a:prstGeom prst="rect">
            <a:avLst/>
          </a:prstGeom>
          <a:noFill/>
        </p:spPr>
        <p:txBody>
          <a:bodyPr wrap="square">
            <a:spAutoFit/>
          </a:bodyPr>
          <a:lstStyle/>
          <a:p>
            <a:r>
              <a:rPr lang="tr-TR" sz="1200" dirty="0"/>
              <a:t>Denklem 7’de p ve q değerleri 0 olması durumunda, m00 değeri nesnenin piksel cinsinden alanını ifade etmektedir. Ayrıca, sırasıyla p ve q değerlerine 1 değerleri verilerek m10 ve m01 değerleri hesaplanmıştır. Denklem 8, 9 ve 10 da gerçekleştirilen işlemlere ait matematiksel ifadeler sunulmaktadır. </a:t>
            </a:r>
          </a:p>
        </p:txBody>
      </p:sp>
      <p:pic>
        <p:nvPicPr>
          <p:cNvPr id="12" name="Resim 11">
            <a:extLst>
              <a:ext uri="{FF2B5EF4-FFF2-40B4-BE49-F238E27FC236}">
                <a16:creationId xmlns:a16="http://schemas.microsoft.com/office/drawing/2014/main" id="{0DDF9C90-AF1E-43D9-B1A0-086E9DE578D6}"/>
              </a:ext>
            </a:extLst>
          </p:cNvPr>
          <p:cNvPicPr>
            <a:picLocks noChangeAspect="1"/>
          </p:cNvPicPr>
          <p:nvPr/>
        </p:nvPicPr>
        <p:blipFill>
          <a:blip r:embed="rId4"/>
          <a:stretch>
            <a:fillRect/>
          </a:stretch>
        </p:blipFill>
        <p:spPr>
          <a:xfrm>
            <a:off x="762000" y="3187155"/>
            <a:ext cx="3094026" cy="1125100"/>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5893C490-F4F6-40D7-A8CC-6445A58BA95B}"/>
              </a:ext>
            </a:extLst>
          </p:cNvPr>
          <p:cNvSpPr txBox="1"/>
          <p:nvPr/>
        </p:nvSpPr>
        <p:spPr>
          <a:xfrm>
            <a:off x="467544" y="767017"/>
            <a:ext cx="8352928" cy="646331"/>
          </a:xfrm>
          <a:prstGeom prst="rect">
            <a:avLst/>
          </a:prstGeom>
          <a:noFill/>
        </p:spPr>
        <p:txBody>
          <a:bodyPr wrap="square">
            <a:spAutoFit/>
          </a:bodyPr>
          <a:lstStyle/>
          <a:p>
            <a:r>
              <a:rPr lang="tr-TR" sz="1200" dirty="0"/>
              <a:t>İkili görüntü üzerinde yer alan herhangi bir nesneye ait alan değeri denklem 8, x ağırlıklı moment denklem 9 ve y ağırlıklı moment denklem 10 ile hesaplanmaktadır. Bu durumda, ilgili nesnelere ait merkez noktasının x koordinatı denklem 11, merkez noktasına ait y noktasının koordinatı denklem 12’de verilen formüller kullanılarak bulunmaktadır.</a:t>
            </a:r>
          </a:p>
        </p:txBody>
      </p:sp>
      <p:pic>
        <p:nvPicPr>
          <p:cNvPr id="5" name="Resim 4">
            <a:extLst>
              <a:ext uri="{FF2B5EF4-FFF2-40B4-BE49-F238E27FC236}">
                <a16:creationId xmlns:a16="http://schemas.microsoft.com/office/drawing/2014/main" id="{3A399AD1-2069-4661-82C7-B488E12272CA}"/>
              </a:ext>
            </a:extLst>
          </p:cNvPr>
          <p:cNvPicPr>
            <a:picLocks noChangeAspect="1"/>
          </p:cNvPicPr>
          <p:nvPr/>
        </p:nvPicPr>
        <p:blipFill>
          <a:blip r:embed="rId3"/>
          <a:stretch>
            <a:fillRect/>
          </a:stretch>
        </p:blipFill>
        <p:spPr>
          <a:xfrm>
            <a:off x="539552" y="1510971"/>
            <a:ext cx="2568163" cy="1104996"/>
          </a:xfrm>
          <a:prstGeom prst="rect">
            <a:avLst/>
          </a:prstGeom>
        </p:spPr>
      </p:pic>
      <p:sp>
        <p:nvSpPr>
          <p:cNvPr id="15" name="Metin kutusu 14">
            <a:extLst>
              <a:ext uri="{FF2B5EF4-FFF2-40B4-BE49-F238E27FC236}">
                <a16:creationId xmlns:a16="http://schemas.microsoft.com/office/drawing/2014/main" id="{BCF46A88-2248-4C9A-8FDB-AFB9454B4C10}"/>
              </a:ext>
            </a:extLst>
          </p:cNvPr>
          <p:cNvSpPr txBox="1"/>
          <p:nvPr/>
        </p:nvSpPr>
        <p:spPr>
          <a:xfrm>
            <a:off x="3203848" y="1413348"/>
            <a:ext cx="5940152" cy="1015663"/>
          </a:xfrm>
          <a:prstGeom prst="rect">
            <a:avLst/>
          </a:prstGeom>
          <a:noFill/>
        </p:spPr>
        <p:txBody>
          <a:bodyPr wrap="square">
            <a:spAutoFit/>
          </a:bodyPr>
          <a:lstStyle/>
          <a:p>
            <a:r>
              <a:rPr lang="tr-TR" sz="1200" dirty="0"/>
              <a:t>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a:t>
            </a:r>
          </a:p>
        </p:txBody>
      </p:sp>
      <p:sp>
        <p:nvSpPr>
          <p:cNvPr id="17" name="Metin kutusu 16">
            <a:extLst>
              <a:ext uri="{FF2B5EF4-FFF2-40B4-BE49-F238E27FC236}">
                <a16:creationId xmlns:a16="http://schemas.microsoft.com/office/drawing/2014/main" id="{2C3EEA6A-F507-4249-90C8-48BDE0215517}"/>
              </a:ext>
            </a:extLst>
          </p:cNvPr>
          <p:cNvSpPr txBox="1"/>
          <p:nvPr/>
        </p:nvSpPr>
        <p:spPr>
          <a:xfrm>
            <a:off x="467544" y="2727911"/>
            <a:ext cx="5940152" cy="369332"/>
          </a:xfrm>
          <a:prstGeom prst="rect">
            <a:avLst/>
          </a:prstGeom>
          <a:noFill/>
        </p:spPr>
        <p:txBody>
          <a:bodyPr wrap="square">
            <a:spAutoFit/>
          </a:bodyPr>
          <a:lstStyle/>
          <a:p>
            <a:r>
              <a:rPr lang="tr-TR" b="1" dirty="0"/>
              <a:t>2.3. Sınıflandırma işlemi aşamasına ait adımlar</a:t>
            </a:r>
          </a:p>
        </p:txBody>
      </p:sp>
      <p:sp>
        <p:nvSpPr>
          <p:cNvPr id="19" name="Metin kutusu 18">
            <a:extLst>
              <a:ext uri="{FF2B5EF4-FFF2-40B4-BE49-F238E27FC236}">
                <a16:creationId xmlns:a16="http://schemas.microsoft.com/office/drawing/2014/main" id="{D4E0A573-FC11-40BF-88C6-C07A91B06FFC}"/>
              </a:ext>
            </a:extLst>
          </p:cNvPr>
          <p:cNvSpPr txBox="1"/>
          <p:nvPr/>
        </p:nvSpPr>
        <p:spPr>
          <a:xfrm>
            <a:off x="468122" y="3209188"/>
            <a:ext cx="5973572" cy="1323439"/>
          </a:xfrm>
          <a:prstGeom prst="rect">
            <a:avLst/>
          </a:prstGeom>
          <a:noFill/>
        </p:spPr>
        <p:txBody>
          <a:bodyPr wrap="square">
            <a:spAutoFit/>
          </a:bodyPr>
          <a:lstStyle/>
          <a:p>
            <a:r>
              <a:rPr lang="tr-TR" sz="1600" dirty="0"/>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p>
        </p:txBody>
      </p:sp>
    </p:spTree>
    <p:extLst>
      <p:ext uri="{BB962C8B-B14F-4D97-AF65-F5344CB8AC3E}">
        <p14:creationId xmlns:p14="http://schemas.microsoft.com/office/powerpoint/2010/main" val="2958721468"/>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2" name="Metin kutusu 11">
            <a:extLst>
              <a:ext uri="{FF2B5EF4-FFF2-40B4-BE49-F238E27FC236}">
                <a16:creationId xmlns:a16="http://schemas.microsoft.com/office/drawing/2014/main" id="{1A090915-EAEC-41F1-A790-1FA8C350BE20}"/>
              </a:ext>
            </a:extLst>
          </p:cNvPr>
          <p:cNvSpPr txBox="1"/>
          <p:nvPr/>
        </p:nvSpPr>
        <p:spPr>
          <a:xfrm>
            <a:off x="698892" y="971256"/>
            <a:ext cx="4572000" cy="369332"/>
          </a:xfrm>
          <a:prstGeom prst="rect">
            <a:avLst/>
          </a:prstGeom>
          <a:noFill/>
        </p:spPr>
        <p:txBody>
          <a:bodyPr wrap="square">
            <a:spAutoFit/>
          </a:bodyPr>
          <a:lstStyle/>
          <a:p>
            <a:r>
              <a:rPr lang="tr-TR" b="1" dirty="0"/>
              <a:t>2.3.1. Ortalama tabanlı sınıflandırma</a:t>
            </a:r>
          </a:p>
        </p:txBody>
      </p:sp>
      <p:sp>
        <p:nvSpPr>
          <p:cNvPr id="14" name="Metin kutusu 13">
            <a:extLst>
              <a:ext uri="{FF2B5EF4-FFF2-40B4-BE49-F238E27FC236}">
                <a16:creationId xmlns:a16="http://schemas.microsoft.com/office/drawing/2014/main" id="{8DC0A4F9-DD84-4C81-9D6A-343FA0C9B6FE}"/>
              </a:ext>
            </a:extLst>
          </p:cNvPr>
          <p:cNvSpPr txBox="1"/>
          <p:nvPr/>
        </p:nvSpPr>
        <p:spPr>
          <a:xfrm>
            <a:off x="680875" y="1638041"/>
            <a:ext cx="8167340" cy="830997"/>
          </a:xfrm>
          <a:prstGeom prst="rect">
            <a:avLst/>
          </a:prstGeom>
          <a:noFill/>
        </p:spPr>
        <p:txBody>
          <a:bodyPr wrap="square">
            <a:spAutoFit/>
          </a:bodyPr>
          <a:lstStyle/>
          <a:p>
            <a:r>
              <a:rPr lang="tr-TR" sz="1200" dirty="0"/>
              <a:t>Önerilen ilk yöntemde ortamda bulunan nesneler kendi aralarında otomatik olarak 3 sınıfa ayrıştırılmaktadır. Sınıflandırma işleminde oluşturulan ilk küme merkezi hesaplanırken denklem 13’te sunulan formül kullanılmaktadır. Denklemde K2, ortanca (ikinci) küme merkezini, N ortamda bulunan nesne sayısını, </a:t>
            </a:r>
            <a:r>
              <a:rPr lang="tr-TR" sz="1200" dirty="0" err="1"/>
              <a:t>Ax</a:t>
            </a:r>
            <a:r>
              <a:rPr lang="tr-TR" sz="1200" dirty="0"/>
              <a:t> (m00) x </a:t>
            </a:r>
            <a:r>
              <a:rPr lang="tr-TR" sz="1200" dirty="0" err="1"/>
              <a:t>indisli</a:t>
            </a:r>
            <a:r>
              <a:rPr lang="tr-TR" sz="1200" dirty="0"/>
              <a:t> nesnenin alanını ifade etmektedir. </a:t>
            </a:r>
          </a:p>
        </p:txBody>
      </p:sp>
      <p:pic>
        <p:nvPicPr>
          <p:cNvPr id="6" name="Resim 5">
            <a:extLst>
              <a:ext uri="{FF2B5EF4-FFF2-40B4-BE49-F238E27FC236}">
                <a16:creationId xmlns:a16="http://schemas.microsoft.com/office/drawing/2014/main" id="{6505CE60-746F-41CD-99CA-BC1F706AAEE4}"/>
              </a:ext>
            </a:extLst>
          </p:cNvPr>
          <p:cNvPicPr>
            <a:picLocks noChangeAspect="1"/>
          </p:cNvPicPr>
          <p:nvPr/>
        </p:nvPicPr>
        <p:blipFill>
          <a:blip r:embed="rId3"/>
          <a:stretch>
            <a:fillRect/>
          </a:stretch>
        </p:blipFill>
        <p:spPr>
          <a:xfrm>
            <a:off x="810068" y="2447680"/>
            <a:ext cx="2585864" cy="401532"/>
          </a:xfrm>
          <a:prstGeom prst="rect">
            <a:avLst/>
          </a:prstGeom>
        </p:spPr>
      </p:pic>
      <p:sp>
        <p:nvSpPr>
          <p:cNvPr id="18" name="Metin kutusu 17">
            <a:extLst>
              <a:ext uri="{FF2B5EF4-FFF2-40B4-BE49-F238E27FC236}">
                <a16:creationId xmlns:a16="http://schemas.microsoft.com/office/drawing/2014/main" id="{082CBD2A-AEDD-41E7-8FB8-9E6D78D69217}"/>
              </a:ext>
            </a:extLst>
          </p:cNvPr>
          <p:cNvSpPr txBox="1"/>
          <p:nvPr/>
        </p:nvSpPr>
        <p:spPr>
          <a:xfrm>
            <a:off x="3736300" y="2232947"/>
            <a:ext cx="5236767" cy="830997"/>
          </a:xfrm>
          <a:prstGeom prst="rect">
            <a:avLst/>
          </a:prstGeom>
          <a:noFill/>
        </p:spPr>
        <p:txBody>
          <a:bodyPr wrap="square">
            <a:spAutoFit/>
          </a:bodyPr>
          <a:lstStyle/>
          <a:p>
            <a:r>
              <a:rPr lang="tr-TR" sz="1200" dirty="0"/>
              <a:t>Diğer iki küme merkezi hesaplanırken ilk olarak en büyük (</a:t>
            </a:r>
            <a:r>
              <a:rPr lang="tr-TR" sz="1200" dirty="0" err="1"/>
              <a:t>maksAlan</a:t>
            </a:r>
            <a:r>
              <a:rPr lang="tr-TR" sz="1200" dirty="0"/>
              <a:t>) ve en küçük (</a:t>
            </a:r>
            <a:r>
              <a:rPr lang="tr-TR" sz="1200" dirty="0" err="1"/>
              <a:t>minAlan</a:t>
            </a:r>
            <a:r>
              <a:rPr lang="tr-TR" sz="1200" dirty="0"/>
              <a:t>) alan hesaplanmaktadır. K1 ve K3 küme merkezlerinin hesaplanmasını gösteren ifadeler, denklem 14 ve denklem 15’te sunulmaktadır. </a:t>
            </a:r>
          </a:p>
        </p:txBody>
      </p:sp>
      <p:pic>
        <p:nvPicPr>
          <p:cNvPr id="9" name="Resim 8">
            <a:extLst>
              <a:ext uri="{FF2B5EF4-FFF2-40B4-BE49-F238E27FC236}">
                <a16:creationId xmlns:a16="http://schemas.microsoft.com/office/drawing/2014/main" id="{B2E47388-80B2-46DC-B116-78776BAB7A2E}"/>
              </a:ext>
            </a:extLst>
          </p:cNvPr>
          <p:cNvPicPr>
            <a:picLocks noChangeAspect="1"/>
          </p:cNvPicPr>
          <p:nvPr/>
        </p:nvPicPr>
        <p:blipFill>
          <a:blip r:embed="rId4"/>
          <a:stretch>
            <a:fillRect/>
          </a:stretch>
        </p:blipFill>
        <p:spPr>
          <a:xfrm>
            <a:off x="778100" y="2959531"/>
            <a:ext cx="2664296" cy="745031"/>
          </a:xfrm>
          <a:prstGeom prst="rect">
            <a:avLst/>
          </a:prstGeom>
        </p:spPr>
      </p:pic>
      <p:sp>
        <p:nvSpPr>
          <p:cNvPr id="22" name="Metin kutusu 21">
            <a:extLst>
              <a:ext uri="{FF2B5EF4-FFF2-40B4-BE49-F238E27FC236}">
                <a16:creationId xmlns:a16="http://schemas.microsoft.com/office/drawing/2014/main" id="{87A41284-FA34-4B42-85E9-8B1D08B3F4A0}"/>
              </a:ext>
            </a:extLst>
          </p:cNvPr>
          <p:cNvSpPr txBox="1"/>
          <p:nvPr/>
        </p:nvSpPr>
        <p:spPr>
          <a:xfrm>
            <a:off x="3728528" y="2990995"/>
            <a:ext cx="5146436" cy="830997"/>
          </a:xfrm>
          <a:prstGeom prst="rect">
            <a:avLst/>
          </a:prstGeom>
          <a:noFill/>
        </p:spPr>
        <p:txBody>
          <a:bodyPr wrap="square">
            <a:spAutoFit/>
          </a:bodyPr>
          <a:lstStyle/>
          <a:p>
            <a:r>
              <a:rPr lang="tr-TR" sz="1200" dirty="0"/>
              <a:t>Nesneleri sınıflandırma aşamasında, ilgili nesnenin alanı ile her bir küme merkezi arasındaki mesafe hesaplanmaktadır. Nesneler kendilerine en yakın noktada bulunan küme merkezlerine yerleştirilerek sınıflandırılmaktadır.</a:t>
            </a:r>
          </a:p>
        </p:txBody>
      </p:sp>
    </p:spTree>
    <p:extLst>
      <p:ext uri="{BB962C8B-B14F-4D97-AF65-F5344CB8AC3E}">
        <p14:creationId xmlns:p14="http://schemas.microsoft.com/office/powerpoint/2010/main" val="2119051035"/>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3" name="Metin kutusu 12">
            <a:extLst>
              <a:ext uri="{FF2B5EF4-FFF2-40B4-BE49-F238E27FC236}">
                <a16:creationId xmlns:a16="http://schemas.microsoft.com/office/drawing/2014/main" id="{D8018925-070A-448A-BBB1-55BE8FD706DF}"/>
              </a:ext>
            </a:extLst>
          </p:cNvPr>
          <p:cNvSpPr txBox="1"/>
          <p:nvPr/>
        </p:nvSpPr>
        <p:spPr>
          <a:xfrm>
            <a:off x="762000" y="685800"/>
            <a:ext cx="4572000" cy="369332"/>
          </a:xfrm>
          <a:prstGeom prst="rect">
            <a:avLst/>
          </a:prstGeom>
          <a:noFill/>
        </p:spPr>
        <p:txBody>
          <a:bodyPr wrap="square">
            <a:spAutoFit/>
          </a:bodyPr>
          <a:lstStyle/>
          <a:p>
            <a:r>
              <a:rPr lang="tr-TR" b="1" dirty="0"/>
              <a:t>2.3.2. K-</a:t>
            </a:r>
            <a:r>
              <a:rPr lang="tr-TR" b="1" dirty="0" err="1"/>
              <a:t>means</a:t>
            </a:r>
            <a:r>
              <a:rPr lang="tr-TR" b="1" dirty="0"/>
              <a:t> kümeleme yöntemi</a:t>
            </a:r>
          </a:p>
        </p:txBody>
      </p:sp>
      <p:sp>
        <p:nvSpPr>
          <p:cNvPr id="15" name="Metin kutusu 14">
            <a:extLst>
              <a:ext uri="{FF2B5EF4-FFF2-40B4-BE49-F238E27FC236}">
                <a16:creationId xmlns:a16="http://schemas.microsoft.com/office/drawing/2014/main" id="{63DA8E92-9849-4182-9F21-5308E680C9BB}"/>
              </a:ext>
            </a:extLst>
          </p:cNvPr>
          <p:cNvSpPr txBox="1"/>
          <p:nvPr/>
        </p:nvSpPr>
        <p:spPr>
          <a:xfrm>
            <a:off x="714374" y="1042791"/>
            <a:ext cx="8250113" cy="1015663"/>
          </a:xfrm>
          <a:prstGeom prst="rect">
            <a:avLst/>
          </a:prstGeom>
          <a:noFill/>
        </p:spPr>
        <p:txBody>
          <a:bodyPr wrap="square">
            <a:spAutoFit/>
          </a:bodyPr>
          <a:lstStyle/>
          <a:p>
            <a:r>
              <a:rPr lang="tr-TR" sz="1200" dirty="0"/>
              <a:t>K-</a:t>
            </a:r>
            <a:r>
              <a:rPr lang="tr-TR" sz="1200" dirty="0" err="1"/>
              <a:t>means</a:t>
            </a:r>
            <a:r>
              <a:rPr lang="tr-TR" sz="1200" dirty="0"/>
              <a:t> algoritması, N adet veri nesnesinin K adet kümeye bölünmesidir. K-</a:t>
            </a:r>
            <a:r>
              <a:rPr lang="tr-TR" sz="1200" dirty="0" err="1"/>
              <a:t>means</a:t>
            </a:r>
            <a:r>
              <a:rPr lang="tr-TR" sz="1200" dirty="0"/>
              <a:t> kümeleme, </a:t>
            </a:r>
            <a:r>
              <a:rPr lang="tr-TR" sz="1200" dirty="0" err="1"/>
              <a:t>karesel</a:t>
            </a:r>
            <a:r>
              <a:rPr lang="tr-TR" sz="1200" dirty="0"/>
              <a:t> hatayı en aza indirgemek için N tane veriyi K adet kümeye bölümlemeyi amaçlamaktadır. K-</a:t>
            </a:r>
            <a:r>
              <a:rPr lang="tr-TR" sz="1200" dirty="0" err="1"/>
              <a:t>means</a:t>
            </a:r>
            <a:r>
              <a:rPr lang="tr-TR" sz="1200" dirty="0"/>
              <a:t> algoritmasının temel amacı bölümleme sonucunda elde edilen küme içindeki verilerin benzerliklerinin maksimum, kümeler arasındaki benzerliklerin ise minimum olmasıdır. K-</a:t>
            </a:r>
            <a:r>
              <a:rPr lang="tr-TR" sz="1200" dirty="0" err="1"/>
              <a:t>means</a:t>
            </a:r>
            <a:r>
              <a:rPr lang="tr-TR" sz="1200" dirty="0"/>
              <a:t> algoritmasının çalışma sürecini maddeler halinde sunulan 4 aşamada ifade edilmektedir. </a:t>
            </a:r>
          </a:p>
        </p:txBody>
      </p:sp>
      <p:sp>
        <p:nvSpPr>
          <p:cNvPr id="16" name="Metin kutusu 15">
            <a:extLst>
              <a:ext uri="{FF2B5EF4-FFF2-40B4-BE49-F238E27FC236}">
                <a16:creationId xmlns:a16="http://schemas.microsoft.com/office/drawing/2014/main" id="{92C19BA8-795D-410E-A8D4-F7AD8BEF51CD}"/>
              </a:ext>
            </a:extLst>
          </p:cNvPr>
          <p:cNvSpPr txBox="1"/>
          <p:nvPr/>
        </p:nvSpPr>
        <p:spPr>
          <a:xfrm>
            <a:off x="714374" y="2218627"/>
            <a:ext cx="7894131" cy="1815882"/>
          </a:xfrm>
          <a:prstGeom prst="rect">
            <a:avLst/>
          </a:prstGeom>
          <a:noFill/>
        </p:spPr>
        <p:txBody>
          <a:bodyPr wrap="square">
            <a:spAutoFit/>
          </a:bodyPr>
          <a:lstStyle/>
          <a:p>
            <a:pPr marL="228600" indent="-228600">
              <a:buAutoNum type="arabicPeriod"/>
            </a:pPr>
            <a:r>
              <a:rPr lang="tr-TR" sz="1600" dirty="0"/>
              <a:t>İlk olarak, K adet küme için rastgele başlangıç küme merkezleri belirlenmektedir, </a:t>
            </a:r>
          </a:p>
          <a:p>
            <a:pPr marL="228600" indent="-228600">
              <a:buAutoNum type="arabicPeriod"/>
            </a:pPr>
            <a:r>
              <a:rPr lang="tr-TR" sz="1600" dirty="0"/>
              <a:t>Her nesnenin seçilmiş olan küme merkez noktalarına olan uzaklığı hesaplanmaktadır. Küme merkez noktalarına olan uzaklıklarına göre tüm nesneler k adet kümeden en yakın olan kümeye yerleştirilmektedir, </a:t>
            </a:r>
          </a:p>
          <a:p>
            <a:pPr marL="228600" indent="-228600">
              <a:buAutoNum type="arabicPeriod"/>
            </a:pPr>
            <a:r>
              <a:rPr lang="tr-TR" sz="1600" dirty="0"/>
              <a:t>Yeni oluşan kümelerin merkez noktaları, o kümedeki tüm nesnelerin ortalama değerlerinden elde edilmiş veriye göre değiştirilmektedir, </a:t>
            </a:r>
          </a:p>
          <a:p>
            <a:pPr marL="228600" indent="-228600">
              <a:buAutoNum type="arabicPeriod"/>
            </a:pPr>
            <a:r>
              <a:rPr lang="tr-TR" sz="1600" dirty="0"/>
              <a:t>Küme merkez noktaları sabit olmadığı sürece 2. ve 3. adımlar tekrarlanmaktadır.</a:t>
            </a:r>
          </a:p>
        </p:txBody>
      </p:sp>
    </p:spTree>
    <p:extLst>
      <p:ext uri="{BB962C8B-B14F-4D97-AF65-F5344CB8AC3E}">
        <p14:creationId xmlns:p14="http://schemas.microsoft.com/office/powerpoint/2010/main" val="868695585"/>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0" name="Metin kutusu 9">
            <a:extLst>
              <a:ext uri="{FF2B5EF4-FFF2-40B4-BE49-F238E27FC236}">
                <a16:creationId xmlns:a16="http://schemas.microsoft.com/office/drawing/2014/main" id="{73CBD86C-A394-4F78-BFE8-4822BF789C69}"/>
              </a:ext>
            </a:extLst>
          </p:cNvPr>
          <p:cNvSpPr txBox="1"/>
          <p:nvPr/>
        </p:nvSpPr>
        <p:spPr>
          <a:xfrm>
            <a:off x="663939" y="711100"/>
            <a:ext cx="8254170" cy="307777"/>
          </a:xfrm>
          <a:prstGeom prst="rect">
            <a:avLst/>
          </a:prstGeom>
          <a:noFill/>
        </p:spPr>
        <p:txBody>
          <a:bodyPr wrap="square">
            <a:spAutoFit/>
          </a:bodyPr>
          <a:lstStyle/>
          <a:p>
            <a:r>
              <a:rPr lang="tr-TR" sz="1400" dirty="0"/>
              <a:t>Makalede kullanılmakta olan K-</a:t>
            </a:r>
            <a:r>
              <a:rPr lang="tr-TR" sz="1400" dirty="0" err="1"/>
              <a:t>means</a:t>
            </a:r>
            <a:r>
              <a:rPr lang="tr-TR" sz="1400" dirty="0"/>
              <a:t> algoritmasının akış diyagramı Şekil 5’te gösterilmektedir</a:t>
            </a:r>
          </a:p>
        </p:txBody>
      </p:sp>
      <p:pic>
        <p:nvPicPr>
          <p:cNvPr id="4" name="Resim 3">
            <a:extLst>
              <a:ext uri="{FF2B5EF4-FFF2-40B4-BE49-F238E27FC236}">
                <a16:creationId xmlns:a16="http://schemas.microsoft.com/office/drawing/2014/main" id="{4B1D99D5-6D96-4502-880F-ACDF1EB7E73C}"/>
              </a:ext>
            </a:extLst>
          </p:cNvPr>
          <p:cNvPicPr>
            <a:picLocks noChangeAspect="1"/>
          </p:cNvPicPr>
          <p:nvPr/>
        </p:nvPicPr>
        <p:blipFill>
          <a:blip r:embed="rId3"/>
          <a:stretch>
            <a:fillRect/>
          </a:stretch>
        </p:blipFill>
        <p:spPr>
          <a:xfrm>
            <a:off x="738166" y="1136450"/>
            <a:ext cx="2389524" cy="3658959"/>
          </a:xfrm>
          <a:prstGeom prst="rect">
            <a:avLst/>
          </a:prstGeom>
        </p:spPr>
      </p:pic>
      <p:sp>
        <p:nvSpPr>
          <p:cNvPr id="14" name="Metin kutusu 13">
            <a:extLst>
              <a:ext uri="{FF2B5EF4-FFF2-40B4-BE49-F238E27FC236}">
                <a16:creationId xmlns:a16="http://schemas.microsoft.com/office/drawing/2014/main" id="{3C723C8E-31F7-4A23-9F42-86B74FA10A63}"/>
              </a:ext>
            </a:extLst>
          </p:cNvPr>
          <p:cNvSpPr txBox="1"/>
          <p:nvPr/>
        </p:nvSpPr>
        <p:spPr>
          <a:xfrm>
            <a:off x="3436866" y="1018877"/>
            <a:ext cx="5527621" cy="1015663"/>
          </a:xfrm>
          <a:prstGeom prst="rect">
            <a:avLst/>
          </a:prstGeom>
          <a:noFill/>
        </p:spPr>
        <p:txBody>
          <a:bodyPr wrap="square">
            <a:spAutoFit/>
          </a:bodyPr>
          <a:lstStyle/>
          <a:p>
            <a:r>
              <a:rPr lang="tr-TR" sz="1200" dirty="0"/>
              <a:t>Kümeleme işlemi nesnelerin birbirleri ile olan benzerlik veya </a:t>
            </a:r>
            <a:r>
              <a:rPr lang="tr-TR" sz="1200" dirty="0" err="1"/>
              <a:t>benzemezliklerine</a:t>
            </a:r>
            <a:r>
              <a:rPr lang="tr-TR" sz="1200" dirty="0"/>
              <a:t> göre gerçekleştirilmektedir. Benzerlik ve </a:t>
            </a:r>
            <a:r>
              <a:rPr lang="tr-TR" sz="1200" dirty="0" err="1"/>
              <a:t>benzemezlik</a:t>
            </a:r>
            <a:r>
              <a:rPr lang="tr-TR" sz="1200" dirty="0"/>
              <a:t> ölçümlerinde en yaygın olarak kullanılan mesafe ölçüm yöntemleri </a:t>
            </a:r>
            <a:r>
              <a:rPr lang="tr-TR" sz="1200" dirty="0" err="1"/>
              <a:t>Euclidean</a:t>
            </a:r>
            <a:r>
              <a:rPr lang="tr-TR" sz="1200" dirty="0"/>
              <a:t>, Manhattan ve </a:t>
            </a:r>
            <a:r>
              <a:rPr lang="tr-TR" sz="1200" dirty="0" err="1"/>
              <a:t>Minkowski</a:t>
            </a:r>
            <a:r>
              <a:rPr lang="tr-TR" sz="1200" dirty="0"/>
              <a:t> yöntemleridir. </a:t>
            </a:r>
            <a:r>
              <a:rPr lang="tr-TR" sz="1200" dirty="0" err="1"/>
              <a:t>Euclidean</a:t>
            </a:r>
            <a:r>
              <a:rPr lang="tr-TR" sz="1200" dirty="0"/>
              <a:t>, Manhattan ve </a:t>
            </a:r>
            <a:r>
              <a:rPr lang="tr-TR" sz="1200" dirty="0" err="1"/>
              <a:t>Minkowski</a:t>
            </a:r>
            <a:r>
              <a:rPr lang="tr-TR" sz="1200" dirty="0"/>
              <a:t> mesafelerinin hesaplanması Denklem 16, 17 ve 18’de sırası ile gösterilmektedir. </a:t>
            </a:r>
          </a:p>
        </p:txBody>
      </p:sp>
      <p:pic>
        <p:nvPicPr>
          <p:cNvPr id="12" name="Resim 11">
            <a:extLst>
              <a:ext uri="{FF2B5EF4-FFF2-40B4-BE49-F238E27FC236}">
                <a16:creationId xmlns:a16="http://schemas.microsoft.com/office/drawing/2014/main" id="{861450BA-8C79-4C62-9C18-CEE999D1AF33}"/>
              </a:ext>
            </a:extLst>
          </p:cNvPr>
          <p:cNvPicPr>
            <a:picLocks noChangeAspect="1"/>
          </p:cNvPicPr>
          <p:nvPr/>
        </p:nvPicPr>
        <p:blipFill>
          <a:blip r:embed="rId4"/>
          <a:stretch>
            <a:fillRect/>
          </a:stretch>
        </p:blipFill>
        <p:spPr>
          <a:xfrm>
            <a:off x="3538663" y="2081423"/>
            <a:ext cx="2721242" cy="1025513"/>
          </a:xfrm>
          <a:prstGeom prst="rect">
            <a:avLst/>
          </a:prstGeom>
        </p:spPr>
      </p:pic>
      <p:sp>
        <p:nvSpPr>
          <p:cNvPr id="22" name="Metin kutusu 21">
            <a:extLst>
              <a:ext uri="{FF2B5EF4-FFF2-40B4-BE49-F238E27FC236}">
                <a16:creationId xmlns:a16="http://schemas.microsoft.com/office/drawing/2014/main" id="{12351C54-707F-4B52-8638-F6A553B9937D}"/>
              </a:ext>
            </a:extLst>
          </p:cNvPr>
          <p:cNvSpPr txBox="1"/>
          <p:nvPr/>
        </p:nvSpPr>
        <p:spPr>
          <a:xfrm>
            <a:off x="3512909" y="3230485"/>
            <a:ext cx="5811398" cy="1169551"/>
          </a:xfrm>
          <a:prstGeom prst="rect">
            <a:avLst/>
          </a:prstGeom>
          <a:noFill/>
        </p:spPr>
        <p:txBody>
          <a:bodyPr wrap="square">
            <a:spAutoFit/>
          </a:bodyPr>
          <a:lstStyle/>
          <a:p>
            <a:r>
              <a:rPr lang="tr-TR" sz="1400" dirty="0"/>
              <a:t>Bu çalışmada nesneleri kümeleme işlemi aşamasında benzerliklerinden yararlanılmıştır. Nesnelerin küme merkezlerine uzaklıklarının hesaplanmasında ve kümeleme işleminin gerçekleştirilmesinde Denklem 16'da gösterilmekte olan </a:t>
            </a:r>
            <a:r>
              <a:rPr lang="tr-TR" sz="1400" dirty="0" err="1"/>
              <a:t>Euclidean</a:t>
            </a:r>
            <a:r>
              <a:rPr lang="tr-TR" sz="1400" dirty="0"/>
              <a:t> mesafe ölçümü kullanılmaktadır. </a:t>
            </a:r>
          </a:p>
        </p:txBody>
      </p:sp>
    </p:spTree>
    <p:extLst>
      <p:ext uri="{BB962C8B-B14F-4D97-AF65-F5344CB8AC3E}">
        <p14:creationId xmlns:p14="http://schemas.microsoft.com/office/powerpoint/2010/main" val="2534281251"/>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451423" y="2269480"/>
            <a:ext cx="4071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2400" dirty="0"/>
              <a:t>DENEYSEL ÇALIŞMA</a:t>
            </a:r>
            <a:endParaRPr lang="zh-CN" altLang="en-US" sz="24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03</a:t>
            </a:r>
            <a:endParaRPr lang="zh-CN" altLang="en-US" sz="6000" b="1">
              <a:latin typeface="Calibri" panose="020F0502020204030204" pitchFamily="34" charset="0"/>
            </a:endParaRPr>
          </a:p>
        </p:txBody>
      </p:sp>
    </p:spTree>
  </p:cSld>
  <p:clrMapOvr>
    <a:masterClrMapping/>
  </p:clrMapOvr>
  <p:transition>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sp>
        <p:nvSpPr>
          <p:cNvPr id="10" name="Metin kutusu 9">
            <a:extLst>
              <a:ext uri="{FF2B5EF4-FFF2-40B4-BE49-F238E27FC236}">
                <a16:creationId xmlns:a16="http://schemas.microsoft.com/office/drawing/2014/main" id="{0A854AA0-3DAA-446B-804B-2747D119B9BF}"/>
              </a:ext>
            </a:extLst>
          </p:cNvPr>
          <p:cNvSpPr txBox="1"/>
          <p:nvPr/>
        </p:nvSpPr>
        <p:spPr>
          <a:xfrm>
            <a:off x="539552" y="593527"/>
            <a:ext cx="8822183" cy="1200329"/>
          </a:xfrm>
          <a:prstGeom prst="rect">
            <a:avLst/>
          </a:prstGeom>
          <a:noFill/>
        </p:spPr>
        <p:txBody>
          <a:bodyPr wrap="square">
            <a:spAutoFit/>
          </a:bodyPr>
          <a:lstStyle/>
          <a:p>
            <a:r>
              <a:rPr lang="tr-TR" sz="1200" dirty="0"/>
              <a:t>Önerilen yöntem ile ortamda bulunan fındıkların tespit edilerek kümelenmesine yönelik deneysel çalışma yapılmaktadır. Çalışmada 1.3 </a:t>
            </a:r>
            <a:r>
              <a:rPr lang="tr-TR" sz="1200" dirty="0" err="1"/>
              <a:t>Megapiksel</a:t>
            </a:r>
            <a:r>
              <a:rPr lang="tr-TR" sz="1200" dirty="0"/>
              <a:t> CMOS, 640 x 480 çözünürlükteki </a:t>
            </a:r>
            <a:r>
              <a:rPr lang="tr-TR" sz="1200" dirty="0" err="1"/>
              <a:t>Logitech</a:t>
            </a:r>
            <a:r>
              <a:rPr lang="tr-TR" sz="1200" dirty="0"/>
              <a:t> C110 USB kamera kullanılarak görüntüler alınmaktadır. Alınan görüntüler, </a:t>
            </a:r>
            <a:r>
              <a:rPr lang="tr-TR" sz="1200" dirty="0" err="1"/>
              <a:t>Ubuntu</a:t>
            </a:r>
            <a:r>
              <a:rPr lang="tr-TR" sz="1200" dirty="0"/>
              <a:t> 12.04 işletim sistemine sahip bir bilgisayar üzerinde işlenmektedir. Görüntülerin işlenmesi ve sınıflandırılması aşamalarında </a:t>
            </a:r>
            <a:r>
              <a:rPr lang="tr-TR" sz="1200" dirty="0" err="1"/>
              <a:t>OpenCV</a:t>
            </a:r>
            <a:r>
              <a:rPr lang="tr-TR" sz="1200" dirty="0"/>
              <a:t> Kütüphanesi ve </a:t>
            </a:r>
            <a:r>
              <a:rPr lang="tr-TR" sz="1200" dirty="0" err="1"/>
              <a:t>Weka</a:t>
            </a:r>
            <a:r>
              <a:rPr lang="tr-TR" sz="1200"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5" name="Resim 4">
            <a:extLst>
              <a:ext uri="{FF2B5EF4-FFF2-40B4-BE49-F238E27FC236}">
                <a16:creationId xmlns:a16="http://schemas.microsoft.com/office/drawing/2014/main" id="{5357B3E1-EBAE-4BD6-ACBC-035524FC1E8F}"/>
              </a:ext>
            </a:extLst>
          </p:cNvPr>
          <p:cNvPicPr>
            <a:picLocks noChangeAspect="1"/>
          </p:cNvPicPr>
          <p:nvPr/>
        </p:nvPicPr>
        <p:blipFill>
          <a:blip r:embed="rId3"/>
          <a:stretch>
            <a:fillRect/>
          </a:stretch>
        </p:blipFill>
        <p:spPr>
          <a:xfrm>
            <a:off x="3908606" y="1793856"/>
            <a:ext cx="5235394" cy="3261643"/>
          </a:xfrm>
          <a:prstGeom prst="rect">
            <a:avLst/>
          </a:prstGeom>
        </p:spPr>
      </p:pic>
      <p:sp>
        <p:nvSpPr>
          <p:cNvPr id="14" name="Metin kutusu 13">
            <a:extLst>
              <a:ext uri="{FF2B5EF4-FFF2-40B4-BE49-F238E27FC236}">
                <a16:creationId xmlns:a16="http://schemas.microsoft.com/office/drawing/2014/main" id="{7E91A57A-D3AC-4DE1-8DBE-6E33835D8D13}"/>
              </a:ext>
            </a:extLst>
          </p:cNvPr>
          <p:cNvSpPr txBox="1"/>
          <p:nvPr/>
        </p:nvSpPr>
        <p:spPr>
          <a:xfrm>
            <a:off x="549631" y="1793856"/>
            <a:ext cx="3348896" cy="2862322"/>
          </a:xfrm>
          <a:prstGeom prst="rect">
            <a:avLst/>
          </a:prstGeom>
          <a:noFill/>
        </p:spPr>
        <p:txBody>
          <a:bodyPr wrap="square">
            <a:spAutoFit/>
          </a:bodyPr>
          <a:lstStyle/>
          <a:p>
            <a:r>
              <a:rPr lang="tr-TR" sz="1200" dirty="0"/>
              <a:t>Bu işlemden sonra görüntü ön işleme aşamasına geçilmektedir. Görüntü ön işleme aşamasında, resim üzerinde filtreleme, grileştirme, </a:t>
            </a:r>
            <a:r>
              <a:rPr lang="tr-TR" sz="1200" dirty="0" err="1"/>
              <a:t>eşikleşme</a:t>
            </a:r>
            <a:r>
              <a:rPr lang="tr-TR" sz="1200"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a:t>
            </a:r>
          </a:p>
        </p:txBody>
      </p:sp>
    </p:spTree>
    <p:extLst>
      <p:ext uri="{BB962C8B-B14F-4D97-AF65-F5344CB8AC3E}">
        <p14:creationId xmlns:p14="http://schemas.microsoft.com/office/powerpoint/2010/main" val="2468047570"/>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sp>
        <p:nvSpPr>
          <p:cNvPr id="8" name="Metin kutusu 7">
            <a:extLst>
              <a:ext uri="{FF2B5EF4-FFF2-40B4-BE49-F238E27FC236}">
                <a16:creationId xmlns:a16="http://schemas.microsoft.com/office/drawing/2014/main" id="{482E5F78-9EA4-495B-A62D-70F4F80EEEEA}"/>
              </a:ext>
            </a:extLst>
          </p:cNvPr>
          <p:cNvSpPr txBox="1"/>
          <p:nvPr/>
        </p:nvSpPr>
        <p:spPr>
          <a:xfrm>
            <a:off x="714374" y="739238"/>
            <a:ext cx="8250113" cy="954107"/>
          </a:xfrm>
          <a:prstGeom prst="rect">
            <a:avLst/>
          </a:prstGeom>
          <a:noFill/>
        </p:spPr>
        <p:txBody>
          <a:bodyPr wrap="square">
            <a:spAutoFit/>
          </a:bodyPr>
          <a:lstStyle/>
          <a:p>
            <a:r>
              <a:rPr lang="tr-TR" sz="1400" dirty="0"/>
              <a:t>Ortalama tabanlı ve K-</a:t>
            </a:r>
            <a:r>
              <a:rPr lang="tr-TR" sz="1400" dirty="0" err="1"/>
              <a:t>means</a:t>
            </a:r>
            <a:r>
              <a:rPr lang="tr-TR" sz="1400" dirty="0"/>
              <a:t> algoritmasına göre kümeleme işleminde, piksel cinsinden bulunan alan değerleri kullanılarak küme merkezleri elde edilmektedir. Küme merkezleri elde edilirken çalışma ortamına 150 adet fındık yerleştirilerek bilgi </a:t>
            </a:r>
            <a:r>
              <a:rPr lang="tr-TR" sz="1400" dirty="0" err="1"/>
              <a:t>veritabanı</a:t>
            </a:r>
            <a:r>
              <a:rPr lang="tr-TR" sz="1400" dirty="0"/>
              <a:t> oluşturulmaktadır. Ortalama tabanlı ve K-</a:t>
            </a:r>
            <a:r>
              <a:rPr lang="tr-TR" sz="1400" dirty="0" err="1"/>
              <a:t>means</a:t>
            </a:r>
            <a:r>
              <a:rPr lang="tr-TR" sz="1400" dirty="0"/>
              <a:t> algoritmaları kullanılarak elde edilen küme merkezleri tablo 1’de sunulmaktadır.</a:t>
            </a:r>
          </a:p>
        </p:txBody>
      </p:sp>
      <p:pic>
        <p:nvPicPr>
          <p:cNvPr id="4" name="Resim 3">
            <a:extLst>
              <a:ext uri="{FF2B5EF4-FFF2-40B4-BE49-F238E27FC236}">
                <a16:creationId xmlns:a16="http://schemas.microsoft.com/office/drawing/2014/main" id="{4377EA18-93B4-4989-B35D-50DF45625439}"/>
              </a:ext>
            </a:extLst>
          </p:cNvPr>
          <p:cNvPicPr>
            <a:picLocks noChangeAspect="1"/>
          </p:cNvPicPr>
          <p:nvPr/>
        </p:nvPicPr>
        <p:blipFill>
          <a:blip r:embed="rId3"/>
          <a:stretch>
            <a:fillRect/>
          </a:stretch>
        </p:blipFill>
        <p:spPr>
          <a:xfrm>
            <a:off x="344963" y="2097391"/>
            <a:ext cx="3450898" cy="1812814"/>
          </a:xfrm>
          <a:prstGeom prst="rect">
            <a:avLst/>
          </a:prstGeom>
        </p:spPr>
      </p:pic>
      <p:sp>
        <p:nvSpPr>
          <p:cNvPr id="12" name="Metin kutusu 11">
            <a:extLst>
              <a:ext uri="{FF2B5EF4-FFF2-40B4-BE49-F238E27FC236}">
                <a16:creationId xmlns:a16="http://schemas.microsoft.com/office/drawing/2014/main" id="{26F33272-14BD-46DC-8065-5D4609D9395B}"/>
              </a:ext>
            </a:extLst>
          </p:cNvPr>
          <p:cNvSpPr txBox="1"/>
          <p:nvPr/>
        </p:nvSpPr>
        <p:spPr>
          <a:xfrm>
            <a:off x="3754071" y="1932263"/>
            <a:ext cx="4972958" cy="954107"/>
          </a:xfrm>
          <a:prstGeom prst="rect">
            <a:avLst/>
          </a:prstGeom>
          <a:noFill/>
        </p:spPr>
        <p:txBody>
          <a:bodyPr wrap="square">
            <a:spAutoFit/>
          </a:bodyPr>
          <a:lstStyle/>
          <a:p>
            <a:r>
              <a:rPr lang="tr-TR" sz="1400" dirty="0"/>
              <a:t>Örnek çalışmada ortamda bulunan 25 adet fındık önerilen yöntem kullanılarak %100 başarım oranı ile tespit edilmektedir. Ayrıca, çalışmanın yöntem kısmında sunulan kümeleme metotlarına göre fındıklar ayrıştırılmaktadır. </a:t>
            </a:r>
          </a:p>
        </p:txBody>
      </p:sp>
      <p:sp>
        <p:nvSpPr>
          <p:cNvPr id="15" name="Metin kutusu 14">
            <a:extLst>
              <a:ext uri="{FF2B5EF4-FFF2-40B4-BE49-F238E27FC236}">
                <a16:creationId xmlns:a16="http://schemas.microsoft.com/office/drawing/2014/main" id="{89FF2586-2F00-41B5-925C-AFD0AF8AD31F}"/>
              </a:ext>
            </a:extLst>
          </p:cNvPr>
          <p:cNvSpPr txBox="1"/>
          <p:nvPr/>
        </p:nvSpPr>
        <p:spPr>
          <a:xfrm>
            <a:off x="3754071" y="3003798"/>
            <a:ext cx="5044966" cy="1169551"/>
          </a:xfrm>
          <a:prstGeom prst="rect">
            <a:avLst/>
          </a:prstGeom>
          <a:noFill/>
        </p:spPr>
        <p:txBody>
          <a:bodyPr wrap="square">
            <a:spAutoFit/>
          </a:bodyPr>
          <a:lstStyle/>
          <a:p>
            <a:r>
              <a:rPr lang="tr-TR" sz="1400" dirty="0"/>
              <a:t>Deneysel çalışmada, ortalama tabanlı yöntem kullanılarak 3 adet küçük, 12 adet orta ve 10 adet büyük sınıf fındık bulunmaktadır. K-</a:t>
            </a:r>
            <a:r>
              <a:rPr lang="tr-TR" sz="1400" dirty="0" err="1"/>
              <a:t>means</a:t>
            </a:r>
            <a:r>
              <a:rPr lang="tr-TR" sz="1400" dirty="0"/>
              <a:t> algoritması kullanılarak yapılan kümelemede 3 adet küçük, 10 adet orta, 12 adet büyük fındık tespit edilmektedir. </a:t>
            </a:r>
          </a:p>
        </p:txBody>
      </p:sp>
    </p:spTree>
    <p:extLst>
      <p:ext uri="{BB962C8B-B14F-4D97-AF65-F5344CB8AC3E}">
        <p14:creationId xmlns:p14="http://schemas.microsoft.com/office/powerpoint/2010/main" val="3474140837"/>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sp>
        <p:nvSpPr>
          <p:cNvPr id="9" name="Metin kutusu 8">
            <a:extLst>
              <a:ext uri="{FF2B5EF4-FFF2-40B4-BE49-F238E27FC236}">
                <a16:creationId xmlns:a16="http://schemas.microsoft.com/office/drawing/2014/main" id="{58971559-018C-4037-9D11-37FAF17186B1}"/>
              </a:ext>
            </a:extLst>
          </p:cNvPr>
          <p:cNvSpPr txBox="1"/>
          <p:nvPr/>
        </p:nvSpPr>
        <p:spPr>
          <a:xfrm>
            <a:off x="323528" y="698435"/>
            <a:ext cx="8929687" cy="3785652"/>
          </a:xfrm>
          <a:prstGeom prst="rect">
            <a:avLst/>
          </a:prstGeom>
          <a:noFill/>
        </p:spPr>
        <p:txBody>
          <a:bodyPr wrap="square">
            <a:spAutoFit/>
          </a:bodyPr>
          <a:lstStyle/>
          <a:p>
            <a:r>
              <a:rPr lang="tr-TR" sz="1500" dirty="0"/>
              <a:t>Tablo 2’de örnek çalışmada elde edilen bazı veriler sunulmaktadır. Bulunan fındıkların indis numarası, piksel cinsinden görüntü düzleminde kaplamış oldukları alan, mm2 cinsinden hesaplanan alan, ortalama tabanlı yöntem ve </a:t>
            </a:r>
            <a:r>
              <a:rPr lang="tr-TR" sz="1500" dirty="0" err="1"/>
              <a:t>Kmeans</a:t>
            </a:r>
            <a:r>
              <a:rPr lang="tr-TR" sz="1500" dirty="0"/>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500" dirty="0" err="1"/>
              <a:t>Kmeans</a:t>
            </a:r>
            <a:r>
              <a:rPr lang="tr-TR" sz="1500"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500" dirty="0" err="1"/>
              <a:t>Kmeans</a:t>
            </a:r>
            <a:r>
              <a:rPr lang="tr-TR" sz="1500" dirty="0"/>
              <a:t> ve ortalama tabanlı kümeleme yöntemleri ile elde edilen sınıflama sonuçlarının birbirine benzerlik oranı %90 ile %100 arasında bulunmaktadır.</a:t>
            </a:r>
          </a:p>
          <a:p>
            <a:r>
              <a:rPr lang="tr-TR" sz="1500" dirty="0"/>
              <a:t>Tablo-2 ve Tablo-3 sonraki slayttadır..</a:t>
            </a:r>
          </a:p>
        </p:txBody>
      </p:sp>
    </p:spTree>
    <p:extLst>
      <p:ext uri="{BB962C8B-B14F-4D97-AF65-F5344CB8AC3E}">
        <p14:creationId xmlns:p14="http://schemas.microsoft.com/office/powerpoint/2010/main" val="782735824"/>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 name="Resim 2">
            <a:extLst>
              <a:ext uri="{FF2B5EF4-FFF2-40B4-BE49-F238E27FC236}">
                <a16:creationId xmlns:a16="http://schemas.microsoft.com/office/drawing/2014/main" id="{B93989EF-A83F-4883-92A2-015E1038579C}"/>
              </a:ext>
            </a:extLst>
          </p:cNvPr>
          <p:cNvPicPr>
            <a:picLocks noChangeAspect="1"/>
          </p:cNvPicPr>
          <p:nvPr/>
        </p:nvPicPr>
        <p:blipFill>
          <a:blip r:embed="rId3"/>
          <a:stretch>
            <a:fillRect/>
          </a:stretch>
        </p:blipFill>
        <p:spPr>
          <a:xfrm>
            <a:off x="714375" y="685800"/>
            <a:ext cx="2880320" cy="4201568"/>
          </a:xfrm>
          <a:prstGeom prst="rect">
            <a:avLst/>
          </a:prstGeom>
        </p:spPr>
      </p:pic>
      <p:pic>
        <p:nvPicPr>
          <p:cNvPr id="5" name="Resim 4">
            <a:extLst>
              <a:ext uri="{FF2B5EF4-FFF2-40B4-BE49-F238E27FC236}">
                <a16:creationId xmlns:a16="http://schemas.microsoft.com/office/drawing/2014/main" id="{28353DE1-63AC-4A6C-81C5-D905DD6FAB33}"/>
              </a:ext>
            </a:extLst>
          </p:cNvPr>
          <p:cNvPicPr>
            <a:picLocks noChangeAspect="1"/>
          </p:cNvPicPr>
          <p:nvPr/>
        </p:nvPicPr>
        <p:blipFill>
          <a:blip r:embed="rId4"/>
          <a:stretch>
            <a:fillRect/>
          </a:stretch>
        </p:blipFill>
        <p:spPr>
          <a:xfrm>
            <a:off x="3707904" y="1707654"/>
            <a:ext cx="5319221" cy="1600339"/>
          </a:xfrm>
          <a:prstGeom prst="rect">
            <a:avLst/>
          </a:prstGeom>
        </p:spPr>
      </p:pic>
    </p:spTree>
    <p:extLst>
      <p:ext uri="{BB962C8B-B14F-4D97-AF65-F5344CB8AC3E}">
        <p14:creationId xmlns:p14="http://schemas.microsoft.com/office/powerpoint/2010/main" val="211201634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矩形 1"/>
          <p:cNvSpPr>
            <a:spLocks noChangeArrowheads="1"/>
          </p:cNvSpPr>
          <p:nvPr/>
        </p:nvSpPr>
        <p:spPr bwMode="auto">
          <a:xfrm>
            <a:off x="1763688" y="2079625"/>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99"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400" dirty="0">
                <a:latin typeface="微软雅黑" panose="020B0503020204020204" pitchFamily="34" charset="-122"/>
                <a:ea typeface="微软雅黑" panose="020B0503020204020204" pitchFamily="34" charset="-122"/>
              </a:rPr>
              <a:t>ÖZET</a:t>
            </a:r>
            <a:endParaRPr lang="zh-CN" altLang="en-US" sz="2400" dirty="0">
              <a:latin typeface="微软雅黑" panose="020B0503020204020204" pitchFamily="34" charset="-122"/>
              <a:ea typeface="微软雅黑" panose="020B0503020204020204" pitchFamily="34" charset="-122"/>
            </a:endParaRPr>
          </a:p>
        </p:txBody>
      </p:sp>
      <p:sp>
        <p:nvSpPr>
          <p:cNvPr id="410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01</a:t>
            </a:r>
            <a:endParaRPr lang="zh-CN" altLang="en-US" sz="6000" b="1">
              <a:latin typeface="Calibri" panose="020F0502020204030204" pitchFamily="34" charset="0"/>
            </a:endParaRPr>
          </a:p>
        </p:txBody>
      </p:sp>
      <p:sp>
        <p:nvSpPr>
          <p:cNvPr id="4101"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00" dirty="0">
              <a:latin typeface="Calibri" panose="020F0502020204030204" pitchFamily="34" charset="0"/>
            </a:endParaRPr>
          </a:p>
        </p:txBody>
      </p:sp>
    </p:spTree>
  </p:cSld>
  <p:clrMapOvr>
    <a:masterClrMapping/>
  </p:clrMapOvr>
  <p:transition>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211710"/>
            <a:ext cx="5000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800" dirty="0">
                <a:latin typeface="微软雅黑" panose="020B0503020204020204" pitchFamily="34" charset="-122"/>
                <a:ea typeface="微软雅黑" panose="020B0503020204020204" pitchFamily="34" charset="-122"/>
              </a:rPr>
              <a:t>SONUÇLAR</a:t>
            </a:r>
            <a:endParaRPr lang="zh-CN" altLang="en-US" sz="28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0</a:t>
            </a:r>
            <a:r>
              <a:rPr lang="tr-TR" altLang="zh-CN" sz="6000" b="1" dirty="0">
                <a:latin typeface="Calibri" panose="020F0502020204030204" pitchFamily="34" charset="0"/>
              </a:rPr>
              <a:t>4</a:t>
            </a:r>
            <a:endParaRPr lang="zh-CN" altLang="en-US" sz="6000" b="1" dirty="0">
              <a:latin typeface="Calibri" panose="020F0502020204030204" pitchFamily="34" charset="0"/>
            </a:endParaRPr>
          </a:p>
        </p:txBody>
      </p:sp>
    </p:spTree>
    <p:extLst>
      <p:ext uri="{BB962C8B-B14F-4D97-AF65-F5344CB8AC3E}">
        <p14:creationId xmlns:p14="http://schemas.microsoft.com/office/powerpoint/2010/main" val="898023281"/>
      </p:ext>
    </p:extLst>
  </p:cSld>
  <p:clrMapOvr>
    <a:masterClrMapping/>
  </p:clrMapOvr>
  <p:transition>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B27ADFAE-D8B7-4E8A-ADAC-335FDE59EC7F}"/>
              </a:ext>
            </a:extLst>
          </p:cNvPr>
          <p:cNvSpPr txBox="1"/>
          <p:nvPr/>
        </p:nvSpPr>
        <p:spPr>
          <a:xfrm>
            <a:off x="304270" y="828675"/>
            <a:ext cx="8856984" cy="3539430"/>
          </a:xfrm>
          <a:prstGeom prst="rect">
            <a:avLst/>
          </a:prstGeom>
          <a:noFill/>
        </p:spPr>
        <p:txBody>
          <a:bodyPr wrap="square">
            <a:spAutoFit/>
          </a:bodyPr>
          <a:lstStyle/>
          <a:p>
            <a:r>
              <a:rPr lang="tr-TR" sz="1400"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1400" dirty="0" err="1"/>
              <a:t>veritabanında</a:t>
            </a:r>
            <a:r>
              <a:rPr lang="tr-TR" sz="1400" dirty="0"/>
              <a:t> bulunan veriler, ortalama tabanlı ve K-</a:t>
            </a:r>
            <a:r>
              <a:rPr lang="tr-TR" sz="1400" dirty="0" err="1"/>
              <a:t>means</a:t>
            </a:r>
            <a:r>
              <a:rPr lang="tr-TR" sz="1400"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sz="1400" dirty="0" err="1"/>
              <a:t>means</a:t>
            </a:r>
            <a:r>
              <a:rPr lang="tr-TR" sz="1400" dirty="0"/>
              <a:t> kümeleme yöntemleri kullanılarak fındık meyvelerinin küçük, orta ve büyük olarak sınıflandırılması gerçekleştirilmektedir. Yapılan deneysel çalışmalarda, </a:t>
            </a:r>
            <a:r>
              <a:rPr lang="tr-TR" sz="1400" dirty="0" err="1"/>
              <a:t>gerçeklenen</a:t>
            </a:r>
            <a:r>
              <a:rPr lang="tr-TR" sz="1400" dirty="0"/>
              <a:t> iki algoritma ile sınıflandırmanın %90 ile %100 oranlarında benzerlik gösterdiği tespit edilmektedir. Önerilen yöntem, açık kaynak kodlu yazılımlarla gerçekleştirildiğinden lisans maliyeti bulunmamaktadır. Ayrıca, tek kart bilgisayar sistemleri üzerinde </a:t>
            </a:r>
            <a:r>
              <a:rPr lang="tr-TR" sz="1400" dirty="0" err="1"/>
              <a:t>gerçeklenebilir</a:t>
            </a:r>
            <a:r>
              <a:rPr lang="tr-TR" sz="1400" dirty="0"/>
              <a:t>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 </a:t>
            </a:r>
          </a:p>
        </p:txBody>
      </p:sp>
    </p:spTree>
    <p:extLst>
      <p:ext uri="{BB962C8B-B14F-4D97-AF65-F5344CB8AC3E}">
        <p14:creationId xmlns:p14="http://schemas.microsoft.com/office/powerpoint/2010/main" val="3146895567"/>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3554" name="组合 30"/>
          <p:cNvGrpSpPr>
            <a:grpSpLocks/>
          </p:cNvGrpSpPr>
          <p:nvPr/>
        </p:nvGrpSpPr>
        <p:grpSpPr bwMode="auto">
          <a:xfrm>
            <a:off x="1643063" y="1214438"/>
            <a:ext cx="5143500" cy="2500312"/>
            <a:chOff x="0" y="0"/>
            <a:chExt cx="5143536" cy="2500330"/>
          </a:xfrm>
        </p:grpSpPr>
        <p:pic>
          <p:nvPicPr>
            <p:cNvPr id="23557"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4"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42"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8" descr="未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7124"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0" name="直接连接符 10"/>
            <p:cNvCxnSpPr>
              <a:cxnSpLocks noChangeShapeType="1"/>
            </p:cNvCxnSpPr>
            <p:nvPr/>
          </p:nvCxnSpPr>
          <p:spPr bwMode="auto">
            <a:xfrm flipV="1">
              <a:off x="785817" y="250827"/>
              <a:ext cx="3429024" cy="49689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1" name="直接连接符 15"/>
            <p:cNvCxnSpPr>
              <a:cxnSpLocks noChangeShapeType="1"/>
            </p:cNvCxnSpPr>
            <p:nvPr/>
          </p:nvCxnSpPr>
          <p:spPr bwMode="auto">
            <a:xfrm rot="5400000">
              <a:off x="2821800" y="746923"/>
              <a:ext cx="2000264" cy="107156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2" name="直接连接符 18"/>
            <p:cNvCxnSpPr>
              <a:cxnSpLocks noChangeShapeType="1"/>
            </p:cNvCxnSpPr>
            <p:nvPr/>
          </p:nvCxnSpPr>
          <p:spPr bwMode="auto">
            <a:xfrm>
              <a:off x="714380" y="785818"/>
              <a:ext cx="2428892" cy="142876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3563"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404"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文本框 10"/>
            <p:cNvSpPr txBox="1">
              <a:spLocks noChangeArrowheads="1"/>
            </p:cNvSpPr>
            <p:nvPr/>
          </p:nvSpPr>
          <p:spPr bwMode="auto">
            <a:xfrm>
              <a:off x="0" y="1500198"/>
              <a:ext cx="5143536" cy="29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endParaRPr lang="zh-CN" altLang="en-US" sz="1000" dirty="0">
                <a:latin typeface="微软雅黑" panose="020B0503020204020204" pitchFamily="34" charset="-122"/>
                <a:ea typeface="微软雅黑" panose="020B0503020204020204" pitchFamily="34" charset="-122"/>
              </a:endParaRPr>
            </a:p>
          </p:txBody>
        </p:sp>
      </p:grpSp>
      <p:pic>
        <p:nvPicPr>
          <p:cNvPr id="23555"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143250"/>
            <a:ext cx="714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12"/>
          <p:cNvSpPr>
            <a:spLocks noChangeArrowheads="1"/>
          </p:cNvSpPr>
          <p:nvPr/>
        </p:nvSpPr>
        <p:spPr bwMode="auto">
          <a:xfrm>
            <a:off x="1857375" y="1857375"/>
            <a:ext cx="54509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7200" b="1" dirty="0">
                <a:latin typeface="Calibri" panose="020F0502020204030204" pitchFamily="34" charset="0"/>
              </a:rPr>
              <a:t>TEŞEKKÜRLER</a:t>
            </a:r>
            <a:endParaRPr lang="zh-CN" altLang="en-US" sz="7200" b="1" dirty="0">
              <a:latin typeface="Calibri" panose="020F0502020204030204" pitchFamily="34" charset="0"/>
            </a:endParaRPr>
          </a:p>
        </p:txBody>
      </p:sp>
      <p:sp>
        <p:nvSpPr>
          <p:cNvPr id="2" name="Metin kutusu 1">
            <a:extLst>
              <a:ext uri="{FF2B5EF4-FFF2-40B4-BE49-F238E27FC236}">
                <a16:creationId xmlns:a16="http://schemas.microsoft.com/office/drawing/2014/main" id="{FCCFE0EA-EEB1-4EB3-9A42-107306086C12}"/>
              </a:ext>
            </a:extLst>
          </p:cNvPr>
          <p:cNvSpPr txBox="1"/>
          <p:nvPr/>
        </p:nvSpPr>
        <p:spPr>
          <a:xfrm>
            <a:off x="3159772" y="3793238"/>
            <a:ext cx="1967206" cy="707886"/>
          </a:xfrm>
          <a:prstGeom prst="rect">
            <a:avLst/>
          </a:prstGeom>
          <a:noFill/>
        </p:spPr>
        <p:txBody>
          <a:bodyPr wrap="none" rtlCol="0">
            <a:spAutoFit/>
          </a:bodyPr>
          <a:lstStyle/>
          <a:p>
            <a:pPr algn="ctr"/>
            <a:r>
              <a:rPr lang="tr-TR" sz="2000" b="1" dirty="0"/>
              <a:t>NADİR ÖZSOY</a:t>
            </a:r>
          </a:p>
          <a:p>
            <a:pPr algn="ctr"/>
            <a:r>
              <a:rPr lang="tr-TR" sz="2000" b="1" dirty="0"/>
              <a:t>02185076005</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6" name="矩形 24"/>
          <p:cNvSpPr>
            <a:spLocks noChangeArrowheads="1"/>
          </p:cNvSpPr>
          <p:nvPr/>
        </p:nvSpPr>
        <p:spPr bwMode="auto">
          <a:xfrm>
            <a:off x="452492" y="714441"/>
            <a:ext cx="81037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tr-TR" sz="1600"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sz="1600" dirty="0" err="1"/>
              <a:t>means</a:t>
            </a:r>
            <a:r>
              <a:rPr lang="tr-TR" sz="1600" dirty="0"/>
              <a:t> kümeleme yöntemleri kullanılarak gerçekleştirilmektedir. Küme merkezlerinin belirlenmesi ve sınıflandırma işlemi fındık meyvesi verilerinden elde edilen bilgi </a:t>
            </a:r>
            <a:r>
              <a:rPr lang="tr-TR" sz="1600" dirty="0" err="1"/>
              <a:t>veritabanı</a:t>
            </a:r>
            <a:r>
              <a:rPr lang="tr-TR" sz="1600" dirty="0"/>
              <a:t> kullanılarak sağlanmaktadır. Çalışma ortamında bulunan fındık meyveleri, görüntü işleme teknikleri kullanılarak %100 başarımla tespit edilmektedir. Fındık meyvelerinin, ortalama tabanlı ve K-</a:t>
            </a:r>
            <a:r>
              <a:rPr lang="tr-TR" sz="1600" dirty="0" err="1"/>
              <a:t>means</a:t>
            </a:r>
            <a:r>
              <a:rPr lang="tr-TR" sz="1600" dirty="0"/>
              <a:t> kümeleme yöntemleri kullanılarak sınıflandırılması karşılaştırılmaktadır. Karşılaştırma sonucunda, </a:t>
            </a:r>
            <a:r>
              <a:rPr lang="tr-TR" sz="1600" dirty="0" err="1"/>
              <a:t>gerçeklenen</a:t>
            </a:r>
            <a:r>
              <a:rPr lang="tr-TR" sz="1600" dirty="0"/>
              <a:t> iki yöntemin %90 ile %100 oranında benzerlik gösterdiği bulunmaktadır. </a:t>
            </a:r>
            <a:endParaRPr lang="zh-CN" altLang="en-US" sz="1600" dirty="0">
              <a:latin typeface="Calibri" panose="020F0502020204030204" pitchFamily="34" charset="0"/>
            </a:endParaRPr>
          </a:p>
        </p:txBody>
      </p:sp>
      <p:pic>
        <p:nvPicPr>
          <p:cNvPr id="5141" name="图片 40" descr="未tf awe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矩形 41"/>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3" name="图片 40" descr="未tf awe标题-1.png">
            <a:extLst>
              <a:ext uri="{FF2B5EF4-FFF2-40B4-BE49-F238E27FC236}">
                <a16:creationId xmlns:a16="http://schemas.microsoft.com/office/drawing/2014/main" id="{8D003AAD-3BD0-43DC-B067-6A9A8AE5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41">
            <a:extLst>
              <a:ext uri="{FF2B5EF4-FFF2-40B4-BE49-F238E27FC236}">
                <a16:creationId xmlns:a16="http://schemas.microsoft.com/office/drawing/2014/main" id="{036D4206-D737-4EB9-9305-A5E982F000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9"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303" y="236752"/>
            <a:ext cx="36433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流程图: 联系 34"/>
          <p:cNvSpPr>
            <a:spLocks noChangeArrowheads="1"/>
          </p:cNvSpPr>
          <p:nvPr/>
        </p:nvSpPr>
        <p:spPr bwMode="auto">
          <a:xfrm>
            <a:off x="1844822" y="1419622"/>
            <a:ext cx="1674813" cy="1716088"/>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6148" name="流程图: 联系 6"/>
          <p:cNvGrpSpPr>
            <a:grpSpLocks/>
          </p:cNvGrpSpPr>
          <p:nvPr/>
        </p:nvGrpSpPr>
        <p:grpSpPr bwMode="auto">
          <a:xfrm>
            <a:off x="350985" y="1411685"/>
            <a:ext cx="1689100" cy="1730375"/>
            <a:chOff x="0" y="0"/>
            <a:chExt cx="1064" cy="1090"/>
          </a:xfrm>
        </p:grpSpPr>
        <p:pic>
          <p:nvPicPr>
            <p:cNvPr id="6171" name="流程图: 联系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4"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2" name="Text Box 6"/>
            <p:cNvSpPr txBox="1">
              <a:spLocks noChangeArrowheads="1"/>
            </p:cNvSpPr>
            <p:nvPr/>
          </p:nvSpPr>
          <p:spPr bwMode="auto">
            <a:xfrm>
              <a:off x="159" y="163"/>
              <a:ext cx="74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6149" name="流程图: 联系 11"/>
          <p:cNvSpPr>
            <a:spLocks noChangeArrowheads="1"/>
          </p:cNvSpPr>
          <p:nvPr/>
        </p:nvSpPr>
        <p:spPr bwMode="auto">
          <a:xfrm>
            <a:off x="1324122" y="2622947"/>
            <a:ext cx="1333500" cy="136525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0" name="流程图: 联系 2"/>
          <p:cNvSpPr>
            <a:spLocks noChangeArrowheads="1"/>
          </p:cNvSpPr>
          <p:nvPr/>
        </p:nvSpPr>
        <p:spPr bwMode="auto">
          <a:xfrm>
            <a:off x="844697" y="1848247"/>
            <a:ext cx="639763" cy="358775"/>
          </a:xfrm>
          <a:custGeom>
            <a:avLst/>
            <a:gdLst>
              <a:gd name="T0" fmla="*/ 7773 w 1390228"/>
              <a:gd name="T1" fmla="*/ 2412 h 832104"/>
              <a:gd name="T2" fmla="*/ 10094 w 1390228"/>
              <a:gd name="T3" fmla="*/ 4934 h 832104"/>
              <a:gd name="T4" fmla="*/ 7773 w 1390228"/>
              <a:gd name="T5" fmla="*/ 7457 h 832104"/>
              <a:gd name="T6" fmla="*/ 5451 w 1390228"/>
              <a:gd name="T7" fmla="*/ 4934 h 832104"/>
              <a:gd name="T8" fmla="*/ 7773 w 1390228"/>
              <a:gd name="T9" fmla="*/ 2412 h 832104"/>
              <a:gd name="T10" fmla="*/ 7773 w 1390228"/>
              <a:gd name="T11" fmla="*/ 1425 h 832104"/>
              <a:gd name="T12" fmla="*/ 4442 w 1390228"/>
              <a:gd name="T13" fmla="*/ 5044 h 832104"/>
              <a:gd name="T14" fmla="*/ 7773 w 1390228"/>
              <a:gd name="T15" fmla="*/ 8663 h 832104"/>
              <a:gd name="T16" fmla="*/ 11103 w 1390228"/>
              <a:gd name="T17" fmla="*/ 5044 h 832104"/>
              <a:gd name="T18" fmla="*/ 7773 w 1390228"/>
              <a:gd name="T19" fmla="*/ 1425 h 832104"/>
              <a:gd name="T20" fmla="*/ 7672 w 1390228"/>
              <a:gd name="T21" fmla="*/ 0 h 832104"/>
              <a:gd name="T22" fmla="*/ 15343 w 1390228"/>
              <a:gd name="T23" fmla="*/ 4989 h 832104"/>
              <a:gd name="T24" fmla="*/ 7672 w 1390228"/>
              <a:gd name="T25" fmla="*/ 9979 h 832104"/>
              <a:gd name="T26" fmla="*/ 0 w 1390228"/>
              <a:gd name="T27" fmla="*/ 4989 h 832104"/>
              <a:gd name="T28" fmla="*/ 7672 w 1390228"/>
              <a:gd name="T29" fmla="*/ 0 h 832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0228"/>
              <a:gd name="T46" fmla="*/ 0 h 832104"/>
              <a:gd name="T47" fmla="*/ 1390228 w 1390228"/>
              <a:gd name="T48" fmla="*/ 832104 h 832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1" name="流程图: 联系 16"/>
          <p:cNvSpPr>
            <a:spLocks noChangeArrowheads="1"/>
          </p:cNvSpPr>
          <p:nvPr/>
        </p:nvSpPr>
        <p:spPr bwMode="auto">
          <a:xfrm>
            <a:off x="1963885" y="2900760"/>
            <a:ext cx="217487" cy="363537"/>
          </a:xfrm>
          <a:custGeom>
            <a:avLst/>
            <a:gdLst>
              <a:gd name="T0" fmla="*/ 642 w 683660"/>
              <a:gd name="T1" fmla="*/ 77 h 1114145"/>
              <a:gd name="T2" fmla="*/ 804 w 683660"/>
              <a:gd name="T3" fmla="*/ 268 h 1114145"/>
              <a:gd name="T4" fmla="*/ 642 w 683660"/>
              <a:gd name="T5" fmla="*/ 458 h 1114145"/>
              <a:gd name="T6" fmla="*/ 479 w 683660"/>
              <a:gd name="T7" fmla="*/ 268 h 1114145"/>
              <a:gd name="T8" fmla="*/ 642 w 683660"/>
              <a:gd name="T9" fmla="*/ 77 h 1114145"/>
              <a:gd name="T10" fmla="*/ 73 w 683660"/>
              <a:gd name="T11" fmla="*/ 0 h 1114145"/>
              <a:gd name="T12" fmla="*/ 122 w 683660"/>
              <a:gd name="T13" fmla="*/ 23 h 1114145"/>
              <a:gd name="T14" fmla="*/ 526 w 683660"/>
              <a:gd name="T15" fmla="*/ 495 h 1114145"/>
              <a:gd name="T16" fmla="*/ 530 w 683660"/>
              <a:gd name="T17" fmla="*/ 506 h 1114145"/>
              <a:gd name="T18" fmla="*/ 767 w 683660"/>
              <a:gd name="T19" fmla="*/ 506 h 1114145"/>
              <a:gd name="T20" fmla="*/ 769 w 683660"/>
              <a:gd name="T21" fmla="*/ 500 h 1114145"/>
              <a:gd name="T22" fmla="*/ 1173 w 683660"/>
              <a:gd name="T23" fmla="*/ 29 h 1114145"/>
              <a:gd name="T24" fmla="*/ 1271 w 683660"/>
              <a:gd name="T25" fmla="*/ 29 h 1114145"/>
              <a:gd name="T26" fmla="*/ 1275 w 683660"/>
              <a:gd name="T27" fmla="*/ 34 h 1114145"/>
              <a:gd name="T28" fmla="*/ 1274 w 683660"/>
              <a:gd name="T29" fmla="*/ 148 h 1114145"/>
              <a:gd name="T30" fmla="*/ 870 w 683660"/>
              <a:gd name="T31" fmla="*/ 620 h 1114145"/>
              <a:gd name="T32" fmla="*/ 863 w 683660"/>
              <a:gd name="T33" fmla="*/ 624 h 1114145"/>
              <a:gd name="T34" fmla="*/ 863 w 683660"/>
              <a:gd name="T35" fmla="*/ 1383 h 1114145"/>
              <a:gd name="T36" fmla="*/ 855 w 683660"/>
              <a:gd name="T37" fmla="*/ 1406 h 1114145"/>
              <a:gd name="T38" fmla="*/ 857 w 683660"/>
              <a:gd name="T39" fmla="*/ 1413 h 1114145"/>
              <a:gd name="T40" fmla="*/ 857 w 683660"/>
              <a:gd name="T41" fmla="*/ 2387 h 1114145"/>
              <a:gd name="T42" fmla="*/ 784 w 683660"/>
              <a:gd name="T43" fmla="*/ 2471 h 1114145"/>
              <a:gd name="T44" fmla="*/ 778 w 683660"/>
              <a:gd name="T45" fmla="*/ 2471 h 1114145"/>
              <a:gd name="T46" fmla="*/ 706 w 683660"/>
              <a:gd name="T47" fmla="*/ 2387 h 1114145"/>
              <a:gd name="T48" fmla="*/ 706 w 683660"/>
              <a:gd name="T49" fmla="*/ 1429 h 1114145"/>
              <a:gd name="T50" fmla="*/ 600 w 683660"/>
              <a:gd name="T51" fmla="*/ 1429 h 1114145"/>
              <a:gd name="T52" fmla="*/ 600 w 683660"/>
              <a:gd name="T53" fmla="*/ 2392 h 1114145"/>
              <a:gd name="T54" fmla="*/ 527 w 683660"/>
              <a:gd name="T55" fmla="*/ 2477 h 1114145"/>
              <a:gd name="T56" fmla="*/ 521 w 683660"/>
              <a:gd name="T57" fmla="*/ 2477 h 1114145"/>
              <a:gd name="T58" fmla="*/ 449 w 683660"/>
              <a:gd name="T59" fmla="*/ 2392 h 1114145"/>
              <a:gd name="T60" fmla="*/ 449 w 683660"/>
              <a:gd name="T61" fmla="*/ 1418 h 1114145"/>
              <a:gd name="T62" fmla="*/ 452 w 683660"/>
              <a:gd name="T63" fmla="*/ 1411 h 1114145"/>
              <a:gd name="T64" fmla="*/ 442 w 683660"/>
              <a:gd name="T65" fmla="*/ 1383 h 1114145"/>
              <a:gd name="T66" fmla="*/ 442 w 683660"/>
              <a:gd name="T67" fmla="*/ 623 h 1114145"/>
              <a:gd name="T68" fmla="*/ 424 w 683660"/>
              <a:gd name="T69" fmla="*/ 615 h 1114145"/>
              <a:gd name="T70" fmla="*/ 20 w 683660"/>
              <a:gd name="T71" fmla="*/ 143 h 1114145"/>
              <a:gd name="T72" fmla="*/ 20 w 683660"/>
              <a:gd name="T73" fmla="*/ 29 h 1114145"/>
              <a:gd name="T74" fmla="*/ 24 w 683660"/>
              <a:gd name="T75" fmla="*/ 24 h 1114145"/>
              <a:gd name="T76" fmla="*/ 73 w 683660"/>
              <a:gd name="T77" fmla="*/ 0 h 1114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3660"/>
              <a:gd name="T118" fmla="*/ 0 h 1114145"/>
              <a:gd name="T119" fmla="*/ 683660 w 683660"/>
              <a:gd name="T120" fmla="*/ 1114145 h 11141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2" name="圆角矩形 24"/>
          <p:cNvSpPr>
            <a:spLocks noChangeArrowheads="1"/>
          </p:cNvSpPr>
          <p:nvPr/>
        </p:nvSpPr>
        <p:spPr bwMode="auto">
          <a:xfrm rot="2733358" flipH="1">
            <a:off x="1790847" y="3049985"/>
            <a:ext cx="225425" cy="219075"/>
          </a:xfrm>
          <a:custGeom>
            <a:avLst/>
            <a:gdLst>
              <a:gd name="T0" fmla="*/ 1350 w 663787"/>
              <a:gd name="T1" fmla="*/ 1432 h 661145"/>
              <a:gd name="T2" fmla="*/ 1314 w 663787"/>
              <a:gd name="T3" fmla="*/ 1417 h 661145"/>
              <a:gd name="T4" fmla="*/ 1326 w 663787"/>
              <a:gd name="T5" fmla="*/ 1411 h 661145"/>
              <a:gd name="T6" fmla="*/ 294 w 663787"/>
              <a:gd name="T7" fmla="*/ 531 h 661145"/>
              <a:gd name="T8" fmla="*/ 293 w 663787"/>
              <a:gd name="T9" fmla="*/ 532 h 661145"/>
              <a:gd name="T10" fmla="*/ 269 w 663787"/>
              <a:gd name="T11" fmla="*/ 502 h 661145"/>
              <a:gd name="T12" fmla="*/ 61 w 663787"/>
              <a:gd name="T13" fmla="*/ 500 h 661145"/>
              <a:gd name="T14" fmla="*/ 19 w 663787"/>
              <a:gd name="T15" fmla="*/ 579 h 661145"/>
              <a:gd name="T16" fmla="*/ 0 w 663787"/>
              <a:gd name="T17" fmla="*/ 618 h 661145"/>
              <a:gd name="T18" fmla="*/ 0 w 663787"/>
              <a:gd name="T19" fmla="*/ 1204 h 661145"/>
              <a:gd name="T20" fmla="*/ 136 w 663787"/>
              <a:gd name="T21" fmla="*/ 1318 h 661145"/>
              <a:gd name="T22" fmla="*/ 138 w 663787"/>
              <a:gd name="T23" fmla="*/ 1318 h 661145"/>
              <a:gd name="T24" fmla="*/ 274 w 663787"/>
              <a:gd name="T25" fmla="*/ 1204 h 661145"/>
              <a:gd name="T26" fmla="*/ 274 w 663787"/>
              <a:gd name="T27" fmla="*/ 841 h 661145"/>
              <a:gd name="T28" fmla="*/ 948 w 663787"/>
              <a:gd name="T29" fmla="*/ 1410 h 661145"/>
              <a:gd name="T30" fmla="*/ 495 w 663787"/>
              <a:gd name="T31" fmla="*/ 1403 h 661145"/>
              <a:gd name="T32" fmla="*/ 357 w 663787"/>
              <a:gd name="T33" fmla="*/ 1515 h 661145"/>
              <a:gd name="T34" fmla="*/ 357 w 663787"/>
              <a:gd name="T35" fmla="*/ 1517 h 661145"/>
              <a:gd name="T36" fmla="*/ 490 w 663787"/>
              <a:gd name="T37" fmla="*/ 1634 h 661145"/>
              <a:gd name="T38" fmla="*/ 1184 w 663787"/>
              <a:gd name="T39" fmla="*/ 1645 h 661145"/>
              <a:gd name="T40" fmla="*/ 1207 w 663787"/>
              <a:gd name="T41" fmla="*/ 1638 h 661145"/>
              <a:gd name="T42" fmla="*/ 1348 w 663787"/>
              <a:gd name="T43" fmla="*/ 1608 h 661145"/>
              <a:gd name="T44" fmla="*/ 1350 w 663787"/>
              <a:gd name="T45" fmla="*/ 1432 h 661145"/>
              <a:gd name="T46" fmla="*/ 1677 w 663787"/>
              <a:gd name="T47" fmla="*/ 551 h 661145"/>
              <a:gd name="T48" fmla="*/ 1302 w 663787"/>
              <a:gd name="T49" fmla="*/ 229 h 661145"/>
              <a:gd name="T50" fmla="*/ 1234 w 663787"/>
              <a:gd name="T51" fmla="*/ 223 h 661145"/>
              <a:gd name="T52" fmla="*/ 1223 w 663787"/>
              <a:gd name="T53" fmla="*/ 204 h 661145"/>
              <a:gd name="T54" fmla="*/ 1146 w 663787"/>
              <a:gd name="T55" fmla="*/ 181 h 661145"/>
              <a:gd name="T56" fmla="*/ 399 w 663787"/>
              <a:gd name="T57" fmla="*/ 214 h 661145"/>
              <a:gd name="T58" fmla="*/ 297 w 663787"/>
              <a:gd name="T59" fmla="*/ 309 h 661145"/>
              <a:gd name="T60" fmla="*/ 298 w 663787"/>
              <a:gd name="T61" fmla="*/ 317 h 661145"/>
              <a:gd name="T62" fmla="*/ 411 w 663787"/>
              <a:gd name="T63" fmla="*/ 403 h 661145"/>
              <a:gd name="T64" fmla="*/ 1041 w 663787"/>
              <a:gd name="T65" fmla="*/ 374 h 661145"/>
              <a:gd name="T66" fmla="*/ 615 w 663787"/>
              <a:gd name="T67" fmla="*/ 727 h 661145"/>
              <a:gd name="T68" fmla="*/ 614 w 663787"/>
              <a:gd name="T69" fmla="*/ 799 h 661145"/>
              <a:gd name="T70" fmla="*/ 989 w 663787"/>
              <a:gd name="T71" fmla="*/ 1121 h 661145"/>
              <a:gd name="T72" fmla="*/ 1074 w 663787"/>
              <a:gd name="T73" fmla="*/ 1122 h 661145"/>
              <a:gd name="T74" fmla="*/ 1495 w 663787"/>
              <a:gd name="T75" fmla="*/ 773 h 661145"/>
              <a:gd name="T76" fmla="*/ 1450 w 663787"/>
              <a:gd name="T77" fmla="*/ 1298 h 661145"/>
              <a:gd name="T78" fmla="*/ 1550 w 663787"/>
              <a:gd name="T79" fmla="*/ 1395 h 661145"/>
              <a:gd name="T80" fmla="*/ 1559 w 663787"/>
              <a:gd name="T81" fmla="*/ 1395 h 661145"/>
              <a:gd name="T82" fmla="*/ 1674 w 663787"/>
              <a:gd name="T83" fmla="*/ 1311 h 661145"/>
              <a:gd name="T84" fmla="*/ 1728 w 663787"/>
              <a:gd name="T85" fmla="*/ 682 h 661145"/>
              <a:gd name="T86" fmla="*/ 1702 w 663787"/>
              <a:gd name="T87" fmla="*/ 616 h 661145"/>
              <a:gd name="T88" fmla="*/ 1684 w 663787"/>
              <a:gd name="T89" fmla="*/ 608 h 661145"/>
              <a:gd name="T90" fmla="*/ 1677 w 663787"/>
              <a:gd name="T91" fmla="*/ 551 h 661145"/>
              <a:gd name="T92" fmla="*/ 1884 w 663787"/>
              <a:gd name="T93" fmla="*/ 64 h 661145"/>
              <a:gd name="T94" fmla="*/ 1527 w 663787"/>
              <a:gd name="T95" fmla="*/ 61 h 661145"/>
              <a:gd name="T96" fmla="*/ 1523 w 663787"/>
              <a:gd name="T97" fmla="*/ 363 h 661145"/>
              <a:gd name="T98" fmla="*/ 1880 w 663787"/>
              <a:gd name="T99" fmla="*/ 365 h 661145"/>
              <a:gd name="T100" fmla="*/ 1884 w 663787"/>
              <a:gd name="T101" fmla="*/ 64 h 66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3787"/>
              <a:gd name="T154" fmla="*/ 0 h 661145"/>
              <a:gd name="T155" fmla="*/ 663787 w 663787"/>
              <a:gd name="T156" fmla="*/ 661145 h 66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3" name="TextBox 1"/>
          <p:cNvSpPr>
            <a:spLocks noChangeArrowheads="1"/>
          </p:cNvSpPr>
          <p:nvPr/>
        </p:nvSpPr>
        <p:spPr bwMode="auto">
          <a:xfrm>
            <a:off x="616110" y="2349671"/>
            <a:ext cx="1208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b="1" dirty="0">
                <a:solidFill>
                  <a:srgbClr val="FFFFFF"/>
                </a:solidFill>
                <a:latin typeface="Calibri" panose="020F0502020204030204" pitchFamily="34" charset="0"/>
                <a:ea typeface="微软雅黑" panose="020B0503020204020204" pitchFamily="34" charset="-122"/>
              </a:rPr>
              <a:t>ARTIFICIAL</a:t>
            </a:r>
            <a:endParaRPr lang="zh-CN" altLang="en-US" dirty="0">
              <a:latin typeface="Calibri" panose="020F0502020204030204" pitchFamily="34" charset="0"/>
            </a:endParaRPr>
          </a:p>
        </p:txBody>
      </p:sp>
      <p:sp>
        <p:nvSpPr>
          <p:cNvPr id="6154" name="TextBox 8"/>
          <p:cNvSpPr>
            <a:spLocks noChangeArrowheads="1"/>
          </p:cNvSpPr>
          <p:nvPr/>
        </p:nvSpPr>
        <p:spPr bwMode="auto">
          <a:xfrm>
            <a:off x="2206468" y="2292119"/>
            <a:ext cx="11115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b="1" dirty="0">
                <a:solidFill>
                  <a:srgbClr val="FFFFFF"/>
                </a:solidFill>
                <a:latin typeface="Calibri" panose="020F0502020204030204" pitchFamily="34" charset="0"/>
                <a:ea typeface="微软雅黑" panose="020B0503020204020204" pitchFamily="34" charset="-122"/>
              </a:rPr>
              <a:t>PYTHON</a:t>
            </a:r>
            <a:endParaRPr lang="zh-CN" altLang="en-US" b="1" dirty="0">
              <a:solidFill>
                <a:srgbClr val="FFFFFF"/>
              </a:solidFill>
              <a:latin typeface="Calibri" panose="020F0502020204030204" pitchFamily="34" charset="0"/>
              <a:ea typeface="微软雅黑" panose="020B0503020204020204" pitchFamily="34" charset="-122"/>
            </a:endParaRPr>
          </a:p>
        </p:txBody>
      </p:sp>
      <p:sp>
        <p:nvSpPr>
          <p:cNvPr id="6155" name="TextBox 9"/>
          <p:cNvSpPr>
            <a:spLocks noChangeArrowheads="1"/>
          </p:cNvSpPr>
          <p:nvPr/>
        </p:nvSpPr>
        <p:spPr bwMode="auto">
          <a:xfrm>
            <a:off x="1384447" y="3365897"/>
            <a:ext cx="12287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100" b="1" dirty="0">
                <a:solidFill>
                  <a:schemeClr val="bg1"/>
                </a:solidFill>
                <a:latin typeface="微软雅黑" panose="020B0503020204020204" pitchFamily="34" charset="-122"/>
                <a:ea typeface="微软雅黑" panose="020B0503020204020204" pitchFamily="34" charset="-122"/>
              </a:rPr>
              <a:t>INTELLIGENCE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6156" name="流程图: 联系 12"/>
          <p:cNvSpPr>
            <a:spLocks noChangeArrowheads="1"/>
          </p:cNvSpPr>
          <p:nvPr/>
        </p:nvSpPr>
        <p:spPr bwMode="auto">
          <a:xfrm>
            <a:off x="2657622" y="3535760"/>
            <a:ext cx="174625" cy="17780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7" name="流程图: 联系 13"/>
          <p:cNvSpPr>
            <a:spLocks noChangeArrowheads="1"/>
          </p:cNvSpPr>
          <p:nvPr/>
        </p:nvSpPr>
        <p:spPr bwMode="auto">
          <a:xfrm>
            <a:off x="3054497" y="3118247"/>
            <a:ext cx="153988" cy="157163"/>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8" name="流程图: 联系 14"/>
          <p:cNvSpPr>
            <a:spLocks noChangeArrowheads="1"/>
          </p:cNvSpPr>
          <p:nvPr/>
        </p:nvSpPr>
        <p:spPr bwMode="auto">
          <a:xfrm>
            <a:off x="871685" y="3527822"/>
            <a:ext cx="190500" cy="195263"/>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9" name="流程图: 联系 15"/>
          <p:cNvSpPr>
            <a:spLocks noChangeArrowheads="1"/>
          </p:cNvSpPr>
          <p:nvPr/>
        </p:nvSpPr>
        <p:spPr bwMode="auto">
          <a:xfrm>
            <a:off x="533547" y="3123010"/>
            <a:ext cx="385763" cy="395287"/>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0" name="流程图: 联系 16"/>
          <p:cNvSpPr>
            <a:spLocks noChangeArrowheads="1"/>
          </p:cNvSpPr>
          <p:nvPr/>
        </p:nvSpPr>
        <p:spPr bwMode="auto">
          <a:xfrm>
            <a:off x="995510" y="3223022"/>
            <a:ext cx="288925" cy="295275"/>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1" name="流程图: 联系 17"/>
          <p:cNvSpPr>
            <a:spLocks noChangeArrowheads="1"/>
          </p:cNvSpPr>
          <p:nvPr/>
        </p:nvSpPr>
        <p:spPr bwMode="auto">
          <a:xfrm>
            <a:off x="2754460" y="3202385"/>
            <a:ext cx="303212" cy="311150"/>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7" name="矩形 64"/>
          <p:cNvSpPr>
            <a:spLocks noChangeArrowheads="1"/>
          </p:cNvSpPr>
          <p:nvPr/>
        </p:nvSpPr>
        <p:spPr bwMode="auto">
          <a:xfrm>
            <a:off x="3599917" y="1085683"/>
            <a:ext cx="520399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dirty="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a:p>
            <a:pPr eaLnBrk="1" hangingPunct="1"/>
            <a:r>
              <a:rPr lang="tr-TR" sz="1400" dirty="0"/>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sz="1400" dirty="0" err="1"/>
              <a:t>veritabanına</a:t>
            </a:r>
            <a:r>
              <a:rPr lang="tr-TR" sz="1400" dirty="0"/>
              <a:t> aktarılmaktadır. Son aşamada ise bilgi </a:t>
            </a:r>
            <a:r>
              <a:rPr lang="tr-TR" sz="1400" dirty="0" err="1"/>
              <a:t>veritabanı</a:t>
            </a:r>
            <a:r>
              <a:rPr lang="tr-TR" sz="1400" dirty="0"/>
              <a:t> kullanılarak nesnelerin sınıflandırılması gerçekleştirilmektedir. </a:t>
            </a:r>
            <a:endParaRPr lang="en-US" sz="1400" b="1" dirty="0">
              <a:latin typeface="微软雅黑" panose="020B0503020204020204" pitchFamily="34" charset="-122"/>
              <a:ea typeface="微软雅黑" panose="020B0503020204020204" pitchFamily="34" charset="-122"/>
            </a:endParaRPr>
          </a:p>
        </p:txBody>
      </p:sp>
      <p:pic>
        <p:nvPicPr>
          <p:cNvPr id="6163" name="图片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222" y="1705372"/>
            <a:ext cx="5905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40" descr="未tf awe标题-1.png">
            <a:extLst>
              <a:ext uri="{FF2B5EF4-FFF2-40B4-BE49-F238E27FC236}">
                <a16:creationId xmlns:a16="http://schemas.microsoft.com/office/drawing/2014/main" id="{25BF29D2-E72F-435D-8861-A1C26592D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41">
            <a:extLst>
              <a:ext uri="{FF2B5EF4-FFF2-40B4-BE49-F238E27FC236}">
                <a16:creationId xmlns:a16="http://schemas.microsoft.com/office/drawing/2014/main" id="{36B7738C-7A3D-45B5-ABE9-7765CD882C15}"/>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1" name="图片 40" descr="未tf awe标题-1.png">
            <a:extLst>
              <a:ext uri="{FF2B5EF4-FFF2-40B4-BE49-F238E27FC236}">
                <a16:creationId xmlns:a16="http://schemas.microsoft.com/office/drawing/2014/main" id="{6A60ACFB-0FDC-46B7-8792-1E3D41540B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41">
            <a:extLst>
              <a:ext uri="{FF2B5EF4-FFF2-40B4-BE49-F238E27FC236}">
                <a16:creationId xmlns:a16="http://schemas.microsoft.com/office/drawing/2014/main" id="{B3D2B480-4378-4D8E-A967-727B8C1BD9B9}"/>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sp>
        <p:nvSpPr>
          <p:cNvPr id="35" name="矩形 112">
            <a:extLst>
              <a:ext uri="{FF2B5EF4-FFF2-40B4-BE49-F238E27FC236}">
                <a16:creationId xmlns:a16="http://schemas.microsoft.com/office/drawing/2014/main" id="{3A872022-2449-4FA8-AF83-75F9A721AF1E}"/>
              </a:ext>
            </a:extLst>
          </p:cNvPr>
          <p:cNvSpPr>
            <a:spLocks noChangeArrowheads="1"/>
          </p:cNvSpPr>
          <p:nvPr/>
        </p:nvSpPr>
        <p:spPr bwMode="auto">
          <a:xfrm>
            <a:off x="5303773" y="488720"/>
            <a:ext cx="176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400" b="1" dirty="0">
                <a:latin typeface="微软雅黑" panose="020B0503020204020204" pitchFamily="34" charset="-122"/>
                <a:ea typeface="微软雅黑" panose="020B0503020204020204" pitchFamily="34" charset="-122"/>
              </a:rPr>
              <a:t>                  </a:t>
            </a:r>
            <a:r>
              <a:rPr lang="tr-TR" altLang="zh-CN" b="1" dirty="0">
                <a:latin typeface="微软雅黑" panose="020B0503020204020204" pitchFamily="34" charset="-122"/>
                <a:ea typeface="微软雅黑" panose="020B0503020204020204" pitchFamily="34" charset="-122"/>
              </a:rPr>
              <a:t>GİRİŞ</a:t>
            </a:r>
            <a:endParaRPr lang="en-US"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矩形 1"/>
          <p:cNvSpPr>
            <a:spLocks noChangeArrowheads="1"/>
          </p:cNvSpPr>
          <p:nvPr/>
        </p:nvSpPr>
        <p:spPr bwMode="auto">
          <a:xfrm>
            <a:off x="1678781" y="2067694"/>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219" name="矩形 129"/>
          <p:cNvSpPr>
            <a:spLocks noChangeArrowheads="1"/>
          </p:cNvSpPr>
          <p:nvPr/>
        </p:nvSpPr>
        <p:spPr bwMode="auto">
          <a:xfrm>
            <a:off x="3357563" y="2300258"/>
            <a:ext cx="34466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2000" b="1" dirty="0">
                <a:latin typeface="微软雅黑" panose="020B0503020204020204" pitchFamily="34" charset="-122"/>
                <a:ea typeface="微软雅黑" panose="020B0503020204020204" pitchFamily="34" charset="-122"/>
              </a:rPr>
              <a:t>ÖNERİLEN YÖNTEM</a:t>
            </a:r>
            <a:endParaRPr lang="en-US" sz="2000" b="1" dirty="0">
              <a:latin typeface="微软雅黑" panose="020B0503020204020204" pitchFamily="34" charset="-122"/>
              <a:ea typeface="微软雅黑" panose="020B0503020204020204" pitchFamily="34" charset="-122"/>
            </a:endParaRPr>
          </a:p>
        </p:txBody>
      </p:sp>
      <p:sp>
        <p:nvSpPr>
          <p:cNvPr id="922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02</a:t>
            </a:r>
            <a:endParaRPr lang="zh-CN" altLang="en-US" sz="6000" b="1">
              <a:latin typeface="Calibri" panose="020F0502020204030204" pitchFamily="34" charset="0"/>
            </a:endParaRPr>
          </a:p>
        </p:txBody>
      </p:sp>
    </p:spTree>
  </p:cSld>
  <p:clrMapOvr>
    <a:masterClrMapping/>
  </p:clrMapOvr>
  <p:transition>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图片 40" descr="未tf awe标题-1.png">
            <a:extLst>
              <a:ext uri="{FF2B5EF4-FFF2-40B4-BE49-F238E27FC236}">
                <a16:creationId xmlns:a16="http://schemas.microsoft.com/office/drawing/2014/main" id="{3066827A-E85B-4EC2-B2D8-13FA618183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矩形 41">
            <a:extLst>
              <a:ext uri="{FF2B5EF4-FFF2-40B4-BE49-F238E27FC236}">
                <a16:creationId xmlns:a16="http://schemas.microsoft.com/office/drawing/2014/main" id="{3F4B8D10-30D6-47DB-AAAB-0E0228334179}"/>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121" name="图片 40" descr="未tf awe标题-1.png">
            <a:extLst>
              <a:ext uri="{FF2B5EF4-FFF2-40B4-BE49-F238E27FC236}">
                <a16:creationId xmlns:a16="http://schemas.microsoft.com/office/drawing/2014/main" id="{F1B532A0-1646-450C-8DC3-D80C6C1863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矩形 41">
            <a:extLst>
              <a:ext uri="{FF2B5EF4-FFF2-40B4-BE49-F238E27FC236}">
                <a16:creationId xmlns:a16="http://schemas.microsoft.com/office/drawing/2014/main" id="{3E8DD909-1CB0-4DEF-98A0-689EFC8D7434}"/>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4" name="Metin kutusu 13">
            <a:extLst>
              <a:ext uri="{FF2B5EF4-FFF2-40B4-BE49-F238E27FC236}">
                <a16:creationId xmlns:a16="http://schemas.microsoft.com/office/drawing/2014/main" id="{414E58F2-781D-40F6-BCDF-693E3E23F0B0}"/>
              </a:ext>
            </a:extLst>
          </p:cNvPr>
          <p:cNvSpPr txBox="1"/>
          <p:nvPr/>
        </p:nvSpPr>
        <p:spPr>
          <a:xfrm>
            <a:off x="611559" y="685800"/>
            <a:ext cx="8318127" cy="523220"/>
          </a:xfrm>
          <a:prstGeom prst="rect">
            <a:avLst/>
          </a:prstGeom>
          <a:noFill/>
        </p:spPr>
        <p:txBody>
          <a:bodyPr wrap="square">
            <a:spAutoFit/>
          </a:bodyPr>
          <a:lstStyle/>
          <a:p>
            <a:r>
              <a:rPr lang="tr-TR" sz="1400" dirty="0"/>
              <a:t>Ortamda bulunan aynı nesnelerin tespit edilerek, sınıflandırılmasına yönelik yapılan çalışmada üç aşamalı bir yöntem önerilmektedir. Önerilen yönteme ait aşamalar Şekil 1’de sunulmaktadır </a:t>
            </a:r>
          </a:p>
        </p:txBody>
      </p:sp>
      <p:pic>
        <p:nvPicPr>
          <p:cNvPr id="5" name="Resim 4">
            <a:extLst>
              <a:ext uri="{FF2B5EF4-FFF2-40B4-BE49-F238E27FC236}">
                <a16:creationId xmlns:a16="http://schemas.microsoft.com/office/drawing/2014/main" id="{DBED8DB1-2F57-488E-9AA5-71D4AA449CC5}"/>
              </a:ext>
            </a:extLst>
          </p:cNvPr>
          <p:cNvPicPr>
            <a:picLocks noChangeAspect="1"/>
          </p:cNvPicPr>
          <p:nvPr/>
        </p:nvPicPr>
        <p:blipFill>
          <a:blip r:embed="rId3"/>
          <a:stretch>
            <a:fillRect/>
          </a:stretch>
        </p:blipFill>
        <p:spPr>
          <a:xfrm>
            <a:off x="814324" y="1209020"/>
            <a:ext cx="2194750" cy="3581710"/>
          </a:xfrm>
          <a:prstGeom prst="rect">
            <a:avLst/>
          </a:prstGeom>
        </p:spPr>
      </p:pic>
      <p:sp>
        <p:nvSpPr>
          <p:cNvPr id="16" name="Metin kutusu 15">
            <a:extLst>
              <a:ext uri="{FF2B5EF4-FFF2-40B4-BE49-F238E27FC236}">
                <a16:creationId xmlns:a16="http://schemas.microsoft.com/office/drawing/2014/main" id="{9741CCD6-152F-4E28-A93D-402F8A343E33}"/>
              </a:ext>
            </a:extLst>
          </p:cNvPr>
          <p:cNvSpPr txBox="1"/>
          <p:nvPr/>
        </p:nvSpPr>
        <p:spPr>
          <a:xfrm>
            <a:off x="3131840" y="1827400"/>
            <a:ext cx="5589555" cy="1815882"/>
          </a:xfrm>
          <a:prstGeom prst="rect">
            <a:avLst/>
          </a:prstGeom>
          <a:noFill/>
        </p:spPr>
        <p:txBody>
          <a:bodyPr wrap="square">
            <a:spAutoFit/>
          </a:bodyPr>
          <a:lstStyle/>
          <a:p>
            <a:r>
              <a:rPr lang="tr-TR" sz="1600"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20"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78" y="726636"/>
            <a:ext cx="3643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矩形 8"/>
          <p:cNvSpPr>
            <a:spLocks noChangeArrowheads="1"/>
          </p:cNvSpPr>
          <p:nvPr/>
        </p:nvSpPr>
        <p:spPr bwMode="auto">
          <a:xfrm>
            <a:off x="1187624" y="987574"/>
            <a:ext cx="24737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1200" b="1" dirty="0">
                <a:latin typeface="微软雅黑" panose="020B0503020204020204" pitchFamily="34" charset="-122"/>
                <a:ea typeface="微软雅黑" panose="020B0503020204020204" pitchFamily="34" charset="-122"/>
              </a:rPr>
              <a:t>2.1 </a:t>
            </a:r>
            <a:r>
              <a:rPr lang="tr-TR" sz="1200" b="1" dirty="0"/>
              <a:t>Görüntü ön işleme aşaması</a:t>
            </a:r>
            <a:endParaRPr lang="en-US" sz="1200" b="1" dirty="0">
              <a:latin typeface="微软雅黑" panose="020B0503020204020204" pitchFamily="34" charset="-122"/>
              <a:ea typeface="微软雅黑" panose="020B0503020204020204" pitchFamily="34" charset="-122"/>
            </a:endParaRPr>
          </a:p>
        </p:txBody>
      </p:sp>
      <p:pic>
        <p:nvPicPr>
          <p:cNvPr id="23" name="图片 40" descr="未tf awe标题-1.png">
            <a:extLst>
              <a:ext uri="{FF2B5EF4-FFF2-40B4-BE49-F238E27FC236}">
                <a16:creationId xmlns:a16="http://schemas.microsoft.com/office/drawing/2014/main" id="{BF46266A-6C02-4C34-B8B6-2DD1B7D651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41">
            <a:extLst>
              <a:ext uri="{FF2B5EF4-FFF2-40B4-BE49-F238E27FC236}">
                <a16:creationId xmlns:a16="http://schemas.microsoft.com/office/drawing/2014/main" id="{54E913B2-9CC9-4737-BEF4-B2CC1EEEB5E6}"/>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5" name="图片 40" descr="未tf awe标题-1.png">
            <a:extLst>
              <a:ext uri="{FF2B5EF4-FFF2-40B4-BE49-F238E27FC236}">
                <a16:creationId xmlns:a16="http://schemas.microsoft.com/office/drawing/2014/main" id="{F43B3845-E56B-4042-85B9-7445B5ADF6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41">
            <a:extLst>
              <a:ext uri="{FF2B5EF4-FFF2-40B4-BE49-F238E27FC236}">
                <a16:creationId xmlns:a16="http://schemas.microsoft.com/office/drawing/2014/main" id="{81FFD6BA-446A-4499-84D6-9633C380ED5B}"/>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2" name="Metin kutusu 11">
            <a:extLst>
              <a:ext uri="{FF2B5EF4-FFF2-40B4-BE49-F238E27FC236}">
                <a16:creationId xmlns:a16="http://schemas.microsoft.com/office/drawing/2014/main" id="{C6F4274A-9343-433D-B4BB-4078E9F50E4E}"/>
              </a:ext>
            </a:extLst>
          </p:cNvPr>
          <p:cNvSpPr txBox="1"/>
          <p:nvPr/>
        </p:nvSpPr>
        <p:spPr>
          <a:xfrm>
            <a:off x="471642" y="1525511"/>
            <a:ext cx="5612526" cy="3231654"/>
          </a:xfrm>
          <a:prstGeom prst="rect">
            <a:avLst/>
          </a:prstGeom>
          <a:noFill/>
        </p:spPr>
        <p:txBody>
          <a:bodyPr wrap="square">
            <a:spAutoFit/>
          </a:bodyPr>
          <a:lstStyle/>
          <a:p>
            <a:r>
              <a:rPr lang="tr-TR" sz="12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a:p>
            <a:r>
              <a:rPr lang="tr-TR" sz="1200" dirty="0"/>
              <a:t>Filtre uygulama adımında, görüntü üzerinde yer alan tuz biber gürültülerinin giderilmesi ve resimde yer alan gereksiz ayrıntıların azaltılması sağlanmaktadır. Kameradan alınan görüntü matrisi üzerinde, 3x3, 5x5 </a:t>
            </a:r>
            <a:r>
              <a:rPr lang="tr-TR" sz="1200" dirty="0" err="1"/>
              <a:t>vb</a:t>
            </a:r>
            <a:r>
              <a:rPr lang="tr-TR" sz="1200" dirty="0"/>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a:t>
            </a:r>
          </a:p>
          <a:p>
            <a:r>
              <a:rPr lang="tr-TR" sz="1200" dirty="0"/>
              <a:t>Denklem 1 sonraki slayttadır.. </a:t>
            </a:r>
          </a:p>
        </p:txBody>
      </p:sp>
      <p:pic>
        <p:nvPicPr>
          <p:cNvPr id="4" name="Resim 3">
            <a:extLst>
              <a:ext uri="{FF2B5EF4-FFF2-40B4-BE49-F238E27FC236}">
                <a16:creationId xmlns:a16="http://schemas.microsoft.com/office/drawing/2014/main" id="{47D2013C-10B3-47DB-919B-25B3D3E4C463}"/>
              </a:ext>
            </a:extLst>
          </p:cNvPr>
          <p:cNvPicPr>
            <a:picLocks noChangeAspect="1"/>
          </p:cNvPicPr>
          <p:nvPr/>
        </p:nvPicPr>
        <p:blipFill>
          <a:blip r:embed="rId4"/>
          <a:stretch>
            <a:fillRect/>
          </a:stretch>
        </p:blipFill>
        <p:spPr>
          <a:xfrm>
            <a:off x="6149152" y="405895"/>
            <a:ext cx="2423370" cy="3505504"/>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40" descr="未tf awe标题-1.png">
            <a:extLst>
              <a:ext uri="{FF2B5EF4-FFF2-40B4-BE49-F238E27FC236}">
                <a16:creationId xmlns:a16="http://schemas.microsoft.com/office/drawing/2014/main" id="{DF97C37E-8887-4151-90E2-B14A82A72B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41">
            <a:extLst>
              <a:ext uri="{FF2B5EF4-FFF2-40B4-BE49-F238E27FC236}">
                <a16:creationId xmlns:a16="http://schemas.microsoft.com/office/drawing/2014/main" id="{00A2B5A8-2BAC-4F4F-AF84-5E47CF3EE607}"/>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9" name="图片 40" descr="未tf awe标题-1.png">
            <a:extLst>
              <a:ext uri="{FF2B5EF4-FFF2-40B4-BE49-F238E27FC236}">
                <a16:creationId xmlns:a16="http://schemas.microsoft.com/office/drawing/2014/main" id="{1354173A-3D3C-4A5B-958A-74E79F1B04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41">
            <a:extLst>
              <a:ext uri="{FF2B5EF4-FFF2-40B4-BE49-F238E27FC236}">
                <a16:creationId xmlns:a16="http://schemas.microsoft.com/office/drawing/2014/main" id="{D864ADF3-1B95-47FA-BC60-E7CC2DA52638}"/>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6" name="Resim 5">
            <a:extLst>
              <a:ext uri="{FF2B5EF4-FFF2-40B4-BE49-F238E27FC236}">
                <a16:creationId xmlns:a16="http://schemas.microsoft.com/office/drawing/2014/main" id="{C6294571-08F1-4859-84ED-E828595DC93C}"/>
              </a:ext>
            </a:extLst>
          </p:cNvPr>
          <p:cNvPicPr>
            <a:picLocks noChangeAspect="1"/>
          </p:cNvPicPr>
          <p:nvPr/>
        </p:nvPicPr>
        <p:blipFill>
          <a:blip r:embed="rId3"/>
          <a:stretch>
            <a:fillRect/>
          </a:stretch>
        </p:blipFill>
        <p:spPr>
          <a:xfrm>
            <a:off x="683568" y="736402"/>
            <a:ext cx="3312368" cy="613402"/>
          </a:xfrm>
          <a:prstGeom prst="rect">
            <a:avLst/>
          </a:prstGeom>
        </p:spPr>
      </p:pic>
      <p:sp>
        <p:nvSpPr>
          <p:cNvPr id="16" name="Metin kutusu 15">
            <a:extLst>
              <a:ext uri="{FF2B5EF4-FFF2-40B4-BE49-F238E27FC236}">
                <a16:creationId xmlns:a16="http://schemas.microsoft.com/office/drawing/2014/main" id="{E3D4231F-C639-4584-8C76-04CE17969A40}"/>
              </a:ext>
            </a:extLst>
          </p:cNvPr>
          <p:cNvSpPr txBox="1"/>
          <p:nvPr/>
        </p:nvSpPr>
        <p:spPr>
          <a:xfrm>
            <a:off x="4363309" y="593527"/>
            <a:ext cx="4572000" cy="1569660"/>
          </a:xfrm>
          <a:prstGeom prst="rect">
            <a:avLst/>
          </a:prstGeom>
          <a:noFill/>
        </p:spPr>
        <p:txBody>
          <a:bodyPr wrap="square">
            <a:spAutoFit/>
          </a:bodyPr>
          <a:lstStyle/>
          <a:p>
            <a:r>
              <a:rPr lang="tr-TR" sz="1600" dirty="0"/>
              <a:t>K, </a:t>
            </a:r>
            <a:r>
              <a:rPr lang="tr-TR" sz="1600" dirty="0" err="1"/>
              <a:t>NxN</a:t>
            </a:r>
            <a:r>
              <a:rPr lang="tr-TR" sz="1600" dirty="0"/>
              <a:t>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p>
        </p:txBody>
      </p:sp>
      <p:pic>
        <p:nvPicPr>
          <p:cNvPr id="9" name="Resim 8">
            <a:extLst>
              <a:ext uri="{FF2B5EF4-FFF2-40B4-BE49-F238E27FC236}">
                <a16:creationId xmlns:a16="http://schemas.microsoft.com/office/drawing/2014/main" id="{2D7692F2-D7B7-410C-8EAF-E0BC935E0E52}"/>
              </a:ext>
            </a:extLst>
          </p:cNvPr>
          <p:cNvPicPr>
            <a:picLocks noChangeAspect="1"/>
          </p:cNvPicPr>
          <p:nvPr/>
        </p:nvPicPr>
        <p:blipFill>
          <a:blip r:embed="rId4"/>
          <a:stretch>
            <a:fillRect/>
          </a:stretch>
        </p:blipFill>
        <p:spPr>
          <a:xfrm>
            <a:off x="714375" y="1473952"/>
            <a:ext cx="3520394" cy="864096"/>
          </a:xfrm>
          <a:prstGeom prst="rect">
            <a:avLst/>
          </a:prstGeom>
        </p:spPr>
      </p:pic>
      <p:sp>
        <p:nvSpPr>
          <p:cNvPr id="22" name="Metin kutusu 21">
            <a:extLst>
              <a:ext uri="{FF2B5EF4-FFF2-40B4-BE49-F238E27FC236}">
                <a16:creationId xmlns:a16="http://schemas.microsoft.com/office/drawing/2014/main" id="{D59F3BB6-452F-4AA3-ABA2-9E2FBDE9D9B9}"/>
              </a:ext>
            </a:extLst>
          </p:cNvPr>
          <p:cNvSpPr txBox="1"/>
          <p:nvPr/>
        </p:nvSpPr>
        <p:spPr>
          <a:xfrm>
            <a:off x="673596" y="2587754"/>
            <a:ext cx="4248472" cy="954107"/>
          </a:xfrm>
          <a:prstGeom prst="rect">
            <a:avLst/>
          </a:prstGeom>
          <a:noFill/>
        </p:spPr>
        <p:txBody>
          <a:bodyPr wrap="square">
            <a:spAutoFit/>
          </a:bodyPr>
          <a:lstStyle/>
          <a:p>
            <a:r>
              <a:rPr lang="tr-TR" sz="1400" dirty="0"/>
              <a:t>Filtreleme işleminden sonra renkli görüntünün, grileştirilmesi adımı gerçekleştirilmektedir. Grileştirme işlemine ait formül denklem 3’te sunulmaktadır. </a:t>
            </a:r>
          </a:p>
        </p:txBody>
      </p:sp>
      <p:pic>
        <p:nvPicPr>
          <p:cNvPr id="17" name="Resim 16">
            <a:extLst>
              <a:ext uri="{FF2B5EF4-FFF2-40B4-BE49-F238E27FC236}">
                <a16:creationId xmlns:a16="http://schemas.microsoft.com/office/drawing/2014/main" id="{750A22F8-5FB5-455F-A896-B0380611E7A2}"/>
              </a:ext>
            </a:extLst>
          </p:cNvPr>
          <p:cNvPicPr>
            <a:picLocks noChangeAspect="1"/>
          </p:cNvPicPr>
          <p:nvPr/>
        </p:nvPicPr>
        <p:blipFill>
          <a:blip r:embed="rId5"/>
          <a:stretch>
            <a:fillRect/>
          </a:stretch>
        </p:blipFill>
        <p:spPr>
          <a:xfrm>
            <a:off x="762000" y="3312256"/>
            <a:ext cx="3159247" cy="735850"/>
          </a:xfrm>
          <a:prstGeom prst="rect">
            <a:avLst/>
          </a:prstGeom>
        </p:spPr>
      </p:pic>
      <p:pic>
        <p:nvPicPr>
          <p:cNvPr id="19" name="Resim 18">
            <a:extLst>
              <a:ext uri="{FF2B5EF4-FFF2-40B4-BE49-F238E27FC236}">
                <a16:creationId xmlns:a16="http://schemas.microsoft.com/office/drawing/2014/main" id="{B1C82B3C-D9A6-4E95-A626-20FB20B59C66}"/>
              </a:ext>
            </a:extLst>
          </p:cNvPr>
          <p:cNvPicPr>
            <a:picLocks noChangeAspect="1"/>
          </p:cNvPicPr>
          <p:nvPr/>
        </p:nvPicPr>
        <p:blipFill>
          <a:blip r:embed="rId6"/>
          <a:stretch>
            <a:fillRect/>
          </a:stretch>
        </p:blipFill>
        <p:spPr>
          <a:xfrm>
            <a:off x="770101" y="4172254"/>
            <a:ext cx="3514628" cy="458883"/>
          </a:xfrm>
          <a:prstGeom prst="rect">
            <a:avLst/>
          </a:prstGeom>
        </p:spPr>
      </p:pic>
      <p:sp>
        <p:nvSpPr>
          <p:cNvPr id="31" name="Metin kutusu 30">
            <a:extLst>
              <a:ext uri="{FF2B5EF4-FFF2-40B4-BE49-F238E27FC236}">
                <a16:creationId xmlns:a16="http://schemas.microsoft.com/office/drawing/2014/main" id="{4A6A2D4E-DA0C-42A2-BB42-459764E1A69E}"/>
              </a:ext>
            </a:extLst>
          </p:cNvPr>
          <p:cNvSpPr txBox="1"/>
          <p:nvPr/>
        </p:nvSpPr>
        <p:spPr>
          <a:xfrm>
            <a:off x="4368811" y="2181321"/>
            <a:ext cx="4572000" cy="1754326"/>
          </a:xfrm>
          <a:prstGeom prst="rect">
            <a:avLst/>
          </a:prstGeom>
          <a:noFill/>
        </p:spPr>
        <p:txBody>
          <a:bodyPr wrap="square">
            <a:spAutoFit/>
          </a:bodyPr>
          <a:lstStyle/>
          <a:p>
            <a:r>
              <a:rPr lang="tr-TR" sz="1200" dirty="0"/>
              <a:t>Gri olarak elde edilen görüntü üzerinde, </a:t>
            </a:r>
            <a:r>
              <a:rPr lang="tr-TR" sz="1200" dirty="0" err="1"/>
              <a:t>eşikleme</a:t>
            </a:r>
            <a:r>
              <a:rPr lang="tr-TR" sz="1200" dirty="0"/>
              <a:t> işlemi uygulanarak sadece ilgili nesnelere ait yer alan bölümler kullanılmaktadır. </a:t>
            </a:r>
            <a:r>
              <a:rPr lang="tr-TR" sz="1200" dirty="0" err="1"/>
              <a:t>Eşikleme</a:t>
            </a:r>
            <a:r>
              <a:rPr lang="tr-TR" sz="1200" dirty="0"/>
              <a:t> işleminde kullanılan en küçük (</a:t>
            </a:r>
            <a:r>
              <a:rPr lang="tr-TR" sz="1200" dirty="0" err="1"/>
              <a:t>min</a:t>
            </a:r>
            <a:r>
              <a:rPr lang="tr-TR" sz="1200" dirty="0"/>
              <a:t>) ve en büyük değerler (</a:t>
            </a:r>
            <a:r>
              <a:rPr lang="tr-TR" sz="1200" dirty="0" err="1"/>
              <a:t>max</a:t>
            </a:r>
            <a:r>
              <a:rPr lang="tr-TR" sz="1200" dirty="0"/>
              <a:t>) deneysel çalışmalar sonucunda belirlenmektedir. Gri görüntü içerisinde yer alan piksel değerleri </a:t>
            </a:r>
            <a:r>
              <a:rPr lang="tr-TR" sz="1200" dirty="0" err="1"/>
              <a:t>min</a:t>
            </a:r>
            <a:r>
              <a:rPr lang="tr-TR" sz="1200" dirty="0"/>
              <a:t> ve </a:t>
            </a:r>
            <a:r>
              <a:rPr lang="tr-TR" sz="1200" dirty="0" err="1"/>
              <a:t>max</a:t>
            </a:r>
            <a:r>
              <a:rPr lang="tr-TR" sz="1200" dirty="0"/>
              <a:t> değerleri arasında bulunup bulunmadığı karşılaştırılarak, ikili görüntü için yeni değer ataması gerçekleştirilmektedir. Denklem 4’te ikili görüntü oluşturma işlemine ait formül sunulmaktadır</a:t>
            </a:r>
          </a:p>
        </p:txBody>
      </p:sp>
      <p:pic>
        <p:nvPicPr>
          <p:cNvPr id="24" name="Resim 23">
            <a:extLst>
              <a:ext uri="{FF2B5EF4-FFF2-40B4-BE49-F238E27FC236}">
                <a16:creationId xmlns:a16="http://schemas.microsoft.com/office/drawing/2014/main" id="{E2A23F7F-947D-4BD3-BA3F-4D4C26DD7CB5}"/>
              </a:ext>
            </a:extLst>
          </p:cNvPr>
          <p:cNvPicPr>
            <a:picLocks noChangeAspect="1"/>
          </p:cNvPicPr>
          <p:nvPr/>
        </p:nvPicPr>
        <p:blipFill>
          <a:blip r:embed="rId7"/>
          <a:stretch>
            <a:fillRect/>
          </a:stretch>
        </p:blipFill>
        <p:spPr>
          <a:xfrm>
            <a:off x="4596687" y="3967146"/>
            <a:ext cx="2552921" cy="403895"/>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4" name="图片 40" descr="未tf awe标题-1.png">
            <a:extLst>
              <a:ext uri="{FF2B5EF4-FFF2-40B4-BE49-F238E27FC236}">
                <a16:creationId xmlns:a16="http://schemas.microsoft.com/office/drawing/2014/main" id="{DA2264B4-0039-40AA-BABD-C9063D0F5F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41">
            <a:extLst>
              <a:ext uri="{FF2B5EF4-FFF2-40B4-BE49-F238E27FC236}">
                <a16:creationId xmlns:a16="http://schemas.microsoft.com/office/drawing/2014/main" id="{B30C372E-86F0-42C3-9C42-3C7E3FC6D364}"/>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6" name="图片 40" descr="未tf awe标题-1.png">
            <a:extLst>
              <a:ext uri="{FF2B5EF4-FFF2-40B4-BE49-F238E27FC236}">
                <a16:creationId xmlns:a16="http://schemas.microsoft.com/office/drawing/2014/main" id="{A1EEBF3D-F46A-455D-B5E9-609CFB184D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41">
            <a:extLst>
              <a:ext uri="{FF2B5EF4-FFF2-40B4-BE49-F238E27FC236}">
                <a16:creationId xmlns:a16="http://schemas.microsoft.com/office/drawing/2014/main" id="{A78418B1-079A-4BBD-B821-0DF1E3588904}"/>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B12884D0-704C-480A-9EFE-CEA8B47056DA}"/>
              </a:ext>
            </a:extLst>
          </p:cNvPr>
          <p:cNvSpPr txBox="1"/>
          <p:nvPr/>
        </p:nvSpPr>
        <p:spPr>
          <a:xfrm>
            <a:off x="539552" y="724212"/>
            <a:ext cx="8496944" cy="1169551"/>
          </a:xfrm>
          <a:prstGeom prst="rect">
            <a:avLst/>
          </a:prstGeom>
          <a:noFill/>
        </p:spPr>
        <p:txBody>
          <a:bodyPr wrap="square">
            <a:spAutoFit/>
          </a:bodyPr>
          <a:lstStyle/>
          <a:p>
            <a:r>
              <a:rPr lang="tr-TR" sz="1400" dirty="0"/>
              <a:t>Önerilen çalışmada, ikili görüntü üzerinde, aşındırma (</a:t>
            </a:r>
            <a:r>
              <a:rPr lang="tr-TR" sz="1400" dirty="0" err="1"/>
              <a:t>erosion</a:t>
            </a:r>
            <a:r>
              <a:rPr lang="tr-TR" sz="1400" dirty="0"/>
              <a:t>) ve genişleme (</a:t>
            </a:r>
            <a:r>
              <a:rPr lang="tr-TR" sz="1400" dirty="0" err="1"/>
              <a:t>dilation</a:t>
            </a:r>
            <a:r>
              <a:rPr lang="tr-TR" sz="1400" dirty="0"/>
              <a:t>) morfolojik işlemleri uygulanmaktadır. 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a:t>
            </a:r>
          </a:p>
        </p:txBody>
      </p:sp>
      <p:pic>
        <p:nvPicPr>
          <p:cNvPr id="5" name="Resim 4">
            <a:extLst>
              <a:ext uri="{FF2B5EF4-FFF2-40B4-BE49-F238E27FC236}">
                <a16:creationId xmlns:a16="http://schemas.microsoft.com/office/drawing/2014/main" id="{23178CB9-21AA-4296-90E8-2E0F18759BF0}"/>
              </a:ext>
            </a:extLst>
          </p:cNvPr>
          <p:cNvPicPr>
            <a:picLocks noChangeAspect="1"/>
          </p:cNvPicPr>
          <p:nvPr/>
        </p:nvPicPr>
        <p:blipFill>
          <a:blip r:embed="rId3"/>
          <a:stretch>
            <a:fillRect/>
          </a:stretch>
        </p:blipFill>
        <p:spPr>
          <a:xfrm>
            <a:off x="722291" y="1940868"/>
            <a:ext cx="2160241" cy="2854137"/>
          </a:xfrm>
          <a:prstGeom prst="rect">
            <a:avLst/>
          </a:prstGeom>
        </p:spPr>
      </p:pic>
      <p:sp>
        <p:nvSpPr>
          <p:cNvPr id="15" name="Metin kutusu 14">
            <a:extLst>
              <a:ext uri="{FF2B5EF4-FFF2-40B4-BE49-F238E27FC236}">
                <a16:creationId xmlns:a16="http://schemas.microsoft.com/office/drawing/2014/main" id="{1711CABE-42C9-4B2D-9DBE-3A79C30EE30E}"/>
              </a:ext>
            </a:extLst>
          </p:cNvPr>
          <p:cNvSpPr txBox="1"/>
          <p:nvPr/>
        </p:nvSpPr>
        <p:spPr>
          <a:xfrm>
            <a:off x="3160801" y="1885761"/>
            <a:ext cx="5983199" cy="830997"/>
          </a:xfrm>
          <a:prstGeom prst="rect">
            <a:avLst/>
          </a:prstGeom>
          <a:noFill/>
        </p:spPr>
        <p:txBody>
          <a:bodyPr wrap="square">
            <a:spAutoFit/>
          </a:bodyPr>
          <a:lstStyle/>
          <a:p>
            <a:r>
              <a:rPr lang="tr-TR" sz="1200" dirty="0"/>
              <a:t>Şekil 4’te ise, filtreleme, grileştirme, </a:t>
            </a:r>
            <a:r>
              <a:rPr lang="tr-TR" sz="1200" dirty="0" err="1"/>
              <a:t>eşikleme</a:t>
            </a:r>
            <a:r>
              <a:rPr lang="tr-TR" sz="1200" dirty="0"/>
              <a:t> ve morfolojik işlemlerin kameradan alınan ham görüntüye uygulanması sonucunda oluşan görüntü sunulmaktadır. Elde edilen görüntü ile ortam da bulunan nesnelere ait kenarların belirlenmekte ve özellik çıkarımı için hazır duruma getirilmektedir.</a:t>
            </a:r>
          </a:p>
        </p:txBody>
      </p:sp>
      <p:pic>
        <p:nvPicPr>
          <p:cNvPr id="8" name="Resim 7">
            <a:extLst>
              <a:ext uri="{FF2B5EF4-FFF2-40B4-BE49-F238E27FC236}">
                <a16:creationId xmlns:a16="http://schemas.microsoft.com/office/drawing/2014/main" id="{81EFF7D7-B732-4C2D-B047-3438CC2D9943}"/>
              </a:ext>
            </a:extLst>
          </p:cNvPr>
          <p:cNvPicPr>
            <a:picLocks noChangeAspect="1"/>
          </p:cNvPicPr>
          <p:nvPr/>
        </p:nvPicPr>
        <p:blipFill>
          <a:blip r:embed="rId4"/>
          <a:stretch>
            <a:fillRect/>
          </a:stretch>
        </p:blipFill>
        <p:spPr>
          <a:xfrm>
            <a:off x="3650984" y="2687546"/>
            <a:ext cx="2354784" cy="2354784"/>
          </a:xfrm>
          <a:prstGeom prst="rect">
            <a:avLst/>
          </a:prstGeom>
        </p:spPr>
      </p:pic>
    </p:spTree>
  </p:cSld>
  <p:clrMapOvr>
    <a:masterClrMapping/>
  </p:clrMapOvr>
  <p:transition>
    <p:dissolve/>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Pages>0</Pages>
  <Words>2297</Words>
  <Characters>0</Characters>
  <Application>Microsoft Office PowerPoint</Application>
  <DocSecurity>0</DocSecurity>
  <PresentationFormat>Ekran Gösterisi (16:9)</PresentationFormat>
  <Lines>0</Lines>
  <Paragraphs>90</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微软雅黑</vt:lpstr>
      <vt:lpstr>Arial</vt:lpstr>
      <vt:lpstr>Calibri</vt:lpstr>
      <vt:lpstr>Office 主题</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Nadir Özsoy</cp:lastModifiedBy>
  <cp:revision>109</cp:revision>
  <dcterms:created xsi:type="dcterms:W3CDTF">2015-07-15T05:33:32Z</dcterms:created>
  <dcterms:modified xsi:type="dcterms:W3CDTF">2022-12-14T22:24:34Z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