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85" r:id="rId3"/>
    <p:sldId id="284" r:id="rId4"/>
    <p:sldId id="286" r:id="rId5"/>
    <p:sldId id="275" r:id="rId6"/>
    <p:sldId id="282" r:id="rId7"/>
    <p:sldId id="283" r:id="rId8"/>
    <p:sldId id="276" r:id="rId9"/>
    <p:sldId id="257" r:id="rId10"/>
    <p:sldId id="290" r:id="rId11"/>
    <p:sldId id="272" r:id="rId12"/>
    <p:sldId id="288" r:id="rId13"/>
    <p:sldId id="258" r:id="rId14"/>
    <p:sldId id="259" r:id="rId15"/>
    <p:sldId id="260" r:id="rId16"/>
    <p:sldId id="261" r:id="rId17"/>
    <p:sldId id="262" r:id="rId18"/>
    <p:sldId id="263" r:id="rId19"/>
    <p:sldId id="277" r:id="rId20"/>
    <p:sldId id="280" r:id="rId21"/>
    <p:sldId id="278" r:id="rId22"/>
    <p:sldId id="279" r:id="rId23"/>
    <p:sldId id="289" r:id="rId24"/>
    <p:sldId id="292" r:id="rId25"/>
    <p:sldId id="291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4" autoAdjust="0"/>
    <p:restoredTop sz="94660"/>
  </p:normalViewPr>
  <p:slideViewPr>
    <p:cSldViewPr>
      <p:cViewPr varScale="1">
        <p:scale>
          <a:sx n="66" d="100"/>
          <a:sy n="66" d="100"/>
        </p:scale>
        <p:origin x="-2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2D716-5A12-4373-B2A0-8AC2236B5F46}" type="datetimeFigureOut">
              <a:rPr lang="ru-RU" smtClean="0"/>
              <a:t>16.03.2022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0DD26-CC09-4A66-9A3C-5A4FCBFC61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924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DD26-CC09-4A66-9A3C-5A4FCBFC618C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321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0527-8314-4263-A498-7F925A7466FA}" type="datetimeFigureOut">
              <a:rPr lang="ru-RU" smtClean="0"/>
              <a:t>16.03.2022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F257-BD1B-43D9-8B99-C0D113719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349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0527-8314-4263-A498-7F925A7466FA}" type="datetimeFigureOut">
              <a:rPr lang="ru-RU" smtClean="0"/>
              <a:t>16.03.2022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F257-BD1B-43D9-8B99-C0D113719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30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0527-8314-4263-A498-7F925A7466FA}" type="datetimeFigureOut">
              <a:rPr lang="ru-RU" smtClean="0"/>
              <a:t>16.03.2022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F257-BD1B-43D9-8B99-C0D113719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91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0527-8314-4263-A498-7F925A7466FA}" type="datetimeFigureOut">
              <a:rPr lang="ru-RU" smtClean="0"/>
              <a:t>16.03.2022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F257-BD1B-43D9-8B99-C0D113719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80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0527-8314-4263-A498-7F925A7466FA}" type="datetimeFigureOut">
              <a:rPr lang="ru-RU" smtClean="0"/>
              <a:t>16.03.2022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F257-BD1B-43D9-8B99-C0D113719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881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0527-8314-4263-A498-7F925A7466FA}" type="datetimeFigureOut">
              <a:rPr lang="ru-RU" smtClean="0"/>
              <a:t>16.03.2022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F257-BD1B-43D9-8B99-C0D113719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137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0527-8314-4263-A498-7F925A7466FA}" type="datetimeFigureOut">
              <a:rPr lang="ru-RU" smtClean="0"/>
              <a:t>16.03.2022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F257-BD1B-43D9-8B99-C0D113719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698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0527-8314-4263-A498-7F925A7466FA}" type="datetimeFigureOut">
              <a:rPr lang="ru-RU" smtClean="0"/>
              <a:t>16.03.2022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F257-BD1B-43D9-8B99-C0D113719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431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0527-8314-4263-A498-7F925A7466FA}" type="datetimeFigureOut">
              <a:rPr lang="ru-RU" smtClean="0"/>
              <a:t>16.03.2022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F257-BD1B-43D9-8B99-C0D113719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687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0527-8314-4263-A498-7F925A7466FA}" type="datetimeFigureOut">
              <a:rPr lang="ru-RU" smtClean="0"/>
              <a:t>16.03.2022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F257-BD1B-43D9-8B99-C0D113719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743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0527-8314-4263-A498-7F925A7466FA}" type="datetimeFigureOut">
              <a:rPr lang="ru-RU" smtClean="0"/>
              <a:t>16.03.2022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F257-BD1B-43D9-8B99-C0D113719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633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90527-8314-4263-A498-7F925A7466FA}" type="datetimeFigureOut">
              <a:rPr lang="ru-RU" smtClean="0"/>
              <a:t>16.03.2022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6F257-BD1B-43D9-8B99-C0D113719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294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8000" b="1" dirty="0" err="1" smtClean="0">
                <a:latin typeface="Times New Roman" pitchFamily="18" charset="0"/>
                <a:cs typeface="Times New Roman" pitchFamily="18" charset="0"/>
              </a:rPr>
              <a:t>Windkessel</a:t>
            </a:r>
            <a:endParaRPr lang="ru-RU" sz="8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41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-1827584"/>
            <a:ext cx="6408712" cy="44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573016"/>
            <a:ext cx="5360698" cy="2065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447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5" y="908720"/>
            <a:ext cx="8960995" cy="5040560"/>
          </a:xfrm>
          <a:prstGeom prst="rect">
            <a:avLst/>
          </a:prstGeom>
        </p:spPr>
      </p:pic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372200" y="5445224"/>
            <a:ext cx="2448272" cy="5040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647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В аорте, крупных артериях и их ветвях сопротивление току крови составляет около 19 %; на долю мелких артерий (диаметром менее 100 мкм) и артериол приходится 50 % сопротивления; в капиллярах сопротивление составляет примерно 25 %, в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венулах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— 4 %, в венах — 3 %.</a:t>
            </a:r>
          </a:p>
        </p:txBody>
      </p:sp>
    </p:spTree>
    <p:extLst>
      <p:ext uri="{BB962C8B-B14F-4D97-AF65-F5344CB8AC3E}">
        <p14:creationId xmlns:p14="http://schemas.microsoft.com/office/powerpoint/2010/main" val="188984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Кровь притекает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от левого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желудочка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 объемной скоростью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baseline="-25000" dirty="0" err="1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(t) в упругий резервуар, обладающий емкостью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 (характеризующей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емкость крупных артерий) и имеющий объем V{t), 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вытекает из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этого резервуара с объемной скоростью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). Вытекающая из резервуара</a:t>
            </a:r>
          </a:p>
          <a:p>
            <a:pPr marL="0"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кровь попадает в мелкие резистивные сосуды, обладающие сопротивлением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(сопротивление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артериол и капилляров).</a:t>
            </a:r>
          </a:p>
        </p:txBody>
      </p:sp>
    </p:spTree>
    <p:extLst>
      <p:ext uri="{BB962C8B-B14F-4D97-AF65-F5344CB8AC3E}">
        <p14:creationId xmlns:p14="http://schemas.microsoft.com/office/powerpoint/2010/main" val="154684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силу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закона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сохранения объема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несжимаемой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жидкости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79" y="1556792"/>
            <a:ext cx="5544616" cy="1514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79" y="4473218"/>
            <a:ext cx="5326992" cy="1755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556698"/>
            <a:ext cx="2650005" cy="916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540" y="3556475"/>
            <a:ext cx="3045635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716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Как меняется давление 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после прекращения выброса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крови?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Пусть в момент времени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t = 0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поступление крови в камеру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прекращается (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sz="2400" baseline="-25000" dirty="0" err="1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= 0,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Р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= Р(0))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 кровь не поступает в камеру до начала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следующего сердечного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цикла, которое происходит при t = Т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134" y="3409270"/>
            <a:ext cx="6042194" cy="1419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13" y="5105312"/>
            <a:ext cx="7724836" cy="762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2138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Двухэлементная модель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эквивалентна электрической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цепи, в которой параллельно соединены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конденсатор емкости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 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резистор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 сопротивлением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R.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5" y="2636912"/>
            <a:ext cx="3487313" cy="3300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7402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Закон Ома: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IR</a:t>
            </a:r>
          </a:p>
          <a:p>
            <a:pPr marL="0" indent="0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Напряжение на конденсаторе связано с накопленным зарядом соотношением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V=q/C</a:t>
            </a:r>
          </a:p>
          <a:p>
            <a:pPr marL="0" indent="0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Сумма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напряжений на конденсаторе и на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резисторе равна нулю (2 закон Кирхгофа)</a:t>
            </a:r>
          </a:p>
          <a:p>
            <a:pPr marL="0" indent="0" algn="ctr">
              <a:buNone/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+ q/C 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ru-RU" sz="28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ru-RU" sz="2800" i="1" dirty="0" err="1" smtClean="0">
                <a:latin typeface="Times New Roman" pitchFamily="18" charset="0"/>
                <a:cs typeface="Times New Roman" pitchFamily="18" charset="0"/>
              </a:rPr>
              <a:t>dq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800" i="1" dirty="0" err="1" smtClean="0">
                <a:latin typeface="Times New Roman" pitchFamily="18" charset="0"/>
                <a:cs typeface="Times New Roman" pitchFamily="18" charset="0"/>
              </a:rPr>
              <a:t>dt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 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R(</a:t>
            </a:r>
            <a:r>
              <a:rPr lang="ru-RU" sz="2800" i="1" dirty="0" err="1" smtClean="0">
                <a:latin typeface="Times New Roman" pitchFamily="18" charset="0"/>
                <a:cs typeface="Times New Roman" pitchFamily="18" charset="0"/>
              </a:rPr>
              <a:t>dq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800" i="1" dirty="0" err="1" smtClean="0">
                <a:latin typeface="Times New Roman" pitchFamily="18" charset="0"/>
                <a:cs typeface="Times New Roman" pitchFamily="18" charset="0"/>
              </a:rPr>
              <a:t>dt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q/C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0</a:t>
            </a:r>
          </a:p>
          <a:p>
            <a:pPr marL="0" indent="0" algn="ctr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q/C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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i="1" dirty="0" err="1">
                <a:latin typeface="Times New Roman" pitchFamily="18" charset="0"/>
                <a:cs typeface="Times New Roman" pitchFamily="18" charset="0"/>
              </a:rPr>
              <a:t>dV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800" i="1" dirty="0" err="1">
                <a:latin typeface="Times New Roman" pitchFamily="18" charset="0"/>
                <a:cs typeface="Times New Roman" pitchFamily="18" charset="0"/>
              </a:rPr>
              <a:t>dt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V/RC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821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Трехэлементная модель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Резистор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sz="2800" baseline="-25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28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моделирует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сопротивление аорты; этот резистор включен последовательно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 резистором R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моделирующим сопротивление остальных периферических сосудов</a:t>
            </a:r>
          </a:p>
          <a:p>
            <a:pPr marL="0" indent="0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sz="2800" baseline="-25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ru-RU" sz="28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486987"/>
            <a:ext cx="3585195" cy="305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4626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692696"/>
            <a:ext cx="8219256" cy="5433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Характеристическое сопротивление (импеданс) в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трехэлементной модели можно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рассматривать как связь между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двухэлементной моделью и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аспектами распространения волн артериальной системы, поскольку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импеданс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равен скорости волны, умноженной на плотность крови, деленной на площадь поперечного сечения (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аорты).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682176" y="5013176"/>
                <a:ext cx="1964769" cy="8304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𝑧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𝜌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den>
                      </m:f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176" y="5013176"/>
                <a:ext cx="1964769" cy="83048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6660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8864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Вязкость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вызывает снижение давления при течении жидкости в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горизонтально расположенной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трубке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Почему?</a:t>
            </a:r>
          </a:p>
          <a:p>
            <a:pPr marL="0" indent="0"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Трение между слоями жидкости, движущимися с различной скоростью.</a:t>
            </a:r>
          </a:p>
          <a:p>
            <a:pPr marL="0" indent="0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212976"/>
            <a:ext cx="6485691" cy="3553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2191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Волновое сопротивление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–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М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ера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способности среды накапливать и передавать энергию бегущей волны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Отношение соответствующего механического напряжения, взятого с обратным знаком, к колебательной скорости частиц среды.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Степень неподатливости системы воздействию колебаний.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154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Характеристическое сопротивление имеет ту же размерность, что и резистор и поэтому часто представляется как резистор. Однако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волновое сопротивление не является сопротивлением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и может быть интерпретировано только в терминах колебательных явлений.</a:t>
            </a:r>
          </a:p>
        </p:txBody>
      </p:sp>
    </p:spTree>
    <p:extLst>
      <p:ext uri="{BB962C8B-B14F-4D97-AF65-F5344CB8AC3E}">
        <p14:creationId xmlns:p14="http://schemas.microsoft.com/office/powerpoint/2010/main" val="789500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28" y="1629134"/>
            <a:ext cx="8424936" cy="3884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9795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45" y="1008180"/>
            <a:ext cx="3311555" cy="133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33056"/>
            <a:ext cx="4943988" cy="83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386" y="770018"/>
            <a:ext cx="3217490" cy="1849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524" y="3403678"/>
            <a:ext cx="3168352" cy="1890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9525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Давление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может быть систолическим, диастолическим и пульсовым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Систолическое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давление наиболее высокое и характеризует наибольшую силу, с которой кровь в артерии ударяет о стенки сосудов.</a:t>
            </a: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Диастолическое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давление дает представление о том, как сердце расслабляется и позволяет крови поступать в его полости.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Пульсовое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давление это разница между двумя приведенными выше показателями и отражает степень плотности артерий.</a:t>
            </a:r>
          </a:p>
        </p:txBody>
      </p:sp>
    </p:spTree>
    <p:extLst>
      <p:ext uri="{BB962C8B-B14F-4D97-AF65-F5344CB8AC3E}">
        <p14:creationId xmlns:p14="http://schemas.microsoft.com/office/powerpoint/2010/main" val="89515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Эффект ослабевает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 возрастом, поскольку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артерии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становятся менее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эластичными. Это приводит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к увеличению пульсового давления для данного ходового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объема.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Повышенное пульсовое давление приводит к повышению систолического давления (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гипертония),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что увеличивает риск инфаркта миокарда ,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инсульта,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сердечной недостаточности и множество других сердечно-сосудистых заболеваний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02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Течение вязкой жидкости. Закон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Пуайзеля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Связь между падением давления на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трубке и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объемным расходом жидкости в ней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924944"/>
            <a:ext cx="3426717" cy="128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655" y="4365104"/>
            <a:ext cx="4197038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0166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Уравнение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формально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аналогично закону Ома для электрических сопротивлений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ru-RU" i="1" dirty="0">
                <a:latin typeface="Times New Roman" pitchFamily="18" charset="0"/>
                <a:cs typeface="Times New Roman" pitchFamily="18" charset="0"/>
              </a:rPr>
              <a:t>V =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IR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V - напряжение или разность потенциалов на электрическом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сопротивлении (аналогичное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разности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давлений),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электрический ток, текущий в данном</a:t>
            </a:r>
          </a:p>
          <a:p>
            <a:pPr marL="0"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проводнике (аналогичен потоку Q)</a:t>
            </a:r>
          </a:p>
        </p:txBody>
      </p:sp>
    </p:spTree>
    <p:extLst>
      <p:ext uri="{BB962C8B-B14F-4D97-AF65-F5344CB8AC3E}">
        <p14:creationId xmlns:p14="http://schemas.microsoft.com/office/powerpoint/2010/main" val="2525071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Два основных свойства сосудов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Сопротивление</a:t>
            </a:r>
          </a:p>
          <a:p>
            <a:pPr marL="0"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Сосуд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оказывает обусловленное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вязкостью текущей по нему жидкости сопротивление току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крови. Именно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поэтому, для того, чтобы по сосуду текла кровь, должна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существовать разность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давлений на его концах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Емкость</a:t>
            </a:r>
          </a:p>
          <a:p>
            <a:pPr marL="0"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Сосуд растяжим: он увеличивает свой диаметр в ответ на действие растягивающего давления. В некотором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смысле, сосуд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похож на воздушный шар, объем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которого увеличивается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когда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давление внутри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шара значительно превосходит внешнее давление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153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04864"/>
            <a:ext cx="6994077" cy="2758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6283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Резистивность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не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обладает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растяжимостью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имеет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постоянный объем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V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429000"/>
            <a:ext cx="4965701" cy="2519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6450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199" y="135011"/>
            <a:ext cx="8229600" cy="593752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Растяжимый сосуд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упругими стенками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сопротивление которого пренебрежимо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мало, т.е.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ru-RU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= Р</a:t>
            </a:r>
            <a:r>
              <a:rPr lang="ru-RU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Р</a:t>
            </a:r>
          </a:p>
          <a:p>
            <a:pPr marL="0"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Соотношение между объемом и растягивающим давлением для такого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сосуда имеет вид</a:t>
            </a:r>
          </a:p>
          <a:p>
            <a:pPr marL="0" indent="0" algn="ctr">
              <a:buNone/>
            </a:pPr>
            <a:r>
              <a:rPr lang="ru-RU" i="1" dirty="0">
                <a:latin typeface="Times New Roman" pitchFamily="18" charset="0"/>
                <a:cs typeface="Times New Roman" pitchFamily="18" charset="0"/>
              </a:rPr>
              <a:t>V(P) = С(Р-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i="1" baseline="-25000" dirty="0" err="1" smtClean="0">
                <a:latin typeface="Times New Roman" pitchFamily="18" charset="0"/>
                <a:cs typeface="Times New Roman" pitchFamily="18" charset="0"/>
              </a:rPr>
              <a:t>внеш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СР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С-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емкость (растяжимость, податливость) этого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сосуда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ru-RU" i="1" baseline="-25000" dirty="0" err="1" smtClean="0">
                <a:latin typeface="Times New Roman" pitchFamily="18" charset="0"/>
                <a:cs typeface="Times New Roman" pitchFamily="18" charset="0"/>
              </a:rPr>
              <a:t>внеш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0</a:t>
            </a: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Поскольку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даже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при отсутствии растягивающего давления сосуд полностью не спадается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(при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нулевом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давлении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сосуд имеет ненулевой объем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baseline="-250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0"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который иногда называют «мертвым объемом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»)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ru-RU" i="1" dirty="0">
                <a:latin typeface="Times New Roman" pitchFamily="18" charset="0"/>
                <a:cs typeface="Times New Roman" pitchFamily="18" charset="0"/>
              </a:rPr>
              <a:t>V(P) =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i="1" baseline="-250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СР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362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20" y="692696"/>
            <a:ext cx="8918880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975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744</Words>
  <Application>Microsoft Office PowerPoint</Application>
  <PresentationFormat>Экран (4:3)</PresentationFormat>
  <Paragraphs>67</Paragraphs>
  <Slides>25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Тема Office</vt:lpstr>
      <vt:lpstr>Windkessel</vt:lpstr>
      <vt:lpstr>Презентация PowerPoint</vt:lpstr>
      <vt:lpstr>Течение вязкой жидкости. Закон Пуайзеля</vt:lpstr>
      <vt:lpstr>Презентация PowerPoint</vt:lpstr>
      <vt:lpstr>Два основных свойства сосудов</vt:lpstr>
      <vt:lpstr>Презентация PowerPoint</vt:lpstr>
      <vt:lpstr>Резистивность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Как меняется давление после прекращения выброса крови?</vt:lpstr>
      <vt:lpstr>Презентация PowerPoint</vt:lpstr>
      <vt:lpstr>Презентация PowerPoint</vt:lpstr>
      <vt:lpstr>Трехэлементная модель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Надежда</dc:creator>
  <cp:lastModifiedBy>Надежда</cp:lastModifiedBy>
  <cp:revision>35</cp:revision>
  <dcterms:created xsi:type="dcterms:W3CDTF">2022-03-09T07:27:54Z</dcterms:created>
  <dcterms:modified xsi:type="dcterms:W3CDTF">2022-03-16T18:21:13Z</dcterms:modified>
</cp:coreProperties>
</file>