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
      <p:font typeface="Raleway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Medium-bold.fntdata"/><Relationship Id="rId25" Type="http://schemas.openxmlformats.org/officeDocument/2006/relationships/font" Target="fonts/RalewayMedium-regular.fntdata"/><Relationship Id="rId28" Type="http://schemas.openxmlformats.org/officeDocument/2006/relationships/font" Target="fonts/RalewayMedium-boldItalic.fntdata"/><Relationship Id="rId27" Type="http://schemas.openxmlformats.org/officeDocument/2006/relationships/font" Target="fonts/Raleway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2ded6a9f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2ded6a9f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2ded6a9f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2ded6a9f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809e32cb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809e32cb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809e32c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809e32c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581766b3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581766b3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2ded6a9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2ded6a9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8b14ff96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8b14ff96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2ded6a9f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2ded6a9f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535"/>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1480050" y="118215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dk2"/>
                </a:solidFill>
                <a:latin typeface="Times New Roman"/>
                <a:ea typeface="Times New Roman"/>
                <a:cs typeface="Times New Roman"/>
                <a:sym typeface="Times New Roman"/>
              </a:rPr>
              <a:t>Mold Yourself</a:t>
            </a:r>
            <a:endParaRPr sz="60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rPr lang="en" sz="3000"/>
              <a:t>        </a:t>
            </a:r>
            <a:endParaRPr i="1" sz="3000">
              <a:latin typeface="Times New Roman"/>
              <a:ea typeface="Times New Roman"/>
              <a:cs typeface="Times New Roman"/>
              <a:sym typeface="Times New Roman"/>
            </a:endParaRPr>
          </a:p>
        </p:txBody>
      </p:sp>
      <p:sp>
        <p:nvSpPr>
          <p:cNvPr id="73" name="Google Shape;73;p13"/>
          <p:cNvSpPr txBox="1"/>
          <p:nvPr>
            <p:ph idx="1" type="subTitle"/>
          </p:nvPr>
        </p:nvSpPr>
        <p:spPr>
          <a:xfrm>
            <a:off x="5961650" y="3946500"/>
            <a:ext cx="3153600" cy="6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						</a:t>
            </a:r>
            <a:endParaRPr sz="2400"/>
          </a:p>
          <a:p>
            <a:pPr indent="0" lvl="0" marL="0" rtl="0" algn="l">
              <a:spcBef>
                <a:spcPts val="0"/>
              </a:spcBef>
              <a:spcAft>
                <a:spcPts val="0"/>
              </a:spcAft>
              <a:buNone/>
            </a:pPr>
            <a:r>
              <a:rPr i="1" lang="en">
                <a:solidFill>
                  <a:srgbClr val="000000"/>
                </a:solidFill>
              </a:rPr>
              <a:t>Submitted by Nadiya Farook</a:t>
            </a:r>
            <a:endParaRPr i="1">
              <a:solidFill>
                <a:srgbClr val="000000"/>
              </a:solidFill>
            </a:endParaRPr>
          </a:p>
          <a:p>
            <a:pPr indent="0" lvl="0" marL="0" rtl="0" algn="l">
              <a:spcBef>
                <a:spcPts val="0"/>
              </a:spcBef>
              <a:spcAft>
                <a:spcPts val="0"/>
              </a:spcAft>
              <a:buNone/>
            </a:pPr>
            <a:r>
              <a:rPr i="1" lang="en">
                <a:solidFill>
                  <a:srgbClr val="000000"/>
                </a:solidFill>
              </a:rPr>
              <a:t>Roll no: MCA23-144</a:t>
            </a:r>
            <a:endParaRPr i="1">
              <a:solidFill>
                <a:srgbClr val="000000"/>
              </a:solidFill>
            </a:endParaRPr>
          </a:p>
        </p:txBody>
      </p:sp>
      <p:sp>
        <p:nvSpPr>
          <p:cNvPr id="74" name="Google Shape;74;p13"/>
          <p:cNvSpPr txBox="1"/>
          <p:nvPr/>
        </p:nvSpPr>
        <p:spPr>
          <a:xfrm>
            <a:off x="2894475" y="2210525"/>
            <a:ext cx="6043800" cy="646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2"/>
              </a:buClr>
              <a:buSzPts val="1100"/>
              <a:buFont typeface="Arial"/>
              <a:buNone/>
            </a:pPr>
            <a:r>
              <a:rPr b="1" lang="en" sz="3000">
                <a:solidFill>
                  <a:schemeClr val="lt1"/>
                </a:solidFill>
                <a:latin typeface="Raleway"/>
                <a:ea typeface="Raleway"/>
                <a:cs typeface="Raleway"/>
                <a:sym typeface="Raleway"/>
              </a:rPr>
              <a:t>-</a:t>
            </a:r>
            <a:r>
              <a:rPr b="1" i="1" lang="en" sz="3000">
                <a:solidFill>
                  <a:schemeClr val="lt1"/>
                </a:solidFill>
                <a:latin typeface="Times New Roman"/>
                <a:ea typeface="Times New Roman"/>
                <a:cs typeface="Times New Roman"/>
                <a:sym typeface="Times New Roman"/>
              </a:rPr>
              <a:t>An interview practicing platform</a:t>
            </a:r>
            <a:endParaRPr sz="1800">
              <a:solidFill>
                <a:schemeClr val="dk2"/>
              </a:solidFill>
              <a:latin typeface="Lato"/>
              <a:ea typeface="Lato"/>
              <a:cs typeface="Lato"/>
              <a:sym typeface="Lato"/>
            </a:endParaRPr>
          </a:p>
        </p:txBody>
      </p:sp>
      <p:sp>
        <p:nvSpPr>
          <p:cNvPr id="75" name="Google Shape;75;p13"/>
          <p:cNvSpPr txBox="1"/>
          <p:nvPr/>
        </p:nvSpPr>
        <p:spPr>
          <a:xfrm>
            <a:off x="785275" y="3854100"/>
            <a:ext cx="315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solidFill>
                  <a:schemeClr val="dk2"/>
                </a:solidFill>
                <a:latin typeface="Lato"/>
                <a:ea typeface="Lato"/>
                <a:cs typeface="Lato"/>
                <a:sym typeface="Lato"/>
              </a:rPr>
              <a:t>Guided by:  Sheera Shamsu</a:t>
            </a:r>
            <a:endParaRPr i="1" sz="1800">
              <a:solidFill>
                <a:schemeClr val="dk2"/>
              </a:solidFill>
              <a:latin typeface="Lato"/>
              <a:ea typeface="Lato"/>
              <a:cs typeface="Lato"/>
              <a:sym typeface="Lato"/>
            </a:endParaRPr>
          </a:p>
          <a:p>
            <a:pPr indent="0" lvl="0" marL="0" rtl="0" algn="l">
              <a:spcBef>
                <a:spcPts val="0"/>
              </a:spcBef>
              <a:spcAft>
                <a:spcPts val="0"/>
              </a:spcAft>
              <a:buNone/>
            </a:pPr>
            <a:r>
              <a:rPr i="1" lang="en" sz="1800">
                <a:solidFill>
                  <a:schemeClr val="dk2"/>
                </a:solidFill>
                <a:latin typeface="Lato"/>
                <a:ea typeface="Lato"/>
                <a:cs typeface="Lato"/>
                <a:sym typeface="Lato"/>
              </a:rPr>
              <a:t>Date: 08-11-2024</a:t>
            </a:r>
            <a:endParaRPr i="1" sz="1800">
              <a:solidFill>
                <a:schemeClr val="dk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5" name="Shape 155"/>
        <p:cNvGrpSpPr/>
        <p:nvPr/>
      </p:nvGrpSpPr>
      <p:grpSpPr>
        <a:xfrm>
          <a:off x="0" y="0"/>
          <a:ext cx="0" cy="0"/>
          <a:chOff x="0" y="0"/>
          <a:chExt cx="0" cy="0"/>
        </a:xfrm>
      </p:grpSpPr>
      <p:sp>
        <p:nvSpPr>
          <p:cNvPr id="156" name="Google Shape;156;p22"/>
          <p:cNvSpPr txBox="1"/>
          <p:nvPr/>
        </p:nvSpPr>
        <p:spPr>
          <a:xfrm>
            <a:off x="828600" y="700450"/>
            <a:ext cx="6263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dk2"/>
                </a:solidFill>
                <a:latin typeface="Lato"/>
                <a:ea typeface="Lato"/>
                <a:cs typeface="Lato"/>
                <a:sym typeface="Lato"/>
              </a:rPr>
              <a:t>Conclusion:</a:t>
            </a:r>
            <a:endParaRPr b="1" sz="2300">
              <a:solidFill>
                <a:schemeClr val="dk2"/>
              </a:solidFill>
              <a:latin typeface="Lato"/>
              <a:ea typeface="Lato"/>
              <a:cs typeface="Lato"/>
              <a:sym typeface="Lato"/>
            </a:endParaRPr>
          </a:p>
        </p:txBody>
      </p:sp>
      <p:sp>
        <p:nvSpPr>
          <p:cNvPr id="157" name="Google Shape;157;p22"/>
          <p:cNvSpPr txBox="1"/>
          <p:nvPr/>
        </p:nvSpPr>
        <p:spPr>
          <a:xfrm>
            <a:off x="1328825" y="1341875"/>
            <a:ext cx="6263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aleway Medium"/>
                <a:ea typeface="Raleway Medium"/>
                <a:cs typeface="Raleway Medium"/>
                <a:sym typeface="Raleway Medium"/>
              </a:rPr>
              <a:t>The </a:t>
            </a:r>
            <a:r>
              <a:rPr b="1" lang="en" sz="1800">
                <a:solidFill>
                  <a:schemeClr val="dk2"/>
                </a:solidFill>
                <a:latin typeface="Raleway"/>
                <a:ea typeface="Raleway"/>
                <a:cs typeface="Raleway"/>
                <a:sym typeface="Raleway"/>
              </a:rPr>
              <a:t>Mold Yourself </a:t>
            </a:r>
            <a:r>
              <a:rPr lang="en" sz="1800">
                <a:solidFill>
                  <a:schemeClr val="lt1"/>
                </a:solidFill>
                <a:latin typeface="Raleway Medium"/>
                <a:ea typeface="Raleway Medium"/>
                <a:cs typeface="Raleway Medium"/>
                <a:sym typeface="Raleway Medium"/>
              </a:rPr>
              <a:t>project serves as a transformative platform, empowering individuals to shape their skills and confidence through personalized mock interviews. By simulating real interview experiences, tracking progress, and providing valuable feedback, the project helps users refine their responses, manage emotions, and gain insights into their strengths and areas for improvement. Ultimately, it  fosters a supportive environment that prepares candidates to face real interviews with increased readiness, boosting their chances of success in their career journeys.</a:t>
            </a:r>
            <a:endParaRPr sz="1800">
              <a:solidFill>
                <a:schemeClr val="lt1"/>
              </a:solidFill>
              <a:latin typeface="Raleway Medium"/>
              <a:ea typeface="Raleway Medium"/>
              <a:cs typeface="Raleway Medium"/>
              <a:sym typeface="Raleway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1" name="Shape 161"/>
        <p:cNvGrpSpPr/>
        <p:nvPr/>
      </p:nvGrpSpPr>
      <p:grpSpPr>
        <a:xfrm>
          <a:off x="0" y="0"/>
          <a:ext cx="0" cy="0"/>
          <a:chOff x="0" y="0"/>
          <a:chExt cx="0" cy="0"/>
        </a:xfrm>
      </p:grpSpPr>
      <p:sp>
        <p:nvSpPr>
          <p:cNvPr id="162" name="Google Shape;162;p23"/>
          <p:cNvSpPr txBox="1"/>
          <p:nvPr/>
        </p:nvSpPr>
        <p:spPr>
          <a:xfrm>
            <a:off x="2017650" y="2187000"/>
            <a:ext cx="51087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800">
                <a:solidFill>
                  <a:schemeClr val="dk2"/>
                </a:solidFill>
                <a:latin typeface="Lato"/>
                <a:ea typeface="Lato"/>
                <a:cs typeface="Lato"/>
                <a:sym typeface="Lato"/>
              </a:rPr>
              <a:t>THANK YOU</a:t>
            </a:r>
            <a:endParaRPr sz="38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9" name="Shape 79"/>
        <p:cNvGrpSpPr/>
        <p:nvPr/>
      </p:nvGrpSpPr>
      <p:grpSpPr>
        <a:xfrm>
          <a:off x="0" y="0"/>
          <a:ext cx="0" cy="0"/>
          <a:chOff x="0" y="0"/>
          <a:chExt cx="0" cy="0"/>
        </a:xfrm>
      </p:grpSpPr>
      <p:sp>
        <p:nvSpPr>
          <p:cNvPr id="80" name="Google Shape;80;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800"/>
              <a:t>Introduction</a:t>
            </a:r>
            <a:endParaRPr sz="1600"/>
          </a:p>
        </p:txBody>
      </p:sp>
      <p:sp>
        <p:nvSpPr>
          <p:cNvPr id="81" name="Google Shape;81;p14"/>
          <p:cNvSpPr txBox="1"/>
          <p:nvPr>
            <p:ph idx="4294967295" type="title"/>
          </p:nvPr>
        </p:nvSpPr>
        <p:spPr>
          <a:xfrm>
            <a:off x="535775" y="1480150"/>
            <a:ext cx="76983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t>Mold yourself</a:t>
            </a:r>
            <a:r>
              <a:rPr b="0" lang="en" sz="1800"/>
              <a:t>  </a:t>
            </a:r>
            <a:r>
              <a:rPr b="0" lang="en" sz="1800">
                <a:solidFill>
                  <a:schemeClr val="lt1"/>
                </a:solidFill>
              </a:rPr>
              <a:t>uses deep learning to assess a candidate's performance, including real-time emotion recognition from video via facial analysis. The system will use emotion recognition models trained on dataset FER2013 to detect and classify emotions in real time. The system includes user registration, login functionality, and stores interview histories for candidates.</a:t>
            </a:r>
            <a:endParaRPr sz="17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15"/>
          <p:cNvSpPr txBox="1"/>
          <p:nvPr/>
        </p:nvSpPr>
        <p:spPr>
          <a:xfrm>
            <a:off x="347975" y="271875"/>
            <a:ext cx="523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2800">
                <a:solidFill>
                  <a:schemeClr val="dk2"/>
                </a:solidFill>
                <a:latin typeface="Raleway"/>
                <a:ea typeface="Raleway"/>
                <a:cs typeface="Raleway"/>
                <a:sym typeface="Raleway"/>
              </a:rPr>
              <a:t>Literature survey:</a:t>
            </a:r>
            <a:endParaRPr b="1" sz="1600">
              <a:solidFill>
                <a:schemeClr val="dk2"/>
              </a:solidFill>
              <a:latin typeface="Raleway"/>
              <a:ea typeface="Raleway"/>
              <a:cs typeface="Raleway"/>
              <a:sym typeface="Raleway"/>
            </a:endParaRPr>
          </a:p>
        </p:txBody>
      </p:sp>
      <p:sp>
        <p:nvSpPr>
          <p:cNvPr id="87" name="Google Shape;87;p15"/>
          <p:cNvSpPr/>
          <p:nvPr/>
        </p:nvSpPr>
        <p:spPr>
          <a:xfrm>
            <a:off x="632875" y="993900"/>
            <a:ext cx="8122800" cy="3425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8" name="Google Shape;88;p15"/>
          <p:cNvCxnSpPr/>
          <p:nvPr/>
        </p:nvCxnSpPr>
        <p:spPr>
          <a:xfrm>
            <a:off x="643750" y="1483250"/>
            <a:ext cx="8112300" cy="0"/>
          </a:xfrm>
          <a:prstGeom prst="straightConnector1">
            <a:avLst/>
          </a:prstGeom>
          <a:noFill/>
          <a:ln cap="flat" cmpd="sng" w="19050">
            <a:solidFill>
              <a:schemeClr val="dk2"/>
            </a:solidFill>
            <a:prstDash val="solid"/>
            <a:round/>
            <a:headEnd len="med" w="med" type="none"/>
            <a:tailEnd len="med" w="med" type="none"/>
          </a:ln>
        </p:spPr>
      </p:cxnSp>
      <p:cxnSp>
        <p:nvCxnSpPr>
          <p:cNvPr id="89" name="Google Shape;89;p15"/>
          <p:cNvCxnSpPr/>
          <p:nvPr/>
        </p:nvCxnSpPr>
        <p:spPr>
          <a:xfrm flipH="1">
            <a:off x="1361525" y="1004775"/>
            <a:ext cx="10800" cy="3392700"/>
          </a:xfrm>
          <a:prstGeom prst="straightConnector1">
            <a:avLst/>
          </a:prstGeom>
          <a:noFill/>
          <a:ln cap="flat" cmpd="sng" w="19050">
            <a:solidFill>
              <a:schemeClr val="dk2"/>
            </a:solidFill>
            <a:prstDash val="solid"/>
            <a:round/>
            <a:headEnd len="med" w="med" type="none"/>
            <a:tailEnd len="med" w="med" type="none"/>
          </a:ln>
        </p:spPr>
      </p:cxnSp>
      <p:cxnSp>
        <p:nvCxnSpPr>
          <p:cNvPr id="90" name="Google Shape;90;p15"/>
          <p:cNvCxnSpPr/>
          <p:nvPr/>
        </p:nvCxnSpPr>
        <p:spPr>
          <a:xfrm flipH="1">
            <a:off x="3905925" y="993900"/>
            <a:ext cx="3000" cy="3425400"/>
          </a:xfrm>
          <a:prstGeom prst="straightConnector1">
            <a:avLst/>
          </a:prstGeom>
          <a:noFill/>
          <a:ln cap="flat" cmpd="sng" w="19050">
            <a:solidFill>
              <a:schemeClr val="dk2"/>
            </a:solidFill>
            <a:prstDash val="solid"/>
            <a:round/>
            <a:headEnd len="med" w="med" type="none"/>
            <a:tailEnd len="med" w="med" type="none"/>
          </a:ln>
        </p:spPr>
      </p:cxnSp>
      <p:cxnSp>
        <p:nvCxnSpPr>
          <p:cNvPr id="91" name="Google Shape;91;p15"/>
          <p:cNvCxnSpPr/>
          <p:nvPr/>
        </p:nvCxnSpPr>
        <p:spPr>
          <a:xfrm flipH="1">
            <a:off x="6254975" y="1031275"/>
            <a:ext cx="6000" cy="3425400"/>
          </a:xfrm>
          <a:prstGeom prst="straightConnector1">
            <a:avLst/>
          </a:prstGeom>
          <a:noFill/>
          <a:ln cap="flat" cmpd="sng" w="19050">
            <a:solidFill>
              <a:schemeClr val="dk2"/>
            </a:solidFill>
            <a:prstDash val="solid"/>
            <a:round/>
            <a:headEnd len="med" w="med" type="none"/>
            <a:tailEnd len="med" w="med" type="none"/>
          </a:ln>
        </p:spPr>
      </p:cxnSp>
      <p:sp>
        <p:nvSpPr>
          <p:cNvPr id="92" name="Google Shape;92;p15"/>
          <p:cNvSpPr txBox="1"/>
          <p:nvPr/>
        </p:nvSpPr>
        <p:spPr>
          <a:xfrm>
            <a:off x="643750" y="1004775"/>
            <a:ext cx="72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Sl.no</a:t>
            </a:r>
            <a:endParaRPr sz="1800">
              <a:solidFill>
                <a:schemeClr val="lt1"/>
              </a:solidFill>
              <a:latin typeface="Lato"/>
              <a:ea typeface="Lato"/>
              <a:cs typeface="Lato"/>
              <a:sym typeface="Lato"/>
            </a:endParaRPr>
          </a:p>
        </p:txBody>
      </p:sp>
      <p:sp>
        <p:nvSpPr>
          <p:cNvPr id="93" name="Google Shape;93;p15"/>
          <p:cNvSpPr txBox="1"/>
          <p:nvPr/>
        </p:nvSpPr>
        <p:spPr>
          <a:xfrm>
            <a:off x="1372450" y="1004775"/>
            <a:ext cx="274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Title</a:t>
            </a:r>
            <a:endParaRPr sz="1800">
              <a:solidFill>
                <a:schemeClr val="lt1"/>
              </a:solidFill>
              <a:latin typeface="Lato"/>
              <a:ea typeface="Lato"/>
              <a:cs typeface="Lato"/>
              <a:sym typeface="Lato"/>
            </a:endParaRPr>
          </a:p>
        </p:txBody>
      </p:sp>
      <p:sp>
        <p:nvSpPr>
          <p:cNvPr id="94" name="Google Shape;94;p15"/>
          <p:cNvSpPr txBox="1"/>
          <p:nvPr/>
        </p:nvSpPr>
        <p:spPr>
          <a:xfrm>
            <a:off x="3887050" y="1004775"/>
            <a:ext cx="304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Author</a:t>
            </a:r>
            <a:endParaRPr sz="1800">
              <a:solidFill>
                <a:schemeClr val="lt1"/>
              </a:solidFill>
              <a:latin typeface="Lato"/>
              <a:ea typeface="Lato"/>
              <a:cs typeface="Lato"/>
              <a:sym typeface="Lato"/>
            </a:endParaRPr>
          </a:p>
        </p:txBody>
      </p:sp>
      <p:sp>
        <p:nvSpPr>
          <p:cNvPr id="95" name="Google Shape;95;p15"/>
          <p:cNvSpPr txBox="1"/>
          <p:nvPr/>
        </p:nvSpPr>
        <p:spPr>
          <a:xfrm>
            <a:off x="6249250" y="1004775"/>
            <a:ext cx="252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Algorithm / Accuracy</a:t>
            </a:r>
            <a:endParaRPr sz="1800">
              <a:solidFill>
                <a:schemeClr val="lt1"/>
              </a:solidFill>
              <a:latin typeface="Lato"/>
              <a:ea typeface="Lato"/>
              <a:cs typeface="Lato"/>
              <a:sym typeface="Lato"/>
            </a:endParaRPr>
          </a:p>
        </p:txBody>
      </p:sp>
      <p:sp>
        <p:nvSpPr>
          <p:cNvPr id="96" name="Google Shape;96;p15"/>
          <p:cNvSpPr txBox="1"/>
          <p:nvPr/>
        </p:nvSpPr>
        <p:spPr>
          <a:xfrm>
            <a:off x="643750" y="1483250"/>
            <a:ext cx="48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1</a:t>
            </a:r>
            <a:endParaRPr sz="1800">
              <a:solidFill>
                <a:schemeClr val="lt1"/>
              </a:solidFill>
              <a:latin typeface="Lato"/>
              <a:ea typeface="Lato"/>
              <a:cs typeface="Lato"/>
              <a:sym typeface="Lato"/>
            </a:endParaRPr>
          </a:p>
        </p:txBody>
      </p:sp>
      <p:sp>
        <p:nvSpPr>
          <p:cNvPr id="97" name="Google Shape;97;p15"/>
          <p:cNvSpPr txBox="1"/>
          <p:nvPr/>
        </p:nvSpPr>
        <p:spPr>
          <a:xfrm>
            <a:off x="1405750" y="1483250"/>
            <a:ext cx="2709900" cy="11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lt1"/>
                </a:solidFill>
                <a:highlight>
                  <a:schemeClr val="lt2"/>
                </a:highlight>
              </a:rPr>
              <a:t>Frame-level Prediction of Facial Expressions, Valence, Arousal, and Action Units for Mobile Devices</a:t>
            </a:r>
            <a:r>
              <a:rPr lang="en" sz="1800">
                <a:solidFill>
                  <a:schemeClr val="lt1"/>
                </a:solidFill>
                <a:highlight>
                  <a:schemeClr val="lt2"/>
                </a:highlight>
                <a:latin typeface="Lato"/>
                <a:ea typeface="Lato"/>
                <a:cs typeface="Lato"/>
                <a:sym typeface="Lato"/>
              </a:rPr>
              <a:t>.</a:t>
            </a:r>
            <a:endParaRPr sz="1450">
              <a:solidFill>
                <a:schemeClr val="lt1"/>
              </a:solidFill>
              <a:highlight>
                <a:schemeClr val="lt2"/>
              </a:highlight>
              <a:latin typeface="Lato"/>
              <a:ea typeface="Lato"/>
              <a:cs typeface="Lato"/>
              <a:sym typeface="Lato"/>
            </a:endParaRPr>
          </a:p>
        </p:txBody>
      </p:sp>
      <p:sp>
        <p:nvSpPr>
          <p:cNvPr id="98" name="Google Shape;98;p15"/>
          <p:cNvSpPr txBox="1"/>
          <p:nvPr/>
        </p:nvSpPr>
        <p:spPr>
          <a:xfrm>
            <a:off x="3920350" y="1500025"/>
            <a:ext cx="3014700" cy="40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450">
                <a:solidFill>
                  <a:schemeClr val="lt1"/>
                </a:solidFill>
              </a:rPr>
              <a:t>Savchenko</a:t>
            </a:r>
            <a:endParaRPr sz="1450">
              <a:solidFill>
                <a:schemeClr val="lt1"/>
              </a:solidFill>
            </a:endParaRPr>
          </a:p>
        </p:txBody>
      </p:sp>
      <p:sp>
        <p:nvSpPr>
          <p:cNvPr id="99" name="Google Shape;99;p15"/>
          <p:cNvSpPr txBox="1"/>
          <p:nvPr/>
        </p:nvSpPr>
        <p:spPr>
          <a:xfrm>
            <a:off x="6307150" y="1473175"/>
            <a:ext cx="1629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lt1"/>
                </a:solidFill>
                <a:latin typeface="Lato"/>
                <a:ea typeface="Lato"/>
                <a:cs typeface="Lato"/>
                <a:sym typeface="Lato"/>
              </a:rPr>
              <a:t>VGG16</a:t>
            </a:r>
            <a:endParaRPr sz="1450">
              <a:solidFill>
                <a:schemeClr val="lt1"/>
              </a:solidFill>
              <a:latin typeface="Lato"/>
              <a:ea typeface="Lato"/>
              <a:cs typeface="Lato"/>
              <a:sym typeface="Lato"/>
            </a:endParaRPr>
          </a:p>
          <a:p>
            <a:pPr indent="0" lvl="0" marL="0" rtl="0" algn="l">
              <a:spcBef>
                <a:spcPts val="0"/>
              </a:spcBef>
              <a:spcAft>
                <a:spcPts val="0"/>
              </a:spcAft>
              <a:buNone/>
            </a:pPr>
            <a:r>
              <a:rPr lang="en" sz="1450">
                <a:solidFill>
                  <a:schemeClr val="lt1"/>
                </a:solidFill>
                <a:latin typeface="Lato"/>
                <a:ea typeface="Lato"/>
                <a:cs typeface="Lato"/>
                <a:sym typeface="Lato"/>
              </a:rPr>
              <a:t>Accuracy: 50%</a:t>
            </a:r>
            <a:endParaRPr sz="1450">
              <a:solidFill>
                <a:schemeClr val="lt1"/>
              </a:solidFill>
              <a:latin typeface="Lato"/>
              <a:ea typeface="Lato"/>
              <a:cs typeface="Lato"/>
              <a:sym typeface="Lato"/>
            </a:endParaRPr>
          </a:p>
        </p:txBody>
      </p:sp>
      <p:cxnSp>
        <p:nvCxnSpPr>
          <p:cNvPr id="100" name="Google Shape;100;p15"/>
          <p:cNvCxnSpPr/>
          <p:nvPr/>
        </p:nvCxnSpPr>
        <p:spPr>
          <a:xfrm>
            <a:off x="643750" y="2559800"/>
            <a:ext cx="8112300" cy="0"/>
          </a:xfrm>
          <a:prstGeom prst="straightConnector1">
            <a:avLst/>
          </a:prstGeom>
          <a:noFill/>
          <a:ln cap="flat" cmpd="sng" w="19050">
            <a:solidFill>
              <a:schemeClr val="dk2"/>
            </a:solidFill>
            <a:prstDash val="solid"/>
            <a:round/>
            <a:headEnd len="med" w="med" type="none"/>
            <a:tailEnd len="med" w="med" type="none"/>
          </a:ln>
        </p:spPr>
      </p:cxnSp>
      <p:sp>
        <p:nvSpPr>
          <p:cNvPr id="101" name="Google Shape;101;p15"/>
          <p:cNvSpPr txBox="1"/>
          <p:nvPr/>
        </p:nvSpPr>
        <p:spPr>
          <a:xfrm>
            <a:off x="643750" y="2550050"/>
            <a:ext cx="72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2</a:t>
            </a:r>
            <a:endParaRPr sz="1800">
              <a:solidFill>
                <a:schemeClr val="lt1"/>
              </a:solidFill>
              <a:latin typeface="Lato"/>
              <a:ea typeface="Lato"/>
              <a:cs typeface="Lato"/>
              <a:sym typeface="Lato"/>
            </a:endParaRPr>
          </a:p>
        </p:txBody>
      </p:sp>
      <p:sp>
        <p:nvSpPr>
          <p:cNvPr id="102" name="Google Shape;102;p15"/>
          <p:cNvSpPr txBox="1"/>
          <p:nvPr/>
        </p:nvSpPr>
        <p:spPr>
          <a:xfrm>
            <a:off x="1405750" y="2550050"/>
            <a:ext cx="2709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lt1"/>
                </a:solidFill>
                <a:highlight>
                  <a:schemeClr val="lt2"/>
                </a:highlight>
              </a:rPr>
              <a:t>Facial emotion detection and </a:t>
            </a:r>
            <a:r>
              <a:rPr lang="en" sz="1450">
                <a:solidFill>
                  <a:schemeClr val="lt1"/>
                </a:solidFill>
                <a:highlight>
                  <a:schemeClr val="lt2"/>
                </a:highlight>
              </a:rPr>
              <a:t>recognition</a:t>
            </a:r>
            <a:r>
              <a:rPr lang="en" sz="1450">
                <a:solidFill>
                  <a:schemeClr val="lt1"/>
                </a:solidFill>
                <a:highlight>
                  <a:schemeClr val="lt2"/>
                </a:highlight>
              </a:rPr>
              <a:t>. </a:t>
            </a:r>
            <a:endParaRPr sz="1450">
              <a:solidFill>
                <a:schemeClr val="lt1"/>
              </a:solidFill>
              <a:highlight>
                <a:schemeClr val="lt2"/>
              </a:highlight>
              <a:latin typeface="Lato"/>
              <a:ea typeface="Lato"/>
              <a:cs typeface="Lato"/>
              <a:sym typeface="Lato"/>
            </a:endParaRPr>
          </a:p>
        </p:txBody>
      </p:sp>
      <p:sp>
        <p:nvSpPr>
          <p:cNvPr id="103" name="Google Shape;103;p15"/>
          <p:cNvSpPr txBox="1"/>
          <p:nvPr/>
        </p:nvSpPr>
        <p:spPr>
          <a:xfrm>
            <a:off x="3920350" y="2550050"/>
            <a:ext cx="2996400" cy="6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450">
                <a:solidFill>
                  <a:schemeClr val="lt1"/>
                </a:solidFill>
              </a:rPr>
              <a:t>Amit Pandey, Aman Gupta, Radhey Shyam</a:t>
            </a:r>
            <a:endParaRPr sz="1450">
              <a:solidFill>
                <a:schemeClr val="lt1"/>
              </a:solidFill>
              <a:highlight>
                <a:schemeClr val="lt2"/>
              </a:highlight>
            </a:endParaRPr>
          </a:p>
        </p:txBody>
      </p:sp>
      <p:sp>
        <p:nvSpPr>
          <p:cNvPr id="104" name="Google Shape;104;p15"/>
          <p:cNvSpPr txBox="1"/>
          <p:nvPr/>
        </p:nvSpPr>
        <p:spPr>
          <a:xfrm>
            <a:off x="6307150" y="2539975"/>
            <a:ext cx="1629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lt1"/>
                </a:solidFill>
                <a:latin typeface="Lato"/>
                <a:ea typeface="Lato"/>
                <a:cs typeface="Lato"/>
                <a:sym typeface="Lato"/>
              </a:rPr>
              <a:t>CNN</a:t>
            </a:r>
            <a:endParaRPr sz="1450">
              <a:solidFill>
                <a:schemeClr val="lt1"/>
              </a:solidFill>
              <a:latin typeface="Lato"/>
              <a:ea typeface="Lato"/>
              <a:cs typeface="Lato"/>
              <a:sym typeface="Lato"/>
            </a:endParaRPr>
          </a:p>
          <a:p>
            <a:pPr indent="0" lvl="0" marL="0" rtl="0" algn="l">
              <a:spcBef>
                <a:spcPts val="0"/>
              </a:spcBef>
              <a:spcAft>
                <a:spcPts val="0"/>
              </a:spcAft>
              <a:buNone/>
            </a:pPr>
            <a:r>
              <a:rPr lang="en" sz="1450">
                <a:solidFill>
                  <a:schemeClr val="lt1"/>
                </a:solidFill>
                <a:latin typeface="Lato"/>
                <a:ea typeface="Lato"/>
                <a:cs typeface="Lato"/>
                <a:sym typeface="Lato"/>
              </a:rPr>
              <a:t>Accuracy: 66%</a:t>
            </a:r>
            <a:endParaRPr sz="1450">
              <a:solidFill>
                <a:schemeClr val="lt1"/>
              </a:solidFill>
              <a:latin typeface="Lato"/>
              <a:ea typeface="Lato"/>
              <a:cs typeface="Lato"/>
              <a:sym typeface="Lato"/>
            </a:endParaRPr>
          </a:p>
        </p:txBody>
      </p:sp>
      <p:cxnSp>
        <p:nvCxnSpPr>
          <p:cNvPr id="105" name="Google Shape;105;p15"/>
          <p:cNvCxnSpPr/>
          <p:nvPr/>
        </p:nvCxnSpPr>
        <p:spPr>
          <a:xfrm>
            <a:off x="654625" y="3299225"/>
            <a:ext cx="8090400" cy="0"/>
          </a:xfrm>
          <a:prstGeom prst="straightConnector1">
            <a:avLst/>
          </a:prstGeom>
          <a:noFill/>
          <a:ln cap="flat" cmpd="sng" w="19050">
            <a:solidFill>
              <a:schemeClr val="dk2"/>
            </a:solidFill>
            <a:prstDash val="solid"/>
            <a:round/>
            <a:headEnd len="med" w="med" type="none"/>
            <a:tailEnd len="med" w="med" type="none"/>
          </a:ln>
        </p:spPr>
      </p:cxnSp>
      <p:sp>
        <p:nvSpPr>
          <p:cNvPr id="106" name="Google Shape;106;p15"/>
          <p:cNvSpPr txBox="1"/>
          <p:nvPr/>
        </p:nvSpPr>
        <p:spPr>
          <a:xfrm>
            <a:off x="643750" y="3312050"/>
            <a:ext cx="72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3</a:t>
            </a:r>
            <a:endParaRPr sz="1800">
              <a:solidFill>
                <a:schemeClr val="lt1"/>
              </a:solidFill>
              <a:latin typeface="Lato"/>
              <a:ea typeface="Lato"/>
              <a:cs typeface="Lato"/>
              <a:sym typeface="Lato"/>
            </a:endParaRPr>
          </a:p>
        </p:txBody>
      </p:sp>
      <p:sp>
        <p:nvSpPr>
          <p:cNvPr id="107" name="Google Shape;107;p15"/>
          <p:cNvSpPr txBox="1"/>
          <p:nvPr/>
        </p:nvSpPr>
        <p:spPr>
          <a:xfrm>
            <a:off x="1405750" y="3312050"/>
            <a:ext cx="2709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lt1"/>
                </a:solidFill>
                <a:highlight>
                  <a:schemeClr val="lt2"/>
                </a:highlight>
              </a:rPr>
              <a:t>Facial expression recognition via ResNet-50</a:t>
            </a:r>
            <a:endParaRPr sz="1450">
              <a:solidFill>
                <a:schemeClr val="lt1"/>
              </a:solidFill>
              <a:highlight>
                <a:schemeClr val="lt2"/>
              </a:highlight>
              <a:latin typeface="Lato"/>
              <a:ea typeface="Lato"/>
              <a:cs typeface="Lato"/>
              <a:sym typeface="Lato"/>
            </a:endParaRPr>
          </a:p>
        </p:txBody>
      </p:sp>
      <p:sp>
        <p:nvSpPr>
          <p:cNvPr id="108" name="Google Shape;108;p15"/>
          <p:cNvSpPr txBox="1"/>
          <p:nvPr/>
        </p:nvSpPr>
        <p:spPr>
          <a:xfrm>
            <a:off x="3920350" y="3312050"/>
            <a:ext cx="2996400" cy="40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450">
                <a:solidFill>
                  <a:schemeClr val="lt1"/>
                </a:solidFill>
              </a:rPr>
              <a:t>Bin Li, Dimas Lima</a:t>
            </a:r>
            <a:endParaRPr sz="1450">
              <a:solidFill>
                <a:schemeClr val="lt1"/>
              </a:solidFill>
              <a:highlight>
                <a:schemeClr val="lt2"/>
              </a:highlight>
            </a:endParaRPr>
          </a:p>
        </p:txBody>
      </p:sp>
      <p:sp>
        <p:nvSpPr>
          <p:cNvPr id="109" name="Google Shape;109;p15"/>
          <p:cNvSpPr txBox="1"/>
          <p:nvPr/>
        </p:nvSpPr>
        <p:spPr>
          <a:xfrm>
            <a:off x="6307150" y="3301975"/>
            <a:ext cx="1629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lt1"/>
                </a:solidFill>
                <a:latin typeface="Lato"/>
                <a:ea typeface="Lato"/>
                <a:cs typeface="Lato"/>
                <a:sym typeface="Lato"/>
              </a:rPr>
              <a:t>ResNet50V2</a:t>
            </a:r>
            <a:endParaRPr sz="1450">
              <a:solidFill>
                <a:schemeClr val="lt1"/>
              </a:solidFill>
              <a:latin typeface="Lato"/>
              <a:ea typeface="Lato"/>
              <a:cs typeface="Lato"/>
              <a:sym typeface="Lato"/>
            </a:endParaRPr>
          </a:p>
          <a:p>
            <a:pPr indent="0" lvl="0" marL="0" rtl="0" algn="l">
              <a:spcBef>
                <a:spcPts val="0"/>
              </a:spcBef>
              <a:spcAft>
                <a:spcPts val="0"/>
              </a:spcAft>
              <a:buNone/>
            </a:pPr>
            <a:r>
              <a:rPr lang="en" sz="1450">
                <a:solidFill>
                  <a:schemeClr val="lt1"/>
                </a:solidFill>
                <a:latin typeface="Lato"/>
                <a:ea typeface="Lato"/>
                <a:cs typeface="Lato"/>
                <a:sym typeface="Lato"/>
              </a:rPr>
              <a:t>Accuracy: 58%</a:t>
            </a:r>
            <a:endParaRPr sz="145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3" name="Shape 113"/>
        <p:cNvGrpSpPr/>
        <p:nvPr/>
      </p:nvGrpSpPr>
      <p:grpSpPr>
        <a:xfrm>
          <a:off x="0" y="0"/>
          <a:ext cx="0" cy="0"/>
          <a:chOff x="0" y="0"/>
          <a:chExt cx="0" cy="0"/>
        </a:xfrm>
      </p:grpSpPr>
      <p:sp>
        <p:nvSpPr>
          <p:cNvPr id="114" name="Google Shape;114;p16"/>
          <p:cNvSpPr txBox="1"/>
          <p:nvPr/>
        </p:nvSpPr>
        <p:spPr>
          <a:xfrm>
            <a:off x="600250" y="384950"/>
            <a:ext cx="626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2"/>
                </a:solidFill>
                <a:latin typeface="Lato"/>
                <a:ea typeface="Lato"/>
                <a:cs typeface="Lato"/>
                <a:sym typeface="Lato"/>
              </a:rPr>
              <a:t>Dataset:</a:t>
            </a:r>
            <a:endParaRPr b="1" sz="2800">
              <a:solidFill>
                <a:schemeClr val="dk2"/>
              </a:solidFill>
              <a:latin typeface="Lato"/>
              <a:ea typeface="Lato"/>
              <a:cs typeface="Lato"/>
              <a:sym typeface="Lato"/>
            </a:endParaRPr>
          </a:p>
        </p:txBody>
      </p:sp>
      <p:pic>
        <p:nvPicPr>
          <p:cNvPr id="115" name="Google Shape;115;p16"/>
          <p:cNvPicPr preferRelativeResize="0"/>
          <p:nvPr/>
        </p:nvPicPr>
        <p:blipFill>
          <a:blip r:embed="rId3">
            <a:alphaModFix/>
          </a:blip>
          <a:stretch>
            <a:fillRect/>
          </a:stretch>
        </p:blipFill>
        <p:spPr>
          <a:xfrm>
            <a:off x="3408850" y="1410950"/>
            <a:ext cx="5078276" cy="2410650"/>
          </a:xfrm>
          <a:prstGeom prst="rect">
            <a:avLst/>
          </a:prstGeom>
          <a:noFill/>
          <a:ln>
            <a:noFill/>
          </a:ln>
        </p:spPr>
      </p:pic>
      <p:sp>
        <p:nvSpPr>
          <p:cNvPr id="116" name="Google Shape;116;p16"/>
          <p:cNvSpPr txBox="1"/>
          <p:nvPr/>
        </p:nvSpPr>
        <p:spPr>
          <a:xfrm>
            <a:off x="741225" y="1254550"/>
            <a:ext cx="6263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Features:</a:t>
            </a:r>
            <a:endParaRPr sz="1800">
              <a:solidFill>
                <a:schemeClr val="lt1"/>
              </a:solidFill>
              <a:latin typeface="Lato"/>
              <a:ea typeface="Lato"/>
              <a:cs typeface="Lato"/>
              <a:sym typeface="Lato"/>
            </a:endParaRPr>
          </a:p>
          <a:p>
            <a:pPr indent="-171450" lvl="0" marL="457200" rtl="0" algn="l">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Surprise</a:t>
            </a:r>
            <a:endParaRPr sz="1800">
              <a:solidFill>
                <a:schemeClr val="lt1"/>
              </a:solidFill>
              <a:latin typeface="Lato"/>
              <a:ea typeface="Lato"/>
              <a:cs typeface="Lato"/>
              <a:sym typeface="Lato"/>
            </a:endParaRPr>
          </a:p>
          <a:p>
            <a:pPr indent="-171450" lvl="0" marL="457200" rtl="0" algn="l">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Happy</a:t>
            </a:r>
            <a:endParaRPr sz="1800">
              <a:solidFill>
                <a:schemeClr val="lt1"/>
              </a:solidFill>
              <a:latin typeface="Lato"/>
              <a:ea typeface="Lato"/>
              <a:cs typeface="Lato"/>
              <a:sym typeface="Lato"/>
            </a:endParaRPr>
          </a:p>
          <a:p>
            <a:pPr indent="-171450" lvl="0" marL="457200" rtl="0" algn="l">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Neutral</a:t>
            </a:r>
            <a:endParaRPr sz="1800">
              <a:solidFill>
                <a:schemeClr val="lt1"/>
              </a:solidFill>
              <a:latin typeface="Lato"/>
              <a:ea typeface="Lato"/>
              <a:cs typeface="Lato"/>
              <a:sym typeface="Lato"/>
            </a:endParaRPr>
          </a:p>
          <a:p>
            <a:pPr indent="-171450" lvl="0" marL="457200" rtl="0" algn="l">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A</a:t>
            </a:r>
            <a:r>
              <a:rPr lang="en" sz="1800">
                <a:solidFill>
                  <a:schemeClr val="lt1"/>
                </a:solidFill>
                <a:latin typeface="Lato"/>
                <a:ea typeface="Lato"/>
                <a:cs typeface="Lato"/>
                <a:sym typeface="Lato"/>
              </a:rPr>
              <a:t>ngry</a:t>
            </a:r>
            <a:endParaRPr sz="1800">
              <a:solidFill>
                <a:schemeClr val="lt1"/>
              </a:solidFill>
              <a:latin typeface="Lato"/>
              <a:ea typeface="Lato"/>
              <a:cs typeface="Lato"/>
              <a:sym typeface="Lato"/>
            </a:endParaRPr>
          </a:p>
          <a:p>
            <a:pPr indent="-171450" lvl="0" marL="457200" rtl="0" algn="l">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Sad</a:t>
            </a:r>
            <a:endParaRPr sz="1800">
              <a:solidFill>
                <a:schemeClr val="lt1"/>
              </a:solidFill>
              <a:latin typeface="Lato"/>
              <a:ea typeface="Lato"/>
              <a:cs typeface="Lato"/>
              <a:sym typeface="Lato"/>
            </a:endParaRPr>
          </a:p>
          <a:p>
            <a:pPr indent="-171450" lvl="0" marL="457200" rtl="0" algn="l">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Fear</a:t>
            </a:r>
            <a:endParaRPr sz="1800">
              <a:solidFill>
                <a:schemeClr val="lt1"/>
              </a:solidFill>
              <a:latin typeface="Lato"/>
              <a:ea typeface="Lato"/>
              <a:cs typeface="Lato"/>
              <a:sym typeface="Lato"/>
            </a:endParaRPr>
          </a:p>
          <a:p>
            <a:pPr indent="-171450" lvl="0" marL="457200" rtl="0" algn="l">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Disgust</a:t>
            </a:r>
            <a:endParaRPr sz="1800">
              <a:solidFill>
                <a:schemeClr val="lt1"/>
              </a:solidFill>
              <a:latin typeface="Lato"/>
              <a:ea typeface="Lato"/>
              <a:cs typeface="Lato"/>
              <a:sym typeface="Lato"/>
            </a:endParaRPr>
          </a:p>
        </p:txBody>
      </p:sp>
      <p:sp>
        <p:nvSpPr>
          <p:cNvPr id="117" name="Google Shape;117;p16"/>
          <p:cNvSpPr txBox="1"/>
          <p:nvPr/>
        </p:nvSpPr>
        <p:spPr>
          <a:xfrm>
            <a:off x="785050" y="3560050"/>
            <a:ext cx="626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 Total files: 35.9k </a:t>
            </a:r>
            <a:endParaRPr sz="1800">
              <a:solidFill>
                <a:schemeClr val="lt1"/>
              </a:solidFill>
              <a:latin typeface="Lato"/>
              <a:ea typeface="Lato"/>
              <a:cs typeface="Lato"/>
              <a:sym typeface="Lato"/>
            </a:endParaRPr>
          </a:p>
        </p:txBody>
      </p:sp>
      <p:sp>
        <p:nvSpPr>
          <p:cNvPr id="118" name="Google Shape;118;p16"/>
          <p:cNvSpPr txBox="1"/>
          <p:nvPr/>
        </p:nvSpPr>
        <p:spPr>
          <a:xfrm>
            <a:off x="697875" y="961200"/>
            <a:ext cx="679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 Name: https://www.kaggle.com/datasets/msambare/fer2013</a:t>
            </a:r>
            <a:endParaRPr sz="18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 name="Shape 122"/>
        <p:cNvGrpSpPr/>
        <p:nvPr/>
      </p:nvGrpSpPr>
      <p:grpSpPr>
        <a:xfrm>
          <a:off x="0" y="0"/>
          <a:ext cx="0" cy="0"/>
          <a:chOff x="0" y="0"/>
          <a:chExt cx="0" cy="0"/>
        </a:xfrm>
      </p:grpSpPr>
      <p:sp>
        <p:nvSpPr>
          <p:cNvPr id="123" name="Google Shape;123;p17"/>
          <p:cNvSpPr txBox="1"/>
          <p:nvPr>
            <p:ph type="title"/>
          </p:nvPr>
        </p:nvSpPr>
        <p:spPr>
          <a:xfrm>
            <a:off x="457100" y="636198"/>
            <a:ext cx="4547100" cy="74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dk2"/>
                </a:solidFill>
              </a:rPr>
              <a:t>CNN</a:t>
            </a:r>
            <a:r>
              <a:rPr lang="en" sz="2800">
                <a:solidFill>
                  <a:schemeClr val="dk2"/>
                </a:solidFill>
              </a:rPr>
              <a:t> model</a:t>
            </a:r>
            <a:endParaRPr sz="2800">
              <a:solidFill>
                <a:schemeClr val="dk2"/>
              </a:solidFill>
            </a:endParaRPr>
          </a:p>
        </p:txBody>
      </p:sp>
      <p:pic>
        <p:nvPicPr>
          <p:cNvPr id="124" name="Google Shape;124;p17"/>
          <p:cNvPicPr preferRelativeResize="0"/>
          <p:nvPr/>
        </p:nvPicPr>
        <p:blipFill>
          <a:blip r:embed="rId3">
            <a:alphaModFix/>
          </a:blip>
          <a:stretch>
            <a:fillRect/>
          </a:stretch>
        </p:blipFill>
        <p:spPr>
          <a:xfrm>
            <a:off x="1697325" y="1451000"/>
            <a:ext cx="5344050" cy="337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8" name="Shape 128"/>
        <p:cNvGrpSpPr/>
        <p:nvPr/>
      </p:nvGrpSpPr>
      <p:grpSpPr>
        <a:xfrm>
          <a:off x="0" y="0"/>
          <a:ext cx="0" cy="0"/>
          <a:chOff x="0" y="0"/>
          <a:chExt cx="0" cy="0"/>
        </a:xfrm>
      </p:grpSpPr>
      <p:pic>
        <p:nvPicPr>
          <p:cNvPr id="129" name="Google Shape;129;p18"/>
          <p:cNvPicPr preferRelativeResize="0"/>
          <p:nvPr/>
        </p:nvPicPr>
        <p:blipFill>
          <a:blip r:embed="rId3">
            <a:alphaModFix/>
          </a:blip>
          <a:stretch>
            <a:fillRect/>
          </a:stretch>
        </p:blipFill>
        <p:spPr>
          <a:xfrm>
            <a:off x="4743325" y="776425"/>
            <a:ext cx="4000325" cy="3718975"/>
          </a:xfrm>
          <a:prstGeom prst="rect">
            <a:avLst/>
          </a:prstGeom>
          <a:noFill/>
          <a:ln>
            <a:noFill/>
          </a:ln>
        </p:spPr>
      </p:pic>
      <p:sp>
        <p:nvSpPr>
          <p:cNvPr id="130" name="Google Shape;130;p18"/>
          <p:cNvSpPr txBox="1"/>
          <p:nvPr/>
        </p:nvSpPr>
        <p:spPr>
          <a:xfrm>
            <a:off x="882975" y="1232700"/>
            <a:ext cx="37413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Users start by logging in, and if valid, they proceed based on their role.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Admins can add and view questions.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Regular users can start and attend interviews, view results, and access study materials, all leading to the end point, "stop."</a:t>
            </a:r>
            <a:endParaRPr sz="1800">
              <a:solidFill>
                <a:schemeClr val="dk2"/>
              </a:solidFill>
              <a:latin typeface="Lato"/>
              <a:ea typeface="Lato"/>
              <a:cs typeface="Lato"/>
              <a:sym typeface="Lato"/>
            </a:endParaRPr>
          </a:p>
        </p:txBody>
      </p:sp>
      <p:sp>
        <p:nvSpPr>
          <p:cNvPr id="131" name="Google Shape;131;p18"/>
          <p:cNvSpPr txBox="1"/>
          <p:nvPr/>
        </p:nvSpPr>
        <p:spPr>
          <a:xfrm>
            <a:off x="415400" y="515450"/>
            <a:ext cx="6263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Lato"/>
                <a:ea typeface="Lato"/>
                <a:cs typeface="Lato"/>
                <a:sym typeface="Lato"/>
              </a:rPr>
              <a:t>About the Flow Chart:</a:t>
            </a:r>
            <a:endParaRPr b="1" sz="20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5" name="Shape 135"/>
        <p:cNvGrpSpPr/>
        <p:nvPr/>
      </p:nvGrpSpPr>
      <p:grpSpPr>
        <a:xfrm>
          <a:off x="0" y="0"/>
          <a:ext cx="0" cy="0"/>
          <a:chOff x="0" y="0"/>
          <a:chExt cx="0" cy="0"/>
        </a:xfrm>
      </p:grpSpPr>
      <p:sp>
        <p:nvSpPr>
          <p:cNvPr id="136" name="Google Shape;136;p19"/>
          <p:cNvSpPr txBox="1"/>
          <p:nvPr/>
        </p:nvSpPr>
        <p:spPr>
          <a:xfrm>
            <a:off x="763375" y="3285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chemeClr val="dk2"/>
                </a:solidFill>
                <a:latin typeface="Raleway"/>
                <a:ea typeface="Raleway"/>
                <a:cs typeface="Raleway"/>
                <a:sym typeface="Raleway"/>
              </a:rPr>
              <a:t>Front page</a:t>
            </a:r>
            <a:endParaRPr b="1" sz="2800">
              <a:solidFill>
                <a:schemeClr val="dk2"/>
              </a:solidFill>
              <a:latin typeface="Raleway"/>
              <a:ea typeface="Raleway"/>
              <a:cs typeface="Raleway"/>
              <a:sym typeface="Raleway"/>
            </a:endParaRPr>
          </a:p>
        </p:txBody>
      </p:sp>
      <p:sp>
        <p:nvSpPr>
          <p:cNvPr id="137" name="Google Shape;137;p19"/>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200">
              <a:solidFill>
                <a:schemeClr val="dk2"/>
              </a:solidFill>
              <a:latin typeface="Raleway"/>
              <a:ea typeface="Raleway"/>
              <a:cs typeface="Raleway"/>
              <a:sym typeface="Raleway"/>
            </a:endParaRPr>
          </a:p>
        </p:txBody>
      </p:sp>
      <p:pic>
        <p:nvPicPr>
          <p:cNvPr id="138" name="Google Shape;138;p19"/>
          <p:cNvPicPr preferRelativeResize="0"/>
          <p:nvPr/>
        </p:nvPicPr>
        <p:blipFill>
          <a:blip r:embed="rId3">
            <a:alphaModFix/>
          </a:blip>
          <a:stretch>
            <a:fillRect/>
          </a:stretch>
        </p:blipFill>
        <p:spPr>
          <a:xfrm>
            <a:off x="939350" y="1091150"/>
            <a:ext cx="7055323" cy="3610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2" name="Shape 142"/>
        <p:cNvGrpSpPr/>
        <p:nvPr/>
      </p:nvGrpSpPr>
      <p:grpSpPr>
        <a:xfrm>
          <a:off x="0" y="0"/>
          <a:ext cx="0" cy="0"/>
          <a:chOff x="0" y="0"/>
          <a:chExt cx="0" cy="0"/>
        </a:xfrm>
      </p:grpSpPr>
      <p:sp>
        <p:nvSpPr>
          <p:cNvPr id="143" name="Google Shape;143;p20"/>
          <p:cNvSpPr txBox="1"/>
          <p:nvPr/>
        </p:nvSpPr>
        <p:spPr>
          <a:xfrm>
            <a:off x="763375" y="328550"/>
            <a:ext cx="65463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800">
                <a:solidFill>
                  <a:schemeClr val="dk2"/>
                </a:solidFill>
                <a:latin typeface="Raleway"/>
                <a:ea typeface="Raleway"/>
                <a:cs typeface="Raleway"/>
                <a:sym typeface="Raleway"/>
              </a:rPr>
              <a:t>Login/Registration</a:t>
            </a:r>
            <a:r>
              <a:rPr b="1" lang="en" sz="2800">
                <a:solidFill>
                  <a:schemeClr val="dk2"/>
                </a:solidFill>
                <a:latin typeface="Raleway"/>
                <a:ea typeface="Raleway"/>
                <a:cs typeface="Raleway"/>
                <a:sym typeface="Raleway"/>
              </a:rPr>
              <a:t> page</a:t>
            </a:r>
            <a:endParaRPr b="1" sz="2800">
              <a:solidFill>
                <a:schemeClr val="dk2"/>
              </a:solidFill>
              <a:latin typeface="Raleway"/>
              <a:ea typeface="Raleway"/>
              <a:cs typeface="Raleway"/>
              <a:sym typeface="Raleway"/>
            </a:endParaRPr>
          </a:p>
        </p:txBody>
      </p:sp>
      <p:pic>
        <p:nvPicPr>
          <p:cNvPr id="144" name="Google Shape;144;p20"/>
          <p:cNvPicPr preferRelativeResize="0"/>
          <p:nvPr/>
        </p:nvPicPr>
        <p:blipFill>
          <a:blip r:embed="rId3">
            <a:alphaModFix/>
          </a:blip>
          <a:stretch>
            <a:fillRect/>
          </a:stretch>
        </p:blipFill>
        <p:spPr>
          <a:xfrm>
            <a:off x="901950" y="1212500"/>
            <a:ext cx="7340099" cy="3492875"/>
          </a:xfrm>
          <a:prstGeom prst="rect">
            <a:avLst/>
          </a:prstGeom>
          <a:noFill/>
          <a:ln>
            <a:noFill/>
          </a:ln>
        </p:spPr>
      </p:pic>
      <p:pic>
        <p:nvPicPr>
          <p:cNvPr id="145" name="Google Shape;145;p20"/>
          <p:cNvPicPr preferRelativeResize="0"/>
          <p:nvPr/>
        </p:nvPicPr>
        <p:blipFill>
          <a:blip r:embed="rId4">
            <a:alphaModFix/>
          </a:blip>
          <a:stretch>
            <a:fillRect/>
          </a:stretch>
        </p:blipFill>
        <p:spPr>
          <a:xfrm>
            <a:off x="901950" y="1212500"/>
            <a:ext cx="7340102" cy="3492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9" name="Shape 149"/>
        <p:cNvGrpSpPr/>
        <p:nvPr/>
      </p:nvGrpSpPr>
      <p:grpSpPr>
        <a:xfrm>
          <a:off x="0" y="0"/>
          <a:ext cx="0" cy="0"/>
          <a:chOff x="0" y="0"/>
          <a:chExt cx="0" cy="0"/>
        </a:xfrm>
      </p:grpSpPr>
      <p:pic>
        <p:nvPicPr>
          <p:cNvPr id="150" name="Google Shape;150;p21"/>
          <p:cNvPicPr preferRelativeResize="0"/>
          <p:nvPr/>
        </p:nvPicPr>
        <p:blipFill>
          <a:blip r:embed="rId3">
            <a:alphaModFix/>
          </a:blip>
          <a:stretch>
            <a:fillRect/>
          </a:stretch>
        </p:blipFill>
        <p:spPr>
          <a:xfrm>
            <a:off x="828625" y="1004775"/>
            <a:ext cx="7706249" cy="3882076"/>
          </a:xfrm>
          <a:prstGeom prst="rect">
            <a:avLst/>
          </a:prstGeom>
          <a:noFill/>
          <a:ln>
            <a:noFill/>
          </a:ln>
        </p:spPr>
      </p:pic>
      <p:sp>
        <p:nvSpPr>
          <p:cNvPr id="151" name="Google Shape;151;p21"/>
          <p:cNvSpPr txBox="1"/>
          <p:nvPr/>
        </p:nvSpPr>
        <p:spPr>
          <a:xfrm>
            <a:off x="556775" y="342150"/>
            <a:ext cx="6263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dk2"/>
                </a:solidFill>
                <a:latin typeface="Lato"/>
                <a:ea typeface="Lato"/>
                <a:cs typeface="Lato"/>
                <a:sym typeface="Lato"/>
              </a:rPr>
              <a:t>Profile page:</a:t>
            </a:r>
            <a:endParaRPr b="1" sz="23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