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3d6dd853a1_0_4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Google Shape;52;g3d6dd853a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d6d9c3c8c_0_3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Google Shape;137;g3d6d9c3c8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d6d9c3c8c_0_4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Google Shape;148;g3d6d9c3c8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d6d9c3c8c_0_5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Google Shape;157;g3d6d9c3c8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d6d9c3c8c_0_6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Google Shape;166;g3d6d9c3c8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3d6d9c3c8c_0_8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Google Shape;175;g3d6d9c3c8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3d6d9c3c8c_0_11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Google Shape;184;g3d6d9c3c8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model describes around 65% of the data distribution. </a:t>
            </a:r>
            <a:endParaRPr/>
          </a:p>
          <a:p>
            <a:pPr indent="0" lvl="0" marL="0">
              <a:spcBef>
                <a:spcPts val="0"/>
              </a:spcBef>
              <a:spcAft>
                <a:spcPts val="0"/>
              </a:spcAft>
              <a:buNone/>
            </a:pPr>
            <a:r>
              <a:t/>
            </a:r>
            <a:endParaRPr/>
          </a:p>
          <a:p>
            <a:pPr indent="0" lvl="0" marL="0" rtl="0">
              <a:spcBef>
                <a:spcPts val="0"/>
              </a:spcBef>
              <a:spcAft>
                <a:spcPts val="0"/>
              </a:spcAft>
              <a:buNone/>
            </a:pPr>
            <a:r>
              <a:rPr lang="en"/>
              <a:t>Based on runing linear regression with multiple combinations of independant variabls we conclude that R2 cant go much over 0.6 which is limitation by data and we conclude that our modeling choices were good since we achieved 0.64</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3d6d9c3c8c_0_9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Google Shape;193;g3d6d9c3c8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d6d9c3c8c_0_10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Google Shape;202;g3d6d9c3c8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d6fecb511_2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Google Shape;211;g3d6fecb51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d6dd853a1_0_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Google Shape;72;g3d6dd853a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3d6dd853a1_0_1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Google Shape;81;g3d6dd853a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Prep : Removing Nans, converting categorical variables to dummy indicators, deriving columns , dropping null values </a:t>
            </a:r>
            <a:endParaRPr/>
          </a:p>
          <a:p>
            <a:pPr indent="0" lvl="0" marL="0">
              <a:spcBef>
                <a:spcPts val="0"/>
              </a:spcBef>
              <a:spcAft>
                <a:spcPts val="0"/>
              </a:spcAft>
              <a:buNone/>
            </a:pPr>
            <a:r>
              <a:rPr lang="en"/>
              <a:t>Descriptive Statistics  ???: we did this analysis to get a better understanding of our data and represent it in meaningful plots </a:t>
            </a:r>
            <a:endParaRPr/>
          </a:p>
          <a:p>
            <a:pPr indent="0" lvl="0" marL="0">
              <a:spcBef>
                <a:spcPts val="0"/>
              </a:spcBef>
              <a:spcAft>
                <a:spcPts val="0"/>
              </a:spcAft>
              <a:buNone/>
            </a:pPr>
            <a:r>
              <a:rPr lang="en"/>
              <a:t>Correlation : </a:t>
            </a:r>
            <a:r>
              <a:rPr lang="en" sz="1200">
                <a:solidFill>
                  <a:srgbClr val="222222"/>
                </a:solidFill>
                <a:highlight>
                  <a:srgbClr val="FFFFFF"/>
                </a:highlight>
              </a:rPr>
              <a:t>strength of a relationship between two, numerically measured, continuous variables. Karl Pearson Method</a:t>
            </a:r>
            <a:endParaRPr sz="1200">
              <a:solidFill>
                <a:srgbClr val="222222"/>
              </a:solidFill>
              <a:highlight>
                <a:srgbClr val="FFFFFF"/>
              </a:highlight>
            </a:endParaRPr>
          </a:p>
          <a:p>
            <a:pPr indent="0" lvl="0" marL="0" rtl="0">
              <a:spcBef>
                <a:spcPts val="0"/>
              </a:spcBef>
              <a:spcAft>
                <a:spcPts val="0"/>
              </a:spcAft>
              <a:buNone/>
            </a:pPr>
            <a:r>
              <a:rPr lang="en" sz="1200">
                <a:solidFill>
                  <a:srgbClr val="222222"/>
                </a:solidFill>
                <a:highlight>
                  <a:srgbClr val="FFFFFF"/>
                </a:highlight>
              </a:rPr>
              <a:t>Multicollinerarity : checking high correlations between two or more predictor variables.</a:t>
            </a:r>
            <a:endParaRPr sz="1200">
              <a:solidFill>
                <a:srgbClr val="222222"/>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d6dd853a1_0_1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Google Shape;90;g3d6dd853a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are satisfied with remaining number of rows based on analysis all dropped rows had numerus null values in columns </a:t>
            </a:r>
            <a:endParaRPr/>
          </a:p>
          <a:p>
            <a:pPr indent="0" lvl="0" marL="0" rtl="0">
              <a:spcBef>
                <a:spcPts val="0"/>
              </a:spcBef>
              <a:spcAft>
                <a:spcPts val="0"/>
              </a:spcAft>
              <a:buNone/>
            </a:pPr>
            <a:r>
              <a:rPr lang="en"/>
              <a:t>Students that didnt enter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3d6d9c3c8c_0_10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Google Shape;99;g3d6d9c3c8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are satisfied with remaining number of rows based on analysis all droped rows had numerus null values in columns </a:t>
            </a:r>
            <a:endParaRPr/>
          </a:p>
          <a:p>
            <a:pPr indent="0" lvl="0" marL="0">
              <a:spcBef>
                <a:spcPts val="0"/>
              </a:spcBef>
              <a:spcAft>
                <a:spcPts val="0"/>
              </a:spcAft>
              <a:buNone/>
            </a:pPr>
            <a:r>
              <a:rPr lang="en"/>
              <a:t>Students that didnt enter data</a:t>
            </a:r>
            <a:endParaRPr/>
          </a:p>
          <a:p>
            <a:pPr indent="0" lvl="0" marL="0" rtl="0">
              <a:spcBef>
                <a:spcPts val="0"/>
              </a:spcBef>
              <a:spcAft>
                <a:spcPts val="0"/>
              </a:spcAft>
              <a:buNone/>
            </a:pPr>
            <a:r>
              <a:rPr lang="en"/>
              <a:t>Say that such low precentage for certiffied students makes it even more meaningfull to find what is in corelation with success Dont say what causes the success this is correlation but not causality We say we investigate correlation with success not what causes it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d6d9c3c8c_0_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Google Shape;108;g3d6d9c3c8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d6d9c3c8c_0_2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Google Shape;117;g3d6d9c3c8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d6d9c3c8c_0_1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Google Shape;127;g3d6d9c3c8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229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sz="3000">
                <a:solidFill>
                  <a:srgbClr val="0A469C"/>
                </a:solidFill>
              </a:rPr>
              <a:t>Computational Social Science</a:t>
            </a:r>
            <a:endParaRPr/>
          </a:p>
        </p:txBody>
      </p:sp>
      <p:sp>
        <p:nvSpPr>
          <p:cNvPr id="55" name="Google Shape;55;p13"/>
          <p:cNvSpPr txBox="1"/>
          <p:nvPr>
            <p:ph idx="1" type="subTitle"/>
          </p:nvPr>
        </p:nvSpPr>
        <p:spPr>
          <a:xfrm>
            <a:off x="225088" y="1987613"/>
            <a:ext cx="8520600" cy="7926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3200">
                <a:solidFill>
                  <a:schemeClr val="dk1"/>
                </a:solidFill>
              </a:rPr>
              <a:t>Research project - Online Courses</a:t>
            </a:r>
            <a:endParaRPr sz="32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800">
                <a:solidFill>
                  <a:schemeClr val="dk1"/>
                </a:solidFill>
              </a:rPr>
              <a:t>Harvard and MIT online courses</a:t>
            </a:r>
            <a:endParaRPr sz="1800">
              <a:solidFill>
                <a:schemeClr val="dk1"/>
              </a:solidFill>
            </a:endParaRPr>
          </a:p>
          <a:p>
            <a:pPr indent="0" lvl="0" marL="0" rtl="0">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80075" y="488750"/>
            <a:ext cx="8810625" cy="161925"/>
          </a:xfrm>
          <a:prstGeom prst="rect">
            <a:avLst/>
          </a:prstGeom>
          <a:noFill/>
          <a:ln>
            <a:noFill/>
          </a:ln>
        </p:spPr>
      </p:pic>
      <p:pic>
        <p:nvPicPr>
          <p:cNvPr id="57" name="Google Shape;57;p13"/>
          <p:cNvPicPr preferRelativeResize="0"/>
          <p:nvPr/>
        </p:nvPicPr>
        <p:blipFill>
          <a:blip r:embed="rId4">
            <a:alphaModFix/>
          </a:blip>
          <a:stretch>
            <a:fillRect/>
          </a:stretch>
        </p:blipFill>
        <p:spPr>
          <a:xfrm rot="10800000">
            <a:off x="8666175" y="148625"/>
            <a:ext cx="147375" cy="4470574"/>
          </a:xfrm>
          <a:prstGeom prst="rect">
            <a:avLst/>
          </a:prstGeom>
          <a:noFill/>
          <a:ln>
            <a:noFill/>
          </a:ln>
        </p:spPr>
      </p:pic>
      <p:pic>
        <p:nvPicPr>
          <p:cNvPr id="58" name="Google Shape;58;p13"/>
          <p:cNvPicPr preferRelativeResize="0"/>
          <p:nvPr/>
        </p:nvPicPr>
        <p:blipFill>
          <a:blip r:embed="rId5">
            <a:alphaModFix/>
          </a:blip>
          <a:stretch>
            <a:fillRect/>
          </a:stretch>
        </p:blipFill>
        <p:spPr>
          <a:xfrm>
            <a:off x="7031500" y="107750"/>
            <a:ext cx="1352550" cy="381000"/>
          </a:xfrm>
          <a:prstGeom prst="rect">
            <a:avLst/>
          </a:prstGeom>
          <a:noFill/>
          <a:ln>
            <a:noFill/>
          </a:ln>
        </p:spPr>
      </p:pic>
      <p:sp>
        <p:nvSpPr>
          <p:cNvPr id="59" name="Google Shape;59;p13"/>
          <p:cNvSpPr txBox="1"/>
          <p:nvPr/>
        </p:nvSpPr>
        <p:spPr>
          <a:xfrm>
            <a:off x="1245550" y="2902475"/>
            <a:ext cx="2632500" cy="1238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700"/>
              </a:spcBef>
              <a:spcAft>
                <a:spcPts val="0"/>
              </a:spcAft>
              <a:buClr>
                <a:schemeClr val="dk1"/>
              </a:buClr>
              <a:buSzPts val="1100"/>
              <a:buFont typeface="Arial"/>
              <a:buNone/>
            </a:pPr>
            <a:r>
              <a:rPr lang="en" sz="1800">
                <a:solidFill>
                  <a:schemeClr val="dk1"/>
                </a:solidFill>
              </a:rPr>
              <a:t>Students:</a:t>
            </a:r>
            <a:endParaRPr sz="1800">
              <a:solidFill>
                <a:schemeClr val="dk1"/>
              </a:solidFill>
            </a:endParaRPr>
          </a:p>
          <a:p>
            <a:pPr indent="0" lvl="0" marL="0" rtl="0">
              <a:lnSpc>
                <a:spcPct val="115000"/>
              </a:lnSpc>
              <a:spcBef>
                <a:spcPts val="700"/>
              </a:spcBef>
              <a:spcAft>
                <a:spcPts val="0"/>
              </a:spcAft>
              <a:buClr>
                <a:schemeClr val="dk1"/>
              </a:buClr>
              <a:buSzPts val="1100"/>
              <a:buFont typeface="Arial"/>
              <a:buNone/>
            </a:pPr>
            <a:r>
              <a:rPr lang="en" sz="1800">
                <a:solidFill>
                  <a:schemeClr val="dk1"/>
                </a:solidFill>
              </a:rPr>
              <a:t>Nađa Jeličić</a:t>
            </a:r>
            <a:endParaRPr sz="1800">
              <a:solidFill>
                <a:schemeClr val="dk1"/>
              </a:solidFill>
            </a:endParaRPr>
          </a:p>
          <a:p>
            <a:pPr indent="0" lvl="0" marL="0" rtl="0">
              <a:lnSpc>
                <a:spcPct val="115000"/>
              </a:lnSpc>
              <a:spcBef>
                <a:spcPts val="700"/>
              </a:spcBef>
              <a:spcAft>
                <a:spcPts val="0"/>
              </a:spcAft>
              <a:buClr>
                <a:schemeClr val="dk1"/>
              </a:buClr>
              <a:buSzPts val="1100"/>
              <a:buFont typeface="Arial"/>
              <a:buNone/>
            </a:pPr>
            <a:r>
              <a:rPr lang="en" sz="1800">
                <a:solidFill>
                  <a:schemeClr val="dk1"/>
                </a:solidFill>
              </a:rPr>
              <a:t>Dhurim Sylejmani</a:t>
            </a:r>
            <a:endParaRPr sz="1800">
              <a:solidFill>
                <a:schemeClr val="dk1"/>
              </a:solidFill>
            </a:endParaRPr>
          </a:p>
          <a:p>
            <a:pPr indent="0" lvl="0" marL="0" rtl="0">
              <a:lnSpc>
                <a:spcPct val="115000"/>
              </a:lnSpc>
              <a:spcBef>
                <a:spcPts val="700"/>
              </a:spcBef>
              <a:spcAft>
                <a:spcPts val="0"/>
              </a:spcAft>
              <a:buClr>
                <a:schemeClr val="dk1"/>
              </a:buClr>
              <a:buSzPts val="1100"/>
              <a:buFont typeface="Arial"/>
              <a:buNone/>
            </a:pPr>
            <a:r>
              <a:rPr lang="en" sz="1800">
                <a:solidFill>
                  <a:schemeClr val="dk1"/>
                </a:solidFill>
              </a:rPr>
              <a:t>Nābīl Afrāz</a:t>
            </a:r>
            <a:endParaRPr sz="1800">
              <a:solidFill>
                <a:schemeClr val="dk1"/>
              </a:solidFill>
            </a:endParaRPr>
          </a:p>
          <a:p>
            <a:pPr indent="0" lvl="0" marL="0">
              <a:spcBef>
                <a:spcPts val="0"/>
              </a:spcBef>
              <a:spcAft>
                <a:spcPts val="0"/>
              </a:spcAft>
              <a:buNone/>
            </a:pPr>
            <a:r>
              <a:t/>
            </a:r>
            <a:endParaRPr sz="1800"/>
          </a:p>
        </p:txBody>
      </p:sp>
      <p:sp>
        <p:nvSpPr>
          <p:cNvPr id="60" name="Google Shape;60;p13"/>
          <p:cNvSpPr txBox="1"/>
          <p:nvPr/>
        </p:nvSpPr>
        <p:spPr>
          <a:xfrm>
            <a:off x="4644200" y="3056075"/>
            <a:ext cx="3852900" cy="931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700"/>
              </a:spcBef>
              <a:spcAft>
                <a:spcPts val="0"/>
              </a:spcAft>
              <a:buClr>
                <a:schemeClr val="dk1"/>
              </a:buClr>
              <a:buSzPts val="1100"/>
              <a:buFont typeface="Arial"/>
              <a:buNone/>
            </a:pPr>
            <a:r>
              <a:rPr lang="en" sz="1800">
                <a:solidFill>
                  <a:schemeClr val="dk1"/>
                </a:solidFill>
              </a:rPr>
              <a:t>Mentor:</a:t>
            </a:r>
            <a:endParaRPr sz="18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800">
                <a:solidFill>
                  <a:schemeClr val="dk1"/>
                </a:solidFill>
              </a:rPr>
              <a:t>JProf. Dr. Claudia Wagner</a:t>
            </a:r>
            <a:endParaRPr sz="1800">
              <a:solidFill>
                <a:schemeClr val="dk1"/>
              </a:solidFill>
            </a:endParaRPr>
          </a:p>
          <a:p>
            <a:pPr indent="0" lvl="0" marL="0">
              <a:spcBef>
                <a:spcPts val="0"/>
              </a:spcBef>
              <a:spcAft>
                <a:spcPts val="0"/>
              </a:spcAft>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ctrTitle"/>
          </p:nvPr>
        </p:nvSpPr>
        <p:spPr>
          <a:xfrm>
            <a:off x="80075" y="650675"/>
            <a:ext cx="8520600" cy="603900"/>
          </a:xfrm>
          <a:prstGeom prst="rect">
            <a:avLst/>
          </a:prstGeom>
        </p:spPr>
        <p:txBody>
          <a:bodyPr anchorCtr="0" anchor="b" bIns="91425" lIns="91425" spcFirstLastPara="1" rIns="91425" wrap="square" tIns="91425">
            <a:noAutofit/>
          </a:bodyPr>
          <a:lstStyle/>
          <a:p>
            <a:pPr indent="0" lvl="0" marL="0" marR="0" rtl="0">
              <a:lnSpc>
                <a:spcPct val="100000"/>
              </a:lnSpc>
              <a:spcBef>
                <a:spcPts val="0"/>
              </a:spcBef>
              <a:spcAft>
                <a:spcPts val="0"/>
              </a:spcAft>
              <a:buNone/>
            </a:pPr>
            <a:r>
              <a:rPr b="1" lang="en" sz="3000">
                <a:solidFill>
                  <a:srgbClr val="0A469C"/>
                </a:solidFill>
              </a:rPr>
              <a:t>Multicollinearity</a:t>
            </a:r>
            <a:endParaRPr b="1" sz="3000">
              <a:solidFill>
                <a:srgbClr val="0A469C"/>
              </a:solidFill>
            </a:endParaRPr>
          </a:p>
        </p:txBody>
      </p:sp>
      <p:pic>
        <p:nvPicPr>
          <p:cNvPr id="140" name="Google Shape;140;p22"/>
          <p:cNvPicPr preferRelativeResize="0"/>
          <p:nvPr/>
        </p:nvPicPr>
        <p:blipFill>
          <a:blip r:embed="rId3">
            <a:alphaModFix/>
          </a:blip>
          <a:stretch>
            <a:fillRect/>
          </a:stretch>
        </p:blipFill>
        <p:spPr>
          <a:xfrm>
            <a:off x="80075" y="488750"/>
            <a:ext cx="8810625" cy="161925"/>
          </a:xfrm>
          <a:prstGeom prst="rect">
            <a:avLst/>
          </a:prstGeom>
          <a:noFill/>
          <a:ln>
            <a:noFill/>
          </a:ln>
        </p:spPr>
      </p:pic>
      <p:pic>
        <p:nvPicPr>
          <p:cNvPr id="141" name="Google Shape;141;p22"/>
          <p:cNvPicPr preferRelativeResize="0"/>
          <p:nvPr/>
        </p:nvPicPr>
        <p:blipFill>
          <a:blip r:embed="rId4">
            <a:alphaModFix/>
          </a:blip>
          <a:stretch>
            <a:fillRect/>
          </a:stretch>
        </p:blipFill>
        <p:spPr>
          <a:xfrm rot="10800000">
            <a:off x="8666175" y="148625"/>
            <a:ext cx="147375" cy="4470574"/>
          </a:xfrm>
          <a:prstGeom prst="rect">
            <a:avLst/>
          </a:prstGeom>
          <a:noFill/>
          <a:ln>
            <a:noFill/>
          </a:ln>
        </p:spPr>
      </p:pic>
      <p:pic>
        <p:nvPicPr>
          <p:cNvPr id="142" name="Google Shape;142;p22"/>
          <p:cNvPicPr preferRelativeResize="0"/>
          <p:nvPr/>
        </p:nvPicPr>
        <p:blipFill>
          <a:blip r:embed="rId5">
            <a:alphaModFix/>
          </a:blip>
          <a:stretch>
            <a:fillRect/>
          </a:stretch>
        </p:blipFill>
        <p:spPr>
          <a:xfrm>
            <a:off x="7031500" y="107750"/>
            <a:ext cx="1352550" cy="381000"/>
          </a:xfrm>
          <a:prstGeom prst="rect">
            <a:avLst/>
          </a:prstGeom>
          <a:noFill/>
          <a:ln>
            <a:noFill/>
          </a:ln>
        </p:spPr>
      </p:pic>
      <p:sp>
        <p:nvSpPr>
          <p:cNvPr id="143" name="Google Shape;143;p22"/>
          <p:cNvSpPr txBox="1"/>
          <p:nvPr/>
        </p:nvSpPr>
        <p:spPr>
          <a:xfrm>
            <a:off x="669275" y="1416500"/>
            <a:ext cx="7342200" cy="319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2200"/>
          </a:p>
        </p:txBody>
      </p:sp>
      <p:pic>
        <p:nvPicPr>
          <p:cNvPr id="144" name="Google Shape;144;p22"/>
          <p:cNvPicPr preferRelativeResize="0"/>
          <p:nvPr/>
        </p:nvPicPr>
        <p:blipFill>
          <a:blip r:embed="rId6">
            <a:alphaModFix/>
          </a:blip>
          <a:stretch>
            <a:fillRect/>
          </a:stretch>
        </p:blipFill>
        <p:spPr>
          <a:xfrm>
            <a:off x="1235825" y="1416500"/>
            <a:ext cx="2640589" cy="2726225"/>
          </a:xfrm>
          <a:prstGeom prst="rect">
            <a:avLst/>
          </a:prstGeom>
          <a:noFill/>
          <a:ln>
            <a:noFill/>
          </a:ln>
        </p:spPr>
      </p:pic>
      <p:pic>
        <p:nvPicPr>
          <p:cNvPr id="145" name="Google Shape;145;p22"/>
          <p:cNvPicPr preferRelativeResize="0"/>
          <p:nvPr/>
        </p:nvPicPr>
        <p:blipFill>
          <a:blip r:embed="rId7">
            <a:alphaModFix/>
          </a:blip>
          <a:stretch>
            <a:fillRect/>
          </a:stretch>
        </p:blipFill>
        <p:spPr>
          <a:xfrm>
            <a:off x="5156850" y="1650451"/>
            <a:ext cx="2854625" cy="30356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Google Shape;150;p23"/>
          <p:cNvPicPr preferRelativeResize="0"/>
          <p:nvPr/>
        </p:nvPicPr>
        <p:blipFill>
          <a:blip r:embed="rId3">
            <a:alphaModFix/>
          </a:blip>
          <a:stretch>
            <a:fillRect/>
          </a:stretch>
        </p:blipFill>
        <p:spPr>
          <a:xfrm>
            <a:off x="80075" y="488750"/>
            <a:ext cx="8810625" cy="161925"/>
          </a:xfrm>
          <a:prstGeom prst="rect">
            <a:avLst/>
          </a:prstGeom>
          <a:noFill/>
          <a:ln>
            <a:noFill/>
          </a:ln>
        </p:spPr>
      </p:pic>
      <p:pic>
        <p:nvPicPr>
          <p:cNvPr id="151" name="Google Shape;151;p23"/>
          <p:cNvPicPr preferRelativeResize="0"/>
          <p:nvPr/>
        </p:nvPicPr>
        <p:blipFill>
          <a:blip r:embed="rId4">
            <a:alphaModFix/>
          </a:blip>
          <a:stretch>
            <a:fillRect/>
          </a:stretch>
        </p:blipFill>
        <p:spPr>
          <a:xfrm rot="10800000">
            <a:off x="8666175" y="148625"/>
            <a:ext cx="147375" cy="4470574"/>
          </a:xfrm>
          <a:prstGeom prst="rect">
            <a:avLst/>
          </a:prstGeom>
          <a:noFill/>
          <a:ln>
            <a:noFill/>
          </a:ln>
        </p:spPr>
      </p:pic>
      <p:pic>
        <p:nvPicPr>
          <p:cNvPr id="152" name="Google Shape;152;p23"/>
          <p:cNvPicPr preferRelativeResize="0"/>
          <p:nvPr/>
        </p:nvPicPr>
        <p:blipFill>
          <a:blip r:embed="rId5">
            <a:alphaModFix/>
          </a:blip>
          <a:stretch>
            <a:fillRect/>
          </a:stretch>
        </p:blipFill>
        <p:spPr>
          <a:xfrm>
            <a:off x="7031500" y="107750"/>
            <a:ext cx="1352550" cy="381000"/>
          </a:xfrm>
          <a:prstGeom prst="rect">
            <a:avLst/>
          </a:prstGeom>
          <a:noFill/>
          <a:ln>
            <a:noFill/>
          </a:ln>
        </p:spPr>
      </p:pic>
      <p:sp>
        <p:nvSpPr>
          <p:cNvPr id="153" name="Google Shape;153;p23"/>
          <p:cNvSpPr txBox="1"/>
          <p:nvPr/>
        </p:nvSpPr>
        <p:spPr>
          <a:xfrm>
            <a:off x="669275" y="1416500"/>
            <a:ext cx="7342200" cy="319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2200"/>
          </a:p>
        </p:txBody>
      </p:sp>
      <p:pic>
        <p:nvPicPr>
          <p:cNvPr id="154" name="Google Shape;154;p23"/>
          <p:cNvPicPr preferRelativeResize="0"/>
          <p:nvPr/>
        </p:nvPicPr>
        <p:blipFill>
          <a:blip r:embed="rId6">
            <a:alphaModFix/>
          </a:blip>
          <a:stretch>
            <a:fillRect/>
          </a:stretch>
        </p:blipFill>
        <p:spPr>
          <a:xfrm>
            <a:off x="858600" y="650675"/>
            <a:ext cx="7057966" cy="4470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24"/>
          <p:cNvPicPr preferRelativeResize="0"/>
          <p:nvPr/>
        </p:nvPicPr>
        <p:blipFill>
          <a:blip r:embed="rId3">
            <a:alphaModFix/>
          </a:blip>
          <a:stretch>
            <a:fillRect/>
          </a:stretch>
        </p:blipFill>
        <p:spPr>
          <a:xfrm>
            <a:off x="80075" y="488750"/>
            <a:ext cx="8810625" cy="161925"/>
          </a:xfrm>
          <a:prstGeom prst="rect">
            <a:avLst/>
          </a:prstGeom>
          <a:noFill/>
          <a:ln>
            <a:noFill/>
          </a:ln>
        </p:spPr>
      </p:pic>
      <p:pic>
        <p:nvPicPr>
          <p:cNvPr id="160" name="Google Shape;160;p24"/>
          <p:cNvPicPr preferRelativeResize="0"/>
          <p:nvPr/>
        </p:nvPicPr>
        <p:blipFill>
          <a:blip r:embed="rId4">
            <a:alphaModFix/>
          </a:blip>
          <a:stretch>
            <a:fillRect/>
          </a:stretch>
        </p:blipFill>
        <p:spPr>
          <a:xfrm rot="10800000">
            <a:off x="8666175" y="148625"/>
            <a:ext cx="147375" cy="4470574"/>
          </a:xfrm>
          <a:prstGeom prst="rect">
            <a:avLst/>
          </a:prstGeom>
          <a:noFill/>
          <a:ln>
            <a:noFill/>
          </a:ln>
        </p:spPr>
      </p:pic>
      <p:pic>
        <p:nvPicPr>
          <p:cNvPr id="161" name="Google Shape;161;p24"/>
          <p:cNvPicPr preferRelativeResize="0"/>
          <p:nvPr/>
        </p:nvPicPr>
        <p:blipFill>
          <a:blip r:embed="rId5">
            <a:alphaModFix/>
          </a:blip>
          <a:stretch>
            <a:fillRect/>
          </a:stretch>
        </p:blipFill>
        <p:spPr>
          <a:xfrm>
            <a:off x="7031500" y="107750"/>
            <a:ext cx="1352550" cy="381000"/>
          </a:xfrm>
          <a:prstGeom prst="rect">
            <a:avLst/>
          </a:prstGeom>
          <a:noFill/>
          <a:ln>
            <a:noFill/>
          </a:ln>
        </p:spPr>
      </p:pic>
      <p:sp>
        <p:nvSpPr>
          <p:cNvPr id="162" name="Google Shape;162;p24"/>
          <p:cNvSpPr txBox="1"/>
          <p:nvPr/>
        </p:nvSpPr>
        <p:spPr>
          <a:xfrm>
            <a:off x="669275" y="1416500"/>
            <a:ext cx="7342200" cy="319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2200"/>
          </a:p>
        </p:txBody>
      </p:sp>
      <p:pic>
        <p:nvPicPr>
          <p:cNvPr id="163" name="Google Shape;163;p24"/>
          <p:cNvPicPr preferRelativeResize="0"/>
          <p:nvPr/>
        </p:nvPicPr>
        <p:blipFill>
          <a:blip r:embed="rId6">
            <a:alphaModFix/>
          </a:blip>
          <a:stretch>
            <a:fillRect/>
          </a:stretch>
        </p:blipFill>
        <p:spPr>
          <a:xfrm>
            <a:off x="1086188" y="604025"/>
            <a:ext cx="6971620" cy="4470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25"/>
          <p:cNvPicPr preferRelativeResize="0"/>
          <p:nvPr/>
        </p:nvPicPr>
        <p:blipFill>
          <a:blip r:embed="rId3">
            <a:alphaModFix/>
          </a:blip>
          <a:stretch>
            <a:fillRect/>
          </a:stretch>
        </p:blipFill>
        <p:spPr>
          <a:xfrm>
            <a:off x="80075" y="488750"/>
            <a:ext cx="8810625" cy="161925"/>
          </a:xfrm>
          <a:prstGeom prst="rect">
            <a:avLst/>
          </a:prstGeom>
          <a:noFill/>
          <a:ln>
            <a:noFill/>
          </a:ln>
        </p:spPr>
      </p:pic>
      <p:pic>
        <p:nvPicPr>
          <p:cNvPr id="169" name="Google Shape;169;p25"/>
          <p:cNvPicPr preferRelativeResize="0"/>
          <p:nvPr/>
        </p:nvPicPr>
        <p:blipFill>
          <a:blip r:embed="rId4">
            <a:alphaModFix/>
          </a:blip>
          <a:stretch>
            <a:fillRect/>
          </a:stretch>
        </p:blipFill>
        <p:spPr>
          <a:xfrm rot="10800000">
            <a:off x="8666175" y="148625"/>
            <a:ext cx="147375" cy="4470574"/>
          </a:xfrm>
          <a:prstGeom prst="rect">
            <a:avLst/>
          </a:prstGeom>
          <a:noFill/>
          <a:ln>
            <a:noFill/>
          </a:ln>
        </p:spPr>
      </p:pic>
      <p:pic>
        <p:nvPicPr>
          <p:cNvPr id="170" name="Google Shape;170;p25"/>
          <p:cNvPicPr preferRelativeResize="0"/>
          <p:nvPr/>
        </p:nvPicPr>
        <p:blipFill>
          <a:blip r:embed="rId5">
            <a:alphaModFix/>
          </a:blip>
          <a:stretch>
            <a:fillRect/>
          </a:stretch>
        </p:blipFill>
        <p:spPr>
          <a:xfrm>
            <a:off x="7031500" y="107750"/>
            <a:ext cx="1352550" cy="381000"/>
          </a:xfrm>
          <a:prstGeom prst="rect">
            <a:avLst/>
          </a:prstGeom>
          <a:noFill/>
          <a:ln>
            <a:noFill/>
          </a:ln>
        </p:spPr>
      </p:pic>
      <p:sp>
        <p:nvSpPr>
          <p:cNvPr id="171" name="Google Shape;171;p25"/>
          <p:cNvSpPr txBox="1"/>
          <p:nvPr/>
        </p:nvSpPr>
        <p:spPr>
          <a:xfrm>
            <a:off x="669275" y="1416500"/>
            <a:ext cx="7342200" cy="319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2200"/>
          </a:p>
        </p:txBody>
      </p:sp>
      <p:pic>
        <p:nvPicPr>
          <p:cNvPr id="172" name="Google Shape;172;p25"/>
          <p:cNvPicPr preferRelativeResize="0"/>
          <p:nvPr/>
        </p:nvPicPr>
        <p:blipFill>
          <a:blip r:embed="rId6">
            <a:alphaModFix/>
          </a:blip>
          <a:stretch>
            <a:fillRect/>
          </a:stretch>
        </p:blipFill>
        <p:spPr>
          <a:xfrm>
            <a:off x="1107298" y="569600"/>
            <a:ext cx="6929392" cy="4470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txBox="1"/>
          <p:nvPr>
            <p:ph type="ctrTitle"/>
          </p:nvPr>
        </p:nvSpPr>
        <p:spPr>
          <a:xfrm>
            <a:off x="80075" y="650675"/>
            <a:ext cx="8520600" cy="603900"/>
          </a:xfrm>
          <a:prstGeom prst="rect">
            <a:avLst/>
          </a:prstGeom>
        </p:spPr>
        <p:txBody>
          <a:bodyPr anchorCtr="0" anchor="b" bIns="91425" lIns="91425" spcFirstLastPara="1" rIns="91425" wrap="square" tIns="91425">
            <a:noAutofit/>
          </a:bodyPr>
          <a:lstStyle/>
          <a:p>
            <a:pPr indent="0" lvl="0" marL="0" marR="0" rtl="0">
              <a:lnSpc>
                <a:spcPct val="100000"/>
              </a:lnSpc>
              <a:spcBef>
                <a:spcPts val="0"/>
              </a:spcBef>
              <a:spcAft>
                <a:spcPts val="0"/>
              </a:spcAft>
              <a:buNone/>
            </a:pPr>
            <a:r>
              <a:rPr b="1" lang="en" sz="3000">
                <a:solidFill>
                  <a:srgbClr val="0A469C"/>
                </a:solidFill>
              </a:rPr>
              <a:t>Handling </a:t>
            </a:r>
            <a:r>
              <a:rPr b="1" lang="en" sz="3000">
                <a:solidFill>
                  <a:srgbClr val="0A469C"/>
                </a:solidFill>
              </a:rPr>
              <a:t>Multicollinearity</a:t>
            </a:r>
            <a:endParaRPr b="1" sz="3000">
              <a:solidFill>
                <a:srgbClr val="0A469C"/>
              </a:solidFill>
            </a:endParaRPr>
          </a:p>
        </p:txBody>
      </p:sp>
      <p:pic>
        <p:nvPicPr>
          <p:cNvPr id="178" name="Google Shape;178;p26"/>
          <p:cNvPicPr preferRelativeResize="0"/>
          <p:nvPr/>
        </p:nvPicPr>
        <p:blipFill>
          <a:blip r:embed="rId3">
            <a:alphaModFix/>
          </a:blip>
          <a:stretch>
            <a:fillRect/>
          </a:stretch>
        </p:blipFill>
        <p:spPr>
          <a:xfrm>
            <a:off x="80075" y="488750"/>
            <a:ext cx="8810625" cy="161925"/>
          </a:xfrm>
          <a:prstGeom prst="rect">
            <a:avLst/>
          </a:prstGeom>
          <a:noFill/>
          <a:ln>
            <a:noFill/>
          </a:ln>
        </p:spPr>
      </p:pic>
      <p:pic>
        <p:nvPicPr>
          <p:cNvPr id="179" name="Google Shape;179;p26"/>
          <p:cNvPicPr preferRelativeResize="0"/>
          <p:nvPr/>
        </p:nvPicPr>
        <p:blipFill>
          <a:blip r:embed="rId4">
            <a:alphaModFix/>
          </a:blip>
          <a:stretch>
            <a:fillRect/>
          </a:stretch>
        </p:blipFill>
        <p:spPr>
          <a:xfrm rot="10800000">
            <a:off x="8666175" y="148625"/>
            <a:ext cx="147375" cy="4470574"/>
          </a:xfrm>
          <a:prstGeom prst="rect">
            <a:avLst/>
          </a:prstGeom>
          <a:noFill/>
          <a:ln>
            <a:noFill/>
          </a:ln>
        </p:spPr>
      </p:pic>
      <p:pic>
        <p:nvPicPr>
          <p:cNvPr id="180" name="Google Shape;180;p26"/>
          <p:cNvPicPr preferRelativeResize="0"/>
          <p:nvPr/>
        </p:nvPicPr>
        <p:blipFill>
          <a:blip r:embed="rId5">
            <a:alphaModFix/>
          </a:blip>
          <a:stretch>
            <a:fillRect/>
          </a:stretch>
        </p:blipFill>
        <p:spPr>
          <a:xfrm>
            <a:off x="7031500" y="107750"/>
            <a:ext cx="1352550" cy="381000"/>
          </a:xfrm>
          <a:prstGeom prst="rect">
            <a:avLst/>
          </a:prstGeom>
          <a:noFill/>
          <a:ln>
            <a:noFill/>
          </a:ln>
        </p:spPr>
      </p:pic>
      <p:sp>
        <p:nvSpPr>
          <p:cNvPr id="181" name="Google Shape;181;p26"/>
          <p:cNvSpPr txBox="1"/>
          <p:nvPr/>
        </p:nvSpPr>
        <p:spPr>
          <a:xfrm>
            <a:off x="669275" y="1416500"/>
            <a:ext cx="7342200" cy="3194100"/>
          </a:xfrm>
          <a:prstGeom prst="rect">
            <a:avLst/>
          </a:prstGeom>
          <a:noFill/>
          <a:ln>
            <a:noFill/>
          </a:ln>
        </p:spPr>
        <p:txBody>
          <a:bodyPr anchorCtr="0" anchor="t" bIns="91425" lIns="91425" spcFirstLastPara="1" rIns="91425" wrap="square" tIns="91425">
            <a:noAutofit/>
          </a:bodyPr>
          <a:lstStyle/>
          <a:p>
            <a:pPr indent="-368300" lvl="0" marL="457200" rtl="0">
              <a:spcBef>
                <a:spcPts val="0"/>
              </a:spcBef>
              <a:spcAft>
                <a:spcPts val="0"/>
              </a:spcAft>
              <a:buSzPts val="2200"/>
              <a:buChar char="●"/>
            </a:pPr>
            <a:r>
              <a:rPr lang="en" sz="2200">
                <a:solidFill>
                  <a:schemeClr val="dk1"/>
                </a:solidFill>
              </a:rPr>
              <a:t>Columns excluded: Number of Chapters, Number of Played Videos, Total Activity,  Age</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7"/>
          <p:cNvSpPr txBox="1"/>
          <p:nvPr>
            <p:ph type="ctrTitle"/>
          </p:nvPr>
        </p:nvSpPr>
        <p:spPr>
          <a:xfrm>
            <a:off x="80075" y="650675"/>
            <a:ext cx="8520600" cy="603900"/>
          </a:xfrm>
          <a:prstGeom prst="rect">
            <a:avLst/>
          </a:prstGeom>
        </p:spPr>
        <p:txBody>
          <a:bodyPr anchorCtr="0" anchor="b" bIns="91425" lIns="91425" spcFirstLastPara="1" rIns="91425" wrap="square" tIns="91425">
            <a:noAutofit/>
          </a:bodyPr>
          <a:lstStyle/>
          <a:p>
            <a:pPr indent="0" lvl="0" marL="0" marR="0" rtl="0">
              <a:lnSpc>
                <a:spcPct val="100000"/>
              </a:lnSpc>
              <a:spcBef>
                <a:spcPts val="0"/>
              </a:spcBef>
              <a:spcAft>
                <a:spcPts val="0"/>
              </a:spcAft>
              <a:buNone/>
            </a:pPr>
            <a:r>
              <a:rPr b="1" lang="en" sz="3000">
                <a:solidFill>
                  <a:srgbClr val="0A469C"/>
                </a:solidFill>
              </a:rPr>
              <a:t>Linear Regression Model</a:t>
            </a:r>
            <a:endParaRPr b="1" sz="3000">
              <a:solidFill>
                <a:srgbClr val="0A469C"/>
              </a:solidFill>
            </a:endParaRPr>
          </a:p>
        </p:txBody>
      </p:sp>
      <p:pic>
        <p:nvPicPr>
          <p:cNvPr id="187" name="Google Shape;187;p27"/>
          <p:cNvPicPr preferRelativeResize="0"/>
          <p:nvPr/>
        </p:nvPicPr>
        <p:blipFill>
          <a:blip r:embed="rId3">
            <a:alphaModFix/>
          </a:blip>
          <a:stretch>
            <a:fillRect/>
          </a:stretch>
        </p:blipFill>
        <p:spPr>
          <a:xfrm>
            <a:off x="80075" y="488750"/>
            <a:ext cx="8810625" cy="161925"/>
          </a:xfrm>
          <a:prstGeom prst="rect">
            <a:avLst/>
          </a:prstGeom>
          <a:noFill/>
          <a:ln>
            <a:noFill/>
          </a:ln>
        </p:spPr>
      </p:pic>
      <p:pic>
        <p:nvPicPr>
          <p:cNvPr id="188" name="Google Shape;188;p27"/>
          <p:cNvPicPr preferRelativeResize="0"/>
          <p:nvPr/>
        </p:nvPicPr>
        <p:blipFill>
          <a:blip r:embed="rId4">
            <a:alphaModFix/>
          </a:blip>
          <a:stretch>
            <a:fillRect/>
          </a:stretch>
        </p:blipFill>
        <p:spPr>
          <a:xfrm rot="10800000">
            <a:off x="8666175" y="148625"/>
            <a:ext cx="147375" cy="4470574"/>
          </a:xfrm>
          <a:prstGeom prst="rect">
            <a:avLst/>
          </a:prstGeom>
          <a:noFill/>
          <a:ln>
            <a:noFill/>
          </a:ln>
        </p:spPr>
      </p:pic>
      <p:pic>
        <p:nvPicPr>
          <p:cNvPr id="189" name="Google Shape;189;p27"/>
          <p:cNvPicPr preferRelativeResize="0"/>
          <p:nvPr/>
        </p:nvPicPr>
        <p:blipFill>
          <a:blip r:embed="rId5">
            <a:alphaModFix/>
          </a:blip>
          <a:stretch>
            <a:fillRect/>
          </a:stretch>
        </p:blipFill>
        <p:spPr>
          <a:xfrm>
            <a:off x="7031500" y="107750"/>
            <a:ext cx="1352550" cy="381000"/>
          </a:xfrm>
          <a:prstGeom prst="rect">
            <a:avLst/>
          </a:prstGeom>
          <a:noFill/>
          <a:ln>
            <a:noFill/>
          </a:ln>
        </p:spPr>
      </p:pic>
      <p:sp>
        <p:nvSpPr>
          <p:cNvPr id="190" name="Google Shape;190;p27"/>
          <p:cNvSpPr txBox="1"/>
          <p:nvPr/>
        </p:nvSpPr>
        <p:spPr>
          <a:xfrm>
            <a:off x="669275" y="1416500"/>
            <a:ext cx="7342200" cy="3194100"/>
          </a:xfrm>
          <a:prstGeom prst="rect">
            <a:avLst/>
          </a:prstGeom>
          <a:noFill/>
          <a:ln>
            <a:noFill/>
          </a:ln>
        </p:spPr>
        <p:txBody>
          <a:bodyPr anchorCtr="0" anchor="t" bIns="91425" lIns="91425" spcFirstLastPara="1" rIns="91425" wrap="square" tIns="91425">
            <a:noAutofit/>
          </a:bodyPr>
          <a:lstStyle/>
          <a:p>
            <a:pPr indent="-368300" lvl="0" marL="457200" rtl="0">
              <a:spcBef>
                <a:spcPts val="0"/>
              </a:spcBef>
              <a:spcAft>
                <a:spcPts val="0"/>
              </a:spcAft>
              <a:buSzPts val="2200"/>
              <a:buChar char="●"/>
            </a:pPr>
            <a:r>
              <a:rPr lang="en" sz="2200"/>
              <a:t>Independent variables: Viewed, Explored, Number of Events, Number of days active, Number of Forum Posts, countries, levels of education, gender</a:t>
            </a:r>
            <a:endParaRPr sz="2200"/>
          </a:p>
          <a:p>
            <a:pPr indent="0" lvl="0" marL="457200" rtl="0">
              <a:spcBef>
                <a:spcPts val="0"/>
              </a:spcBef>
              <a:spcAft>
                <a:spcPts val="0"/>
              </a:spcAft>
              <a:buNone/>
            </a:pPr>
            <a:r>
              <a:t/>
            </a:r>
            <a:endParaRPr sz="2200"/>
          </a:p>
          <a:p>
            <a:pPr indent="-368300" lvl="0" marL="457200" rtl="0">
              <a:spcBef>
                <a:spcPts val="0"/>
              </a:spcBef>
              <a:spcAft>
                <a:spcPts val="0"/>
              </a:spcAft>
              <a:buSzPts val="2200"/>
              <a:buChar char="●"/>
            </a:pPr>
            <a:r>
              <a:rPr lang="en" sz="2200"/>
              <a:t>R squared value: 0.643208031565</a:t>
            </a:r>
            <a:endParaRPr sz="2200"/>
          </a:p>
          <a:p>
            <a:pPr indent="0" lvl="0" marL="457200" rtl="0">
              <a:spcBef>
                <a:spcPts val="0"/>
              </a:spcBef>
              <a:spcAft>
                <a:spcPts val="0"/>
              </a:spcAft>
              <a:buNone/>
            </a:pPr>
            <a:r>
              <a:t/>
            </a:r>
            <a:endParaRPr sz="2200"/>
          </a:p>
          <a:p>
            <a:pPr indent="-368300" lvl="0" marL="457200" rtl="0">
              <a:spcBef>
                <a:spcPts val="0"/>
              </a:spcBef>
              <a:spcAft>
                <a:spcPts val="0"/>
              </a:spcAft>
              <a:buSzPts val="2200"/>
              <a:buChar char="●"/>
            </a:pPr>
            <a:r>
              <a:rPr lang="en" sz="2200"/>
              <a:t>Limitation by data provided</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8"/>
          <p:cNvSpPr txBox="1"/>
          <p:nvPr>
            <p:ph type="ctrTitle"/>
          </p:nvPr>
        </p:nvSpPr>
        <p:spPr>
          <a:xfrm>
            <a:off x="80075" y="650675"/>
            <a:ext cx="8520600" cy="603900"/>
          </a:xfrm>
          <a:prstGeom prst="rect">
            <a:avLst/>
          </a:prstGeom>
        </p:spPr>
        <p:txBody>
          <a:bodyPr anchorCtr="0" anchor="b" bIns="91425" lIns="91425" spcFirstLastPara="1" rIns="91425" wrap="square" tIns="91425">
            <a:noAutofit/>
          </a:bodyPr>
          <a:lstStyle/>
          <a:p>
            <a:pPr indent="0" lvl="0" marL="0" marR="0" rtl="0">
              <a:lnSpc>
                <a:spcPct val="100000"/>
              </a:lnSpc>
              <a:spcBef>
                <a:spcPts val="0"/>
              </a:spcBef>
              <a:spcAft>
                <a:spcPts val="0"/>
              </a:spcAft>
              <a:buNone/>
            </a:pPr>
            <a:r>
              <a:rPr b="1" lang="en" sz="3000">
                <a:solidFill>
                  <a:srgbClr val="0A469C"/>
                </a:solidFill>
              </a:rPr>
              <a:t>Linear Regression Model</a:t>
            </a:r>
            <a:endParaRPr b="1" sz="3000">
              <a:solidFill>
                <a:srgbClr val="0A469C"/>
              </a:solidFill>
            </a:endParaRPr>
          </a:p>
        </p:txBody>
      </p:sp>
      <p:pic>
        <p:nvPicPr>
          <p:cNvPr id="196" name="Google Shape;196;p28"/>
          <p:cNvPicPr preferRelativeResize="0"/>
          <p:nvPr/>
        </p:nvPicPr>
        <p:blipFill>
          <a:blip r:embed="rId3">
            <a:alphaModFix/>
          </a:blip>
          <a:stretch>
            <a:fillRect/>
          </a:stretch>
        </p:blipFill>
        <p:spPr>
          <a:xfrm>
            <a:off x="80075" y="488750"/>
            <a:ext cx="8810625" cy="161925"/>
          </a:xfrm>
          <a:prstGeom prst="rect">
            <a:avLst/>
          </a:prstGeom>
          <a:noFill/>
          <a:ln>
            <a:noFill/>
          </a:ln>
        </p:spPr>
      </p:pic>
      <p:pic>
        <p:nvPicPr>
          <p:cNvPr id="197" name="Google Shape;197;p28"/>
          <p:cNvPicPr preferRelativeResize="0"/>
          <p:nvPr/>
        </p:nvPicPr>
        <p:blipFill>
          <a:blip r:embed="rId4">
            <a:alphaModFix/>
          </a:blip>
          <a:stretch>
            <a:fillRect/>
          </a:stretch>
        </p:blipFill>
        <p:spPr>
          <a:xfrm rot="10800000">
            <a:off x="8666175" y="148625"/>
            <a:ext cx="147375" cy="4470574"/>
          </a:xfrm>
          <a:prstGeom prst="rect">
            <a:avLst/>
          </a:prstGeom>
          <a:noFill/>
          <a:ln>
            <a:noFill/>
          </a:ln>
        </p:spPr>
      </p:pic>
      <p:pic>
        <p:nvPicPr>
          <p:cNvPr id="198" name="Google Shape;198;p28"/>
          <p:cNvPicPr preferRelativeResize="0"/>
          <p:nvPr/>
        </p:nvPicPr>
        <p:blipFill>
          <a:blip r:embed="rId5">
            <a:alphaModFix/>
          </a:blip>
          <a:stretch>
            <a:fillRect/>
          </a:stretch>
        </p:blipFill>
        <p:spPr>
          <a:xfrm>
            <a:off x="7031500" y="107750"/>
            <a:ext cx="1352550" cy="381000"/>
          </a:xfrm>
          <a:prstGeom prst="rect">
            <a:avLst/>
          </a:prstGeom>
          <a:noFill/>
          <a:ln>
            <a:noFill/>
          </a:ln>
        </p:spPr>
      </p:pic>
      <p:sp>
        <p:nvSpPr>
          <p:cNvPr id="199" name="Google Shape;199;p28"/>
          <p:cNvSpPr txBox="1"/>
          <p:nvPr/>
        </p:nvSpPr>
        <p:spPr>
          <a:xfrm>
            <a:off x="669275" y="1416500"/>
            <a:ext cx="7342200" cy="3194100"/>
          </a:xfrm>
          <a:prstGeom prst="rect">
            <a:avLst/>
          </a:prstGeom>
          <a:noFill/>
          <a:ln>
            <a:noFill/>
          </a:ln>
        </p:spPr>
        <p:txBody>
          <a:bodyPr anchorCtr="0" anchor="t" bIns="91425" lIns="91425" spcFirstLastPara="1" rIns="91425" wrap="square" tIns="91425">
            <a:noAutofit/>
          </a:bodyPr>
          <a:lstStyle/>
          <a:p>
            <a:pPr indent="-368300" lvl="0" marL="457200" rtl="0">
              <a:spcBef>
                <a:spcPts val="0"/>
              </a:spcBef>
              <a:spcAft>
                <a:spcPts val="0"/>
              </a:spcAft>
              <a:buClr>
                <a:schemeClr val="dk1"/>
              </a:buClr>
              <a:buSzPts val="2200"/>
              <a:buChar char="●"/>
            </a:pPr>
            <a:r>
              <a:rPr lang="en" sz="2200">
                <a:solidFill>
                  <a:schemeClr val="dk1"/>
                </a:solidFill>
              </a:rPr>
              <a:t>The best </a:t>
            </a:r>
            <a:r>
              <a:rPr lang="en" sz="2200">
                <a:solidFill>
                  <a:schemeClr val="dk1"/>
                </a:solidFill>
              </a:rPr>
              <a:t>coefficient</a:t>
            </a:r>
            <a:r>
              <a:rPr lang="en" sz="2200">
                <a:solidFill>
                  <a:schemeClr val="dk1"/>
                </a:solidFill>
              </a:rPr>
              <a:t> - explored: 0.2107163868212053</a:t>
            </a:r>
            <a:endParaRPr sz="2200">
              <a:solidFill>
                <a:schemeClr val="dk1"/>
              </a:solidFill>
            </a:endParaRPr>
          </a:p>
          <a:p>
            <a:pPr indent="0" lvl="0" marL="457200" rtl="0">
              <a:spcBef>
                <a:spcPts val="0"/>
              </a:spcBef>
              <a:spcAft>
                <a:spcPts val="0"/>
              </a:spcAft>
              <a:buNone/>
            </a:pPr>
            <a:r>
              <a:t/>
            </a:r>
            <a:endParaRPr sz="2200">
              <a:solidFill>
                <a:schemeClr val="dk1"/>
              </a:solidFill>
            </a:endParaRPr>
          </a:p>
          <a:p>
            <a:pPr indent="-368300" lvl="0" marL="457200" rtl="0">
              <a:spcBef>
                <a:spcPts val="0"/>
              </a:spcBef>
              <a:spcAft>
                <a:spcPts val="0"/>
              </a:spcAft>
              <a:buClr>
                <a:schemeClr val="dk1"/>
              </a:buClr>
              <a:buSzPts val="2200"/>
              <a:buChar char="●"/>
            </a:pPr>
            <a:r>
              <a:rPr lang="en" sz="2200">
                <a:solidFill>
                  <a:schemeClr val="dk1"/>
                </a:solidFill>
              </a:rPr>
              <a:t>Explored shows if students accessed the </a:t>
            </a:r>
            <a:r>
              <a:rPr lang="en" sz="2200">
                <a:solidFill>
                  <a:schemeClr val="dk1"/>
                </a:solidFill>
              </a:rPr>
              <a:t>highest</a:t>
            </a:r>
            <a:r>
              <a:rPr lang="en" sz="2200">
                <a:solidFill>
                  <a:schemeClr val="dk1"/>
                </a:solidFill>
              </a:rPr>
              <a:t> level of course in </a:t>
            </a:r>
            <a:r>
              <a:rPr lang="en" sz="2200">
                <a:solidFill>
                  <a:schemeClr val="dk1"/>
                </a:solidFill>
              </a:rPr>
              <a:t>courseware</a:t>
            </a:r>
            <a:endParaRPr sz="2200">
              <a:solidFill>
                <a:schemeClr val="dk1"/>
              </a:solidFill>
            </a:endParaRPr>
          </a:p>
          <a:p>
            <a:pPr indent="0" lvl="0" marL="457200" rtl="0">
              <a:spcBef>
                <a:spcPts val="0"/>
              </a:spcBef>
              <a:spcAft>
                <a:spcPts val="0"/>
              </a:spcAft>
              <a:buNone/>
            </a:pPr>
            <a:r>
              <a:t/>
            </a:r>
            <a:endParaRPr sz="2200">
              <a:solidFill>
                <a:schemeClr val="dk1"/>
              </a:solidFill>
            </a:endParaRPr>
          </a:p>
          <a:p>
            <a:pPr indent="-368300" lvl="0" marL="457200" rtl="0">
              <a:spcBef>
                <a:spcPts val="0"/>
              </a:spcBef>
              <a:spcAft>
                <a:spcPts val="0"/>
              </a:spcAft>
              <a:buClr>
                <a:schemeClr val="dk1"/>
              </a:buClr>
              <a:buSzPts val="2200"/>
              <a:buChar char="●"/>
            </a:pPr>
            <a:r>
              <a:rPr lang="en" sz="2200">
                <a:solidFill>
                  <a:schemeClr val="dk1"/>
                </a:solidFill>
              </a:rPr>
              <a:t>Analysis of linear relationship between explored and grade showed lower R squared results</a:t>
            </a:r>
            <a:endParaRPr sz="2200">
              <a:solidFill>
                <a:schemeClr val="dk1"/>
              </a:solidFill>
            </a:endParaRPr>
          </a:p>
          <a:p>
            <a:pPr indent="0" lvl="0" marL="457200" rtl="0">
              <a:spcBef>
                <a:spcPts val="0"/>
              </a:spcBef>
              <a:spcAft>
                <a:spcPts val="0"/>
              </a:spcAft>
              <a:buNone/>
            </a:pPr>
            <a:r>
              <a:t/>
            </a:r>
            <a:endParaRPr sz="2200">
              <a:solidFill>
                <a:schemeClr val="dk1"/>
              </a:solidFill>
            </a:endParaRPr>
          </a:p>
          <a:p>
            <a:pPr indent="-368300" lvl="0" marL="457200" rtl="0">
              <a:spcBef>
                <a:spcPts val="0"/>
              </a:spcBef>
              <a:spcAft>
                <a:spcPts val="0"/>
              </a:spcAft>
              <a:buClr>
                <a:schemeClr val="dk1"/>
              </a:buClr>
              <a:buSzPts val="2200"/>
              <a:buChar char="●"/>
            </a:pPr>
            <a:r>
              <a:rPr lang="en" sz="2200">
                <a:solidFill>
                  <a:schemeClr val="dk1"/>
                </a:solidFill>
              </a:rPr>
              <a:t>Conclusion: it was a good choice not to exclude all highly correlated </a:t>
            </a:r>
            <a:r>
              <a:rPr lang="en" sz="2200">
                <a:solidFill>
                  <a:schemeClr val="dk1"/>
                </a:solidFill>
              </a:rPr>
              <a:t>independent</a:t>
            </a:r>
            <a:r>
              <a:rPr lang="en" sz="2200">
                <a:solidFill>
                  <a:schemeClr val="dk1"/>
                </a:solidFill>
              </a:rPr>
              <a:t> variables</a:t>
            </a:r>
            <a:endParaRPr sz="2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9"/>
          <p:cNvSpPr txBox="1"/>
          <p:nvPr>
            <p:ph type="ctrTitle"/>
          </p:nvPr>
        </p:nvSpPr>
        <p:spPr>
          <a:xfrm>
            <a:off x="80075" y="650675"/>
            <a:ext cx="8520600" cy="603900"/>
          </a:xfrm>
          <a:prstGeom prst="rect">
            <a:avLst/>
          </a:prstGeom>
        </p:spPr>
        <p:txBody>
          <a:bodyPr anchorCtr="0" anchor="b" bIns="91425" lIns="91425" spcFirstLastPara="1" rIns="91425" wrap="square" tIns="91425">
            <a:noAutofit/>
          </a:bodyPr>
          <a:lstStyle/>
          <a:p>
            <a:pPr indent="0" lvl="0" marL="0" marR="0" rtl="0">
              <a:lnSpc>
                <a:spcPct val="100000"/>
              </a:lnSpc>
              <a:spcBef>
                <a:spcPts val="0"/>
              </a:spcBef>
              <a:spcAft>
                <a:spcPts val="0"/>
              </a:spcAft>
              <a:buNone/>
            </a:pPr>
            <a:r>
              <a:rPr b="1" lang="en" sz="3000">
                <a:solidFill>
                  <a:srgbClr val="0A469C"/>
                </a:solidFill>
              </a:rPr>
              <a:t>Linear Regression Model</a:t>
            </a:r>
            <a:endParaRPr b="1" sz="3000">
              <a:solidFill>
                <a:srgbClr val="0A469C"/>
              </a:solidFill>
            </a:endParaRPr>
          </a:p>
        </p:txBody>
      </p:sp>
      <p:pic>
        <p:nvPicPr>
          <p:cNvPr id="205" name="Google Shape;205;p29"/>
          <p:cNvPicPr preferRelativeResize="0"/>
          <p:nvPr/>
        </p:nvPicPr>
        <p:blipFill>
          <a:blip r:embed="rId3">
            <a:alphaModFix/>
          </a:blip>
          <a:stretch>
            <a:fillRect/>
          </a:stretch>
        </p:blipFill>
        <p:spPr>
          <a:xfrm>
            <a:off x="80075" y="488750"/>
            <a:ext cx="8810625" cy="161925"/>
          </a:xfrm>
          <a:prstGeom prst="rect">
            <a:avLst/>
          </a:prstGeom>
          <a:noFill/>
          <a:ln>
            <a:noFill/>
          </a:ln>
        </p:spPr>
      </p:pic>
      <p:pic>
        <p:nvPicPr>
          <p:cNvPr id="206" name="Google Shape;206;p29"/>
          <p:cNvPicPr preferRelativeResize="0"/>
          <p:nvPr/>
        </p:nvPicPr>
        <p:blipFill>
          <a:blip r:embed="rId4">
            <a:alphaModFix/>
          </a:blip>
          <a:stretch>
            <a:fillRect/>
          </a:stretch>
        </p:blipFill>
        <p:spPr>
          <a:xfrm rot="10800000">
            <a:off x="8666175" y="148625"/>
            <a:ext cx="147375" cy="4470574"/>
          </a:xfrm>
          <a:prstGeom prst="rect">
            <a:avLst/>
          </a:prstGeom>
          <a:noFill/>
          <a:ln>
            <a:noFill/>
          </a:ln>
        </p:spPr>
      </p:pic>
      <p:pic>
        <p:nvPicPr>
          <p:cNvPr id="207" name="Google Shape;207;p29"/>
          <p:cNvPicPr preferRelativeResize="0"/>
          <p:nvPr/>
        </p:nvPicPr>
        <p:blipFill>
          <a:blip r:embed="rId5">
            <a:alphaModFix/>
          </a:blip>
          <a:stretch>
            <a:fillRect/>
          </a:stretch>
        </p:blipFill>
        <p:spPr>
          <a:xfrm>
            <a:off x="7031500" y="107750"/>
            <a:ext cx="1352550" cy="381000"/>
          </a:xfrm>
          <a:prstGeom prst="rect">
            <a:avLst/>
          </a:prstGeom>
          <a:noFill/>
          <a:ln>
            <a:noFill/>
          </a:ln>
        </p:spPr>
      </p:pic>
      <p:sp>
        <p:nvSpPr>
          <p:cNvPr id="208" name="Google Shape;208;p29"/>
          <p:cNvSpPr txBox="1"/>
          <p:nvPr/>
        </p:nvSpPr>
        <p:spPr>
          <a:xfrm>
            <a:off x="669275" y="1416500"/>
            <a:ext cx="7342200" cy="3194100"/>
          </a:xfrm>
          <a:prstGeom prst="rect">
            <a:avLst/>
          </a:prstGeom>
          <a:noFill/>
          <a:ln>
            <a:noFill/>
          </a:ln>
        </p:spPr>
        <p:txBody>
          <a:bodyPr anchorCtr="0" anchor="t" bIns="91425" lIns="91425" spcFirstLastPara="1" rIns="91425" wrap="square" tIns="91425">
            <a:noAutofit/>
          </a:bodyPr>
          <a:lstStyle/>
          <a:p>
            <a:pPr indent="-368300" lvl="0" marL="457200" rtl="0">
              <a:spcBef>
                <a:spcPts val="0"/>
              </a:spcBef>
              <a:spcAft>
                <a:spcPts val="0"/>
              </a:spcAft>
              <a:buClr>
                <a:schemeClr val="dk1"/>
              </a:buClr>
              <a:buSzPts val="2200"/>
              <a:buChar char="●"/>
            </a:pPr>
            <a:r>
              <a:rPr lang="en" sz="2200">
                <a:solidFill>
                  <a:schemeClr val="dk1"/>
                </a:solidFill>
              </a:rPr>
              <a:t>Based on coefficients interesting fact can be that female students have positive value and male students have negative value of </a:t>
            </a:r>
            <a:r>
              <a:rPr lang="en" sz="2200">
                <a:solidFill>
                  <a:schemeClr val="dk1"/>
                </a:solidFill>
              </a:rPr>
              <a:t>coefficient</a:t>
            </a:r>
            <a:endParaRPr sz="2200">
              <a:solidFill>
                <a:schemeClr val="dk1"/>
              </a:solidFill>
            </a:endParaRPr>
          </a:p>
          <a:p>
            <a:pPr indent="0" lvl="0" marL="457200" rtl="0">
              <a:spcBef>
                <a:spcPts val="0"/>
              </a:spcBef>
              <a:spcAft>
                <a:spcPts val="0"/>
              </a:spcAft>
              <a:buNone/>
            </a:pPr>
            <a:r>
              <a:t/>
            </a:r>
            <a:endParaRPr sz="2200">
              <a:solidFill>
                <a:schemeClr val="dk1"/>
              </a:solidFill>
            </a:endParaRPr>
          </a:p>
          <a:p>
            <a:pPr indent="-368300" lvl="0" marL="457200" rtl="0">
              <a:spcBef>
                <a:spcPts val="0"/>
              </a:spcBef>
              <a:spcAft>
                <a:spcPts val="0"/>
              </a:spcAft>
              <a:buClr>
                <a:schemeClr val="dk1"/>
              </a:buClr>
              <a:buSzPts val="2200"/>
              <a:buChar char="●"/>
            </a:pPr>
            <a:r>
              <a:rPr lang="en" sz="2200">
                <a:solidFill>
                  <a:schemeClr val="dk1"/>
                </a:solidFill>
              </a:rPr>
              <a:t> P-values analysis shows that the selection of </a:t>
            </a:r>
            <a:r>
              <a:rPr lang="en" sz="2200">
                <a:solidFill>
                  <a:schemeClr val="dk1"/>
                </a:solidFill>
              </a:rPr>
              <a:t>independent</a:t>
            </a:r>
            <a:r>
              <a:rPr lang="en" sz="2200">
                <a:solidFill>
                  <a:schemeClr val="dk1"/>
                </a:solidFill>
              </a:rPr>
              <a:t> variables was good</a:t>
            </a:r>
            <a:endParaRPr sz="22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Thank you!</a:t>
            </a:r>
            <a:endParaRPr/>
          </a:p>
        </p:txBody>
      </p:sp>
      <p:sp>
        <p:nvSpPr>
          <p:cNvPr id="214" name="Google Shape;214;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ctrTitle"/>
          </p:nvPr>
        </p:nvSpPr>
        <p:spPr>
          <a:xfrm>
            <a:off x="311700" y="744575"/>
            <a:ext cx="8520600" cy="475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n" sz="3000">
                <a:solidFill>
                  <a:srgbClr val="0A469C"/>
                </a:solidFill>
              </a:rPr>
              <a:t>Data</a:t>
            </a:r>
            <a:endParaRPr/>
          </a:p>
        </p:txBody>
      </p:sp>
      <p:pic>
        <p:nvPicPr>
          <p:cNvPr id="66" name="Google Shape;66;p14"/>
          <p:cNvPicPr preferRelativeResize="0"/>
          <p:nvPr/>
        </p:nvPicPr>
        <p:blipFill>
          <a:blip r:embed="rId3">
            <a:alphaModFix/>
          </a:blip>
          <a:stretch>
            <a:fillRect/>
          </a:stretch>
        </p:blipFill>
        <p:spPr>
          <a:xfrm>
            <a:off x="80075" y="488750"/>
            <a:ext cx="8810625" cy="161925"/>
          </a:xfrm>
          <a:prstGeom prst="rect">
            <a:avLst/>
          </a:prstGeom>
          <a:noFill/>
          <a:ln>
            <a:noFill/>
          </a:ln>
        </p:spPr>
      </p:pic>
      <p:pic>
        <p:nvPicPr>
          <p:cNvPr id="67" name="Google Shape;67;p14"/>
          <p:cNvPicPr preferRelativeResize="0"/>
          <p:nvPr/>
        </p:nvPicPr>
        <p:blipFill>
          <a:blip r:embed="rId4">
            <a:alphaModFix/>
          </a:blip>
          <a:stretch>
            <a:fillRect/>
          </a:stretch>
        </p:blipFill>
        <p:spPr>
          <a:xfrm rot="10800000">
            <a:off x="8666175" y="148625"/>
            <a:ext cx="147375" cy="4470574"/>
          </a:xfrm>
          <a:prstGeom prst="rect">
            <a:avLst/>
          </a:prstGeom>
          <a:noFill/>
          <a:ln>
            <a:noFill/>
          </a:ln>
        </p:spPr>
      </p:pic>
      <p:pic>
        <p:nvPicPr>
          <p:cNvPr id="68" name="Google Shape;68;p14"/>
          <p:cNvPicPr preferRelativeResize="0"/>
          <p:nvPr/>
        </p:nvPicPr>
        <p:blipFill>
          <a:blip r:embed="rId5">
            <a:alphaModFix/>
          </a:blip>
          <a:stretch>
            <a:fillRect/>
          </a:stretch>
        </p:blipFill>
        <p:spPr>
          <a:xfrm>
            <a:off x="7031500" y="107750"/>
            <a:ext cx="1352550" cy="381000"/>
          </a:xfrm>
          <a:prstGeom prst="rect">
            <a:avLst/>
          </a:prstGeom>
          <a:noFill/>
          <a:ln>
            <a:noFill/>
          </a:ln>
        </p:spPr>
      </p:pic>
      <p:sp>
        <p:nvSpPr>
          <p:cNvPr id="69" name="Google Shape;69;p14"/>
          <p:cNvSpPr txBox="1"/>
          <p:nvPr/>
        </p:nvSpPr>
        <p:spPr>
          <a:xfrm>
            <a:off x="478738" y="1476200"/>
            <a:ext cx="8013300" cy="29559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2200">
                <a:solidFill>
                  <a:schemeClr val="dk1"/>
                </a:solidFill>
              </a:rPr>
              <a:t>● Dataset: MIT and Harvard online courses</a:t>
            </a:r>
            <a:endParaRPr sz="22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2200">
                <a:solidFill>
                  <a:schemeClr val="dk1"/>
                </a:solidFill>
              </a:rPr>
              <a:t>● Shape of starting data set: 641138 rows, 20 columns</a:t>
            </a:r>
            <a:endParaRPr sz="22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2200">
                <a:solidFill>
                  <a:schemeClr val="dk1"/>
                </a:solidFill>
              </a:rPr>
              <a:t>● Columns that measure interaction with course : number of events, played videos, forum posts…</a:t>
            </a:r>
            <a:endParaRPr sz="22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2200">
                <a:solidFill>
                  <a:schemeClr val="dk1"/>
                </a:solidFill>
              </a:rPr>
              <a:t>● Columns that show data about student: country of origin, year of birth, gender...</a:t>
            </a:r>
            <a:endParaRPr sz="22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2200">
              <a:solidFill>
                <a:schemeClr val="dk1"/>
              </a:solidFill>
            </a:endParaRPr>
          </a:p>
          <a:p>
            <a:pPr indent="0" lvl="0" marL="0">
              <a:spcBef>
                <a:spcPts val="0"/>
              </a:spcBef>
              <a:spcAft>
                <a:spcPts val="0"/>
              </a:spcAft>
              <a:buNone/>
            </a:pPr>
            <a:r>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ctrTitle"/>
          </p:nvPr>
        </p:nvSpPr>
        <p:spPr>
          <a:xfrm>
            <a:off x="311700" y="744575"/>
            <a:ext cx="8520600" cy="584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sz="3000">
                <a:solidFill>
                  <a:srgbClr val="0A469C"/>
                </a:solidFill>
              </a:rPr>
              <a:t>Research question</a:t>
            </a:r>
            <a:endParaRPr/>
          </a:p>
        </p:txBody>
      </p:sp>
      <p:pic>
        <p:nvPicPr>
          <p:cNvPr id="75" name="Google Shape;75;p15"/>
          <p:cNvPicPr preferRelativeResize="0"/>
          <p:nvPr/>
        </p:nvPicPr>
        <p:blipFill>
          <a:blip r:embed="rId3">
            <a:alphaModFix/>
          </a:blip>
          <a:stretch>
            <a:fillRect/>
          </a:stretch>
        </p:blipFill>
        <p:spPr>
          <a:xfrm>
            <a:off x="80075" y="488750"/>
            <a:ext cx="8810625" cy="161925"/>
          </a:xfrm>
          <a:prstGeom prst="rect">
            <a:avLst/>
          </a:prstGeom>
          <a:noFill/>
          <a:ln>
            <a:noFill/>
          </a:ln>
        </p:spPr>
      </p:pic>
      <p:pic>
        <p:nvPicPr>
          <p:cNvPr id="76" name="Google Shape;76;p15"/>
          <p:cNvPicPr preferRelativeResize="0"/>
          <p:nvPr/>
        </p:nvPicPr>
        <p:blipFill>
          <a:blip r:embed="rId4">
            <a:alphaModFix/>
          </a:blip>
          <a:stretch>
            <a:fillRect/>
          </a:stretch>
        </p:blipFill>
        <p:spPr>
          <a:xfrm rot="10800000">
            <a:off x="8666175" y="148625"/>
            <a:ext cx="147375" cy="4470574"/>
          </a:xfrm>
          <a:prstGeom prst="rect">
            <a:avLst/>
          </a:prstGeom>
          <a:noFill/>
          <a:ln>
            <a:noFill/>
          </a:ln>
        </p:spPr>
      </p:pic>
      <p:pic>
        <p:nvPicPr>
          <p:cNvPr id="77" name="Google Shape;77;p15"/>
          <p:cNvPicPr preferRelativeResize="0"/>
          <p:nvPr/>
        </p:nvPicPr>
        <p:blipFill>
          <a:blip r:embed="rId5">
            <a:alphaModFix/>
          </a:blip>
          <a:stretch>
            <a:fillRect/>
          </a:stretch>
        </p:blipFill>
        <p:spPr>
          <a:xfrm>
            <a:off x="7031500" y="107750"/>
            <a:ext cx="1352550" cy="381000"/>
          </a:xfrm>
          <a:prstGeom prst="rect">
            <a:avLst/>
          </a:prstGeom>
          <a:noFill/>
          <a:ln>
            <a:noFill/>
          </a:ln>
        </p:spPr>
      </p:pic>
      <p:sp>
        <p:nvSpPr>
          <p:cNvPr id="78" name="Google Shape;78;p15"/>
          <p:cNvSpPr txBox="1"/>
          <p:nvPr/>
        </p:nvSpPr>
        <p:spPr>
          <a:xfrm>
            <a:off x="431850" y="1584800"/>
            <a:ext cx="8280300" cy="3051600"/>
          </a:xfrm>
          <a:prstGeom prst="rect">
            <a:avLst/>
          </a:prstGeom>
          <a:noFill/>
          <a:ln>
            <a:noFill/>
          </a:ln>
        </p:spPr>
        <p:txBody>
          <a:bodyPr anchorCtr="0" anchor="t" bIns="91425" lIns="91425" spcFirstLastPara="1" rIns="91425" wrap="square" tIns="91425">
            <a:noAutofit/>
          </a:bodyPr>
          <a:lstStyle/>
          <a:p>
            <a:pPr indent="457200" lvl="0" marL="457200" rtl="0">
              <a:lnSpc>
                <a:spcPct val="115000"/>
              </a:lnSpc>
              <a:spcBef>
                <a:spcPts val="0"/>
              </a:spcBef>
              <a:spcAft>
                <a:spcPts val="0"/>
              </a:spcAft>
              <a:buClr>
                <a:schemeClr val="dk1"/>
              </a:buClr>
              <a:buSzPts val="1100"/>
              <a:buFont typeface="Arial"/>
              <a:buNone/>
            </a:pPr>
            <a:r>
              <a:t/>
            </a:r>
            <a:endParaRPr sz="2400">
              <a:solidFill>
                <a:schemeClr val="dk1"/>
              </a:solidFill>
            </a:endParaRPr>
          </a:p>
          <a:p>
            <a:pPr indent="457200" lvl="0" marL="457200" rtl="0">
              <a:lnSpc>
                <a:spcPct val="115000"/>
              </a:lnSpc>
              <a:spcBef>
                <a:spcPts val="0"/>
              </a:spcBef>
              <a:spcAft>
                <a:spcPts val="0"/>
              </a:spcAft>
              <a:buClr>
                <a:schemeClr val="dk1"/>
              </a:buClr>
              <a:buSzPts val="1100"/>
              <a:buFont typeface="Arial"/>
              <a:buNone/>
            </a:pPr>
            <a:r>
              <a:t/>
            </a:r>
            <a:endParaRPr sz="2400">
              <a:solidFill>
                <a:schemeClr val="dk1"/>
              </a:solidFill>
            </a:endParaRPr>
          </a:p>
          <a:p>
            <a:pPr indent="457200" lvl="0" marL="457200" rtl="0">
              <a:lnSpc>
                <a:spcPct val="115000"/>
              </a:lnSpc>
              <a:spcBef>
                <a:spcPts val="0"/>
              </a:spcBef>
              <a:spcAft>
                <a:spcPts val="0"/>
              </a:spcAft>
              <a:buClr>
                <a:schemeClr val="dk1"/>
              </a:buClr>
              <a:buSzPts val="1100"/>
              <a:buFont typeface="Arial"/>
              <a:buNone/>
            </a:pPr>
            <a:r>
              <a:rPr lang="en" sz="2400">
                <a:solidFill>
                  <a:schemeClr val="dk1"/>
                </a:solidFill>
              </a:rPr>
              <a:t>Which factors are related with student’s success?</a:t>
            </a:r>
            <a:endParaRPr sz="24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ctrTitle"/>
          </p:nvPr>
        </p:nvSpPr>
        <p:spPr>
          <a:xfrm>
            <a:off x="311700" y="720175"/>
            <a:ext cx="8520600" cy="530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sz="3000">
                <a:solidFill>
                  <a:srgbClr val="0A469C"/>
                </a:solidFill>
              </a:rPr>
              <a:t>Research Methodology</a:t>
            </a:r>
            <a:endParaRPr/>
          </a:p>
        </p:txBody>
      </p:sp>
      <p:pic>
        <p:nvPicPr>
          <p:cNvPr id="84" name="Google Shape;84;p16"/>
          <p:cNvPicPr preferRelativeResize="0"/>
          <p:nvPr/>
        </p:nvPicPr>
        <p:blipFill>
          <a:blip r:embed="rId3">
            <a:alphaModFix/>
          </a:blip>
          <a:stretch>
            <a:fillRect/>
          </a:stretch>
        </p:blipFill>
        <p:spPr>
          <a:xfrm>
            <a:off x="80075" y="488750"/>
            <a:ext cx="8810625" cy="161925"/>
          </a:xfrm>
          <a:prstGeom prst="rect">
            <a:avLst/>
          </a:prstGeom>
          <a:noFill/>
          <a:ln>
            <a:noFill/>
          </a:ln>
        </p:spPr>
      </p:pic>
      <p:pic>
        <p:nvPicPr>
          <p:cNvPr id="85" name="Google Shape;85;p16"/>
          <p:cNvPicPr preferRelativeResize="0"/>
          <p:nvPr/>
        </p:nvPicPr>
        <p:blipFill>
          <a:blip r:embed="rId4">
            <a:alphaModFix/>
          </a:blip>
          <a:stretch>
            <a:fillRect/>
          </a:stretch>
        </p:blipFill>
        <p:spPr>
          <a:xfrm rot="10800000">
            <a:off x="8666175" y="148625"/>
            <a:ext cx="147375" cy="4470574"/>
          </a:xfrm>
          <a:prstGeom prst="rect">
            <a:avLst/>
          </a:prstGeom>
          <a:noFill/>
          <a:ln>
            <a:noFill/>
          </a:ln>
        </p:spPr>
      </p:pic>
      <p:pic>
        <p:nvPicPr>
          <p:cNvPr id="86" name="Google Shape;86;p16"/>
          <p:cNvPicPr preferRelativeResize="0"/>
          <p:nvPr/>
        </p:nvPicPr>
        <p:blipFill>
          <a:blip r:embed="rId5">
            <a:alphaModFix/>
          </a:blip>
          <a:stretch>
            <a:fillRect/>
          </a:stretch>
        </p:blipFill>
        <p:spPr>
          <a:xfrm>
            <a:off x="7031500" y="107750"/>
            <a:ext cx="1352550" cy="381000"/>
          </a:xfrm>
          <a:prstGeom prst="rect">
            <a:avLst/>
          </a:prstGeom>
          <a:noFill/>
          <a:ln>
            <a:noFill/>
          </a:ln>
        </p:spPr>
      </p:pic>
      <p:sp>
        <p:nvSpPr>
          <p:cNvPr id="87" name="Google Shape;87;p16"/>
          <p:cNvSpPr txBox="1"/>
          <p:nvPr/>
        </p:nvSpPr>
        <p:spPr>
          <a:xfrm>
            <a:off x="539638" y="1481700"/>
            <a:ext cx="7891500" cy="2964900"/>
          </a:xfrm>
          <a:prstGeom prst="rect">
            <a:avLst/>
          </a:prstGeom>
          <a:noFill/>
          <a:ln>
            <a:noFill/>
          </a:ln>
        </p:spPr>
        <p:txBody>
          <a:bodyPr anchorCtr="0" anchor="t" bIns="91425" lIns="91425" spcFirstLastPara="1" rIns="91425" wrap="square" tIns="91425">
            <a:noAutofit/>
          </a:bodyPr>
          <a:lstStyle/>
          <a:p>
            <a:pPr indent="-381000" lvl="0" marL="457200" rtl="0">
              <a:lnSpc>
                <a:spcPct val="115000"/>
              </a:lnSpc>
              <a:spcBef>
                <a:spcPts val="0"/>
              </a:spcBef>
              <a:spcAft>
                <a:spcPts val="0"/>
              </a:spcAft>
              <a:buClr>
                <a:schemeClr val="dk1"/>
              </a:buClr>
              <a:buSzPts val="2400"/>
              <a:buChar char="●"/>
            </a:pPr>
            <a:r>
              <a:rPr lang="en" sz="2400">
                <a:solidFill>
                  <a:schemeClr val="dk1"/>
                </a:solidFill>
              </a:rPr>
              <a:t>Collecting and Reading of Related Work</a:t>
            </a:r>
            <a:endParaRPr sz="2400">
              <a:solidFill>
                <a:schemeClr val="dk1"/>
              </a:solidFill>
            </a:endParaRPr>
          </a:p>
          <a:p>
            <a:pPr indent="-381000" lvl="0" marL="457200" rtl="0">
              <a:lnSpc>
                <a:spcPct val="115000"/>
              </a:lnSpc>
              <a:spcBef>
                <a:spcPts val="0"/>
              </a:spcBef>
              <a:spcAft>
                <a:spcPts val="0"/>
              </a:spcAft>
              <a:buClr>
                <a:schemeClr val="dk1"/>
              </a:buClr>
              <a:buSzPts val="2400"/>
              <a:buChar char="●"/>
            </a:pPr>
            <a:r>
              <a:rPr lang="en" sz="2400">
                <a:solidFill>
                  <a:schemeClr val="dk1"/>
                </a:solidFill>
              </a:rPr>
              <a:t>Data Preparation and Cleaning</a:t>
            </a:r>
            <a:endParaRPr sz="2400">
              <a:solidFill>
                <a:schemeClr val="dk1"/>
              </a:solidFill>
            </a:endParaRPr>
          </a:p>
          <a:p>
            <a:pPr indent="-381000" lvl="0" marL="457200" rtl="0">
              <a:lnSpc>
                <a:spcPct val="115000"/>
              </a:lnSpc>
              <a:spcBef>
                <a:spcPts val="0"/>
              </a:spcBef>
              <a:spcAft>
                <a:spcPts val="0"/>
              </a:spcAft>
              <a:buClr>
                <a:schemeClr val="dk1"/>
              </a:buClr>
              <a:buSzPts val="2400"/>
              <a:buChar char="●"/>
            </a:pPr>
            <a:r>
              <a:rPr lang="en" sz="2400">
                <a:solidFill>
                  <a:schemeClr val="dk1"/>
                </a:solidFill>
              </a:rPr>
              <a:t>Creating Descriptive Statistics Analysis</a:t>
            </a:r>
            <a:endParaRPr sz="2400">
              <a:solidFill>
                <a:schemeClr val="dk1"/>
              </a:solidFill>
            </a:endParaRPr>
          </a:p>
          <a:p>
            <a:pPr indent="-381000" lvl="0" marL="457200" rtl="0">
              <a:lnSpc>
                <a:spcPct val="115000"/>
              </a:lnSpc>
              <a:spcBef>
                <a:spcPts val="0"/>
              </a:spcBef>
              <a:spcAft>
                <a:spcPts val="0"/>
              </a:spcAft>
              <a:buClr>
                <a:schemeClr val="dk1"/>
              </a:buClr>
              <a:buSzPts val="2400"/>
              <a:buChar char="●"/>
            </a:pPr>
            <a:r>
              <a:rPr lang="en" sz="2400">
                <a:solidFill>
                  <a:schemeClr val="dk1"/>
                </a:solidFill>
              </a:rPr>
              <a:t>Correlation Analysis</a:t>
            </a:r>
            <a:endParaRPr sz="2400">
              <a:solidFill>
                <a:schemeClr val="dk1"/>
              </a:solidFill>
            </a:endParaRPr>
          </a:p>
          <a:p>
            <a:pPr indent="-381000" lvl="0" marL="457200" rtl="0">
              <a:lnSpc>
                <a:spcPct val="115000"/>
              </a:lnSpc>
              <a:spcBef>
                <a:spcPts val="0"/>
              </a:spcBef>
              <a:spcAft>
                <a:spcPts val="0"/>
              </a:spcAft>
              <a:buClr>
                <a:schemeClr val="dk1"/>
              </a:buClr>
              <a:buSzPts val="2400"/>
              <a:buChar char="●"/>
            </a:pPr>
            <a:r>
              <a:rPr lang="en" sz="2400">
                <a:solidFill>
                  <a:schemeClr val="dk1"/>
                </a:solidFill>
              </a:rPr>
              <a:t>Handling </a:t>
            </a:r>
            <a:r>
              <a:rPr lang="en" sz="2400">
                <a:solidFill>
                  <a:schemeClr val="dk1"/>
                </a:solidFill>
              </a:rPr>
              <a:t>Multicollinearity</a:t>
            </a:r>
            <a:endParaRPr sz="2400">
              <a:solidFill>
                <a:schemeClr val="dk1"/>
              </a:solidFill>
            </a:endParaRPr>
          </a:p>
          <a:p>
            <a:pPr indent="-381000" lvl="0" marL="457200" rtl="0">
              <a:lnSpc>
                <a:spcPct val="115000"/>
              </a:lnSpc>
              <a:spcBef>
                <a:spcPts val="0"/>
              </a:spcBef>
              <a:spcAft>
                <a:spcPts val="0"/>
              </a:spcAft>
              <a:buClr>
                <a:schemeClr val="dk1"/>
              </a:buClr>
              <a:buSzPts val="2400"/>
              <a:buChar char="●"/>
            </a:pPr>
            <a:r>
              <a:rPr lang="en" sz="2400">
                <a:solidFill>
                  <a:schemeClr val="dk1"/>
                </a:solidFill>
              </a:rPr>
              <a:t>Using Linear Regression Model</a:t>
            </a:r>
            <a:endParaRPr sz="1200">
              <a:solidFill>
                <a:schemeClr val="dk1"/>
              </a:solidFill>
            </a:endParaRPr>
          </a:p>
          <a:p>
            <a:pPr indent="0" lvl="0" mar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ctrTitle"/>
          </p:nvPr>
        </p:nvSpPr>
        <p:spPr>
          <a:xfrm>
            <a:off x="80075" y="650675"/>
            <a:ext cx="8520600" cy="603900"/>
          </a:xfrm>
          <a:prstGeom prst="rect">
            <a:avLst/>
          </a:prstGeom>
        </p:spPr>
        <p:txBody>
          <a:bodyPr anchorCtr="0" anchor="b" bIns="91425" lIns="91425" spcFirstLastPara="1" rIns="91425" wrap="square" tIns="91425">
            <a:noAutofit/>
          </a:bodyPr>
          <a:lstStyle/>
          <a:p>
            <a:pPr indent="0" lvl="0" marL="0" marR="0" rtl="0">
              <a:lnSpc>
                <a:spcPct val="100000"/>
              </a:lnSpc>
              <a:spcBef>
                <a:spcPts val="0"/>
              </a:spcBef>
              <a:spcAft>
                <a:spcPts val="0"/>
              </a:spcAft>
              <a:buNone/>
            </a:pPr>
            <a:r>
              <a:rPr b="1" lang="en" sz="3000">
                <a:solidFill>
                  <a:srgbClr val="0A469C"/>
                </a:solidFill>
              </a:rPr>
              <a:t>Data</a:t>
            </a:r>
            <a:r>
              <a:rPr b="1" lang="en" sz="3000">
                <a:solidFill>
                  <a:srgbClr val="0000FF"/>
                </a:solidFill>
              </a:rPr>
              <a:t> </a:t>
            </a:r>
            <a:r>
              <a:rPr b="1" lang="en" sz="3000">
                <a:solidFill>
                  <a:srgbClr val="0A469C"/>
                </a:solidFill>
              </a:rPr>
              <a:t>preparation and cleaning</a:t>
            </a:r>
            <a:endParaRPr b="1" sz="3000">
              <a:solidFill>
                <a:srgbClr val="0A469C"/>
              </a:solidFill>
            </a:endParaRPr>
          </a:p>
        </p:txBody>
      </p:sp>
      <p:pic>
        <p:nvPicPr>
          <p:cNvPr id="93" name="Google Shape;93;p17"/>
          <p:cNvPicPr preferRelativeResize="0"/>
          <p:nvPr/>
        </p:nvPicPr>
        <p:blipFill>
          <a:blip r:embed="rId3">
            <a:alphaModFix/>
          </a:blip>
          <a:stretch>
            <a:fillRect/>
          </a:stretch>
        </p:blipFill>
        <p:spPr>
          <a:xfrm>
            <a:off x="80075" y="488750"/>
            <a:ext cx="8810625" cy="161925"/>
          </a:xfrm>
          <a:prstGeom prst="rect">
            <a:avLst/>
          </a:prstGeom>
          <a:noFill/>
          <a:ln>
            <a:noFill/>
          </a:ln>
        </p:spPr>
      </p:pic>
      <p:pic>
        <p:nvPicPr>
          <p:cNvPr id="94" name="Google Shape;94;p17"/>
          <p:cNvPicPr preferRelativeResize="0"/>
          <p:nvPr/>
        </p:nvPicPr>
        <p:blipFill>
          <a:blip r:embed="rId4">
            <a:alphaModFix/>
          </a:blip>
          <a:stretch>
            <a:fillRect/>
          </a:stretch>
        </p:blipFill>
        <p:spPr>
          <a:xfrm rot="10800000">
            <a:off x="8666175" y="148625"/>
            <a:ext cx="147375" cy="4470574"/>
          </a:xfrm>
          <a:prstGeom prst="rect">
            <a:avLst/>
          </a:prstGeom>
          <a:noFill/>
          <a:ln>
            <a:noFill/>
          </a:ln>
        </p:spPr>
      </p:pic>
      <p:pic>
        <p:nvPicPr>
          <p:cNvPr id="95" name="Google Shape;95;p17"/>
          <p:cNvPicPr preferRelativeResize="0"/>
          <p:nvPr/>
        </p:nvPicPr>
        <p:blipFill>
          <a:blip r:embed="rId5">
            <a:alphaModFix/>
          </a:blip>
          <a:stretch>
            <a:fillRect/>
          </a:stretch>
        </p:blipFill>
        <p:spPr>
          <a:xfrm>
            <a:off x="7031500" y="107750"/>
            <a:ext cx="1352550" cy="381000"/>
          </a:xfrm>
          <a:prstGeom prst="rect">
            <a:avLst/>
          </a:prstGeom>
          <a:noFill/>
          <a:ln>
            <a:noFill/>
          </a:ln>
        </p:spPr>
      </p:pic>
      <p:sp>
        <p:nvSpPr>
          <p:cNvPr id="96" name="Google Shape;96;p17"/>
          <p:cNvSpPr txBox="1"/>
          <p:nvPr/>
        </p:nvSpPr>
        <p:spPr>
          <a:xfrm>
            <a:off x="669275" y="1416500"/>
            <a:ext cx="7342200" cy="3194100"/>
          </a:xfrm>
          <a:prstGeom prst="rect">
            <a:avLst/>
          </a:prstGeom>
          <a:noFill/>
          <a:ln>
            <a:noFill/>
          </a:ln>
        </p:spPr>
        <p:txBody>
          <a:bodyPr anchorCtr="0" anchor="t" bIns="91425" lIns="91425" spcFirstLastPara="1" rIns="91425" wrap="square" tIns="91425">
            <a:noAutofit/>
          </a:bodyPr>
          <a:lstStyle/>
          <a:p>
            <a:pPr indent="-368300" lvl="0" marL="457200" rtl="0">
              <a:spcBef>
                <a:spcPts val="0"/>
              </a:spcBef>
              <a:spcAft>
                <a:spcPts val="0"/>
              </a:spcAft>
              <a:buSzPts val="2200"/>
              <a:buChar char="●"/>
            </a:pPr>
            <a:r>
              <a:rPr lang="en" sz="2200"/>
              <a:t>Start: </a:t>
            </a:r>
            <a:r>
              <a:rPr lang="en" sz="2200"/>
              <a:t>641138 rows , 20 columns</a:t>
            </a:r>
            <a:endParaRPr sz="2200"/>
          </a:p>
          <a:p>
            <a:pPr indent="-368300" lvl="0" marL="457200" rtl="0">
              <a:spcBef>
                <a:spcPts val="0"/>
              </a:spcBef>
              <a:spcAft>
                <a:spcPts val="0"/>
              </a:spcAft>
              <a:buSzPts val="2200"/>
              <a:buChar char="●"/>
            </a:pPr>
            <a:r>
              <a:rPr lang="en" sz="2200">
                <a:solidFill>
                  <a:schemeClr val="dk1"/>
                </a:solidFill>
                <a:highlight>
                  <a:schemeClr val="lt1"/>
                </a:highlight>
              </a:rPr>
              <a:t>Dropping columns with irrelevant data</a:t>
            </a:r>
            <a:endParaRPr sz="2200"/>
          </a:p>
          <a:p>
            <a:pPr indent="-368300" lvl="0" marL="457200" rtl="0">
              <a:spcBef>
                <a:spcPts val="0"/>
              </a:spcBef>
              <a:spcAft>
                <a:spcPts val="0"/>
              </a:spcAft>
              <a:buSzPts val="2200"/>
              <a:buChar char="●"/>
            </a:pPr>
            <a:r>
              <a:rPr lang="en" sz="2200">
                <a:highlight>
                  <a:srgbClr val="FFFFFF"/>
                </a:highlight>
              </a:rPr>
              <a:t>Converting categorical variables into dummy/indicator variables: Gender, Country of Origin, Level of Education</a:t>
            </a:r>
            <a:endParaRPr sz="2200">
              <a:highlight>
                <a:srgbClr val="FFFFFF"/>
              </a:highlight>
            </a:endParaRPr>
          </a:p>
          <a:p>
            <a:pPr indent="-368300" lvl="0" marL="457200" rtl="0">
              <a:spcBef>
                <a:spcPts val="0"/>
              </a:spcBef>
              <a:spcAft>
                <a:spcPts val="0"/>
              </a:spcAft>
              <a:buSzPts val="2200"/>
              <a:buChar char="●"/>
            </a:pPr>
            <a:r>
              <a:rPr lang="en" sz="2200">
                <a:highlight>
                  <a:srgbClr val="FFFFFF"/>
                </a:highlight>
              </a:rPr>
              <a:t>Derive columns: Year of Birth to Age, Total Activity</a:t>
            </a:r>
            <a:endParaRPr sz="2200">
              <a:highlight>
                <a:srgbClr val="FFFFFF"/>
              </a:highlight>
            </a:endParaRPr>
          </a:p>
          <a:p>
            <a:pPr indent="-368300" lvl="0" marL="457200" rtl="0">
              <a:spcBef>
                <a:spcPts val="0"/>
              </a:spcBef>
              <a:spcAft>
                <a:spcPts val="0"/>
              </a:spcAft>
              <a:buSzPts val="2200"/>
              <a:buChar char="●"/>
            </a:pPr>
            <a:r>
              <a:rPr lang="en" sz="2200">
                <a:highlight>
                  <a:srgbClr val="FFFFFF"/>
                </a:highlight>
              </a:rPr>
              <a:t>Dropping rows with null values</a:t>
            </a:r>
            <a:endParaRPr sz="2200">
              <a:highlight>
                <a:srgbClr val="FFFFFF"/>
              </a:highlight>
            </a:endParaRPr>
          </a:p>
          <a:p>
            <a:pPr indent="-368300" lvl="0" marL="457200" rtl="0">
              <a:spcBef>
                <a:spcPts val="0"/>
              </a:spcBef>
              <a:spcAft>
                <a:spcPts val="0"/>
              </a:spcAft>
              <a:buSzPts val="2200"/>
              <a:buChar char="●"/>
            </a:pPr>
            <a:r>
              <a:rPr lang="en" sz="2200">
                <a:highlight>
                  <a:srgbClr val="FFFFFF"/>
                </a:highlight>
              </a:rPr>
              <a:t>494790 rows, 53 columns</a:t>
            </a:r>
            <a:endParaRPr sz="2200">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ctrTitle"/>
          </p:nvPr>
        </p:nvSpPr>
        <p:spPr>
          <a:xfrm>
            <a:off x="80075" y="650675"/>
            <a:ext cx="8520600" cy="603900"/>
          </a:xfrm>
          <a:prstGeom prst="rect">
            <a:avLst/>
          </a:prstGeom>
        </p:spPr>
        <p:txBody>
          <a:bodyPr anchorCtr="0" anchor="b" bIns="91425" lIns="91425" spcFirstLastPara="1" rIns="91425" wrap="square" tIns="91425">
            <a:noAutofit/>
          </a:bodyPr>
          <a:lstStyle/>
          <a:p>
            <a:pPr indent="0" lvl="0" marL="0" marR="0" rtl="0">
              <a:lnSpc>
                <a:spcPct val="100000"/>
              </a:lnSpc>
              <a:spcBef>
                <a:spcPts val="0"/>
              </a:spcBef>
              <a:spcAft>
                <a:spcPts val="0"/>
              </a:spcAft>
              <a:buNone/>
            </a:pPr>
            <a:r>
              <a:rPr b="1" lang="en" sz="3000">
                <a:solidFill>
                  <a:srgbClr val="0A469C"/>
                </a:solidFill>
              </a:rPr>
              <a:t>Statistics</a:t>
            </a:r>
            <a:endParaRPr b="1" sz="3000">
              <a:solidFill>
                <a:srgbClr val="0A469C"/>
              </a:solidFill>
            </a:endParaRPr>
          </a:p>
        </p:txBody>
      </p:sp>
      <p:pic>
        <p:nvPicPr>
          <p:cNvPr id="102" name="Google Shape;102;p18"/>
          <p:cNvPicPr preferRelativeResize="0"/>
          <p:nvPr/>
        </p:nvPicPr>
        <p:blipFill>
          <a:blip r:embed="rId3">
            <a:alphaModFix/>
          </a:blip>
          <a:stretch>
            <a:fillRect/>
          </a:stretch>
        </p:blipFill>
        <p:spPr>
          <a:xfrm>
            <a:off x="80075" y="488750"/>
            <a:ext cx="8810625" cy="161925"/>
          </a:xfrm>
          <a:prstGeom prst="rect">
            <a:avLst/>
          </a:prstGeom>
          <a:noFill/>
          <a:ln>
            <a:noFill/>
          </a:ln>
        </p:spPr>
      </p:pic>
      <p:pic>
        <p:nvPicPr>
          <p:cNvPr id="103" name="Google Shape;103;p18"/>
          <p:cNvPicPr preferRelativeResize="0"/>
          <p:nvPr/>
        </p:nvPicPr>
        <p:blipFill>
          <a:blip r:embed="rId4">
            <a:alphaModFix/>
          </a:blip>
          <a:stretch>
            <a:fillRect/>
          </a:stretch>
        </p:blipFill>
        <p:spPr>
          <a:xfrm rot="10800000">
            <a:off x="8666175" y="148625"/>
            <a:ext cx="147375" cy="4470574"/>
          </a:xfrm>
          <a:prstGeom prst="rect">
            <a:avLst/>
          </a:prstGeom>
          <a:noFill/>
          <a:ln>
            <a:noFill/>
          </a:ln>
        </p:spPr>
      </p:pic>
      <p:pic>
        <p:nvPicPr>
          <p:cNvPr id="104" name="Google Shape;104;p18"/>
          <p:cNvPicPr preferRelativeResize="0"/>
          <p:nvPr/>
        </p:nvPicPr>
        <p:blipFill>
          <a:blip r:embed="rId5">
            <a:alphaModFix/>
          </a:blip>
          <a:stretch>
            <a:fillRect/>
          </a:stretch>
        </p:blipFill>
        <p:spPr>
          <a:xfrm>
            <a:off x="7031500" y="107750"/>
            <a:ext cx="1352550" cy="381000"/>
          </a:xfrm>
          <a:prstGeom prst="rect">
            <a:avLst/>
          </a:prstGeom>
          <a:noFill/>
          <a:ln>
            <a:noFill/>
          </a:ln>
        </p:spPr>
      </p:pic>
      <p:sp>
        <p:nvSpPr>
          <p:cNvPr id="105" name="Google Shape;105;p18"/>
          <p:cNvSpPr txBox="1"/>
          <p:nvPr/>
        </p:nvSpPr>
        <p:spPr>
          <a:xfrm>
            <a:off x="669275" y="1416500"/>
            <a:ext cx="7342200" cy="3194100"/>
          </a:xfrm>
          <a:prstGeom prst="rect">
            <a:avLst/>
          </a:prstGeom>
          <a:noFill/>
          <a:ln>
            <a:noFill/>
          </a:ln>
        </p:spPr>
        <p:txBody>
          <a:bodyPr anchorCtr="0" anchor="t" bIns="91425" lIns="91425" spcFirstLastPara="1" rIns="91425" wrap="square" tIns="91425">
            <a:noAutofit/>
          </a:bodyPr>
          <a:lstStyle/>
          <a:p>
            <a:pPr indent="-368300" lvl="0" marL="457200" rtl="0">
              <a:spcBef>
                <a:spcPts val="0"/>
              </a:spcBef>
              <a:spcAft>
                <a:spcPts val="0"/>
              </a:spcAft>
              <a:buSzPts val="2200"/>
              <a:buChar char="●"/>
            </a:pPr>
            <a:r>
              <a:rPr lang="en" sz="2200">
                <a:solidFill>
                  <a:schemeClr val="dk1"/>
                </a:solidFill>
                <a:highlight>
                  <a:schemeClr val="lt1"/>
                </a:highlight>
              </a:rPr>
              <a:t>Number of people who viewed the courses is </a:t>
            </a:r>
            <a:r>
              <a:rPr b="1" lang="en" sz="2200">
                <a:solidFill>
                  <a:schemeClr val="dk1"/>
                </a:solidFill>
                <a:highlight>
                  <a:schemeClr val="lt1"/>
                </a:highlight>
              </a:rPr>
              <a:t>400262. </a:t>
            </a:r>
            <a:r>
              <a:rPr lang="en" sz="2200">
                <a:solidFill>
                  <a:schemeClr val="dk1"/>
                </a:solidFill>
                <a:highlight>
                  <a:schemeClr val="lt1"/>
                </a:highlight>
              </a:rPr>
              <a:t>Almost </a:t>
            </a:r>
            <a:r>
              <a:rPr b="1" lang="en" sz="2200">
                <a:solidFill>
                  <a:schemeClr val="dk1"/>
                </a:solidFill>
                <a:highlight>
                  <a:schemeClr val="lt1"/>
                </a:highlight>
              </a:rPr>
              <a:t>62 %</a:t>
            </a:r>
            <a:r>
              <a:rPr lang="en" sz="2200">
                <a:solidFill>
                  <a:schemeClr val="dk1"/>
                </a:solidFill>
                <a:highlight>
                  <a:schemeClr val="lt1"/>
                </a:highlight>
              </a:rPr>
              <a:t> of people viewed the courses.</a:t>
            </a:r>
            <a:endParaRPr sz="2200">
              <a:highlight>
                <a:srgbClr val="FFFFFF"/>
              </a:highlight>
            </a:endParaRPr>
          </a:p>
          <a:p>
            <a:pPr indent="0" lvl="0" marL="457200" rtl="0">
              <a:spcBef>
                <a:spcPts val="0"/>
              </a:spcBef>
              <a:spcAft>
                <a:spcPts val="0"/>
              </a:spcAft>
              <a:buNone/>
            </a:pPr>
            <a:r>
              <a:t/>
            </a:r>
            <a:endParaRPr sz="2200">
              <a:highlight>
                <a:srgbClr val="FFFFFF"/>
              </a:highlight>
            </a:endParaRPr>
          </a:p>
          <a:p>
            <a:pPr indent="-368300" lvl="0" marL="457200" rtl="0">
              <a:spcBef>
                <a:spcPts val="0"/>
              </a:spcBef>
              <a:spcAft>
                <a:spcPts val="0"/>
              </a:spcAft>
              <a:buSzPts val="2200"/>
              <a:buChar char="●"/>
            </a:pPr>
            <a:r>
              <a:rPr lang="en" sz="2200">
                <a:highlight>
                  <a:srgbClr val="FFFFFF"/>
                </a:highlight>
              </a:rPr>
              <a:t>Number of people certified is </a:t>
            </a:r>
            <a:r>
              <a:rPr b="1" lang="en" sz="2200">
                <a:highlight>
                  <a:srgbClr val="FFFFFF"/>
                </a:highlight>
              </a:rPr>
              <a:t>17687. </a:t>
            </a:r>
            <a:r>
              <a:rPr lang="en" sz="2200">
                <a:highlight>
                  <a:srgbClr val="FFFFFF"/>
                </a:highlight>
              </a:rPr>
              <a:t>Only </a:t>
            </a:r>
            <a:r>
              <a:rPr b="1" lang="en" sz="2200">
                <a:highlight>
                  <a:srgbClr val="FFFFFF"/>
                </a:highlight>
              </a:rPr>
              <a:t>2.75 %</a:t>
            </a:r>
            <a:r>
              <a:rPr lang="en" sz="2200">
                <a:highlight>
                  <a:srgbClr val="FFFFFF"/>
                </a:highlight>
              </a:rPr>
              <a:t> people certified the courses.</a:t>
            </a:r>
            <a:endParaRPr sz="2200">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ctrTitle"/>
          </p:nvPr>
        </p:nvSpPr>
        <p:spPr>
          <a:xfrm>
            <a:off x="80075" y="650675"/>
            <a:ext cx="8520600" cy="603900"/>
          </a:xfrm>
          <a:prstGeom prst="rect">
            <a:avLst/>
          </a:prstGeom>
        </p:spPr>
        <p:txBody>
          <a:bodyPr anchorCtr="0" anchor="b" bIns="91425" lIns="91425" spcFirstLastPara="1" rIns="91425" wrap="square" tIns="91425">
            <a:noAutofit/>
          </a:bodyPr>
          <a:lstStyle/>
          <a:p>
            <a:pPr indent="0" lvl="0" marL="0" marR="0" rtl="0">
              <a:lnSpc>
                <a:spcPct val="100000"/>
              </a:lnSpc>
              <a:spcBef>
                <a:spcPts val="0"/>
              </a:spcBef>
              <a:spcAft>
                <a:spcPts val="0"/>
              </a:spcAft>
              <a:buNone/>
            </a:pPr>
            <a:r>
              <a:rPr b="1" lang="en" sz="3000">
                <a:solidFill>
                  <a:srgbClr val="0A469C"/>
                </a:solidFill>
              </a:rPr>
              <a:t>Correlation analysis</a:t>
            </a:r>
            <a:endParaRPr b="1" sz="3000">
              <a:solidFill>
                <a:srgbClr val="0A469C"/>
              </a:solidFill>
            </a:endParaRPr>
          </a:p>
        </p:txBody>
      </p:sp>
      <p:pic>
        <p:nvPicPr>
          <p:cNvPr id="111" name="Google Shape;111;p19"/>
          <p:cNvPicPr preferRelativeResize="0"/>
          <p:nvPr/>
        </p:nvPicPr>
        <p:blipFill>
          <a:blip r:embed="rId3">
            <a:alphaModFix/>
          </a:blip>
          <a:stretch>
            <a:fillRect/>
          </a:stretch>
        </p:blipFill>
        <p:spPr>
          <a:xfrm>
            <a:off x="80075" y="488750"/>
            <a:ext cx="8810625" cy="161925"/>
          </a:xfrm>
          <a:prstGeom prst="rect">
            <a:avLst/>
          </a:prstGeom>
          <a:noFill/>
          <a:ln>
            <a:noFill/>
          </a:ln>
        </p:spPr>
      </p:pic>
      <p:pic>
        <p:nvPicPr>
          <p:cNvPr id="112" name="Google Shape;112;p19"/>
          <p:cNvPicPr preferRelativeResize="0"/>
          <p:nvPr/>
        </p:nvPicPr>
        <p:blipFill>
          <a:blip r:embed="rId4">
            <a:alphaModFix/>
          </a:blip>
          <a:stretch>
            <a:fillRect/>
          </a:stretch>
        </p:blipFill>
        <p:spPr>
          <a:xfrm rot="10800000">
            <a:off x="8666175" y="148625"/>
            <a:ext cx="147375" cy="4470574"/>
          </a:xfrm>
          <a:prstGeom prst="rect">
            <a:avLst/>
          </a:prstGeom>
          <a:noFill/>
          <a:ln>
            <a:noFill/>
          </a:ln>
        </p:spPr>
      </p:pic>
      <p:pic>
        <p:nvPicPr>
          <p:cNvPr id="113" name="Google Shape;113;p19"/>
          <p:cNvPicPr preferRelativeResize="0"/>
          <p:nvPr/>
        </p:nvPicPr>
        <p:blipFill>
          <a:blip r:embed="rId5">
            <a:alphaModFix/>
          </a:blip>
          <a:stretch>
            <a:fillRect/>
          </a:stretch>
        </p:blipFill>
        <p:spPr>
          <a:xfrm>
            <a:off x="7031500" y="107750"/>
            <a:ext cx="1352550" cy="381000"/>
          </a:xfrm>
          <a:prstGeom prst="rect">
            <a:avLst/>
          </a:prstGeom>
          <a:noFill/>
          <a:ln>
            <a:noFill/>
          </a:ln>
        </p:spPr>
      </p:pic>
      <p:sp>
        <p:nvSpPr>
          <p:cNvPr id="114" name="Google Shape;114;p19"/>
          <p:cNvSpPr txBox="1"/>
          <p:nvPr/>
        </p:nvSpPr>
        <p:spPr>
          <a:xfrm>
            <a:off x="669275" y="1416500"/>
            <a:ext cx="7342200" cy="3194100"/>
          </a:xfrm>
          <a:prstGeom prst="rect">
            <a:avLst/>
          </a:prstGeom>
          <a:noFill/>
          <a:ln>
            <a:noFill/>
          </a:ln>
        </p:spPr>
        <p:txBody>
          <a:bodyPr anchorCtr="0" anchor="t" bIns="91425" lIns="91425" spcFirstLastPara="1" rIns="91425" wrap="square" tIns="91425">
            <a:noAutofit/>
          </a:bodyPr>
          <a:lstStyle/>
          <a:p>
            <a:pPr indent="-368300" lvl="0" marL="457200" rtl="0">
              <a:spcBef>
                <a:spcPts val="0"/>
              </a:spcBef>
              <a:spcAft>
                <a:spcPts val="0"/>
              </a:spcAft>
              <a:buSzPts val="2200"/>
              <a:buChar char="●"/>
            </a:pPr>
            <a:r>
              <a:rPr lang="en" sz="2200"/>
              <a:t>Correlation table gives </a:t>
            </a:r>
            <a:r>
              <a:rPr lang="en" sz="2200"/>
              <a:t>measurements of how close variables X and Y follow a perfect linear relationship</a:t>
            </a:r>
            <a:endParaRPr sz="2200"/>
          </a:p>
          <a:p>
            <a:pPr indent="0" lvl="0" marL="457200" rtl="0">
              <a:spcBef>
                <a:spcPts val="0"/>
              </a:spcBef>
              <a:spcAft>
                <a:spcPts val="0"/>
              </a:spcAft>
              <a:buNone/>
            </a:pPr>
            <a:r>
              <a:t/>
            </a:r>
            <a:endParaRPr sz="2200"/>
          </a:p>
          <a:p>
            <a:pPr indent="-368300" lvl="0" marL="457200" rtl="0">
              <a:spcBef>
                <a:spcPts val="0"/>
              </a:spcBef>
              <a:spcAft>
                <a:spcPts val="0"/>
              </a:spcAft>
              <a:buSzPts val="2200"/>
              <a:buChar char="●"/>
            </a:pPr>
            <a:r>
              <a:rPr lang="en" sz="2200"/>
              <a:t>Two independent variables should not be strongly correlated</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0"/>
          <p:cNvSpPr txBox="1"/>
          <p:nvPr>
            <p:ph type="ctrTitle"/>
          </p:nvPr>
        </p:nvSpPr>
        <p:spPr>
          <a:xfrm>
            <a:off x="80075" y="650675"/>
            <a:ext cx="8520600" cy="603900"/>
          </a:xfrm>
          <a:prstGeom prst="rect">
            <a:avLst/>
          </a:prstGeom>
        </p:spPr>
        <p:txBody>
          <a:bodyPr anchorCtr="0" anchor="b" bIns="91425" lIns="91425" spcFirstLastPara="1" rIns="91425" wrap="square" tIns="91425">
            <a:noAutofit/>
          </a:bodyPr>
          <a:lstStyle/>
          <a:p>
            <a:pPr indent="0" lvl="0" marL="0" marR="0" rtl="0">
              <a:lnSpc>
                <a:spcPct val="100000"/>
              </a:lnSpc>
              <a:spcBef>
                <a:spcPts val="0"/>
              </a:spcBef>
              <a:spcAft>
                <a:spcPts val="0"/>
              </a:spcAft>
              <a:buNone/>
            </a:pPr>
            <a:r>
              <a:rPr b="1" lang="en" sz="3000">
                <a:solidFill>
                  <a:srgbClr val="0A469C"/>
                </a:solidFill>
              </a:rPr>
              <a:t>Correlation analysis</a:t>
            </a:r>
            <a:endParaRPr b="1" sz="3000">
              <a:solidFill>
                <a:srgbClr val="0A469C"/>
              </a:solidFill>
            </a:endParaRPr>
          </a:p>
        </p:txBody>
      </p:sp>
      <p:pic>
        <p:nvPicPr>
          <p:cNvPr id="120" name="Google Shape;120;p20"/>
          <p:cNvPicPr preferRelativeResize="0"/>
          <p:nvPr/>
        </p:nvPicPr>
        <p:blipFill>
          <a:blip r:embed="rId3">
            <a:alphaModFix/>
          </a:blip>
          <a:stretch>
            <a:fillRect/>
          </a:stretch>
        </p:blipFill>
        <p:spPr>
          <a:xfrm>
            <a:off x="80075" y="488750"/>
            <a:ext cx="8810625" cy="161925"/>
          </a:xfrm>
          <a:prstGeom prst="rect">
            <a:avLst/>
          </a:prstGeom>
          <a:noFill/>
          <a:ln>
            <a:noFill/>
          </a:ln>
        </p:spPr>
      </p:pic>
      <p:pic>
        <p:nvPicPr>
          <p:cNvPr id="121" name="Google Shape;121;p20"/>
          <p:cNvPicPr preferRelativeResize="0"/>
          <p:nvPr/>
        </p:nvPicPr>
        <p:blipFill>
          <a:blip r:embed="rId4">
            <a:alphaModFix/>
          </a:blip>
          <a:stretch>
            <a:fillRect/>
          </a:stretch>
        </p:blipFill>
        <p:spPr>
          <a:xfrm rot="10800000">
            <a:off x="8666175" y="148625"/>
            <a:ext cx="147375" cy="4470574"/>
          </a:xfrm>
          <a:prstGeom prst="rect">
            <a:avLst/>
          </a:prstGeom>
          <a:noFill/>
          <a:ln>
            <a:noFill/>
          </a:ln>
        </p:spPr>
      </p:pic>
      <p:pic>
        <p:nvPicPr>
          <p:cNvPr id="122" name="Google Shape;122;p20"/>
          <p:cNvPicPr preferRelativeResize="0"/>
          <p:nvPr/>
        </p:nvPicPr>
        <p:blipFill>
          <a:blip r:embed="rId5">
            <a:alphaModFix/>
          </a:blip>
          <a:stretch>
            <a:fillRect/>
          </a:stretch>
        </p:blipFill>
        <p:spPr>
          <a:xfrm>
            <a:off x="7031500" y="107750"/>
            <a:ext cx="1352550" cy="381000"/>
          </a:xfrm>
          <a:prstGeom prst="rect">
            <a:avLst/>
          </a:prstGeom>
          <a:noFill/>
          <a:ln>
            <a:noFill/>
          </a:ln>
        </p:spPr>
      </p:pic>
      <p:sp>
        <p:nvSpPr>
          <p:cNvPr id="123" name="Google Shape;123;p20"/>
          <p:cNvSpPr txBox="1"/>
          <p:nvPr/>
        </p:nvSpPr>
        <p:spPr>
          <a:xfrm>
            <a:off x="669275" y="1416500"/>
            <a:ext cx="7342200" cy="319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2200"/>
          </a:p>
        </p:txBody>
      </p:sp>
      <p:pic>
        <p:nvPicPr>
          <p:cNvPr id="124" name="Google Shape;124;p20"/>
          <p:cNvPicPr preferRelativeResize="0"/>
          <p:nvPr/>
        </p:nvPicPr>
        <p:blipFill>
          <a:blip r:embed="rId6">
            <a:alphaModFix/>
          </a:blip>
          <a:stretch>
            <a:fillRect/>
          </a:stretch>
        </p:blipFill>
        <p:spPr>
          <a:xfrm>
            <a:off x="759863" y="1154149"/>
            <a:ext cx="7624275" cy="4060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type="ctrTitle"/>
          </p:nvPr>
        </p:nvSpPr>
        <p:spPr>
          <a:xfrm>
            <a:off x="80075" y="650675"/>
            <a:ext cx="8520600" cy="603900"/>
          </a:xfrm>
          <a:prstGeom prst="rect">
            <a:avLst/>
          </a:prstGeom>
        </p:spPr>
        <p:txBody>
          <a:bodyPr anchorCtr="0" anchor="b" bIns="91425" lIns="91425" spcFirstLastPara="1" rIns="91425" wrap="square" tIns="91425">
            <a:noAutofit/>
          </a:bodyPr>
          <a:lstStyle/>
          <a:p>
            <a:pPr indent="0" lvl="0" marL="0" marR="0" rtl="0">
              <a:lnSpc>
                <a:spcPct val="100000"/>
              </a:lnSpc>
              <a:spcBef>
                <a:spcPts val="0"/>
              </a:spcBef>
              <a:spcAft>
                <a:spcPts val="0"/>
              </a:spcAft>
              <a:buNone/>
            </a:pPr>
            <a:r>
              <a:rPr b="1" lang="en" sz="3000">
                <a:solidFill>
                  <a:srgbClr val="0A469C"/>
                </a:solidFill>
              </a:rPr>
              <a:t>Correlation analysis</a:t>
            </a:r>
            <a:endParaRPr b="1" sz="3000">
              <a:solidFill>
                <a:srgbClr val="0A469C"/>
              </a:solidFill>
            </a:endParaRPr>
          </a:p>
        </p:txBody>
      </p:sp>
      <p:pic>
        <p:nvPicPr>
          <p:cNvPr id="130" name="Google Shape;130;p21"/>
          <p:cNvPicPr preferRelativeResize="0"/>
          <p:nvPr/>
        </p:nvPicPr>
        <p:blipFill>
          <a:blip r:embed="rId3">
            <a:alphaModFix/>
          </a:blip>
          <a:stretch>
            <a:fillRect/>
          </a:stretch>
        </p:blipFill>
        <p:spPr>
          <a:xfrm>
            <a:off x="80075" y="488750"/>
            <a:ext cx="8810625" cy="161925"/>
          </a:xfrm>
          <a:prstGeom prst="rect">
            <a:avLst/>
          </a:prstGeom>
          <a:noFill/>
          <a:ln>
            <a:noFill/>
          </a:ln>
        </p:spPr>
      </p:pic>
      <p:pic>
        <p:nvPicPr>
          <p:cNvPr id="131" name="Google Shape;131;p21"/>
          <p:cNvPicPr preferRelativeResize="0"/>
          <p:nvPr/>
        </p:nvPicPr>
        <p:blipFill>
          <a:blip r:embed="rId4">
            <a:alphaModFix/>
          </a:blip>
          <a:stretch>
            <a:fillRect/>
          </a:stretch>
        </p:blipFill>
        <p:spPr>
          <a:xfrm rot="10800000">
            <a:off x="8666175" y="148625"/>
            <a:ext cx="147375" cy="4470574"/>
          </a:xfrm>
          <a:prstGeom prst="rect">
            <a:avLst/>
          </a:prstGeom>
          <a:noFill/>
          <a:ln>
            <a:noFill/>
          </a:ln>
        </p:spPr>
      </p:pic>
      <p:pic>
        <p:nvPicPr>
          <p:cNvPr id="132" name="Google Shape;132;p21"/>
          <p:cNvPicPr preferRelativeResize="0"/>
          <p:nvPr/>
        </p:nvPicPr>
        <p:blipFill>
          <a:blip r:embed="rId5">
            <a:alphaModFix/>
          </a:blip>
          <a:stretch>
            <a:fillRect/>
          </a:stretch>
        </p:blipFill>
        <p:spPr>
          <a:xfrm>
            <a:off x="7031500" y="107750"/>
            <a:ext cx="1352550" cy="381000"/>
          </a:xfrm>
          <a:prstGeom prst="rect">
            <a:avLst/>
          </a:prstGeom>
          <a:noFill/>
          <a:ln>
            <a:noFill/>
          </a:ln>
        </p:spPr>
      </p:pic>
      <p:sp>
        <p:nvSpPr>
          <p:cNvPr id="133" name="Google Shape;133;p21"/>
          <p:cNvSpPr txBox="1"/>
          <p:nvPr/>
        </p:nvSpPr>
        <p:spPr>
          <a:xfrm>
            <a:off x="669275" y="1416500"/>
            <a:ext cx="7342200" cy="319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2200"/>
          </a:p>
        </p:txBody>
      </p:sp>
      <p:pic>
        <p:nvPicPr>
          <p:cNvPr id="134" name="Google Shape;134;p21"/>
          <p:cNvPicPr preferRelativeResize="0"/>
          <p:nvPr/>
        </p:nvPicPr>
        <p:blipFill>
          <a:blip r:embed="rId6">
            <a:alphaModFix/>
          </a:blip>
          <a:stretch>
            <a:fillRect/>
          </a:stretch>
        </p:blipFill>
        <p:spPr>
          <a:xfrm>
            <a:off x="258250" y="1188975"/>
            <a:ext cx="8406784" cy="3194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