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1" roundtripDataSignature="AMtx7mjS1jE3HGWuX9aiNvssMTgbhRgs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customschemas.google.com/relationships/presentationmetadata" Target="metadata"/><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 name="Google Shape;2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6245db3e5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36245db3e5_3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solidFill>
                <a:srgbClr val="3F3F3F"/>
              </a:solidFill>
              <a:latin typeface="Arial"/>
              <a:ea typeface="Arial"/>
              <a:cs typeface="Arial"/>
              <a:sym typeface="Arial"/>
            </a:endParaRPr>
          </a:p>
        </p:txBody>
      </p:sp>
      <p:sp>
        <p:nvSpPr>
          <p:cNvPr id="148" name="Google Shape;148;g136245db3e5_3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solidFill>
                <a:srgbClr val="3F3F3F"/>
              </a:solidFill>
              <a:latin typeface="Arial"/>
              <a:ea typeface="Arial"/>
              <a:cs typeface="Arial"/>
              <a:sym typeface="Arial"/>
            </a:endParaRPr>
          </a:p>
        </p:txBody>
      </p:sp>
      <p:sp>
        <p:nvSpPr>
          <p:cNvPr id="157" name="Google Shape;1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solidFill>
                <a:srgbClr val="3F3F3F"/>
              </a:solidFill>
              <a:latin typeface="Arial"/>
              <a:ea typeface="Arial"/>
              <a:cs typeface="Arial"/>
              <a:sym typeface="Arial"/>
            </a:endParaRPr>
          </a:p>
        </p:txBody>
      </p:sp>
      <p:sp>
        <p:nvSpPr>
          <p:cNvPr id="188" name="Google Shape;18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solidFill>
                <a:srgbClr val="3F3F3F"/>
              </a:solidFill>
              <a:latin typeface="Arial"/>
              <a:ea typeface="Arial"/>
              <a:cs typeface="Arial"/>
              <a:sym typeface="Arial"/>
            </a:endParaRPr>
          </a:p>
        </p:txBody>
      </p:sp>
      <p:sp>
        <p:nvSpPr>
          <p:cNvPr id="201" name="Google Shape;20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solidFill>
                <a:srgbClr val="3F3F3F"/>
              </a:solidFill>
              <a:latin typeface="Arial"/>
              <a:ea typeface="Arial"/>
              <a:cs typeface="Arial"/>
              <a:sym typeface="Arial"/>
            </a:endParaRPr>
          </a:p>
        </p:txBody>
      </p:sp>
      <p:sp>
        <p:nvSpPr>
          <p:cNvPr id="209" name="Google Shape;20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Google Shape;3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 name="Google Shape;3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 name="Google Shape;4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solidFill>
                <a:srgbClr val="3F3F3F"/>
              </a:solidFill>
              <a:latin typeface="Arial"/>
              <a:ea typeface="Arial"/>
              <a:cs typeface="Arial"/>
              <a:sym typeface="Arial"/>
            </a:endParaRPr>
          </a:p>
        </p:txBody>
      </p:sp>
      <p:sp>
        <p:nvSpPr>
          <p:cNvPr id="122" name="Google Shape;12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solidFill>
                <a:srgbClr val="3F3F3F"/>
              </a:solidFill>
              <a:latin typeface="Arial"/>
              <a:ea typeface="Arial"/>
              <a:cs typeface="Arial"/>
              <a:sym typeface="Arial"/>
            </a:endParaRPr>
          </a:p>
        </p:txBody>
      </p:sp>
      <p:sp>
        <p:nvSpPr>
          <p:cNvPr id="130" name="Google Shape;13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6245db3e5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136245db3e5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solidFill>
                <a:srgbClr val="3F3F3F"/>
              </a:solidFill>
              <a:latin typeface="Arial"/>
              <a:ea typeface="Arial"/>
              <a:cs typeface="Arial"/>
              <a:sym typeface="Arial"/>
            </a:endParaRPr>
          </a:p>
        </p:txBody>
      </p:sp>
      <p:sp>
        <p:nvSpPr>
          <p:cNvPr id="139" name="Google Shape;139;g136245db3e5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e">
  <p:cSld name="Verde">
    <p:spTree>
      <p:nvGrpSpPr>
        <p:cNvPr id="2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p:nvPr/>
        </p:nvSpPr>
        <p:spPr>
          <a:xfrm>
            <a:off x="415040" y="494319"/>
            <a:ext cx="11361920" cy="196596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4800"/>
              <a:buFont typeface="Arial"/>
              <a:buNone/>
            </a:pPr>
            <a:r>
              <a:rPr b="1" i="0" lang="en-GB" sz="4800" u="none" cap="none" strike="noStrike">
                <a:solidFill>
                  <a:srgbClr val="3F3F3F"/>
                </a:solidFill>
                <a:latin typeface="Arial"/>
                <a:ea typeface="Arial"/>
                <a:cs typeface="Arial"/>
                <a:sym typeface="Arial"/>
              </a:rPr>
              <a:t>Clasificación de Parkinson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3F3F3F"/>
              </a:buClr>
              <a:buSzPts val="4800"/>
              <a:buFont typeface="Arial"/>
              <a:buNone/>
            </a:pPr>
            <a:r>
              <a:rPr b="1" i="0" lang="en-GB" sz="4800" u="none" cap="none" strike="noStrike">
                <a:solidFill>
                  <a:srgbClr val="3F3F3F"/>
                </a:solidFill>
                <a:latin typeface="Arial"/>
                <a:ea typeface="Arial"/>
                <a:cs typeface="Arial"/>
                <a:sym typeface="Arial"/>
              </a:rPr>
              <a:t>mediante </a:t>
            </a:r>
            <a:r>
              <a:rPr b="1" i="0" lang="en-GB" sz="4800" u="none" cap="none" strike="noStrike">
                <a:solidFill>
                  <a:srgbClr val="542788"/>
                </a:solidFill>
                <a:latin typeface="Arial"/>
                <a:ea typeface="Arial"/>
                <a:cs typeface="Arial"/>
                <a:sym typeface="Arial"/>
              </a:rPr>
              <a:t>voz</a:t>
            </a:r>
            <a:endParaRPr b="0" i="0" sz="4800" u="none" cap="none" strike="noStrike">
              <a:solidFill>
                <a:srgbClr val="542788"/>
              </a:solidFill>
              <a:latin typeface="Arial"/>
              <a:ea typeface="Arial"/>
              <a:cs typeface="Arial"/>
              <a:sym typeface="Arial"/>
            </a:endParaRPr>
          </a:p>
        </p:txBody>
      </p:sp>
      <p:sp>
        <p:nvSpPr>
          <p:cNvPr id="11" name="Google Shape;11;p18"/>
          <p:cNvSpPr/>
          <p:nvPr/>
        </p:nvSpPr>
        <p:spPr>
          <a:xfrm>
            <a:off x="8412480" y="6002871"/>
            <a:ext cx="3582784" cy="722125"/>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chemeClr val="dk1"/>
              </a:buClr>
              <a:buSzPts val="1800"/>
              <a:buFont typeface="Arial"/>
              <a:buNone/>
            </a:pPr>
            <a:r>
              <a:t/>
            </a:r>
            <a:endParaRPr b="0" i="0" sz="1800" u="none" cap="none" strike="noStrike">
              <a:solidFill>
                <a:srgbClr val="3F3F3F"/>
              </a:solidFill>
              <a:latin typeface="Arial"/>
              <a:ea typeface="Arial"/>
              <a:cs typeface="Arial"/>
              <a:sym typeface="Arial"/>
            </a:endParaRPr>
          </a:p>
          <a:p>
            <a:pPr indent="0" lvl="0" marL="0" marR="0" rtl="0" algn="r">
              <a:lnSpc>
                <a:spcPct val="90000"/>
              </a:lnSpc>
              <a:spcBef>
                <a:spcPts val="1000"/>
              </a:spcBef>
              <a:spcAft>
                <a:spcPts val="0"/>
              </a:spcAft>
              <a:buClr>
                <a:srgbClr val="3F3F3F"/>
              </a:buClr>
              <a:buSzPts val="1800"/>
              <a:buFont typeface="Arial"/>
              <a:buNone/>
            </a:pPr>
            <a:r>
              <a:rPr b="0" i="0" lang="en-GB" sz="1800" u="none" cap="none" strike="noStrike">
                <a:solidFill>
                  <a:srgbClr val="3F3F3F"/>
                </a:solidFill>
                <a:latin typeface="Arial"/>
                <a:ea typeface="Arial"/>
                <a:cs typeface="Arial"/>
                <a:sym typeface="Arial"/>
              </a:rPr>
              <a:t>5 de julio de 2022</a:t>
            </a:r>
            <a:endParaRPr b="0" i="0" sz="1400" u="none" cap="none" strike="noStrike">
              <a:solidFill>
                <a:srgbClr val="000000"/>
              </a:solidFill>
              <a:latin typeface="Arial"/>
              <a:ea typeface="Arial"/>
              <a:cs typeface="Arial"/>
              <a:sym typeface="Arial"/>
            </a:endParaRPr>
          </a:p>
        </p:txBody>
      </p:sp>
      <p:pic>
        <p:nvPicPr>
          <p:cNvPr descr="Texto&#10;&#10;Descripción generada automáticamente con confianza media" id="12" name="Google Shape;12;p18"/>
          <p:cNvPicPr preferRelativeResize="0"/>
          <p:nvPr/>
        </p:nvPicPr>
        <p:blipFill rotWithShape="1">
          <a:blip r:embed="rId1">
            <a:alphaModFix/>
          </a:blip>
          <a:srcRect b="0" l="0" r="0" t="0"/>
          <a:stretch/>
        </p:blipFill>
        <p:spPr>
          <a:xfrm>
            <a:off x="1757796" y="4081030"/>
            <a:ext cx="2857500" cy="857250"/>
          </a:xfrm>
          <a:prstGeom prst="rect">
            <a:avLst/>
          </a:prstGeom>
          <a:noFill/>
          <a:ln>
            <a:noFill/>
          </a:ln>
        </p:spPr>
      </p:pic>
      <p:pic>
        <p:nvPicPr>
          <p:cNvPr descr="Un dibujo animado con letras&#10;&#10;Descripción generada automáticamente con confianza media" id="13" name="Google Shape;13;p18"/>
          <p:cNvPicPr preferRelativeResize="0"/>
          <p:nvPr/>
        </p:nvPicPr>
        <p:blipFill rotWithShape="1">
          <a:blip r:embed="rId2">
            <a:alphaModFix/>
          </a:blip>
          <a:srcRect b="0" l="0" r="0" t="0"/>
          <a:stretch/>
        </p:blipFill>
        <p:spPr>
          <a:xfrm>
            <a:off x="6256020" y="3811934"/>
            <a:ext cx="3886200" cy="1171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cxnSp>
        <p:nvCxnSpPr>
          <p:cNvPr id="16" name="Google Shape;16;p20"/>
          <p:cNvCxnSpPr/>
          <p:nvPr/>
        </p:nvCxnSpPr>
        <p:spPr>
          <a:xfrm>
            <a:off x="838200" y="308855"/>
            <a:ext cx="0" cy="520485"/>
          </a:xfrm>
          <a:prstGeom prst="straightConnector1">
            <a:avLst/>
          </a:prstGeom>
          <a:noFill/>
          <a:ln cap="flat" cmpd="sng" w="31750">
            <a:solidFill>
              <a:srgbClr val="542788"/>
            </a:solidFill>
            <a:prstDash val="solid"/>
            <a:miter lim="800000"/>
            <a:headEnd len="sm" w="sm" type="none"/>
            <a:tailEnd len="sm" w="sm" type="none"/>
          </a:ln>
        </p:spPr>
      </p:cxnSp>
      <p:sp>
        <p:nvSpPr>
          <p:cNvPr id="17" name="Google Shape;17;p20"/>
          <p:cNvSpPr txBox="1"/>
          <p:nvPr/>
        </p:nvSpPr>
        <p:spPr>
          <a:xfrm>
            <a:off x="838200" y="268571"/>
            <a:ext cx="10515600" cy="329945"/>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542788"/>
              </a:buClr>
              <a:buSzPct val="100000"/>
              <a:buFont typeface="Arial"/>
              <a:buNone/>
            </a:pPr>
            <a:r>
              <a:rPr b="1" i="0" lang="en-GB" sz="2000" u="none" cap="none" strike="noStrike">
                <a:solidFill>
                  <a:srgbClr val="542788"/>
                </a:solidFill>
                <a:latin typeface="Arial"/>
                <a:ea typeface="Arial"/>
                <a:cs typeface="Arial"/>
                <a:sym typeface="Arial"/>
              </a:rPr>
              <a:t>Clasificación de Parkinson mediante voz</a:t>
            </a:r>
            <a:endParaRPr b="0" i="0" sz="2000" u="none" cap="none" strike="noStrike">
              <a:solidFill>
                <a:srgbClr val="542788"/>
              </a:solidFill>
              <a:latin typeface="Arial"/>
              <a:ea typeface="Arial"/>
              <a:cs typeface="Arial"/>
              <a:sym typeface="Arial"/>
            </a:endParaRPr>
          </a:p>
        </p:txBody>
      </p:sp>
      <p:sp>
        <p:nvSpPr>
          <p:cNvPr id="18" name="Google Shape;18;p20"/>
          <p:cNvSpPr txBox="1"/>
          <p:nvPr/>
        </p:nvSpPr>
        <p:spPr>
          <a:xfrm>
            <a:off x="11272058" y="6348294"/>
            <a:ext cx="4893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cxnSp>
        <p:nvCxnSpPr>
          <p:cNvPr id="19" name="Google Shape;19;p20"/>
          <p:cNvCxnSpPr/>
          <p:nvPr/>
        </p:nvCxnSpPr>
        <p:spPr>
          <a:xfrm>
            <a:off x="11822083" y="6425738"/>
            <a:ext cx="0" cy="199423"/>
          </a:xfrm>
          <a:prstGeom prst="straightConnector1">
            <a:avLst/>
          </a:prstGeom>
          <a:noFill/>
          <a:ln cap="flat" cmpd="sng" w="31750">
            <a:solidFill>
              <a:srgbClr val="542788"/>
            </a:solidFill>
            <a:prstDash val="solid"/>
            <a:miter lim="800000"/>
            <a:headEnd len="sm" w="sm" type="none"/>
            <a:tailEnd len="sm" w="sm" type="none"/>
          </a:ln>
        </p:spPr>
      </p:cxnSp>
      <p:pic>
        <p:nvPicPr>
          <p:cNvPr descr="Un dibujo animado con letras&#10;&#10;Descripción generada automáticamente con confianza media" id="20" name="Google Shape;20;p20"/>
          <p:cNvPicPr preferRelativeResize="0"/>
          <p:nvPr/>
        </p:nvPicPr>
        <p:blipFill rotWithShape="1">
          <a:blip r:embed="rId1">
            <a:alphaModFix/>
          </a:blip>
          <a:srcRect b="0" l="0" r="0" t="0"/>
          <a:stretch/>
        </p:blipFill>
        <p:spPr>
          <a:xfrm>
            <a:off x="10457078" y="308855"/>
            <a:ext cx="1365005" cy="41150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22"/>
          <p:cNvSpPr/>
          <p:nvPr/>
        </p:nvSpPr>
        <p:spPr>
          <a:xfrm>
            <a:off x="415040" y="2087431"/>
            <a:ext cx="11361920" cy="146771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542788"/>
              </a:buClr>
              <a:buSzPts val="7200"/>
              <a:buFont typeface="Arial"/>
              <a:buNone/>
            </a:pPr>
            <a:r>
              <a:rPr b="1" i="0" lang="en-GB" sz="7200" u="none" cap="none" strike="noStrike">
                <a:solidFill>
                  <a:srgbClr val="542788"/>
                </a:solidFill>
                <a:latin typeface="Arial"/>
                <a:ea typeface="Arial"/>
                <a:cs typeface="Arial"/>
                <a:sym typeface="Arial"/>
              </a:rPr>
              <a:t>¡Gracias por su atención!</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4800"/>
              <a:buFont typeface="Calibri"/>
              <a:buNone/>
            </a:pPr>
            <a:r>
              <a:t/>
            </a:r>
            <a:endParaRPr b="1" i="0" sz="4800" u="none" cap="none" strike="noStrike">
              <a:solidFill>
                <a:srgbClr val="542788"/>
              </a:solidFill>
              <a:latin typeface="Arial"/>
              <a:ea typeface="Arial"/>
              <a:cs typeface="Arial"/>
              <a:sym typeface="Arial"/>
            </a:endParaRPr>
          </a:p>
        </p:txBody>
      </p:sp>
      <p:pic>
        <p:nvPicPr>
          <p:cNvPr descr="Texto&#10;&#10;Descripción generada automáticamente con confianza media" id="24" name="Google Shape;24;p22"/>
          <p:cNvPicPr preferRelativeResize="0"/>
          <p:nvPr/>
        </p:nvPicPr>
        <p:blipFill rotWithShape="1">
          <a:blip r:embed="rId1">
            <a:alphaModFix/>
          </a:blip>
          <a:srcRect b="0" l="0" r="0" t="0"/>
          <a:stretch/>
        </p:blipFill>
        <p:spPr>
          <a:xfrm>
            <a:off x="1757796" y="4081030"/>
            <a:ext cx="2857500" cy="857250"/>
          </a:xfrm>
          <a:prstGeom prst="rect">
            <a:avLst/>
          </a:prstGeom>
          <a:noFill/>
          <a:ln>
            <a:noFill/>
          </a:ln>
        </p:spPr>
      </p:pic>
      <p:pic>
        <p:nvPicPr>
          <p:cNvPr descr="Un dibujo animado con letras&#10;&#10;Descripción generada automáticamente con confianza media" id="25" name="Google Shape;25;p22"/>
          <p:cNvPicPr preferRelativeResize="0"/>
          <p:nvPr/>
        </p:nvPicPr>
        <p:blipFill rotWithShape="1">
          <a:blip r:embed="rId2">
            <a:alphaModFix/>
          </a:blip>
          <a:srcRect b="0" l="0" r="0" t="0"/>
          <a:stretch/>
        </p:blipFill>
        <p:spPr>
          <a:xfrm>
            <a:off x="6256020" y="3811934"/>
            <a:ext cx="3886200" cy="1171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hyperlink" Target="http://dx.doi.org/10.3390/rs1107084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cxnSp>
        <p:nvCxnSpPr>
          <p:cNvPr id="150" name="Google Shape;150;g136245db3e5_3_9"/>
          <p:cNvCxnSpPr/>
          <p:nvPr/>
        </p:nvCxnSpPr>
        <p:spPr>
          <a:xfrm>
            <a:off x="838200" y="1206963"/>
            <a:ext cx="0" cy="5247600"/>
          </a:xfrm>
          <a:prstGeom prst="straightConnector1">
            <a:avLst/>
          </a:prstGeom>
          <a:noFill/>
          <a:ln cap="flat" cmpd="sng" w="25400">
            <a:solidFill>
              <a:srgbClr val="542788"/>
            </a:solidFill>
            <a:prstDash val="solid"/>
            <a:miter lim="800000"/>
            <a:headEnd len="sm" w="sm" type="none"/>
            <a:tailEnd len="sm" w="sm" type="none"/>
          </a:ln>
        </p:spPr>
      </p:cxnSp>
      <p:sp>
        <p:nvSpPr>
          <p:cNvPr id="151" name="Google Shape;151;g136245db3e5_3_9"/>
          <p:cNvSpPr txBox="1"/>
          <p:nvPr/>
        </p:nvSpPr>
        <p:spPr>
          <a:xfrm>
            <a:off x="954351" y="1206963"/>
            <a:ext cx="1051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Analizamos el dataset de voz (pequeño) – Correlación de las variables</a:t>
            </a:r>
            <a:endParaRPr b="0" i="0" sz="1400" u="none" cap="none" strike="noStrike">
              <a:solidFill>
                <a:srgbClr val="000000"/>
              </a:solidFill>
              <a:latin typeface="Arial"/>
              <a:ea typeface="Arial"/>
              <a:cs typeface="Arial"/>
              <a:sym typeface="Arial"/>
            </a:endParaRPr>
          </a:p>
        </p:txBody>
      </p:sp>
      <p:sp>
        <p:nvSpPr>
          <p:cNvPr id="152" name="Google Shape;152;g136245db3e5_3_9"/>
          <p:cNvSpPr txBox="1"/>
          <p:nvPr/>
        </p:nvSpPr>
        <p:spPr>
          <a:xfrm>
            <a:off x="838200" y="571107"/>
            <a:ext cx="10515600" cy="402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Análisis exploratorio de datos</a:t>
            </a:r>
            <a:endParaRPr b="0" i="0" sz="1800" u="none" cap="none" strike="noStrike">
              <a:solidFill>
                <a:srgbClr val="CAC9C7"/>
              </a:solidFill>
              <a:latin typeface="Arial"/>
              <a:ea typeface="Arial"/>
              <a:cs typeface="Arial"/>
              <a:sym typeface="Arial"/>
            </a:endParaRPr>
          </a:p>
        </p:txBody>
      </p:sp>
      <p:pic>
        <p:nvPicPr>
          <p:cNvPr id="153" name="Google Shape;153;g136245db3e5_3_9"/>
          <p:cNvPicPr preferRelativeResize="0"/>
          <p:nvPr/>
        </p:nvPicPr>
        <p:blipFill rotWithShape="1">
          <a:blip r:embed="rId3">
            <a:alphaModFix/>
          </a:blip>
          <a:srcRect b="0" l="0" r="0" t="0"/>
          <a:stretch/>
        </p:blipFill>
        <p:spPr>
          <a:xfrm>
            <a:off x="3379650" y="1837700"/>
            <a:ext cx="5432699" cy="44491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cxnSp>
        <p:nvCxnSpPr>
          <p:cNvPr id="159" name="Google Shape;159;p8"/>
          <p:cNvCxnSpPr/>
          <p:nvPr/>
        </p:nvCxnSpPr>
        <p:spPr>
          <a:xfrm>
            <a:off x="838200" y="1206963"/>
            <a:ext cx="0" cy="4848604"/>
          </a:xfrm>
          <a:prstGeom prst="straightConnector1">
            <a:avLst/>
          </a:prstGeom>
          <a:noFill/>
          <a:ln cap="flat" cmpd="sng" w="25400">
            <a:solidFill>
              <a:srgbClr val="542788"/>
            </a:solidFill>
            <a:prstDash val="solid"/>
            <a:miter lim="800000"/>
            <a:headEnd len="sm" w="sm" type="none"/>
            <a:tailEnd len="sm" w="sm" type="none"/>
          </a:ln>
        </p:spPr>
      </p:cxnSp>
      <p:sp>
        <p:nvSpPr>
          <p:cNvPr id="160" name="Google Shape;160;p8"/>
          <p:cNvSpPr txBox="1"/>
          <p:nvPr/>
        </p:nvSpPr>
        <p:spPr>
          <a:xfrm>
            <a:off x="954351" y="1206963"/>
            <a:ext cx="105156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Analizamos el dataset de voz (pequeño) – Conclusiones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595959"/>
              </a:buClr>
              <a:buSzPts val="1800"/>
              <a:buFont typeface="Arial"/>
              <a:buChar char="•"/>
            </a:pPr>
            <a:r>
              <a:rPr b="0" i="0" lang="en-GB" sz="1800" u="none" cap="none" strike="noStrike">
                <a:solidFill>
                  <a:srgbClr val="595959"/>
                </a:solidFill>
                <a:latin typeface="Arial"/>
                <a:ea typeface="Arial"/>
                <a:cs typeface="Arial"/>
                <a:sym typeface="Arial"/>
              </a:rPr>
              <a:t>La mayoría de variables presentación distribución normal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595959"/>
              </a:buClr>
              <a:buSzPts val="1800"/>
              <a:buFont typeface="Arial"/>
              <a:buChar char="•"/>
            </a:pPr>
            <a:r>
              <a:rPr b="0" i="0" lang="en-GB" sz="1800" u="none" cap="none" strike="noStrike">
                <a:solidFill>
                  <a:srgbClr val="595959"/>
                </a:solidFill>
                <a:latin typeface="Arial"/>
                <a:ea typeface="Arial"/>
                <a:cs typeface="Arial"/>
                <a:sym typeface="Arial"/>
              </a:rPr>
              <a:t>Todas las medidas de “</a:t>
            </a:r>
            <a:r>
              <a:rPr b="0" i="1" lang="en-GB" sz="1800" u="none" cap="none" strike="noStrike">
                <a:solidFill>
                  <a:srgbClr val="595959"/>
                </a:solidFill>
                <a:latin typeface="Arial"/>
                <a:ea typeface="Arial"/>
                <a:cs typeface="Arial"/>
                <a:sym typeface="Arial"/>
              </a:rPr>
              <a:t>Several measures of variation in fundamental frequency” (MDVP:Jitter(%), MDVP:Jitter(Abs), MDVP:RAP, MDVP:PPQ, Jitter:DDP) y “Several measures of variation in amplitude” (MDVP:Shimmer, MDVP:Shimmer(dB), Shimmer:APQ3, Shimmer:APQ5, MDVP:APQ, Shimmer:DDA) </a:t>
            </a:r>
            <a:r>
              <a:rPr b="0" i="0" lang="en-GB" sz="1800" u="none" cap="none" strike="noStrike">
                <a:solidFill>
                  <a:srgbClr val="595959"/>
                </a:solidFill>
                <a:latin typeface="Arial"/>
                <a:ea typeface="Arial"/>
                <a:cs typeface="Arial"/>
                <a:sym typeface="Arial"/>
              </a:rPr>
              <a:t>están altamente y positivamente correlacionadas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595959"/>
              </a:buClr>
              <a:buSzPts val="1800"/>
              <a:buFont typeface="Arial"/>
              <a:buChar char="•"/>
            </a:pPr>
            <a:r>
              <a:rPr b="0" i="0" lang="en-GB" sz="1800" u="none" cap="none" strike="noStrike">
                <a:solidFill>
                  <a:srgbClr val="595959"/>
                </a:solidFill>
                <a:latin typeface="Arial"/>
                <a:ea typeface="Arial"/>
                <a:cs typeface="Arial"/>
                <a:sym typeface="Arial"/>
              </a:rPr>
              <a:t>Las variables HNR, RFDE, spread1 y spread2 parecen ser las que más afecten – presentan diferencias entre personas control y personas con Parkinson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595959"/>
              </a:buClr>
              <a:buSzPts val="1800"/>
              <a:buFont typeface="Arial"/>
              <a:buChar char="•"/>
            </a:pPr>
            <a:r>
              <a:rPr b="0" i="0" lang="en-GB" sz="1800" u="none" cap="none" strike="noStrike">
                <a:solidFill>
                  <a:srgbClr val="595959"/>
                </a:solidFill>
                <a:latin typeface="Arial"/>
                <a:ea typeface="Arial"/>
                <a:cs typeface="Arial"/>
                <a:sym typeface="Arial"/>
              </a:rPr>
              <a:t>En definitiva, muchas variables están correlacionadas – Posibilidad aplicar medidas para evitar colinealidad</a:t>
            </a:r>
            <a:endParaRPr b="0" i="0" sz="1400" u="none" cap="none" strike="noStrike">
              <a:solidFill>
                <a:srgbClr val="000000"/>
              </a:solidFill>
              <a:latin typeface="Arial"/>
              <a:ea typeface="Arial"/>
              <a:cs typeface="Arial"/>
              <a:sym typeface="Arial"/>
            </a:endParaRPr>
          </a:p>
        </p:txBody>
      </p:sp>
      <p:sp>
        <p:nvSpPr>
          <p:cNvPr id="161" name="Google Shape;161;p8"/>
          <p:cNvSpPr txBox="1"/>
          <p:nvPr/>
        </p:nvSpPr>
        <p:spPr>
          <a:xfrm>
            <a:off x="1668141" y="5466371"/>
            <a:ext cx="908801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595959"/>
                </a:solidFill>
                <a:latin typeface="Arial"/>
                <a:ea typeface="Arial"/>
                <a:cs typeface="Arial"/>
                <a:sym typeface="Arial"/>
              </a:rPr>
              <a:t>Finalmente no quitamos variables por la poca cantidad de datos en el dataset</a:t>
            </a:r>
            <a:endParaRPr b="1" i="0" sz="1800" u="none" cap="none" strike="noStrike">
              <a:solidFill>
                <a:srgbClr val="595959"/>
              </a:solidFill>
              <a:latin typeface="Arial"/>
              <a:ea typeface="Arial"/>
              <a:cs typeface="Arial"/>
              <a:sym typeface="Arial"/>
            </a:endParaRPr>
          </a:p>
        </p:txBody>
      </p:sp>
      <p:sp>
        <p:nvSpPr>
          <p:cNvPr id="162" name="Google Shape;162;p8"/>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Análisis exploratorio de datos</a:t>
            </a:r>
            <a:endParaRPr b="0" i="0" sz="1800" u="none" cap="none" strike="noStrike">
              <a:solidFill>
                <a:srgbClr val="CAC9C7"/>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Modelos a dataset basado en voz</a:t>
            </a:r>
            <a:endParaRPr b="0" i="0" sz="1800" u="none" cap="none" strike="noStrike">
              <a:solidFill>
                <a:srgbClr val="CAC9C7"/>
              </a:solidFill>
              <a:latin typeface="Arial"/>
              <a:ea typeface="Arial"/>
              <a:cs typeface="Arial"/>
              <a:sym typeface="Arial"/>
            </a:endParaRPr>
          </a:p>
        </p:txBody>
      </p:sp>
      <p:sp>
        <p:nvSpPr>
          <p:cNvPr id="169" name="Google Shape;169;p9"/>
          <p:cNvSpPr/>
          <p:nvPr/>
        </p:nvSpPr>
        <p:spPr>
          <a:xfrm>
            <a:off x="1146111" y="3429001"/>
            <a:ext cx="9798698" cy="144624"/>
          </a:xfrm>
          <a:prstGeom prst="rect">
            <a:avLst/>
          </a:prstGeom>
          <a:solidFill>
            <a:srgbClr val="542788"/>
          </a:solidFill>
          <a:ln cap="flat" cmpd="sng" w="12700">
            <a:solidFill>
              <a:srgbClr val="5427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9"/>
          <p:cNvSpPr/>
          <p:nvPr/>
        </p:nvSpPr>
        <p:spPr>
          <a:xfrm>
            <a:off x="1974793" y="3361352"/>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71" name="Google Shape;171;p9"/>
          <p:cNvCxnSpPr>
            <a:stCxn id="170" idx="0"/>
          </p:cNvCxnSpPr>
          <p:nvPr/>
        </p:nvCxnSpPr>
        <p:spPr>
          <a:xfrm rot="10800000">
            <a:off x="2119418" y="2127452"/>
            <a:ext cx="0" cy="1233900"/>
          </a:xfrm>
          <a:prstGeom prst="straightConnector1">
            <a:avLst/>
          </a:prstGeom>
          <a:noFill/>
          <a:ln cap="flat" cmpd="sng" w="25400">
            <a:solidFill>
              <a:srgbClr val="542788"/>
            </a:solidFill>
            <a:prstDash val="solid"/>
            <a:miter lim="800000"/>
            <a:headEnd len="sm" w="sm" type="none"/>
            <a:tailEnd len="sm" w="sm" type="none"/>
          </a:ln>
        </p:spPr>
      </p:cxnSp>
      <p:sp>
        <p:nvSpPr>
          <p:cNvPr id="172" name="Google Shape;172;p9"/>
          <p:cNvSpPr txBox="1"/>
          <p:nvPr/>
        </p:nvSpPr>
        <p:spPr>
          <a:xfrm>
            <a:off x="977770" y="1447909"/>
            <a:ext cx="228329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Recopilación de datos</a:t>
            </a:r>
            <a:endParaRPr b="1" i="0" sz="1800" u="none" cap="none" strike="noStrike">
              <a:solidFill>
                <a:srgbClr val="3F3F3F"/>
              </a:solidFill>
              <a:latin typeface="Arial"/>
              <a:ea typeface="Arial"/>
              <a:cs typeface="Arial"/>
              <a:sym typeface="Arial"/>
            </a:endParaRPr>
          </a:p>
        </p:txBody>
      </p:sp>
      <p:sp>
        <p:nvSpPr>
          <p:cNvPr id="173" name="Google Shape;173;p9"/>
          <p:cNvSpPr/>
          <p:nvPr/>
        </p:nvSpPr>
        <p:spPr>
          <a:xfrm>
            <a:off x="3881348"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74" name="Google Shape;174;p9"/>
          <p:cNvCxnSpPr/>
          <p:nvPr/>
        </p:nvCxnSpPr>
        <p:spPr>
          <a:xfrm rot="10800000">
            <a:off x="402597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175" name="Google Shape;175;p9"/>
          <p:cNvSpPr txBox="1"/>
          <p:nvPr/>
        </p:nvSpPr>
        <p:spPr>
          <a:xfrm>
            <a:off x="2884325" y="4879908"/>
            <a:ext cx="228329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Análisis exploratorio de datos</a:t>
            </a:r>
            <a:endParaRPr b="1" i="0" sz="1800" u="none" cap="none" strike="noStrike">
              <a:solidFill>
                <a:srgbClr val="3F3F3F"/>
              </a:solidFill>
              <a:latin typeface="Arial"/>
              <a:ea typeface="Arial"/>
              <a:cs typeface="Arial"/>
              <a:sym typeface="Arial"/>
            </a:endParaRPr>
          </a:p>
        </p:txBody>
      </p:sp>
      <p:sp>
        <p:nvSpPr>
          <p:cNvPr id="176" name="Google Shape;176;p9"/>
          <p:cNvSpPr/>
          <p:nvPr/>
        </p:nvSpPr>
        <p:spPr>
          <a:xfrm>
            <a:off x="593252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77" name="Google Shape;177;p9"/>
          <p:cNvCxnSpPr/>
          <p:nvPr/>
        </p:nvCxnSpPr>
        <p:spPr>
          <a:xfrm rot="10800000">
            <a:off x="607715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178" name="Google Shape;178;p9"/>
          <p:cNvSpPr txBox="1"/>
          <p:nvPr/>
        </p:nvSpPr>
        <p:spPr>
          <a:xfrm>
            <a:off x="4935503" y="1447909"/>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 pequeño </a:t>
            </a:r>
            <a:endParaRPr b="0" i="0" sz="1400" u="none" cap="none" strike="noStrike">
              <a:solidFill>
                <a:srgbClr val="000000"/>
              </a:solidFill>
              <a:latin typeface="Arial"/>
              <a:ea typeface="Arial"/>
              <a:cs typeface="Arial"/>
              <a:sym typeface="Arial"/>
            </a:endParaRPr>
          </a:p>
        </p:txBody>
      </p:sp>
      <p:sp>
        <p:nvSpPr>
          <p:cNvPr id="179" name="Google Shape;179;p9"/>
          <p:cNvSpPr/>
          <p:nvPr/>
        </p:nvSpPr>
        <p:spPr>
          <a:xfrm>
            <a:off x="7839081"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80" name="Google Shape;180;p9"/>
          <p:cNvCxnSpPr/>
          <p:nvPr/>
        </p:nvCxnSpPr>
        <p:spPr>
          <a:xfrm rot="10800000">
            <a:off x="798526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181" name="Google Shape;181;p9"/>
          <p:cNvSpPr txBox="1"/>
          <p:nvPr/>
        </p:nvSpPr>
        <p:spPr>
          <a:xfrm>
            <a:off x="6843615" y="4879908"/>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 grande</a:t>
            </a:r>
            <a:endParaRPr b="1" i="0" sz="1800" u="none" cap="none" strike="noStrike">
              <a:solidFill>
                <a:srgbClr val="3F3F3F"/>
              </a:solidFill>
              <a:latin typeface="Arial"/>
              <a:ea typeface="Arial"/>
              <a:cs typeface="Arial"/>
              <a:sym typeface="Arial"/>
            </a:endParaRPr>
          </a:p>
        </p:txBody>
      </p:sp>
      <p:sp>
        <p:nvSpPr>
          <p:cNvPr id="182" name="Google Shape;182;p9"/>
          <p:cNvSpPr/>
          <p:nvPr/>
        </p:nvSpPr>
        <p:spPr>
          <a:xfrm>
            <a:off x="974563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83" name="Google Shape;183;p9"/>
          <p:cNvCxnSpPr/>
          <p:nvPr/>
        </p:nvCxnSpPr>
        <p:spPr>
          <a:xfrm rot="10800000">
            <a:off x="987782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184" name="Google Shape;184;p9"/>
          <p:cNvSpPr txBox="1"/>
          <p:nvPr/>
        </p:nvSpPr>
        <p:spPr>
          <a:xfrm>
            <a:off x="8736173" y="1586408"/>
            <a:ext cx="228329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Conclusiones</a:t>
            </a:r>
            <a:endParaRPr b="1" i="0" sz="1800" u="none" cap="none" strike="noStrike">
              <a:solidFill>
                <a:srgbClr val="3F3F3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cxnSp>
        <p:nvCxnSpPr>
          <p:cNvPr id="190" name="Google Shape;190;p10"/>
          <p:cNvCxnSpPr/>
          <p:nvPr/>
        </p:nvCxnSpPr>
        <p:spPr>
          <a:xfrm>
            <a:off x="838200" y="1206963"/>
            <a:ext cx="0" cy="5247590"/>
          </a:xfrm>
          <a:prstGeom prst="straightConnector1">
            <a:avLst/>
          </a:prstGeom>
          <a:noFill/>
          <a:ln cap="flat" cmpd="sng" w="25400">
            <a:solidFill>
              <a:srgbClr val="542788"/>
            </a:solidFill>
            <a:prstDash val="solid"/>
            <a:miter lim="800000"/>
            <a:headEnd len="sm" w="sm" type="none"/>
            <a:tailEnd len="sm" w="sm" type="none"/>
          </a:ln>
        </p:spPr>
      </p:cxnSp>
      <p:sp>
        <p:nvSpPr>
          <p:cNvPr id="191" name="Google Shape;191;p10"/>
          <p:cNvSpPr txBox="1"/>
          <p:nvPr/>
        </p:nvSpPr>
        <p:spPr>
          <a:xfrm>
            <a:off x="954351" y="1206963"/>
            <a:ext cx="105155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Comprobamos varios modelos con el dataset de voz (pequeño) </a:t>
            </a:r>
            <a:endParaRPr b="0" i="0" sz="1400" u="none" cap="none" strike="noStrike">
              <a:solidFill>
                <a:srgbClr val="000000"/>
              </a:solidFill>
              <a:latin typeface="Arial"/>
              <a:ea typeface="Arial"/>
              <a:cs typeface="Arial"/>
              <a:sym typeface="Arial"/>
            </a:endParaRPr>
          </a:p>
        </p:txBody>
      </p:sp>
      <p:sp>
        <p:nvSpPr>
          <p:cNvPr id="192" name="Google Shape;192;p10"/>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Modelos a dataset pequeño</a:t>
            </a:r>
            <a:endParaRPr b="0" i="0" sz="1800" u="none" cap="none" strike="noStrike">
              <a:solidFill>
                <a:srgbClr val="CAC9C7"/>
              </a:solidFill>
              <a:latin typeface="Arial"/>
              <a:ea typeface="Arial"/>
              <a:cs typeface="Arial"/>
              <a:sym typeface="Arial"/>
            </a:endParaRPr>
          </a:p>
        </p:txBody>
      </p:sp>
      <p:sp>
        <p:nvSpPr>
          <p:cNvPr id="193" name="Google Shape;193;p10"/>
          <p:cNvSpPr txBox="1"/>
          <p:nvPr/>
        </p:nvSpPr>
        <p:spPr>
          <a:xfrm>
            <a:off x="985713" y="1576310"/>
            <a:ext cx="6097500" cy="535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3F3F3F"/>
                </a:solidFill>
                <a:latin typeface="Arial"/>
                <a:ea typeface="Arial"/>
                <a:cs typeface="Arial"/>
                <a:sym typeface="Arial"/>
              </a:rPr>
              <a:t>Accuracies</a:t>
            </a:r>
            <a:r>
              <a:rPr b="0" i="0" lang="en-GB" sz="1800" u="none" cap="none" strike="noStrike">
                <a:solidFill>
                  <a:srgbClr val="3F3F3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highlight>
                <a:srgbClr val="FFFFFF"/>
              </a:highlight>
              <a:latin typeface="Courier New"/>
              <a:ea typeface="Courier New"/>
              <a:cs typeface="Courier New"/>
              <a:sym typeface="Courier New"/>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KNN-3</a:t>
            </a:r>
            <a:r>
              <a:rPr b="0" i="0" lang="en-GB" sz="1800" u="none" cap="none" strike="noStrike">
                <a:solidFill>
                  <a:srgbClr val="212121"/>
                </a:solidFill>
                <a:highlight>
                  <a:srgbClr val="FFFFFF"/>
                </a:highlight>
                <a:latin typeface="Arial"/>
                <a:ea typeface="Arial"/>
                <a:cs typeface="Arial"/>
                <a:sym typeface="Arial"/>
              </a:rPr>
              <a:t> = 0.8974358974358975</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SVM </a:t>
            </a:r>
            <a:r>
              <a:rPr b="0" i="0" lang="en-GB" sz="1800" u="none" cap="none" strike="noStrike">
                <a:solidFill>
                  <a:srgbClr val="212121"/>
                </a:solidFill>
                <a:highlight>
                  <a:srgbClr val="FFFFFF"/>
                </a:highlight>
                <a:latin typeface="Arial"/>
                <a:ea typeface="Arial"/>
                <a:cs typeface="Arial"/>
                <a:sym typeface="Arial"/>
              </a:rPr>
              <a:t>= 0.8461538461538461</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NB </a:t>
            </a:r>
            <a:r>
              <a:rPr b="0" i="0" lang="en-GB" sz="1800" u="none" cap="none" strike="noStrike">
                <a:solidFill>
                  <a:srgbClr val="212121"/>
                </a:solidFill>
                <a:highlight>
                  <a:srgbClr val="FFFFFF"/>
                </a:highlight>
                <a:latin typeface="Arial"/>
                <a:ea typeface="Arial"/>
                <a:cs typeface="Arial"/>
                <a:sym typeface="Arial"/>
              </a:rPr>
              <a:t>= 0.7948717948717948</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RF </a:t>
            </a:r>
            <a:r>
              <a:rPr b="0" i="0" lang="en-GB" sz="1800" u="none" cap="none" strike="noStrike">
                <a:solidFill>
                  <a:srgbClr val="212121"/>
                </a:solidFill>
                <a:highlight>
                  <a:srgbClr val="FFFFFF"/>
                </a:highlight>
                <a:latin typeface="Arial"/>
                <a:ea typeface="Arial"/>
                <a:cs typeface="Arial"/>
                <a:sym typeface="Arial"/>
              </a:rPr>
              <a:t>= 0.9230769230769231</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BC </a:t>
            </a:r>
            <a:r>
              <a:rPr b="0" i="0" lang="en-GB" sz="1800" u="none" cap="none" strike="noStrike">
                <a:solidFill>
                  <a:srgbClr val="212121"/>
                </a:solidFill>
                <a:highlight>
                  <a:srgbClr val="FFFFFF"/>
                </a:highlight>
                <a:latin typeface="Arial"/>
                <a:ea typeface="Arial"/>
                <a:cs typeface="Arial"/>
                <a:sym typeface="Arial"/>
              </a:rPr>
              <a:t>= 0.8717948717948718</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XGB </a:t>
            </a:r>
            <a:r>
              <a:rPr b="0" i="0" lang="en-GB" sz="1800" u="none" cap="none" strike="noStrike">
                <a:solidFill>
                  <a:srgbClr val="212121"/>
                </a:solidFill>
                <a:highlight>
                  <a:srgbClr val="FFFFFF"/>
                </a:highlight>
                <a:latin typeface="Arial"/>
                <a:ea typeface="Arial"/>
                <a:cs typeface="Arial"/>
                <a:sym typeface="Arial"/>
              </a:rPr>
              <a:t>= 0.8461538461538461</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CAT </a:t>
            </a:r>
            <a:r>
              <a:rPr b="0" i="0" lang="en-GB" sz="1800" u="none" cap="none" strike="noStrike">
                <a:solidFill>
                  <a:srgbClr val="212121"/>
                </a:solidFill>
                <a:highlight>
                  <a:srgbClr val="FFFFFF"/>
                </a:highlight>
                <a:latin typeface="Arial"/>
                <a:ea typeface="Arial"/>
                <a:cs typeface="Arial"/>
                <a:sym typeface="Arial"/>
              </a:rPr>
              <a:t>= 0.9230769230769231</a:t>
            </a:r>
            <a:endParaRPr b="0" i="0" sz="1800" u="none" cap="none" strike="noStrike">
              <a:solidFill>
                <a:srgbClr val="212121"/>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12121"/>
                </a:solidFill>
                <a:highlight>
                  <a:srgbClr val="FFFFFF"/>
                </a:highlight>
                <a:latin typeface="Arial"/>
                <a:ea typeface="Arial"/>
                <a:cs typeface="Arial"/>
                <a:sym typeface="Arial"/>
              </a:rPr>
              <a:t>Area under the curve</a:t>
            </a:r>
            <a:r>
              <a:rPr b="0" i="0" lang="en-GB" sz="1800" u="none" cap="none" strike="noStrike">
                <a:solidFill>
                  <a:srgbClr val="212121"/>
                </a:solidFill>
                <a:highlight>
                  <a:srgbClr val="FFFFFF"/>
                </a:highlight>
                <a:latin typeface="Arial"/>
                <a:ea typeface="Arial"/>
                <a:cs typeface="Arial"/>
                <a:sym typeface="Arial"/>
              </a:rPr>
              <a:t>:</a:t>
            </a:r>
            <a:endParaRPr b="0" i="0" sz="18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KNN-3 </a:t>
            </a:r>
            <a:r>
              <a:rPr b="0" i="0" lang="en-GB" sz="1800" u="none" cap="none" strike="noStrike">
                <a:solidFill>
                  <a:srgbClr val="212121"/>
                </a:solidFill>
                <a:highlight>
                  <a:srgbClr val="FFFFFF"/>
                </a:highlight>
                <a:latin typeface="Arial"/>
                <a:ea typeface="Arial"/>
                <a:cs typeface="Arial"/>
                <a:sym typeface="Arial"/>
              </a:rPr>
              <a:t>= 0.8327586206896551</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SVM </a:t>
            </a:r>
            <a:r>
              <a:rPr b="0" i="0" lang="en-GB" sz="1800" u="none" cap="none" strike="noStrike">
                <a:solidFill>
                  <a:srgbClr val="212121"/>
                </a:solidFill>
                <a:highlight>
                  <a:srgbClr val="FFFFFF"/>
                </a:highlight>
                <a:latin typeface="Arial"/>
                <a:ea typeface="Arial"/>
                <a:cs typeface="Arial"/>
                <a:sym typeface="Arial"/>
              </a:rPr>
              <a:t>= 0.7327586206896552</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NB </a:t>
            </a:r>
            <a:r>
              <a:rPr b="0" i="0" lang="en-GB" sz="1800" u="none" cap="none" strike="noStrike">
                <a:solidFill>
                  <a:srgbClr val="212121"/>
                </a:solidFill>
                <a:highlight>
                  <a:srgbClr val="FFFFFF"/>
                </a:highlight>
                <a:latin typeface="Arial"/>
                <a:ea typeface="Arial"/>
                <a:cs typeface="Arial"/>
                <a:sym typeface="Arial"/>
              </a:rPr>
              <a:t>= 0.8620689655172413</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RF </a:t>
            </a:r>
            <a:r>
              <a:rPr b="0" i="0" lang="en-GB" sz="1800" u="none" cap="none" strike="noStrike">
                <a:solidFill>
                  <a:srgbClr val="212121"/>
                </a:solidFill>
                <a:highlight>
                  <a:srgbClr val="FFFFFF"/>
                </a:highlight>
                <a:latin typeface="Arial"/>
                <a:ea typeface="Arial"/>
                <a:cs typeface="Arial"/>
                <a:sym typeface="Arial"/>
              </a:rPr>
              <a:t>= 0.8827586206896553</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BC </a:t>
            </a:r>
            <a:r>
              <a:rPr b="0" i="0" lang="en-GB" sz="1800" u="none" cap="none" strike="noStrike">
                <a:solidFill>
                  <a:srgbClr val="212121"/>
                </a:solidFill>
                <a:highlight>
                  <a:srgbClr val="FFFFFF"/>
                </a:highlight>
                <a:latin typeface="Arial"/>
                <a:ea typeface="Arial"/>
                <a:cs typeface="Arial"/>
                <a:sym typeface="Arial"/>
              </a:rPr>
              <a:t>= 0.7827586206896553</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XGB </a:t>
            </a:r>
            <a:r>
              <a:rPr b="0" i="0" lang="en-GB" sz="1800" u="none" cap="none" strike="noStrike">
                <a:solidFill>
                  <a:srgbClr val="212121"/>
                </a:solidFill>
                <a:highlight>
                  <a:srgbClr val="FFFFFF"/>
                </a:highlight>
                <a:latin typeface="Arial"/>
                <a:ea typeface="Arial"/>
                <a:cs typeface="Arial"/>
                <a:sym typeface="Arial"/>
              </a:rPr>
              <a:t>= 0.7327586206896552</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a:t>
            </a:r>
            <a:r>
              <a:rPr b="1" i="0" lang="en-GB" sz="1800" u="none" cap="none" strike="noStrike">
                <a:solidFill>
                  <a:srgbClr val="212121"/>
                </a:solidFill>
                <a:highlight>
                  <a:srgbClr val="FFFFFF"/>
                </a:highlight>
                <a:latin typeface="Arial"/>
                <a:ea typeface="Arial"/>
                <a:cs typeface="Arial"/>
                <a:sym typeface="Arial"/>
              </a:rPr>
              <a:t>CAT </a:t>
            </a:r>
            <a:r>
              <a:rPr b="0" i="0" lang="en-GB" sz="1800" u="none" cap="none" strike="noStrike">
                <a:solidFill>
                  <a:srgbClr val="212121"/>
                </a:solidFill>
                <a:highlight>
                  <a:srgbClr val="FFFFFF"/>
                </a:highlight>
                <a:latin typeface="Arial"/>
                <a:ea typeface="Arial"/>
                <a:cs typeface="Arial"/>
                <a:sym typeface="Arial"/>
              </a:rPr>
              <a:t>= 0.8827586206896553</a:t>
            </a:r>
            <a:endParaRPr b="1" i="0" sz="1800" u="none" cap="none" strike="noStrike">
              <a:solidFill>
                <a:srgbClr val="3F3F3F"/>
              </a:solidFill>
              <a:latin typeface="Arial"/>
              <a:ea typeface="Arial"/>
              <a:cs typeface="Arial"/>
              <a:sym typeface="Arial"/>
            </a:endParaRPr>
          </a:p>
        </p:txBody>
      </p:sp>
      <p:sp>
        <p:nvSpPr>
          <p:cNvPr id="194" name="Google Shape;194;p10"/>
          <p:cNvSpPr txBox="1"/>
          <p:nvPr/>
        </p:nvSpPr>
        <p:spPr>
          <a:xfrm>
            <a:off x="7230725" y="1723475"/>
            <a:ext cx="2056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Random Forest (RF)</a:t>
            </a:r>
            <a:endParaRPr b="1" i="0" sz="1400" u="none" cap="none" strike="noStrike">
              <a:solidFill>
                <a:srgbClr val="000000"/>
              </a:solidFill>
              <a:latin typeface="Arial"/>
              <a:ea typeface="Arial"/>
              <a:cs typeface="Arial"/>
              <a:sym typeface="Arial"/>
            </a:endParaRPr>
          </a:p>
        </p:txBody>
      </p:sp>
      <p:pic>
        <p:nvPicPr>
          <p:cNvPr id="195" name="Google Shape;195;p10"/>
          <p:cNvPicPr preferRelativeResize="0"/>
          <p:nvPr/>
        </p:nvPicPr>
        <p:blipFill rotWithShape="1">
          <a:blip r:embed="rId3">
            <a:alphaModFix/>
          </a:blip>
          <a:srcRect b="0" l="0" r="0" t="0"/>
          <a:stretch/>
        </p:blipFill>
        <p:spPr>
          <a:xfrm>
            <a:off x="5517200" y="2073825"/>
            <a:ext cx="5483549" cy="2154899"/>
          </a:xfrm>
          <a:prstGeom prst="rect">
            <a:avLst/>
          </a:prstGeom>
          <a:noFill/>
          <a:ln>
            <a:noFill/>
          </a:ln>
        </p:spPr>
      </p:pic>
      <p:pic>
        <p:nvPicPr>
          <p:cNvPr id="196" name="Google Shape;196;p10"/>
          <p:cNvPicPr preferRelativeResize="0"/>
          <p:nvPr/>
        </p:nvPicPr>
        <p:blipFill rotWithShape="1">
          <a:blip r:embed="rId4">
            <a:alphaModFix/>
          </a:blip>
          <a:srcRect b="0" l="0" r="0" t="0"/>
          <a:stretch/>
        </p:blipFill>
        <p:spPr>
          <a:xfrm>
            <a:off x="5517200" y="4638975"/>
            <a:ext cx="5483549" cy="2154911"/>
          </a:xfrm>
          <a:prstGeom prst="rect">
            <a:avLst/>
          </a:prstGeom>
          <a:noFill/>
          <a:ln>
            <a:noFill/>
          </a:ln>
        </p:spPr>
      </p:pic>
      <p:sp>
        <p:nvSpPr>
          <p:cNvPr id="197" name="Google Shape;197;p10"/>
          <p:cNvSpPr txBox="1"/>
          <p:nvPr/>
        </p:nvSpPr>
        <p:spPr>
          <a:xfrm>
            <a:off x="7458575" y="4331175"/>
            <a:ext cx="1600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Catboost (CAT)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cxnSp>
        <p:nvCxnSpPr>
          <p:cNvPr id="203" name="Google Shape;203;p11"/>
          <p:cNvCxnSpPr/>
          <p:nvPr/>
        </p:nvCxnSpPr>
        <p:spPr>
          <a:xfrm>
            <a:off x="838200" y="1206963"/>
            <a:ext cx="0" cy="4326090"/>
          </a:xfrm>
          <a:prstGeom prst="straightConnector1">
            <a:avLst/>
          </a:prstGeom>
          <a:noFill/>
          <a:ln cap="flat" cmpd="sng" w="25400">
            <a:solidFill>
              <a:srgbClr val="542788"/>
            </a:solidFill>
            <a:prstDash val="solid"/>
            <a:miter lim="800000"/>
            <a:headEnd len="sm" w="sm" type="none"/>
            <a:tailEnd len="sm" w="sm" type="none"/>
          </a:ln>
        </p:spPr>
      </p:cxnSp>
      <p:sp>
        <p:nvSpPr>
          <p:cNvPr id="204" name="Google Shape;204;p11"/>
          <p:cNvSpPr txBox="1"/>
          <p:nvPr/>
        </p:nvSpPr>
        <p:spPr>
          <a:xfrm>
            <a:off x="954351" y="1206963"/>
            <a:ext cx="10515600" cy="492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Conclusiones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3F3F3F"/>
              </a:buClr>
              <a:buSzPts val="1800"/>
              <a:buFont typeface="Arial"/>
              <a:buChar char="•"/>
            </a:pPr>
            <a:r>
              <a:rPr b="0" i="0" lang="en-GB" sz="1800" u="none" cap="none" strike="noStrike">
                <a:solidFill>
                  <a:srgbClr val="3F3F3F"/>
                </a:solidFill>
                <a:latin typeface="Arial"/>
                <a:ea typeface="Arial"/>
                <a:cs typeface="Arial"/>
                <a:sym typeface="Arial"/>
              </a:rPr>
              <a:t>Mejor modelos: </a:t>
            </a:r>
            <a:r>
              <a:rPr b="1" i="0" lang="en-GB" sz="1800" u="none" cap="none" strike="noStrike">
                <a:solidFill>
                  <a:srgbClr val="3F3F3F"/>
                </a:solidFill>
                <a:latin typeface="Arial"/>
                <a:ea typeface="Arial"/>
                <a:cs typeface="Arial"/>
                <a:sym typeface="Arial"/>
              </a:rPr>
              <a:t>Random Forest y Catboost</a:t>
            </a:r>
            <a:r>
              <a:rPr b="0" i="0" lang="en-GB" sz="1800" u="none" cap="none" strike="noStrike">
                <a:solidFill>
                  <a:srgbClr val="3F3F3F"/>
                </a:solidFill>
                <a:latin typeface="Arial"/>
                <a:ea typeface="Arial"/>
                <a:cs typeface="Arial"/>
                <a:sym typeface="Arial"/>
              </a:rPr>
              <a:t> (Accuracy: 0.92, Area under the curve: 0.88)</a:t>
            </a:r>
            <a:endParaRPr b="0" i="0" sz="1800" u="none" cap="none" strike="noStrike">
              <a:solidFill>
                <a:srgbClr val="3F3F3F"/>
              </a:solidFill>
              <a:latin typeface="Arial"/>
              <a:ea typeface="Arial"/>
              <a:cs typeface="Arial"/>
              <a:sym typeface="Arial"/>
            </a:endParaRPr>
          </a:p>
          <a:p>
            <a:pPr indent="-330200" lvl="1" marL="914400" marR="0" rtl="0" algn="l">
              <a:lnSpc>
                <a:spcPct val="100000"/>
              </a:lnSpc>
              <a:spcBef>
                <a:spcPts val="1800"/>
              </a:spcBef>
              <a:spcAft>
                <a:spcPts val="0"/>
              </a:spcAft>
              <a:buClr>
                <a:srgbClr val="3F3F3F"/>
              </a:buClr>
              <a:buSzPts val="1600"/>
              <a:buFont typeface="Arial"/>
              <a:buChar char="▪"/>
            </a:pPr>
            <a:r>
              <a:rPr b="0" i="1" lang="en-GB" sz="1600" u="none" cap="none" strike="noStrike">
                <a:solidFill>
                  <a:srgbClr val="3F3F3F"/>
                </a:solidFill>
                <a:latin typeface="Arial"/>
                <a:ea typeface="Arial"/>
                <a:cs typeface="Arial"/>
                <a:sym typeface="Arial"/>
              </a:rPr>
              <a:t>Resultados iguales quizá por la similaridad entre los dos modelos (ambos consisten de un conjunto de decision trees). </a:t>
            </a:r>
            <a:endParaRPr b="0" i="1" sz="1600" u="none" cap="none" strike="noStrike">
              <a:solidFill>
                <a:srgbClr val="3F3F3F"/>
              </a:solidFill>
              <a:latin typeface="Arial"/>
              <a:ea typeface="Arial"/>
              <a:cs typeface="Arial"/>
              <a:sym typeface="Arial"/>
            </a:endParaRPr>
          </a:p>
          <a:p>
            <a:pPr indent="-285750" lvl="0" marL="285750" marR="0" rtl="0" algn="l">
              <a:lnSpc>
                <a:spcPct val="100000"/>
              </a:lnSpc>
              <a:spcBef>
                <a:spcPts val="1800"/>
              </a:spcBef>
              <a:spcAft>
                <a:spcPts val="0"/>
              </a:spcAft>
              <a:buClr>
                <a:srgbClr val="3F3F3F"/>
              </a:buClr>
              <a:buSzPts val="1800"/>
              <a:buFont typeface="Arial"/>
              <a:buChar char="•"/>
            </a:pPr>
            <a:r>
              <a:rPr b="0" i="0" lang="en-GB" sz="1800" u="none" cap="none" strike="noStrike">
                <a:solidFill>
                  <a:srgbClr val="3F3F3F"/>
                </a:solidFill>
                <a:latin typeface="Arial"/>
                <a:ea typeface="Arial"/>
                <a:cs typeface="Arial"/>
                <a:sym typeface="Arial"/>
              </a:rPr>
              <a:t>Posibles mejoras del modelo:</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rgbClr val="3F3F3F"/>
              </a:buClr>
              <a:buSzPts val="1800"/>
              <a:buFont typeface="Noto Sans Symbols"/>
              <a:buChar char="▪"/>
            </a:pPr>
            <a:r>
              <a:rPr b="0" i="0" lang="en-GB" sz="1800" u="none" cap="none" strike="noStrike">
                <a:solidFill>
                  <a:srgbClr val="3F3F3F"/>
                </a:solidFill>
                <a:latin typeface="Arial"/>
                <a:ea typeface="Arial"/>
                <a:cs typeface="Arial"/>
                <a:sym typeface="Arial"/>
              </a:rPr>
              <a:t>Conseguir más datos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rgbClr val="3F3F3F"/>
              </a:buClr>
              <a:buSzPts val="1800"/>
              <a:buFont typeface="Noto Sans Symbols"/>
              <a:buChar char="▪"/>
            </a:pPr>
            <a:r>
              <a:rPr b="0" i="0" lang="en-GB" sz="1800" u="none" cap="none" strike="noStrike">
                <a:solidFill>
                  <a:srgbClr val="3F3F3F"/>
                </a:solidFill>
                <a:latin typeface="Arial"/>
                <a:ea typeface="Arial"/>
                <a:cs typeface="Arial"/>
                <a:sym typeface="Arial"/>
              </a:rPr>
              <a:t>Reducir el número de variables – Descartado por dataset pequeño</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rgbClr val="3F3F3F"/>
              </a:buClr>
              <a:buSzPts val="1800"/>
              <a:buFont typeface="Noto Sans Symbols"/>
              <a:buChar char="▪"/>
            </a:pPr>
            <a:r>
              <a:rPr b="0" i="0" lang="en-GB" sz="1800" u="none" cap="none" strike="noStrike">
                <a:solidFill>
                  <a:srgbClr val="3F3F3F"/>
                </a:solidFill>
                <a:latin typeface="Arial"/>
                <a:ea typeface="Arial"/>
                <a:cs typeface="Arial"/>
                <a:sym typeface="Arial"/>
              </a:rPr>
              <a:t>Aplicar SMOTE – Igualar número de pacientes control y pacientes con Parkinson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rgbClr val="3F3F3F"/>
              </a:buClr>
              <a:buSzPts val="1800"/>
              <a:buFont typeface="Noto Sans Symbols"/>
              <a:buChar char="▪"/>
            </a:pPr>
            <a:r>
              <a:rPr b="0" i="0" lang="en-GB" sz="1800" u="none" cap="none" strike="noStrike">
                <a:solidFill>
                  <a:srgbClr val="3F3F3F"/>
                </a:solidFill>
                <a:latin typeface="Arial"/>
                <a:ea typeface="Arial"/>
                <a:cs typeface="Arial"/>
                <a:sym typeface="Arial"/>
              </a:rPr>
              <a:t>Modificar la preparación del train y test, evitando que un mismo paciente con varias grabaciones se divida aleatoriamente entre los dos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rgbClr val="3F3F3F"/>
              </a:buClr>
              <a:buSzPts val="1800"/>
              <a:buFont typeface="Noto Sans Symbols"/>
              <a:buChar char="▪"/>
            </a:pPr>
            <a:r>
              <a:rPr b="0" i="0" lang="en-GB" sz="1800" u="none" cap="none" strike="noStrike">
                <a:solidFill>
                  <a:srgbClr val="3F3F3F"/>
                </a:solidFill>
                <a:latin typeface="Arial"/>
                <a:ea typeface="Arial"/>
                <a:cs typeface="Arial"/>
                <a:sym typeface="Arial"/>
              </a:rPr>
              <a:t>Aplicar modelos de Deep Learning – Descartado por dataset pequeño</a:t>
            </a:r>
            <a:endParaRPr b="0" i="0" sz="1400" u="none" cap="none" strike="noStrike">
              <a:solidFill>
                <a:srgbClr val="000000"/>
              </a:solidFill>
              <a:latin typeface="Arial"/>
              <a:ea typeface="Arial"/>
              <a:cs typeface="Arial"/>
              <a:sym typeface="Arial"/>
            </a:endParaRPr>
          </a:p>
        </p:txBody>
      </p:sp>
      <p:sp>
        <p:nvSpPr>
          <p:cNvPr id="205" name="Google Shape;205;p11"/>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Modelos a dataset pequeño</a:t>
            </a:r>
            <a:endParaRPr b="0" i="0" sz="1800" u="none" cap="none" strike="noStrike">
              <a:solidFill>
                <a:srgbClr val="CAC9C7"/>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cxnSp>
        <p:nvCxnSpPr>
          <p:cNvPr id="211" name="Google Shape;211;p12"/>
          <p:cNvCxnSpPr/>
          <p:nvPr/>
        </p:nvCxnSpPr>
        <p:spPr>
          <a:xfrm>
            <a:off x="838200" y="1206963"/>
            <a:ext cx="0" cy="4326090"/>
          </a:xfrm>
          <a:prstGeom prst="straightConnector1">
            <a:avLst/>
          </a:prstGeom>
          <a:noFill/>
          <a:ln cap="flat" cmpd="sng" w="25400">
            <a:solidFill>
              <a:srgbClr val="542788"/>
            </a:solidFill>
            <a:prstDash val="solid"/>
            <a:miter lim="800000"/>
            <a:headEnd len="sm" w="sm" type="none"/>
            <a:tailEnd len="sm" w="sm" type="none"/>
          </a:ln>
        </p:spPr>
      </p:cxnSp>
      <p:sp>
        <p:nvSpPr>
          <p:cNvPr id="212" name="Google Shape;212;p12"/>
          <p:cNvSpPr txBox="1"/>
          <p:nvPr/>
        </p:nvSpPr>
        <p:spPr>
          <a:xfrm>
            <a:off x="954351" y="1206963"/>
            <a:ext cx="10515600" cy="544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Conclusiones</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1800"/>
              </a:spcBef>
              <a:spcAft>
                <a:spcPts val="0"/>
              </a:spcAft>
              <a:buClr>
                <a:srgbClr val="3F3F3F"/>
              </a:buClr>
              <a:buSzPts val="1800"/>
              <a:buFont typeface="Arial"/>
              <a:buChar char="•"/>
            </a:pPr>
            <a:r>
              <a:rPr b="0" i="0" lang="en-GB" sz="1800" u="none" cap="none" strike="noStrike">
                <a:solidFill>
                  <a:srgbClr val="3F3F3F"/>
                </a:solidFill>
                <a:latin typeface="Arial"/>
                <a:ea typeface="Arial"/>
                <a:cs typeface="Arial"/>
                <a:sym typeface="Arial"/>
              </a:rPr>
              <a:t>Mejor modelos: </a:t>
            </a:r>
            <a:r>
              <a:rPr b="1" i="0" lang="en-GB" sz="1800" u="none" cap="none" strike="noStrike">
                <a:solidFill>
                  <a:srgbClr val="3F3F3F"/>
                </a:solidFill>
                <a:latin typeface="Arial"/>
                <a:ea typeface="Arial"/>
                <a:cs typeface="Arial"/>
                <a:sym typeface="Arial"/>
              </a:rPr>
              <a:t>Random Forest y Catboost</a:t>
            </a:r>
            <a:r>
              <a:rPr b="0" i="0" lang="en-GB" sz="1800" u="none" cap="none" strike="noStrike">
                <a:solidFill>
                  <a:srgbClr val="3F3F3F"/>
                </a:solidFill>
                <a:latin typeface="Arial"/>
                <a:ea typeface="Arial"/>
                <a:cs typeface="Arial"/>
                <a:sym typeface="Arial"/>
              </a:rPr>
              <a:t> (Accuracy: 0.92, Area under the curve: 0.88)</a:t>
            </a:r>
            <a:endParaRPr b="0" i="0" sz="1800" u="none" cap="none" strike="noStrike">
              <a:solidFill>
                <a:srgbClr val="3F3F3F"/>
              </a:solidFill>
              <a:latin typeface="Arial"/>
              <a:ea typeface="Arial"/>
              <a:cs typeface="Arial"/>
              <a:sym typeface="Arial"/>
            </a:endParaRPr>
          </a:p>
          <a:p>
            <a:pPr indent="-342900" lvl="1" marL="914400" marR="0" rtl="0" algn="l">
              <a:lnSpc>
                <a:spcPct val="100000"/>
              </a:lnSpc>
              <a:spcBef>
                <a:spcPts val="1800"/>
              </a:spcBef>
              <a:spcAft>
                <a:spcPts val="0"/>
              </a:spcAft>
              <a:buClr>
                <a:srgbClr val="3F3F3F"/>
              </a:buClr>
              <a:buSzPts val="1800"/>
              <a:buFont typeface="Arial"/>
              <a:buChar char="▪"/>
            </a:pPr>
            <a:r>
              <a:rPr b="0" i="1" lang="en-GB" sz="1600" u="none" cap="none" strike="noStrike">
                <a:solidFill>
                  <a:srgbClr val="3F3F3F"/>
                </a:solidFill>
                <a:latin typeface="Arial"/>
                <a:ea typeface="Arial"/>
                <a:cs typeface="Arial"/>
                <a:sym typeface="Arial"/>
              </a:rPr>
              <a:t>Resultados iguales quizá por la similaridad entre los dos modelos (ambos consisten de un conjunto de decision trees). Catboost parece alcanzar siempre valores </a:t>
            </a:r>
            <a:r>
              <a:rPr i="1" lang="en-GB" sz="1600">
                <a:solidFill>
                  <a:srgbClr val="3F3F3F"/>
                </a:solidFill>
              </a:rPr>
              <a:t>més altos de Accuracy y AUC ya que al crear un decision tree nuevo, toma en consideración los resultados del decision tree anterior, de manera serial. En cambio, RF avalua los diferentes decision trees de manera paralela. </a:t>
            </a:r>
            <a:endParaRPr b="0" i="0" sz="1800" u="none" cap="none" strike="noStrike">
              <a:solidFill>
                <a:srgbClr val="3F3F3F"/>
              </a:solidFill>
              <a:latin typeface="Arial"/>
              <a:ea typeface="Arial"/>
              <a:cs typeface="Arial"/>
              <a:sym typeface="Arial"/>
            </a:endParaRPr>
          </a:p>
          <a:p>
            <a:pPr indent="-285750" lvl="0" marL="285750" marR="0" rtl="0" algn="l">
              <a:lnSpc>
                <a:spcPct val="100000"/>
              </a:lnSpc>
              <a:spcBef>
                <a:spcPts val="1800"/>
              </a:spcBef>
              <a:spcAft>
                <a:spcPts val="0"/>
              </a:spcAft>
              <a:buClr>
                <a:srgbClr val="3F3F3F"/>
              </a:buClr>
              <a:buSzPts val="1800"/>
              <a:buFont typeface="Arial"/>
              <a:buChar char="•"/>
            </a:pPr>
            <a:r>
              <a:rPr b="0" i="0" lang="en-GB" sz="1800" u="none" cap="none" strike="noStrike">
                <a:solidFill>
                  <a:srgbClr val="3F3F3F"/>
                </a:solidFill>
                <a:latin typeface="Arial"/>
                <a:ea typeface="Arial"/>
                <a:cs typeface="Arial"/>
                <a:sym typeface="Arial"/>
              </a:rPr>
              <a:t>Posibles mejoras del modelo:</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rgbClr val="3F3F3F"/>
              </a:buClr>
              <a:buSzPts val="1800"/>
              <a:buFont typeface="Noto Sans Symbols"/>
              <a:buChar char="▪"/>
            </a:pPr>
            <a:r>
              <a:rPr b="0" i="0" lang="en-GB" sz="1800" u="none" cap="none" strike="noStrike">
                <a:solidFill>
                  <a:srgbClr val="3F3F3F"/>
                </a:solidFill>
                <a:latin typeface="Arial"/>
                <a:ea typeface="Arial"/>
                <a:cs typeface="Arial"/>
                <a:sym typeface="Arial"/>
              </a:rPr>
              <a:t>Conseguir más datos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rgbClr val="3F3F3F"/>
              </a:buClr>
              <a:buSzPts val="1800"/>
              <a:buFont typeface="Noto Sans Symbols"/>
              <a:buChar char="▪"/>
            </a:pPr>
            <a:r>
              <a:rPr b="0" i="0" lang="en-GB" sz="1800" u="none" cap="none" strike="noStrike">
                <a:solidFill>
                  <a:srgbClr val="3F3F3F"/>
                </a:solidFill>
                <a:latin typeface="Arial"/>
                <a:ea typeface="Arial"/>
                <a:cs typeface="Arial"/>
                <a:sym typeface="Arial"/>
              </a:rPr>
              <a:t>Reducir el número de variables – Descartado por dataset pequeño</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rgbClr val="3F3F3F"/>
              </a:buClr>
              <a:buSzPts val="1800"/>
              <a:buFont typeface="Noto Sans Symbols"/>
              <a:buChar char="▪"/>
            </a:pPr>
            <a:r>
              <a:rPr b="1" i="0" lang="en-GB" sz="1800" u="none" cap="none" strike="noStrike">
                <a:solidFill>
                  <a:srgbClr val="3F3F3F"/>
                </a:solidFill>
                <a:latin typeface="Arial"/>
                <a:ea typeface="Arial"/>
                <a:cs typeface="Arial"/>
                <a:sym typeface="Arial"/>
              </a:rPr>
              <a:t>Aplicar SMOTE – Igualar número de pacientes control y pacientes con Parkinson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rgbClr val="3F3F3F"/>
              </a:buClr>
              <a:buSzPts val="1800"/>
              <a:buFont typeface="Noto Sans Symbols"/>
              <a:buChar char="▪"/>
            </a:pPr>
            <a:r>
              <a:rPr b="1" i="0" lang="en-GB" sz="1800" u="none" cap="none" strike="noStrike">
                <a:solidFill>
                  <a:srgbClr val="3F3F3F"/>
                </a:solidFill>
                <a:latin typeface="Arial"/>
                <a:ea typeface="Arial"/>
                <a:cs typeface="Arial"/>
                <a:sym typeface="Arial"/>
              </a:rPr>
              <a:t>Modificar la preparación del train y test, evitando que un mismo paciente con varias grabaciones se divida aleatoriamente entre los dos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rgbClr val="3F3F3F"/>
              </a:buClr>
              <a:buSzPts val="1800"/>
              <a:buFont typeface="Noto Sans Symbols"/>
              <a:buChar char="▪"/>
            </a:pPr>
            <a:r>
              <a:rPr b="0" i="0" lang="en-GB" sz="1800" u="none" cap="none" strike="noStrike">
                <a:solidFill>
                  <a:srgbClr val="3F3F3F"/>
                </a:solidFill>
                <a:latin typeface="Arial"/>
                <a:ea typeface="Arial"/>
                <a:cs typeface="Arial"/>
                <a:sym typeface="Arial"/>
              </a:rPr>
              <a:t>Aplicar modelos de Deep Learning – Descartado por dataset pequeño</a:t>
            </a:r>
            <a:endParaRPr b="0" i="0" sz="1400" u="none" cap="none" strike="noStrike">
              <a:solidFill>
                <a:srgbClr val="000000"/>
              </a:solidFill>
              <a:latin typeface="Arial"/>
              <a:ea typeface="Arial"/>
              <a:cs typeface="Arial"/>
              <a:sym typeface="Arial"/>
            </a:endParaRPr>
          </a:p>
        </p:txBody>
      </p:sp>
      <p:sp>
        <p:nvSpPr>
          <p:cNvPr id="213" name="Google Shape;213;p12"/>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Modelos a dataset pequeño</a:t>
            </a:r>
            <a:endParaRPr b="0" i="0" sz="1800" u="none" cap="none" strike="noStrike">
              <a:solidFill>
                <a:srgbClr val="CAC9C7"/>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Modelos a dataset grande</a:t>
            </a:r>
            <a:endParaRPr b="0" i="0" sz="1800" u="none" cap="none" strike="noStrike">
              <a:solidFill>
                <a:srgbClr val="CAC9C7"/>
              </a:solidFill>
              <a:latin typeface="Arial"/>
              <a:ea typeface="Arial"/>
              <a:cs typeface="Arial"/>
              <a:sym typeface="Arial"/>
            </a:endParaRPr>
          </a:p>
        </p:txBody>
      </p:sp>
      <p:sp>
        <p:nvSpPr>
          <p:cNvPr id="220" name="Google Shape;220;p13"/>
          <p:cNvSpPr/>
          <p:nvPr/>
        </p:nvSpPr>
        <p:spPr>
          <a:xfrm>
            <a:off x="1146111" y="3429001"/>
            <a:ext cx="9798698" cy="144624"/>
          </a:xfrm>
          <a:prstGeom prst="rect">
            <a:avLst/>
          </a:prstGeom>
          <a:solidFill>
            <a:srgbClr val="542788"/>
          </a:solidFill>
          <a:ln cap="flat" cmpd="sng" w="12700">
            <a:solidFill>
              <a:srgbClr val="5427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p13"/>
          <p:cNvSpPr/>
          <p:nvPr/>
        </p:nvSpPr>
        <p:spPr>
          <a:xfrm>
            <a:off x="1974793" y="3361352"/>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22" name="Google Shape;222;p13"/>
          <p:cNvCxnSpPr>
            <a:stCxn id="221" idx="0"/>
          </p:cNvCxnSpPr>
          <p:nvPr/>
        </p:nvCxnSpPr>
        <p:spPr>
          <a:xfrm rot="10800000">
            <a:off x="2119418" y="2127452"/>
            <a:ext cx="0" cy="1233900"/>
          </a:xfrm>
          <a:prstGeom prst="straightConnector1">
            <a:avLst/>
          </a:prstGeom>
          <a:noFill/>
          <a:ln cap="flat" cmpd="sng" w="25400">
            <a:solidFill>
              <a:srgbClr val="542788"/>
            </a:solidFill>
            <a:prstDash val="solid"/>
            <a:miter lim="800000"/>
            <a:headEnd len="sm" w="sm" type="none"/>
            <a:tailEnd len="sm" w="sm" type="none"/>
          </a:ln>
        </p:spPr>
      </p:cxnSp>
      <p:sp>
        <p:nvSpPr>
          <p:cNvPr id="223" name="Google Shape;223;p13"/>
          <p:cNvSpPr txBox="1"/>
          <p:nvPr/>
        </p:nvSpPr>
        <p:spPr>
          <a:xfrm>
            <a:off x="977770" y="1447909"/>
            <a:ext cx="228329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Recopilación de datos</a:t>
            </a:r>
            <a:endParaRPr b="1" i="0" sz="1800" u="none" cap="none" strike="noStrike">
              <a:solidFill>
                <a:srgbClr val="3F3F3F"/>
              </a:solidFill>
              <a:latin typeface="Arial"/>
              <a:ea typeface="Arial"/>
              <a:cs typeface="Arial"/>
              <a:sym typeface="Arial"/>
            </a:endParaRPr>
          </a:p>
        </p:txBody>
      </p:sp>
      <p:sp>
        <p:nvSpPr>
          <p:cNvPr id="224" name="Google Shape;224;p13"/>
          <p:cNvSpPr/>
          <p:nvPr/>
        </p:nvSpPr>
        <p:spPr>
          <a:xfrm>
            <a:off x="3881348"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25" name="Google Shape;225;p13"/>
          <p:cNvCxnSpPr/>
          <p:nvPr/>
        </p:nvCxnSpPr>
        <p:spPr>
          <a:xfrm rot="10800000">
            <a:off x="402597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226" name="Google Shape;226;p13"/>
          <p:cNvSpPr txBox="1"/>
          <p:nvPr/>
        </p:nvSpPr>
        <p:spPr>
          <a:xfrm>
            <a:off x="2884325" y="4879908"/>
            <a:ext cx="228329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Análisis exploratorio de datos</a:t>
            </a:r>
            <a:endParaRPr b="1" i="0" sz="1800" u="none" cap="none" strike="noStrike">
              <a:solidFill>
                <a:srgbClr val="3F3F3F"/>
              </a:solidFill>
              <a:latin typeface="Arial"/>
              <a:ea typeface="Arial"/>
              <a:cs typeface="Arial"/>
              <a:sym typeface="Arial"/>
            </a:endParaRPr>
          </a:p>
        </p:txBody>
      </p:sp>
      <p:sp>
        <p:nvSpPr>
          <p:cNvPr id="227" name="Google Shape;227;p13"/>
          <p:cNvSpPr/>
          <p:nvPr/>
        </p:nvSpPr>
        <p:spPr>
          <a:xfrm>
            <a:off x="593252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28" name="Google Shape;228;p13"/>
          <p:cNvCxnSpPr/>
          <p:nvPr/>
        </p:nvCxnSpPr>
        <p:spPr>
          <a:xfrm rot="10800000">
            <a:off x="607715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229" name="Google Shape;229;p13"/>
          <p:cNvSpPr txBox="1"/>
          <p:nvPr/>
        </p:nvSpPr>
        <p:spPr>
          <a:xfrm>
            <a:off x="4935503" y="1447909"/>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 pequeño </a:t>
            </a:r>
            <a:endParaRPr b="0" i="0" sz="1400" u="none" cap="none" strike="noStrike">
              <a:solidFill>
                <a:srgbClr val="000000"/>
              </a:solidFill>
              <a:latin typeface="Arial"/>
              <a:ea typeface="Arial"/>
              <a:cs typeface="Arial"/>
              <a:sym typeface="Arial"/>
            </a:endParaRPr>
          </a:p>
        </p:txBody>
      </p:sp>
      <p:sp>
        <p:nvSpPr>
          <p:cNvPr id="230" name="Google Shape;230;p13"/>
          <p:cNvSpPr/>
          <p:nvPr/>
        </p:nvSpPr>
        <p:spPr>
          <a:xfrm>
            <a:off x="7839081"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31" name="Google Shape;231;p13"/>
          <p:cNvCxnSpPr/>
          <p:nvPr/>
        </p:nvCxnSpPr>
        <p:spPr>
          <a:xfrm rot="10800000">
            <a:off x="798526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232" name="Google Shape;232;p13"/>
          <p:cNvSpPr txBox="1"/>
          <p:nvPr/>
        </p:nvSpPr>
        <p:spPr>
          <a:xfrm>
            <a:off x="6843615" y="4879908"/>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 grande</a:t>
            </a:r>
            <a:endParaRPr b="1" i="0" sz="1800" u="none" cap="none" strike="noStrike">
              <a:solidFill>
                <a:srgbClr val="3F3F3F"/>
              </a:solidFill>
              <a:latin typeface="Arial"/>
              <a:ea typeface="Arial"/>
              <a:cs typeface="Arial"/>
              <a:sym typeface="Arial"/>
            </a:endParaRPr>
          </a:p>
        </p:txBody>
      </p:sp>
      <p:sp>
        <p:nvSpPr>
          <p:cNvPr id="233" name="Google Shape;233;p13"/>
          <p:cNvSpPr/>
          <p:nvPr/>
        </p:nvSpPr>
        <p:spPr>
          <a:xfrm>
            <a:off x="974563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34" name="Google Shape;234;p13"/>
          <p:cNvCxnSpPr/>
          <p:nvPr/>
        </p:nvCxnSpPr>
        <p:spPr>
          <a:xfrm rot="10800000">
            <a:off x="987782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235" name="Google Shape;235;p13"/>
          <p:cNvSpPr txBox="1"/>
          <p:nvPr/>
        </p:nvSpPr>
        <p:spPr>
          <a:xfrm>
            <a:off x="8736173" y="1586408"/>
            <a:ext cx="228329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Conclusiones</a:t>
            </a:r>
            <a:endParaRPr b="1" i="0" sz="1800" u="none" cap="none" strike="noStrike">
              <a:solidFill>
                <a:srgbClr val="3F3F3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4"/>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Modelos a dataset grande</a:t>
            </a:r>
            <a:endParaRPr b="0" i="0" sz="1800" u="none" cap="none" strike="noStrike">
              <a:solidFill>
                <a:srgbClr val="CAC9C7"/>
              </a:solidFill>
              <a:latin typeface="Arial"/>
              <a:ea typeface="Arial"/>
              <a:cs typeface="Arial"/>
              <a:sym typeface="Arial"/>
            </a:endParaRPr>
          </a:p>
        </p:txBody>
      </p:sp>
      <p:cxnSp>
        <p:nvCxnSpPr>
          <p:cNvPr id="242" name="Google Shape;242;p14"/>
          <p:cNvCxnSpPr/>
          <p:nvPr/>
        </p:nvCxnSpPr>
        <p:spPr>
          <a:xfrm>
            <a:off x="838200" y="1206963"/>
            <a:ext cx="0" cy="4848604"/>
          </a:xfrm>
          <a:prstGeom prst="straightConnector1">
            <a:avLst/>
          </a:prstGeom>
          <a:noFill/>
          <a:ln cap="flat" cmpd="sng" w="25400">
            <a:solidFill>
              <a:srgbClr val="542788"/>
            </a:solidFill>
            <a:prstDash val="solid"/>
            <a:miter lim="800000"/>
            <a:headEnd len="sm" w="sm" type="none"/>
            <a:tailEnd len="sm" w="sm" type="none"/>
          </a:ln>
        </p:spPr>
      </p:cxnSp>
      <p:sp>
        <p:nvSpPr>
          <p:cNvPr id="243" name="Google Shape;243;p14"/>
          <p:cNvSpPr txBox="1"/>
          <p:nvPr/>
        </p:nvSpPr>
        <p:spPr>
          <a:xfrm>
            <a:off x="954351" y="1206963"/>
            <a:ext cx="105155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Con lo aprendido en anterior dataset pequeño, análisis del dataset de voz (grande)</a:t>
            </a:r>
            <a:endParaRPr b="0" i="0" sz="1400" u="none" cap="none" strike="noStrike">
              <a:solidFill>
                <a:srgbClr val="000000"/>
              </a:solidFill>
              <a:latin typeface="Arial"/>
              <a:ea typeface="Arial"/>
              <a:cs typeface="Arial"/>
              <a:sym typeface="Arial"/>
            </a:endParaRPr>
          </a:p>
        </p:txBody>
      </p:sp>
      <p:pic>
        <p:nvPicPr>
          <p:cNvPr id="244" name="Google Shape;244;p14"/>
          <p:cNvPicPr preferRelativeResize="0"/>
          <p:nvPr/>
        </p:nvPicPr>
        <p:blipFill rotWithShape="1">
          <a:blip r:embed="rId3">
            <a:alphaModFix/>
          </a:blip>
          <a:srcRect b="0" l="0" r="0" t="0"/>
          <a:stretch/>
        </p:blipFill>
        <p:spPr>
          <a:xfrm>
            <a:off x="4107124" y="1912192"/>
            <a:ext cx="4210050" cy="4143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Modelos a dataset grande</a:t>
            </a:r>
            <a:endParaRPr b="0" i="0" sz="1800" u="none" cap="none" strike="noStrike">
              <a:solidFill>
                <a:srgbClr val="CAC9C7"/>
              </a:solidFill>
              <a:latin typeface="Arial"/>
              <a:ea typeface="Arial"/>
              <a:cs typeface="Arial"/>
              <a:sym typeface="Arial"/>
            </a:endParaRPr>
          </a:p>
        </p:txBody>
      </p:sp>
      <p:cxnSp>
        <p:nvCxnSpPr>
          <p:cNvPr id="251" name="Google Shape;251;p25"/>
          <p:cNvCxnSpPr/>
          <p:nvPr/>
        </p:nvCxnSpPr>
        <p:spPr>
          <a:xfrm>
            <a:off x="838200" y="1206963"/>
            <a:ext cx="0" cy="5293757"/>
          </a:xfrm>
          <a:prstGeom prst="straightConnector1">
            <a:avLst/>
          </a:prstGeom>
          <a:noFill/>
          <a:ln cap="flat" cmpd="sng" w="25400">
            <a:solidFill>
              <a:srgbClr val="542788"/>
            </a:solidFill>
            <a:prstDash val="solid"/>
            <a:miter lim="800000"/>
            <a:headEnd len="sm" w="sm" type="none"/>
            <a:tailEnd len="sm" w="sm" type="none"/>
          </a:ln>
        </p:spPr>
      </p:cxnSp>
      <p:sp>
        <p:nvSpPr>
          <p:cNvPr id="252" name="Google Shape;252;p25"/>
          <p:cNvSpPr txBox="1"/>
          <p:nvPr/>
        </p:nvSpPr>
        <p:spPr>
          <a:xfrm>
            <a:off x="954351" y="1206963"/>
            <a:ext cx="105155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¿Qué es SMOTE (</a:t>
            </a:r>
            <a:r>
              <a:rPr b="1" i="1" lang="en-GB" sz="1800" u="none" cap="none" strike="noStrike">
                <a:solidFill>
                  <a:srgbClr val="542788"/>
                </a:solidFill>
                <a:highlight>
                  <a:srgbClr val="FFFFFF"/>
                </a:highlight>
                <a:latin typeface="Arial"/>
                <a:ea typeface="Arial"/>
                <a:cs typeface="Arial"/>
                <a:sym typeface="Arial"/>
              </a:rPr>
              <a:t>Synthetic Minority Over-sampling Technique)</a:t>
            </a:r>
            <a:r>
              <a:rPr b="1" i="0" lang="en-GB" sz="1800" u="none" cap="none" strike="noStrike">
                <a:solidFill>
                  <a:srgbClr val="542788"/>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p:txBody>
      </p:sp>
      <p:sp>
        <p:nvSpPr>
          <p:cNvPr id="253" name="Google Shape;253;p25"/>
          <p:cNvSpPr txBox="1"/>
          <p:nvPr/>
        </p:nvSpPr>
        <p:spPr>
          <a:xfrm>
            <a:off x="1089592" y="1704425"/>
            <a:ext cx="10460100" cy="33246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en-GB" sz="1500" u="none" cap="none" strike="noStrike">
                <a:solidFill>
                  <a:srgbClr val="001578"/>
                </a:solidFill>
                <a:highlight>
                  <a:srgbClr val="FFFFFF"/>
                </a:highlight>
                <a:latin typeface="Arial"/>
                <a:ea typeface="Arial"/>
                <a:cs typeface="Arial"/>
                <a:sym typeface="Arial"/>
              </a:rPr>
              <a:t>Se usa cuando - en un problema de clasificación - las clases que hay que discriminar no están representadas proporcionalmente. Si no tenemos en cuenta este desequilibrio, el clasificador tenderá a predecir la clase mayoritaria.</a:t>
            </a:r>
            <a:endParaRPr b="0" i="0" sz="1500" u="none" cap="none" strike="noStrike">
              <a:solidFill>
                <a:srgbClr val="001578"/>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1578"/>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1578"/>
              </a:buClr>
              <a:buSzPts val="1500"/>
              <a:buFont typeface="Arial"/>
              <a:buChar char="-"/>
            </a:pPr>
            <a:r>
              <a:rPr b="0" i="0" lang="en-GB" sz="1500" u="none" cap="none" strike="noStrike">
                <a:solidFill>
                  <a:srgbClr val="001578"/>
                </a:solidFill>
                <a:highlight>
                  <a:srgbClr val="FFFFFF"/>
                </a:highlight>
                <a:latin typeface="Arial"/>
                <a:ea typeface="Arial"/>
                <a:cs typeface="Arial"/>
                <a:sym typeface="Arial"/>
              </a:rPr>
              <a:t>SMOTE genera de forma sintética nuevos elementos de la clase minoritaria usando como referencia los elementos de dicha clase ya presentes en el conjunto de datos. ¿Cómo?</a:t>
            </a:r>
            <a:endParaRPr b="0" i="0" sz="1500" u="none" cap="none" strike="noStrike">
              <a:solidFill>
                <a:srgbClr val="001578"/>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1578"/>
              </a:solidFill>
              <a:highlight>
                <a:srgbClr val="FFFFFF"/>
              </a:highlight>
              <a:latin typeface="Arial"/>
              <a:ea typeface="Arial"/>
              <a:cs typeface="Arial"/>
              <a:sym typeface="Arial"/>
            </a:endParaRPr>
          </a:p>
          <a:p>
            <a:pPr indent="-323850" lvl="0" marL="1371600" marR="0" rtl="0" algn="l">
              <a:lnSpc>
                <a:spcPct val="100000"/>
              </a:lnSpc>
              <a:spcBef>
                <a:spcPts val="0"/>
              </a:spcBef>
              <a:spcAft>
                <a:spcPts val="0"/>
              </a:spcAft>
              <a:buClr>
                <a:srgbClr val="001578"/>
              </a:buClr>
              <a:buSzPts val="1500"/>
              <a:buFont typeface="Arial"/>
              <a:buAutoNum type="alphaLcPeriod"/>
            </a:pPr>
            <a:r>
              <a:rPr b="0" i="0" lang="en-GB" sz="1500" u="none" cap="none" strike="noStrike">
                <a:solidFill>
                  <a:srgbClr val="001578"/>
                </a:solidFill>
                <a:highlight>
                  <a:srgbClr val="FFFFFF"/>
                </a:highlight>
                <a:latin typeface="Arial"/>
                <a:ea typeface="Arial"/>
                <a:cs typeface="Arial"/>
                <a:sym typeface="Arial"/>
              </a:rPr>
              <a:t>Elige un elemento de la clase minoritaria al azar</a:t>
            </a:r>
            <a:endParaRPr b="0" i="0" sz="1500" u="none" cap="none" strike="noStrike">
              <a:solidFill>
                <a:srgbClr val="001578"/>
              </a:solidFill>
              <a:highlight>
                <a:srgbClr val="FFFFFF"/>
              </a:highlight>
              <a:latin typeface="Arial"/>
              <a:ea typeface="Arial"/>
              <a:cs typeface="Arial"/>
              <a:sym typeface="Arial"/>
            </a:endParaRPr>
          </a:p>
          <a:p>
            <a:pPr indent="0" lvl="0" marL="18288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1578"/>
              </a:solidFill>
              <a:highlight>
                <a:srgbClr val="FFFFFF"/>
              </a:highlight>
              <a:latin typeface="Arial"/>
              <a:ea typeface="Arial"/>
              <a:cs typeface="Arial"/>
              <a:sym typeface="Arial"/>
            </a:endParaRPr>
          </a:p>
          <a:p>
            <a:pPr indent="-323850" lvl="0" marL="1371600" marR="0" rtl="0" algn="l">
              <a:lnSpc>
                <a:spcPct val="100000"/>
              </a:lnSpc>
              <a:spcBef>
                <a:spcPts val="0"/>
              </a:spcBef>
              <a:spcAft>
                <a:spcPts val="0"/>
              </a:spcAft>
              <a:buClr>
                <a:srgbClr val="001578"/>
              </a:buClr>
              <a:buSzPts val="1500"/>
              <a:buFont typeface="Arial"/>
              <a:buAutoNum type="alphaLcPeriod"/>
            </a:pPr>
            <a:r>
              <a:rPr b="0" i="0" lang="en-GB" sz="1500" u="none" cap="none" strike="noStrike">
                <a:solidFill>
                  <a:srgbClr val="001578"/>
                </a:solidFill>
                <a:highlight>
                  <a:srgbClr val="FFFFFF"/>
                </a:highlight>
                <a:latin typeface="Arial"/>
                <a:ea typeface="Arial"/>
                <a:cs typeface="Arial"/>
                <a:sym typeface="Arial"/>
              </a:rPr>
              <a:t>Escoge un número de vecinos cercanos a este elemento</a:t>
            </a:r>
            <a:endParaRPr b="0" i="0" sz="1500" u="none" cap="none" strike="noStrike">
              <a:solidFill>
                <a:srgbClr val="001578"/>
              </a:solidFill>
              <a:highlight>
                <a:srgbClr val="FFFFFF"/>
              </a:highlight>
              <a:latin typeface="Arial"/>
              <a:ea typeface="Arial"/>
              <a:cs typeface="Arial"/>
              <a:sym typeface="Arial"/>
            </a:endParaRPr>
          </a:p>
          <a:p>
            <a:pPr indent="0" lvl="0" marL="18288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1578"/>
              </a:solidFill>
              <a:highlight>
                <a:srgbClr val="FFFFFF"/>
              </a:highlight>
              <a:latin typeface="Arial"/>
              <a:ea typeface="Arial"/>
              <a:cs typeface="Arial"/>
              <a:sym typeface="Arial"/>
            </a:endParaRPr>
          </a:p>
          <a:p>
            <a:pPr indent="-323850" lvl="0" marL="1371600" marR="0" rtl="0" algn="l">
              <a:lnSpc>
                <a:spcPct val="100000"/>
              </a:lnSpc>
              <a:spcBef>
                <a:spcPts val="0"/>
              </a:spcBef>
              <a:spcAft>
                <a:spcPts val="0"/>
              </a:spcAft>
              <a:buClr>
                <a:srgbClr val="001578"/>
              </a:buClr>
              <a:buSzPts val="1500"/>
              <a:buFont typeface="Arial"/>
              <a:buAutoNum type="alphaLcPeriod"/>
            </a:pPr>
            <a:r>
              <a:rPr b="0" i="0" lang="en-GB" sz="1500" u="none" cap="none" strike="noStrike">
                <a:solidFill>
                  <a:srgbClr val="001578"/>
                </a:solidFill>
                <a:highlight>
                  <a:srgbClr val="FFFFFF"/>
                </a:highlight>
                <a:latin typeface="Arial"/>
                <a:ea typeface="Arial"/>
                <a:cs typeface="Arial"/>
                <a:sym typeface="Arial"/>
              </a:rPr>
              <a:t>Elige uno de estos vecinos </a:t>
            </a:r>
            <a:endParaRPr b="0" i="0" sz="1500" u="none" cap="none" strike="noStrike">
              <a:solidFill>
                <a:srgbClr val="001578"/>
              </a:solidFill>
              <a:highlight>
                <a:srgbClr val="FFFFFF"/>
              </a:highlight>
              <a:latin typeface="Arial"/>
              <a:ea typeface="Arial"/>
              <a:cs typeface="Arial"/>
              <a:sym typeface="Arial"/>
            </a:endParaRPr>
          </a:p>
          <a:p>
            <a:pPr indent="0" lvl="0" marL="18288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1578"/>
              </a:solidFill>
              <a:highlight>
                <a:srgbClr val="FFFFFF"/>
              </a:highlight>
              <a:latin typeface="Arial"/>
              <a:ea typeface="Arial"/>
              <a:cs typeface="Arial"/>
              <a:sym typeface="Arial"/>
            </a:endParaRPr>
          </a:p>
          <a:p>
            <a:pPr indent="-323850" lvl="0" marL="1371600" marR="0" rtl="0" algn="l">
              <a:lnSpc>
                <a:spcPct val="100000"/>
              </a:lnSpc>
              <a:spcBef>
                <a:spcPts val="0"/>
              </a:spcBef>
              <a:spcAft>
                <a:spcPts val="0"/>
              </a:spcAft>
              <a:buClr>
                <a:srgbClr val="001578"/>
              </a:buClr>
              <a:buSzPts val="1500"/>
              <a:buFont typeface="Arial"/>
              <a:buAutoNum type="alphaLcPeriod"/>
            </a:pPr>
            <a:r>
              <a:rPr b="0" i="0" lang="en-GB" sz="1500" u="none" cap="none" strike="noStrike">
                <a:solidFill>
                  <a:srgbClr val="001578"/>
                </a:solidFill>
                <a:highlight>
                  <a:srgbClr val="FFFFFF"/>
                </a:highlight>
                <a:latin typeface="Arial"/>
                <a:ea typeface="Arial"/>
                <a:cs typeface="Arial"/>
                <a:sym typeface="Arial"/>
              </a:rPr>
              <a:t>Se genera un nuevo elemento de la clase minoritaria</a:t>
            </a:r>
            <a:endParaRPr b="0" i="0" sz="1500" u="none" cap="none" strike="noStrike">
              <a:solidFill>
                <a:srgbClr val="001578"/>
              </a:solidFill>
              <a:highlight>
                <a:srgbClr val="FFFFFF"/>
              </a:highlight>
              <a:latin typeface="Arial"/>
              <a:ea typeface="Arial"/>
              <a:cs typeface="Arial"/>
              <a:sym typeface="Arial"/>
            </a:endParaRPr>
          </a:p>
        </p:txBody>
      </p:sp>
      <p:pic>
        <p:nvPicPr>
          <p:cNvPr id="254" name="Google Shape;254;p25"/>
          <p:cNvPicPr preferRelativeResize="0"/>
          <p:nvPr/>
        </p:nvPicPr>
        <p:blipFill rotWithShape="1">
          <a:blip r:embed="rId3">
            <a:alphaModFix/>
          </a:blip>
          <a:srcRect b="0" l="0" r="0" t="0"/>
          <a:stretch/>
        </p:blipFill>
        <p:spPr>
          <a:xfrm>
            <a:off x="8008700" y="3228750"/>
            <a:ext cx="4063550" cy="1974625"/>
          </a:xfrm>
          <a:prstGeom prst="rect">
            <a:avLst/>
          </a:prstGeom>
          <a:noFill/>
          <a:ln>
            <a:noFill/>
          </a:ln>
        </p:spPr>
      </p:pic>
      <p:sp>
        <p:nvSpPr>
          <p:cNvPr id="255" name="Google Shape;255;p25"/>
          <p:cNvSpPr txBox="1"/>
          <p:nvPr/>
        </p:nvSpPr>
        <p:spPr>
          <a:xfrm>
            <a:off x="9590350" y="5270450"/>
            <a:ext cx="2481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Ma et al., 2019, </a:t>
            </a:r>
            <a:r>
              <a:rPr b="0" i="0" lang="en-GB" sz="1100" u="sng" cap="none" strike="noStrike">
                <a:solidFill>
                  <a:schemeClr val="hlink"/>
                </a:solidFill>
                <a:highlight>
                  <a:srgbClr val="FFFFFF"/>
                </a:highlight>
                <a:latin typeface="Arial"/>
                <a:ea typeface="Arial"/>
                <a:cs typeface="Arial"/>
                <a:sym typeface="Arial"/>
                <a:hlinkClick r:id="rId4"/>
              </a:rPr>
              <a:t>10.3390/rs11070846</a:t>
            </a:r>
            <a:endParaRPr b="0" i="0" sz="1100" u="sng" cap="none" strike="noStrike">
              <a:solidFill>
                <a:schemeClr val="hlink"/>
              </a:solidFill>
              <a:highlight>
                <a:srgbClr val="FFFFFF"/>
              </a:highlight>
              <a:latin typeface="Arial"/>
              <a:ea typeface="Arial"/>
              <a:cs typeface="Arial"/>
              <a:sym typeface="Arial"/>
            </a:endParaRPr>
          </a:p>
        </p:txBody>
      </p:sp>
      <p:pic>
        <p:nvPicPr>
          <p:cNvPr id="256" name="Google Shape;256;p25"/>
          <p:cNvPicPr preferRelativeResize="0"/>
          <p:nvPr/>
        </p:nvPicPr>
        <p:blipFill rotWithShape="1">
          <a:blip r:embed="rId3">
            <a:alphaModFix/>
          </a:blip>
          <a:srcRect b="54038" l="47188" r="47318" t="26984"/>
          <a:stretch/>
        </p:blipFill>
        <p:spPr>
          <a:xfrm>
            <a:off x="6738750" y="3309925"/>
            <a:ext cx="239499" cy="402025"/>
          </a:xfrm>
          <a:prstGeom prst="rect">
            <a:avLst/>
          </a:prstGeom>
          <a:noFill/>
          <a:ln>
            <a:noFill/>
          </a:ln>
        </p:spPr>
      </p:pic>
      <p:pic>
        <p:nvPicPr>
          <p:cNvPr id="257" name="Google Shape;257;p25"/>
          <p:cNvPicPr preferRelativeResize="0"/>
          <p:nvPr/>
        </p:nvPicPr>
        <p:blipFill rotWithShape="1">
          <a:blip r:embed="rId3">
            <a:alphaModFix/>
          </a:blip>
          <a:srcRect b="42222" l="47253" r="48501" t="40345"/>
          <a:stretch/>
        </p:blipFill>
        <p:spPr>
          <a:xfrm>
            <a:off x="7457200" y="3711950"/>
            <a:ext cx="185075" cy="369325"/>
          </a:xfrm>
          <a:prstGeom prst="rect">
            <a:avLst/>
          </a:prstGeom>
          <a:noFill/>
          <a:ln>
            <a:noFill/>
          </a:ln>
        </p:spPr>
      </p:pic>
      <p:pic>
        <p:nvPicPr>
          <p:cNvPr id="258" name="Google Shape;258;p25"/>
          <p:cNvPicPr preferRelativeResize="0"/>
          <p:nvPr/>
        </p:nvPicPr>
        <p:blipFill rotWithShape="1">
          <a:blip r:embed="rId3">
            <a:alphaModFix/>
          </a:blip>
          <a:srcRect b="2847" l="47253" r="47252" t="74543"/>
          <a:stretch/>
        </p:blipFill>
        <p:spPr>
          <a:xfrm>
            <a:off x="7108850" y="4534350"/>
            <a:ext cx="239499" cy="478975"/>
          </a:xfrm>
          <a:prstGeom prst="rect">
            <a:avLst/>
          </a:prstGeom>
          <a:noFill/>
          <a:ln>
            <a:noFill/>
          </a:ln>
        </p:spPr>
      </p:pic>
      <p:pic>
        <p:nvPicPr>
          <p:cNvPr id="259" name="Google Shape;259;p25"/>
          <p:cNvPicPr preferRelativeResize="0"/>
          <p:nvPr/>
        </p:nvPicPr>
        <p:blipFill rotWithShape="1">
          <a:blip r:embed="rId3">
            <a:alphaModFix/>
          </a:blip>
          <a:srcRect b="19804" l="47253" r="47252" t="57587"/>
          <a:stretch/>
        </p:blipFill>
        <p:spPr>
          <a:xfrm>
            <a:off x="4997025" y="4153525"/>
            <a:ext cx="239499" cy="478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5"/>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Modelos a dataset grande</a:t>
            </a:r>
            <a:endParaRPr b="0" i="0" sz="1800" u="none" cap="none" strike="noStrike">
              <a:solidFill>
                <a:srgbClr val="CAC9C7"/>
              </a:solidFill>
              <a:latin typeface="Arial"/>
              <a:ea typeface="Arial"/>
              <a:cs typeface="Arial"/>
              <a:sym typeface="Arial"/>
            </a:endParaRPr>
          </a:p>
        </p:txBody>
      </p:sp>
      <p:cxnSp>
        <p:nvCxnSpPr>
          <p:cNvPr id="266" name="Google Shape;266;p15"/>
          <p:cNvCxnSpPr/>
          <p:nvPr/>
        </p:nvCxnSpPr>
        <p:spPr>
          <a:xfrm>
            <a:off x="838200" y="1206963"/>
            <a:ext cx="0" cy="5293757"/>
          </a:xfrm>
          <a:prstGeom prst="straightConnector1">
            <a:avLst/>
          </a:prstGeom>
          <a:noFill/>
          <a:ln cap="flat" cmpd="sng" w="25400">
            <a:solidFill>
              <a:srgbClr val="542788"/>
            </a:solidFill>
            <a:prstDash val="solid"/>
            <a:miter lim="800000"/>
            <a:headEnd len="sm" w="sm" type="none"/>
            <a:tailEnd len="sm" w="sm" type="none"/>
          </a:ln>
        </p:spPr>
      </p:cxnSp>
      <p:sp>
        <p:nvSpPr>
          <p:cNvPr id="267" name="Google Shape;267;p15"/>
          <p:cNvSpPr txBox="1"/>
          <p:nvPr/>
        </p:nvSpPr>
        <p:spPr>
          <a:xfrm>
            <a:off x="954351" y="1206963"/>
            <a:ext cx="105155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Comprobamos varios modelos con el dataset de voz (grande) después de aplicar SMOTE</a:t>
            </a:r>
            <a:endParaRPr b="0" i="0" sz="1400" u="none" cap="none" strike="noStrike">
              <a:solidFill>
                <a:srgbClr val="000000"/>
              </a:solidFill>
              <a:latin typeface="Arial"/>
              <a:ea typeface="Arial"/>
              <a:cs typeface="Arial"/>
              <a:sym typeface="Arial"/>
            </a:endParaRPr>
          </a:p>
        </p:txBody>
      </p:sp>
      <p:sp>
        <p:nvSpPr>
          <p:cNvPr id="268" name="Google Shape;268;p15"/>
          <p:cNvSpPr txBox="1"/>
          <p:nvPr/>
        </p:nvSpPr>
        <p:spPr>
          <a:xfrm>
            <a:off x="954351" y="1576295"/>
            <a:ext cx="4345500" cy="480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12121"/>
                </a:solidFill>
                <a:highlight>
                  <a:srgbClr val="FFFFFF"/>
                </a:highlight>
                <a:latin typeface="Arial"/>
                <a:ea typeface="Arial"/>
                <a:cs typeface="Arial"/>
                <a:sym typeface="Arial"/>
              </a:rPr>
              <a:t>Accuracies (con SMOTE)</a:t>
            </a:r>
            <a:r>
              <a:rPr b="0" i="0" lang="en-GB" sz="1800" u="none" cap="none" strike="noStrike">
                <a:solidFill>
                  <a:srgbClr val="212121"/>
                </a:solidFill>
                <a:highlight>
                  <a:srgbClr val="FFFFFF"/>
                </a:highlight>
                <a:latin typeface="Arial"/>
                <a:ea typeface="Arial"/>
                <a:cs typeface="Arial"/>
                <a:sym typeface="Arial"/>
              </a:rPr>
              <a:t>:</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KNN-3 = 0.9646017699115044</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SVM = 0.9336283185840708</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NB = 0.8141592920353983</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RF = 0.9336283185840708</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BC = 0.911504424778761</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XGB = 0.9513274336283186</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Catboost = 0.9646017699115044</a:t>
            </a:r>
            <a:endParaRPr b="0" i="0" sz="1800" u="none" cap="none" strike="noStrike">
              <a:solidFill>
                <a:srgbClr val="212121"/>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12121"/>
                </a:solidFill>
                <a:highlight>
                  <a:srgbClr val="FFFFFF"/>
                </a:highlight>
                <a:latin typeface="Arial"/>
                <a:ea typeface="Arial"/>
                <a:cs typeface="Arial"/>
                <a:sym typeface="Arial"/>
              </a:rPr>
              <a:t>Area under the curve (con SMOTE)</a:t>
            </a:r>
            <a:r>
              <a:rPr b="0" i="0" lang="en-GB" sz="1800" u="none" cap="none" strike="noStrike">
                <a:solidFill>
                  <a:srgbClr val="212121"/>
                </a:solidFill>
                <a:highlight>
                  <a:srgbClr val="FFFFFF"/>
                </a:highlight>
                <a:latin typeface="Arial"/>
                <a:ea typeface="Arial"/>
                <a:cs typeface="Arial"/>
                <a:sym typeface="Arial"/>
              </a:rPr>
              <a:t>:</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KNN-3 = 0.9636363636363636</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SVM = 0.9325235109717868</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NB = 0.8140282131661443</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RF = 0.9325235109717868</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BC = 0.9100313479623825</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XGB = 0.9509404388714734</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Catboost = 0.9643416927899686</a:t>
            </a:r>
            <a:endParaRPr b="1" i="0" sz="1800" u="sng" cap="none" strike="noStrike">
              <a:solidFill>
                <a:srgbClr val="3F3F3F"/>
              </a:solidFill>
              <a:latin typeface="Arial"/>
              <a:ea typeface="Arial"/>
              <a:cs typeface="Arial"/>
              <a:sym typeface="Arial"/>
            </a:endParaRPr>
          </a:p>
        </p:txBody>
      </p:sp>
      <p:pic>
        <p:nvPicPr>
          <p:cNvPr id="269" name="Google Shape;269;p15"/>
          <p:cNvPicPr preferRelativeResize="0"/>
          <p:nvPr/>
        </p:nvPicPr>
        <p:blipFill rotWithShape="1">
          <a:blip r:embed="rId3">
            <a:alphaModFix/>
          </a:blip>
          <a:srcRect b="0" l="0" r="0" t="0"/>
          <a:stretch/>
        </p:blipFill>
        <p:spPr>
          <a:xfrm>
            <a:off x="5122825" y="1872601"/>
            <a:ext cx="6082548" cy="2390300"/>
          </a:xfrm>
          <a:prstGeom prst="rect">
            <a:avLst/>
          </a:prstGeom>
          <a:noFill/>
          <a:ln>
            <a:noFill/>
          </a:ln>
        </p:spPr>
      </p:pic>
      <p:sp>
        <p:nvSpPr>
          <p:cNvPr id="270" name="Google Shape;270;p15"/>
          <p:cNvSpPr txBox="1"/>
          <p:nvPr/>
        </p:nvSpPr>
        <p:spPr>
          <a:xfrm>
            <a:off x="7906175" y="1646175"/>
            <a:ext cx="908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KNN - 3</a:t>
            </a:r>
            <a:endParaRPr b="1" i="0" sz="1400" u="none" cap="none" strike="noStrike">
              <a:solidFill>
                <a:srgbClr val="000000"/>
              </a:solidFill>
              <a:latin typeface="Arial"/>
              <a:ea typeface="Arial"/>
              <a:cs typeface="Arial"/>
              <a:sym typeface="Arial"/>
            </a:endParaRPr>
          </a:p>
        </p:txBody>
      </p:sp>
      <p:sp>
        <p:nvSpPr>
          <p:cNvPr id="271" name="Google Shape;271;p15"/>
          <p:cNvSpPr txBox="1"/>
          <p:nvPr/>
        </p:nvSpPr>
        <p:spPr>
          <a:xfrm>
            <a:off x="7637975" y="4167325"/>
            <a:ext cx="1624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Catboost (CAT)</a:t>
            </a:r>
            <a:endParaRPr b="1" i="0" sz="1400" u="none" cap="none" strike="noStrike">
              <a:solidFill>
                <a:srgbClr val="000000"/>
              </a:solidFill>
              <a:latin typeface="Arial"/>
              <a:ea typeface="Arial"/>
              <a:cs typeface="Arial"/>
              <a:sym typeface="Arial"/>
            </a:endParaRPr>
          </a:p>
        </p:txBody>
      </p:sp>
      <p:pic>
        <p:nvPicPr>
          <p:cNvPr id="272" name="Google Shape;272;p15"/>
          <p:cNvPicPr preferRelativeResize="0"/>
          <p:nvPr/>
        </p:nvPicPr>
        <p:blipFill rotWithShape="1">
          <a:blip r:embed="rId4">
            <a:alphaModFix/>
          </a:blip>
          <a:srcRect b="0" l="0" r="0" t="0"/>
          <a:stretch/>
        </p:blipFill>
        <p:spPr>
          <a:xfrm>
            <a:off x="5452250" y="4475116"/>
            <a:ext cx="5673276" cy="22304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2"/>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Objetivos</a:t>
            </a:r>
            <a:endParaRPr b="0" i="0" sz="1800" u="none" cap="none" strike="noStrike">
              <a:solidFill>
                <a:srgbClr val="CAC9C7"/>
              </a:solidFill>
              <a:latin typeface="Arial"/>
              <a:ea typeface="Arial"/>
              <a:cs typeface="Arial"/>
              <a:sym typeface="Arial"/>
            </a:endParaRPr>
          </a:p>
        </p:txBody>
      </p:sp>
      <p:cxnSp>
        <p:nvCxnSpPr>
          <p:cNvPr id="37" name="Google Shape;37;p2"/>
          <p:cNvCxnSpPr/>
          <p:nvPr/>
        </p:nvCxnSpPr>
        <p:spPr>
          <a:xfrm>
            <a:off x="838200" y="1206963"/>
            <a:ext cx="0" cy="4820613"/>
          </a:xfrm>
          <a:prstGeom prst="straightConnector1">
            <a:avLst/>
          </a:prstGeom>
          <a:noFill/>
          <a:ln cap="flat" cmpd="sng" w="25400">
            <a:solidFill>
              <a:srgbClr val="542788"/>
            </a:solidFill>
            <a:prstDash val="solid"/>
            <a:miter lim="800000"/>
            <a:headEnd len="sm" w="sm" type="none"/>
            <a:tailEnd len="sm" w="sm" type="none"/>
          </a:ln>
        </p:spPr>
      </p:cxnSp>
      <p:sp>
        <p:nvSpPr>
          <p:cNvPr id="38" name="Google Shape;38;p2"/>
          <p:cNvSpPr txBox="1"/>
          <p:nvPr/>
        </p:nvSpPr>
        <p:spPr>
          <a:xfrm>
            <a:off x="954351" y="1206963"/>
            <a:ext cx="10648764" cy="28622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¿Se puede predecir si un paciente tiene Parkinson mediante el análisis de grabaciones de voz?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542788"/>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262626"/>
                </a:solidFill>
                <a:latin typeface="Arial"/>
                <a:ea typeface="Arial"/>
                <a:cs typeface="Arial"/>
                <a:sym typeface="Arial"/>
              </a:rPr>
              <a:t>Búsqueda de datasets que tengan grabaciones de voz de personas con Parkinson</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62626"/>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262626"/>
                </a:solidFill>
                <a:latin typeface="Arial"/>
                <a:ea typeface="Arial"/>
                <a:cs typeface="Arial"/>
                <a:sym typeface="Arial"/>
              </a:rPr>
              <a:t>Análisis de las variables aportadas para comprobar cuáles son las que tienen más peso en su clasificación</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62626"/>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262626"/>
                </a:solidFill>
                <a:latin typeface="Arial"/>
                <a:ea typeface="Arial"/>
                <a:cs typeface="Arial"/>
                <a:sym typeface="Arial"/>
              </a:rPr>
              <a:t>Aplicación de métodos de clasificación para diagnosticar personas con Parkinson.</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62626"/>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262626"/>
                </a:solidFill>
                <a:latin typeface="Arial"/>
                <a:ea typeface="Arial"/>
                <a:cs typeface="Arial"/>
                <a:sym typeface="Arial"/>
              </a:rPr>
              <a:t>Dar respuesta a nuestra pregunta: ¿es posible?</a:t>
            </a:r>
            <a:endParaRPr b="0" i="0" sz="1800" u="none" cap="none" strike="noStrike">
              <a:solidFill>
                <a:srgbClr val="262626"/>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Modelos a dataset grande</a:t>
            </a:r>
            <a:endParaRPr b="0" i="0" sz="1800" u="none" cap="none" strike="noStrike">
              <a:solidFill>
                <a:srgbClr val="CAC9C7"/>
              </a:solidFill>
              <a:latin typeface="Arial"/>
              <a:ea typeface="Arial"/>
              <a:cs typeface="Arial"/>
              <a:sym typeface="Arial"/>
            </a:endParaRPr>
          </a:p>
        </p:txBody>
      </p:sp>
      <p:cxnSp>
        <p:nvCxnSpPr>
          <p:cNvPr id="279" name="Google Shape;279;p27"/>
          <p:cNvCxnSpPr/>
          <p:nvPr/>
        </p:nvCxnSpPr>
        <p:spPr>
          <a:xfrm>
            <a:off x="838200" y="1206963"/>
            <a:ext cx="0" cy="5293757"/>
          </a:xfrm>
          <a:prstGeom prst="straightConnector1">
            <a:avLst/>
          </a:prstGeom>
          <a:noFill/>
          <a:ln cap="flat" cmpd="sng" w="25400">
            <a:solidFill>
              <a:srgbClr val="542788"/>
            </a:solidFill>
            <a:prstDash val="solid"/>
            <a:miter lim="800000"/>
            <a:headEnd len="sm" w="sm" type="none"/>
            <a:tailEnd len="sm" w="sm" type="none"/>
          </a:ln>
        </p:spPr>
      </p:cxnSp>
      <p:sp>
        <p:nvSpPr>
          <p:cNvPr id="280" name="Google Shape;280;p27"/>
          <p:cNvSpPr txBox="1"/>
          <p:nvPr/>
        </p:nvSpPr>
        <p:spPr>
          <a:xfrm>
            <a:off x="954351" y="1206963"/>
            <a:ext cx="105155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800" u="none" cap="none" strike="noStrike">
                <a:solidFill>
                  <a:srgbClr val="542788"/>
                </a:solidFill>
                <a:latin typeface="Arial"/>
                <a:ea typeface="Arial"/>
                <a:cs typeface="Arial"/>
                <a:sym typeface="Arial"/>
              </a:rPr>
              <a:t>¿Qué es el método StratifiedGroupKFold?</a:t>
            </a:r>
            <a:endParaRPr b="0" i="0" sz="1400" u="none" cap="none" strike="noStrike">
              <a:solidFill>
                <a:srgbClr val="000000"/>
              </a:solidFill>
              <a:latin typeface="Arial"/>
              <a:ea typeface="Arial"/>
              <a:cs typeface="Arial"/>
              <a:sym typeface="Arial"/>
            </a:endParaRPr>
          </a:p>
        </p:txBody>
      </p:sp>
      <p:sp>
        <p:nvSpPr>
          <p:cNvPr id="281" name="Google Shape;281;p27"/>
          <p:cNvSpPr txBox="1"/>
          <p:nvPr/>
        </p:nvSpPr>
        <p:spPr>
          <a:xfrm>
            <a:off x="1009848" y="1700808"/>
            <a:ext cx="10344000" cy="5064000"/>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None/>
            </a:pPr>
            <a:r>
              <a:rPr b="0" i="0" lang="en-GB" sz="1500" u="none" cap="none" strike="noStrike">
                <a:solidFill>
                  <a:srgbClr val="001578"/>
                </a:solidFill>
                <a:highlight>
                  <a:srgbClr val="FFFFFF"/>
                </a:highlight>
                <a:latin typeface="Arial"/>
                <a:ea typeface="Arial"/>
                <a:cs typeface="Arial"/>
                <a:sym typeface="Arial"/>
              </a:rPr>
              <a:t>Es una técnica de validación cruzada que realiza: </a:t>
            </a:r>
            <a:endParaRPr/>
          </a:p>
          <a:p>
            <a:pPr indent="0" lvl="0" marL="139700" marR="0" rtl="0" algn="l">
              <a:lnSpc>
                <a:spcPct val="100000"/>
              </a:lnSpc>
              <a:spcBef>
                <a:spcPts val="0"/>
              </a:spcBef>
              <a:spcAft>
                <a:spcPts val="0"/>
              </a:spcAft>
              <a:buNone/>
            </a:pPr>
            <a:r>
              <a:t/>
            </a:r>
            <a:endParaRPr b="0" i="0" sz="16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t/>
            </a:r>
            <a:endParaRPr b="0" i="0" sz="16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t/>
            </a:r>
            <a:endParaRPr b="0" i="0" sz="16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t/>
            </a:r>
            <a:endParaRPr b="0" i="0" sz="16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t/>
            </a:r>
            <a:endParaRPr b="0" i="0" sz="16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t/>
            </a:r>
            <a:endParaRPr b="0" i="0" sz="16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t/>
            </a:r>
            <a:endParaRPr b="0" i="0" sz="16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t/>
            </a:r>
            <a:endParaRPr b="0" i="0" sz="16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t/>
            </a:r>
            <a:endParaRPr b="0" i="0" sz="15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t/>
            </a:r>
            <a:endParaRPr b="0" i="0" sz="15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t/>
            </a:r>
            <a:endParaRPr b="0" i="0" sz="15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rPr b="0" i="0" lang="en-GB" sz="1500" u="none" cap="none" strike="noStrike">
                <a:solidFill>
                  <a:srgbClr val="001578"/>
                </a:solidFill>
                <a:highlight>
                  <a:srgbClr val="FFFFFF"/>
                </a:highlight>
                <a:latin typeface="Arial"/>
                <a:ea typeface="Arial"/>
                <a:cs typeface="Arial"/>
                <a:sym typeface="Arial"/>
              </a:rPr>
              <a:t>Se utiliza para tener </a:t>
            </a:r>
            <a:r>
              <a:rPr b="0" i="0" lang="en-GB" sz="1500" u="sng" cap="none" strike="noStrike">
                <a:solidFill>
                  <a:srgbClr val="001578"/>
                </a:solidFill>
                <a:highlight>
                  <a:srgbClr val="FFFFFF"/>
                </a:highlight>
                <a:latin typeface="Arial"/>
                <a:ea typeface="Arial"/>
                <a:cs typeface="Arial"/>
                <a:sym typeface="Arial"/>
              </a:rPr>
              <a:t>estimaciones conservadoras </a:t>
            </a:r>
            <a:r>
              <a:rPr b="0" i="0" lang="en-GB" sz="1500" u="none" cap="none" strike="noStrike">
                <a:solidFill>
                  <a:srgbClr val="001578"/>
                </a:solidFill>
                <a:highlight>
                  <a:srgbClr val="FFFFFF"/>
                </a:highlight>
                <a:latin typeface="Arial"/>
                <a:ea typeface="Arial"/>
                <a:cs typeface="Arial"/>
                <a:sym typeface="Arial"/>
              </a:rPr>
              <a:t>(«orientadas a tener idea del peor caso») de la capacidad de generalización de los modelos (media de los Accuracy, AUC etc) que complementen a las otras técnicas presentadas.</a:t>
            </a:r>
            <a:endParaRPr/>
          </a:p>
          <a:p>
            <a:pPr indent="0" lvl="0" marL="139700" marR="0" rtl="0" algn="l">
              <a:lnSpc>
                <a:spcPct val="100000"/>
              </a:lnSpc>
              <a:spcBef>
                <a:spcPts val="0"/>
              </a:spcBef>
              <a:spcAft>
                <a:spcPts val="0"/>
              </a:spcAft>
              <a:buNone/>
            </a:pPr>
            <a:r>
              <a:t/>
            </a:r>
            <a:endParaRPr b="0" i="0" sz="1500" u="none" cap="none" strike="noStrike">
              <a:solidFill>
                <a:srgbClr val="001578"/>
              </a:solidFill>
              <a:highlight>
                <a:srgbClr val="FFFFFF"/>
              </a:highlight>
              <a:latin typeface="Arial"/>
              <a:ea typeface="Arial"/>
              <a:cs typeface="Arial"/>
              <a:sym typeface="Arial"/>
            </a:endParaRPr>
          </a:p>
          <a:p>
            <a:pPr indent="0" lvl="0" marL="139700" marR="0" rtl="0" algn="l">
              <a:lnSpc>
                <a:spcPct val="100000"/>
              </a:lnSpc>
              <a:spcBef>
                <a:spcPts val="0"/>
              </a:spcBef>
              <a:spcAft>
                <a:spcPts val="0"/>
              </a:spcAft>
              <a:buNone/>
            </a:pPr>
            <a:r>
              <a:rPr b="0" i="0" lang="en-GB" sz="1500" u="sng" cap="none" strike="noStrike">
                <a:solidFill>
                  <a:srgbClr val="001578"/>
                </a:solidFill>
                <a:highlight>
                  <a:srgbClr val="FFFFFF"/>
                </a:highlight>
                <a:latin typeface="Arial"/>
                <a:ea typeface="Arial"/>
                <a:cs typeface="Arial"/>
                <a:sym typeface="Arial"/>
              </a:rPr>
              <a:t>Consideraciones</a:t>
            </a:r>
            <a:r>
              <a:rPr b="0" i="0" lang="en-GB" sz="1500" u="none" cap="none" strike="noStrike">
                <a:solidFill>
                  <a:srgbClr val="001578"/>
                </a:solidFill>
                <a:highlight>
                  <a:srgbClr val="FFFFFF"/>
                </a:highlight>
                <a:latin typeface="Arial"/>
                <a:ea typeface="Arial"/>
                <a:cs typeface="Arial"/>
                <a:sym typeface="Arial"/>
              </a:rPr>
              <a:t>:</a:t>
            </a:r>
            <a:endParaRPr/>
          </a:p>
          <a:p>
            <a:pPr indent="0" lvl="0" marL="139700" marR="0" rtl="0" algn="l">
              <a:lnSpc>
                <a:spcPct val="100000"/>
              </a:lnSpc>
              <a:spcBef>
                <a:spcPts val="0"/>
              </a:spcBef>
              <a:spcAft>
                <a:spcPts val="0"/>
              </a:spcAft>
              <a:buNone/>
            </a:pPr>
            <a:r>
              <a:rPr b="0" i="0" lang="en-GB" sz="1500" u="none" cap="none" strike="noStrike">
                <a:solidFill>
                  <a:srgbClr val="001578"/>
                </a:solidFill>
                <a:highlight>
                  <a:srgbClr val="FFFFFF"/>
                </a:highlight>
                <a:latin typeface="Arial"/>
                <a:ea typeface="Arial"/>
                <a:cs typeface="Arial"/>
                <a:sym typeface="Arial"/>
              </a:rPr>
              <a:t>-Número de folds usado K=3 (aprox. 70% training 30% test) para dar importancia al número de datos usados en el test  y a la capacidad de generalización.</a:t>
            </a:r>
            <a:endParaRPr/>
          </a:p>
          <a:p>
            <a:pPr indent="0" lvl="0" marL="139700" marR="0" rtl="0" algn="l">
              <a:lnSpc>
                <a:spcPct val="100000"/>
              </a:lnSpc>
              <a:spcBef>
                <a:spcPts val="0"/>
              </a:spcBef>
              <a:spcAft>
                <a:spcPts val="0"/>
              </a:spcAft>
              <a:buNone/>
            </a:pPr>
            <a:r>
              <a:rPr b="0" i="0" lang="en-GB" sz="1500" u="none" cap="none" strike="noStrike">
                <a:solidFill>
                  <a:srgbClr val="001578"/>
                </a:solidFill>
                <a:highlight>
                  <a:srgbClr val="FFFFFF"/>
                </a:highlight>
                <a:latin typeface="Arial"/>
                <a:ea typeface="Arial"/>
                <a:cs typeface="Arial"/>
                <a:sym typeface="Arial"/>
              </a:rPr>
              <a:t>-Otros k mayores, por ej. K=10 conducen a crear mayor número de folds con menor conjunto de datos en el test y dando más peso al training (pequeñas mejoras en accuracy y AUC).</a:t>
            </a:r>
            <a:endParaRPr/>
          </a:p>
          <a:p>
            <a:pPr indent="0" lvl="0" marL="139700" marR="0" rtl="0" algn="l">
              <a:lnSpc>
                <a:spcPct val="100000"/>
              </a:lnSpc>
              <a:spcBef>
                <a:spcPts val="0"/>
              </a:spcBef>
              <a:spcAft>
                <a:spcPts val="0"/>
              </a:spcAft>
              <a:buNone/>
            </a:pPr>
            <a:r>
              <a:t/>
            </a:r>
            <a:endParaRPr b="0" i="0" sz="1500" u="none" cap="none" strike="noStrike">
              <a:solidFill>
                <a:srgbClr val="001578"/>
              </a:solidFill>
              <a:highlight>
                <a:srgbClr val="FFFFFF"/>
              </a:highlight>
              <a:latin typeface="Arial"/>
              <a:ea typeface="Arial"/>
              <a:cs typeface="Arial"/>
              <a:sym typeface="Arial"/>
            </a:endParaRPr>
          </a:p>
        </p:txBody>
      </p:sp>
      <p:sp>
        <p:nvSpPr>
          <p:cNvPr id="282" name="Google Shape;282;p27"/>
          <p:cNvSpPr txBox="1"/>
          <p:nvPr/>
        </p:nvSpPr>
        <p:spPr>
          <a:xfrm>
            <a:off x="1415480" y="2022740"/>
            <a:ext cx="8928900" cy="2570400"/>
          </a:xfrm>
          <a:prstGeom prst="rect">
            <a:avLst/>
          </a:prstGeom>
          <a:noFill/>
          <a:ln>
            <a:noFill/>
          </a:ln>
        </p:spPr>
        <p:txBody>
          <a:bodyPr anchorCtr="0" anchor="t" bIns="45700" lIns="91425" spcFirstLastPara="1" rIns="91425" wrap="square" tIns="45700">
            <a:spAutoFit/>
          </a:bodyPr>
          <a:lstStyle/>
          <a:p>
            <a:pPr indent="-285750" lvl="2" marL="425450" marR="0" rtl="0" algn="l">
              <a:lnSpc>
                <a:spcPct val="100000"/>
              </a:lnSpc>
              <a:spcBef>
                <a:spcPts val="0"/>
              </a:spcBef>
              <a:spcAft>
                <a:spcPts val="0"/>
              </a:spcAft>
              <a:buClr>
                <a:schemeClr val="dk1"/>
              </a:buClr>
              <a:buSzPts val="1400"/>
              <a:buFont typeface="Arial"/>
              <a:buChar char="•"/>
            </a:pPr>
            <a:r>
              <a:rPr b="0" i="0" lang="en-GB" sz="1300" u="none" cap="none" strike="noStrike">
                <a:solidFill>
                  <a:srgbClr val="001578"/>
                </a:solidFill>
                <a:highlight>
                  <a:srgbClr val="FFFFFF"/>
                </a:highlight>
                <a:latin typeface="Arial"/>
                <a:ea typeface="Arial"/>
                <a:cs typeface="Arial"/>
                <a:sym typeface="Arial"/>
              </a:rPr>
              <a:t>Tratamiento de los datos en  grupos (Sujetos) para mover un sujeto entero a training o test y forzar que todas las observaciones de un mismo sujeto estén en test o en training. </a:t>
            </a:r>
            <a:endParaRPr/>
          </a:p>
          <a:p>
            <a:pPr indent="-196850" lvl="2" marL="425450" marR="0" rtl="0" algn="l">
              <a:lnSpc>
                <a:spcPct val="100000"/>
              </a:lnSpc>
              <a:spcBef>
                <a:spcPts val="0"/>
              </a:spcBef>
              <a:spcAft>
                <a:spcPts val="0"/>
              </a:spcAft>
              <a:buClr>
                <a:schemeClr val="dk1"/>
              </a:buClr>
              <a:buSzPts val="1400"/>
              <a:buFont typeface="Arial"/>
              <a:buNone/>
            </a:pPr>
            <a:r>
              <a:t/>
            </a:r>
            <a:endParaRPr b="0" i="0" sz="1300" u="none" cap="none" strike="noStrike">
              <a:solidFill>
                <a:srgbClr val="001578"/>
              </a:solidFill>
              <a:highlight>
                <a:srgbClr val="FFFFFF"/>
              </a:highlight>
              <a:latin typeface="Arial"/>
              <a:ea typeface="Arial"/>
              <a:cs typeface="Arial"/>
              <a:sym typeface="Arial"/>
            </a:endParaRPr>
          </a:p>
          <a:p>
            <a:pPr indent="-285750" lvl="0" marL="425450" marR="0" rtl="0" algn="l">
              <a:lnSpc>
                <a:spcPct val="100000"/>
              </a:lnSpc>
              <a:spcBef>
                <a:spcPts val="0"/>
              </a:spcBef>
              <a:spcAft>
                <a:spcPts val="0"/>
              </a:spcAft>
              <a:buClr>
                <a:schemeClr val="dk1"/>
              </a:buClr>
              <a:buSzPts val="1400"/>
              <a:buFont typeface="Arial"/>
              <a:buChar char="•"/>
            </a:pPr>
            <a:r>
              <a:rPr b="0" i="0" lang="en-GB" sz="1300" u="none" cap="none" strike="noStrike">
                <a:solidFill>
                  <a:srgbClr val="001578"/>
                </a:solidFill>
                <a:highlight>
                  <a:srgbClr val="FFFFFF"/>
                </a:highlight>
                <a:latin typeface="Arial"/>
                <a:ea typeface="Arial"/>
                <a:cs typeface="Arial"/>
                <a:sym typeface="Arial"/>
              </a:rPr>
              <a:t>Estratificación por la clase Disease o No Disease para mantener la proporción de casos tanto en el training y test con el desbalanceo de clases estable.</a:t>
            </a:r>
            <a:endParaRPr/>
          </a:p>
          <a:p>
            <a:pPr indent="-196850" lvl="0" marL="425450" marR="0" rtl="0" algn="l">
              <a:lnSpc>
                <a:spcPct val="100000"/>
              </a:lnSpc>
              <a:spcBef>
                <a:spcPts val="0"/>
              </a:spcBef>
              <a:spcAft>
                <a:spcPts val="0"/>
              </a:spcAft>
              <a:buClr>
                <a:schemeClr val="dk1"/>
              </a:buClr>
              <a:buSzPts val="1400"/>
              <a:buFont typeface="Arial"/>
              <a:buNone/>
            </a:pPr>
            <a:r>
              <a:t/>
            </a:r>
            <a:endParaRPr b="0" i="0" sz="1300" u="none" cap="none" strike="noStrike">
              <a:solidFill>
                <a:srgbClr val="001578"/>
              </a:solidFill>
              <a:highlight>
                <a:srgbClr val="FFFFFF"/>
              </a:highlight>
              <a:latin typeface="Arial"/>
              <a:ea typeface="Arial"/>
              <a:cs typeface="Arial"/>
              <a:sym typeface="Arial"/>
            </a:endParaRPr>
          </a:p>
          <a:p>
            <a:pPr indent="-285750" lvl="0" marL="425450" marR="0" rtl="0" algn="l">
              <a:lnSpc>
                <a:spcPct val="100000"/>
              </a:lnSpc>
              <a:spcBef>
                <a:spcPts val="0"/>
              </a:spcBef>
              <a:spcAft>
                <a:spcPts val="0"/>
              </a:spcAft>
              <a:buClr>
                <a:schemeClr val="dk1"/>
              </a:buClr>
              <a:buSzPts val="1400"/>
              <a:buFont typeface="Arial"/>
              <a:buChar char="•"/>
            </a:pPr>
            <a:r>
              <a:rPr b="0" i="0" lang="en-GB" sz="1300" u="none" cap="none" strike="noStrike">
                <a:solidFill>
                  <a:srgbClr val="001578"/>
                </a:solidFill>
                <a:highlight>
                  <a:srgbClr val="FFFFFF"/>
                </a:highlight>
                <a:latin typeface="Arial"/>
                <a:ea typeface="Arial"/>
                <a:cs typeface="Arial"/>
                <a:sym typeface="Arial"/>
              </a:rPr>
              <a:t>División del conjunto total de datos disponible en subconjuntos (folds), de los cuales  en diferentes iteraciones (Splits) utilizará uno de los fold como conjunto de test y la unión de los otros folds como conjunto de training. Entre las distintas iteraciones (splits) se garantiza que los conjuntos de tests no tienen sujetos repetidos.</a:t>
            </a:r>
            <a:endParaRPr/>
          </a:p>
          <a:p>
            <a:pPr indent="-196850" lvl="0" marL="425450" marR="0" rtl="0" algn="l">
              <a:lnSpc>
                <a:spcPct val="100000"/>
              </a:lnSpc>
              <a:spcBef>
                <a:spcPts val="0"/>
              </a:spcBef>
              <a:spcAft>
                <a:spcPts val="0"/>
              </a:spcAft>
              <a:buClr>
                <a:schemeClr val="dk1"/>
              </a:buClr>
              <a:buSzPts val="1400"/>
              <a:buFont typeface="Arial"/>
              <a:buNone/>
            </a:pPr>
            <a:r>
              <a:t/>
            </a:r>
            <a:endParaRPr b="0" i="0" sz="1300" u="none" cap="none" strike="noStrike">
              <a:solidFill>
                <a:srgbClr val="001578"/>
              </a:solidFill>
              <a:highlight>
                <a:srgbClr val="FFFFFF"/>
              </a:highlight>
              <a:latin typeface="Arial"/>
              <a:ea typeface="Arial"/>
              <a:cs typeface="Arial"/>
              <a:sym typeface="Arial"/>
            </a:endParaRPr>
          </a:p>
          <a:p>
            <a:pPr indent="-285750" lvl="0" marL="425450" marR="0" rtl="0" algn="l">
              <a:lnSpc>
                <a:spcPct val="100000"/>
              </a:lnSpc>
              <a:spcBef>
                <a:spcPts val="0"/>
              </a:spcBef>
              <a:spcAft>
                <a:spcPts val="0"/>
              </a:spcAft>
              <a:buClr>
                <a:schemeClr val="dk1"/>
              </a:buClr>
              <a:buSzPts val="1400"/>
              <a:buFont typeface="Arial"/>
              <a:buChar char="•"/>
            </a:pPr>
            <a:r>
              <a:rPr b="0" i="0" lang="en-GB" sz="1300" u="none" cap="none" strike="noStrike">
                <a:solidFill>
                  <a:srgbClr val="001578"/>
                </a:solidFill>
                <a:highlight>
                  <a:srgbClr val="FFFFFF"/>
                </a:highlight>
                <a:latin typeface="Arial"/>
                <a:ea typeface="Arial"/>
                <a:cs typeface="Arial"/>
                <a:sym typeface="Arial"/>
              </a:rPr>
              <a:t>Promedio de los resultados de accurac</a:t>
            </a:r>
            <a:r>
              <a:rPr lang="en-GB" sz="1300">
                <a:solidFill>
                  <a:srgbClr val="001578"/>
                </a:solidFill>
                <a:highlight>
                  <a:srgbClr val="FFFFFF"/>
                </a:highlight>
              </a:rPr>
              <a:t>y</a:t>
            </a:r>
            <a:r>
              <a:rPr b="0" i="0" lang="en-GB" sz="1300" u="none" cap="none" strike="noStrike">
                <a:solidFill>
                  <a:srgbClr val="001578"/>
                </a:solidFill>
                <a:highlight>
                  <a:srgbClr val="FFFFFF"/>
                </a:highlight>
                <a:latin typeface="Arial"/>
                <a:ea typeface="Arial"/>
                <a:cs typeface="Arial"/>
                <a:sym typeface="Arial"/>
              </a:rPr>
              <a:t>, AUC (y otras False positive, False negative) entre splits.</a:t>
            </a:r>
            <a:endParaRPr b="0" i="0" sz="1300" u="none" cap="none" strike="noStrike">
              <a:solidFill>
                <a:srgbClr val="001578"/>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Modelos a dataset grande</a:t>
            </a:r>
            <a:endParaRPr b="0" i="0" sz="1800" u="none" cap="none" strike="noStrike">
              <a:solidFill>
                <a:srgbClr val="CAC9C7"/>
              </a:solidFill>
              <a:latin typeface="Arial"/>
              <a:ea typeface="Arial"/>
              <a:cs typeface="Arial"/>
              <a:sym typeface="Arial"/>
            </a:endParaRPr>
          </a:p>
        </p:txBody>
      </p:sp>
      <p:cxnSp>
        <p:nvCxnSpPr>
          <p:cNvPr id="289" name="Google Shape;289;p26"/>
          <p:cNvCxnSpPr/>
          <p:nvPr/>
        </p:nvCxnSpPr>
        <p:spPr>
          <a:xfrm>
            <a:off x="838200" y="1206963"/>
            <a:ext cx="0" cy="5293800"/>
          </a:xfrm>
          <a:prstGeom prst="straightConnector1">
            <a:avLst/>
          </a:prstGeom>
          <a:noFill/>
          <a:ln cap="flat" cmpd="sng" w="25400">
            <a:solidFill>
              <a:srgbClr val="542788"/>
            </a:solidFill>
            <a:prstDash val="solid"/>
            <a:miter lim="800000"/>
            <a:headEnd len="sm" w="sm" type="none"/>
            <a:tailEnd len="sm" w="sm" type="none"/>
          </a:ln>
        </p:spPr>
      </p:cxnSp>
      <p:sp>
        <p:nvSpPr>
          <p:cNvPr id="290" name="Google Shape;290;p26"/>
          <p:cNvSpPr txBox="1"/>
          <p:nvPr/>
        </p:nvSpPr>
        <p:spPr>
          <a:xfrm>
            <a:off x="954351" y="1090038"/>
            <a:ext cx="1051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Comprobamos varios modelos con el dataset de voz (grande)</a:t>
            </a:r>
            <a:endParaRPr b="0" i="0" sz="1400" u="none" cap="none" strike="noStrike">
              <a:solidFill>
                <a:srgbClr val="000000"/>
              </a:solidFill>
              <a:latin typeface="Arial"/>
              <a:ea typeface="Arial"/>
              <a:cs typeface="Arial"/>
              <a:sym typeface="Arial"/>
            </a:endParaRPr>
          </a:p>
        </p:txBody>
      </p:sp>
      <p:sp>
        <p:nvSpPr>
          <p:cNvPr id="291" name="Google Shape;291;p26"/>
          <p:cNvSpPr txBox="1"/>
          <p:nvPr/>
        </p:nvSpPr>
        <p:spPr>
          <a:xfrm>
            <a:off x="954350" y="1515025"/>
            <a:ext cx="4637700" cy="49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800" u="sng" cap="none" strike="noStrike">
                <a:solidFill>
                  <a:srgbClr val="3F3F3F"/>
                </a:solidFill>
                <a:latin typeface="Arial"/>
                <a:ea typeface="Arial"/>
                <a:cs typeface="Arial"/>
                <a:sym typeface="Arial"/>
              </a:rPr>
              <a:t>Accuracies (con StratifiedGroupKFold):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12121"/>
              </a:solidFill>
              <a:highlight>
                <a:srgbClr val="FFFFFF"/>
              </a:highlight>
              <a:latin typeface="Courier New"/>
              <a:ea typeface="Courier New"/>
              <a:cs typeface="Courier New"/>
              <a:sym typeface="Courier New"/>
            </a:endParaRPr>
          </a:p>
          <a:p>
            <a:pPr indent="-285750" lvl="0" marL="28575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KNN-3 = 0.7776470963217953</a:t>
            </a:r>
            <a:endParaRPr b="0" i="0" sz="1800" u="none" cap="none" strike="noStrike">
              <a:solidFill>
                <a:srgbClr val="212121"/>
              </a:solidFill>
              <a:highlight>
                <a:srgbClr val="FFFFFF"/>
              </a:highlight>
              <a:latin typeface="Arial"/>
              <a:ea typeface="Arial"/>
              <a:cs typeface="Arial"/>
              <a:sym typeface="Arial"/>
            </a:endParaRPr>
          </a:p>
          <a:p>
            <a:pPr indent="-285750" lvl="0" marL="28575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SVM = 0.7594105647613798</a:t>
            </a:r>
            <a:endParaRPr b="0" i="0" sz="1800" u="none" cap="none" strike="noStrike">
              <a:solidFill>
                <a:srgbClr val="212121"/>
              </a:solidFill>
              <a:highlight>
                <a:srgbClr val="FFFFFF"/>
              </a:highlight>
              <a:latin typeface="Arial"/>
              <a:ea typeface="Arial"/>
              <a:cs typeface="Arial"/>
              <a:sym typeface="Arial"/>
            </a:endParaRPr>
          </a:p>
          <a:p>
            <a:pPr indent="-285750" lvl="0" marL="28575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NB = 0.7007229665627964</a:t>
            </a:r>
            <a:endParaRPr b="0" i="0" sz="1800" u="none" cap="none" strike="noStrike">
              <a:solidFill>
                <a:srgbClr val="212121"/>
              </a:solidFill>
              <a:highlight>
                <a:srgbClr val="FFFFFF"/>
              </a:highlight>
              <a:latin typeface="Arial"/>
              <a:ea typeface="Arial"/>
              <a:cs typeface="Arial"/>
              <a:sym typeface="Arial"/>
            </a:endParaRPr>
          </a:p>
          <a:p>
            <a:pPr indent="-285750" lvl="0" marL="28575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RF = 0.8109560557824201</a:t>
            </a:r>
            <a:endParaRPr b="0" i="0" sz="1800" u="none" cap="none" strike="noStrike">
              <a:solidFill>
                <a:srgbClr val="212121"/>
              </a:solidFill>
              <a:highlight>
                <a:srgbClr val="FFFFFF"/>
              </a:highlight>
              <a:latin typeface="Arial"/>
              <a:ea typeface="Arial"/>
              <a:cs typeface="Arial"/>
              <a:sym typeface="Arial"/>
            </a:endParaRPr>
          </a:p>
          <a:p>
            <a:pPr indent="-285750" lvl="0" marL="28575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BC = 0.7884032863480064</a:t>
            </a:r>
            <a:endParaRPr b="0" i="0" sz="1800" u="none" cap="none" strike="noStrike">
              <a:solidFill>
                <a:srgbClr val="212121"/>
              </a:solidFill>
              <a:highlight>
                <a:srgbClr val="FFFFFF"/>
              </a:highlight>
              <a:latin typeface="Arial"/>
              <a:ea typeface="Arial"/>
              <a:cs typeface="Arial"/>
              <a:sym typeface="Arial"/>
            </a:endParaRPr>
          </a:p>
          <a:p>
            <a:pPr indent="-285750" lvl="0" marL="28575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XGB = 0.8307532651614863</a:t>
            </a:r>
            <a:endParaRPr b="0" i="0" sz="1800" u="none" cap="none" strike="noStrike">
              <a:solidFill>
                <a:srgbClr val="212121"/>
              </a:solidFill>
              <a:highlight>
                <a:srgbClr val="FFFFFF"/>
              </a:highlight>
              <a:latin typeface="Arial"/>
              <a:ea typeface="Arial"/>
              <a:cs typeface="Arial"/>
              <a:sym typeface="Arial"/>
            </a:endParaRPr>
          </a:p>
          <a:p>
            <a:pPr indent="-285750" lvl="0" marL="28575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CAT = 0.8227993205314253</a:t>
            </a:r>
            <a:endParaRPr b="0" i="0" sz="1800" u="none" cap="none" strike="noStrike">
              <a:solidFill>
                <a:srgbClr val="3F3F3F"/>
              </a:solidFill>
              <a:latin typeface="Arial"/>
              <a:ea typeface="Arial"/>
              <a:cs typeface="Arial"/>
              <a:sym typeface="Arial"/>
            </a:endParaRPr>
          </a:p>
          <a:p>
            <a:pPr indent="0" lvl="0" marL="0" marR="0" rtl="0" algn="l">
              <a:lnSpc>
                <a:spcPct val="100000"/>
              </a:lnSpc>
              <a:spcBef>
                <a:spcPts val="0"/>
              </a:spcBef>
              <a:spcAft>
                <a:spcPts val="0"/>
              </a:spcAft>
              <a:buNone/>
            </a:pPr>
            <a:r>
              <a:rPr b="1" i="0" lang="en-GB" sz="1800" u="sng" cap="none" strike="noStrike">
                <a:solidFill>
                  <a:srgbClr val="3F3F3F"/>
                </a:solidFill>
                <a:latin typeface="Arial"/>
                <a:ea typeface="Arial"/>
                <a:cs typeface="Arial"/>
                <a:sym typeface="Arial"/>
              </a:rPr>
              <a:t>Area under the curve (con StratifiedGroupKFold):</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KNN-3  = 0.6513393018769363</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SVM = 0.6670985326899306</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NB = 0.6635518006485749</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RF = 0.6706581948517433</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BC = 0.703414069005467</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XGB = 0.711022151882367</a:t>
            </a:r>
            <a:endParaRPr b="0" i="0" sz="1800" u="none" cap="none" strike="noStrike">
              <a:solidFill>
                <a:srgbClr val="212121"/>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212121"/>
                </a:solidFill>
                <a:highlight>
                  <a:srgbClr val="FFFFFF"/>
                </a:highlight>
                <a:latin typeface="Arial"/>
                <a:ea typeface="Arial"/>
                <a:cs typeface="Arial"/>
                <a:sym typeface="Arial"/>
              </a:rPr>
              <a:t> CAT = 0.6956016902253461</a:t>
            </a:r>
            <a:endParaRPr b="0" i="0" sz="1800" u="none" cap="none" strike="noStrike">
              <a:solidFill>
                <a:srgbClr val="3F3F3F"/>
              </a:solidFill>
              <a:latin typeface="Arial"/>
              <a:ea typeface="Arial"/>
              <a:cs typeface="Arial"/>
              <a:sym typeface="Arial"/>
            </a:endParaRPr>
          </a:p>
        </p:txBody>
      </p:sp>
      <p:pic>
        <p:nvPicPr>
          <p:cNvPr id="292" name="Google Shape;292;p26"/>
          <p:cNvPicPr preferRelativeResize="0"/>
          <p:nvPr/>
        </p:nvPicPr>
        <p:blipFill rotWithShape="1">
          <a:blip r:embed="rId3">
            <a:alphaModFix/>
          </a:blip>
          <a:srcRect b="0" l="0" r="0" t="0"/>
          <a:stretch/>
        </p:blipFill>
        <p:spPr>
          <a:xfrm>
            <a:off x="5710974" y="1694313"/>
            <a:ext cx="4228250" cy="1705632"/>
          </a:xfrm>
          <a:prstGeom prst="rect">
            <a:avLst/>
          </a:prstGeom>
          <a:noFill/>
          <a:ln>
            <a:noFill/>
          </a:ln>
        </p:spPr>
      </p:pic>
      <p:pic>
        <p:nvPicPr>
          <p:cNvPr id="293" name="Google Shape;293;p26"/>
          <p:cNvPicPr preferRelativeResize="0"/>
          <p:nvPr/>
        </p:nvPicPr>
        <p:blipFill rotWithShape="1">
          <a:blip r:embed="rId4">
            <a:alphaModFix/>
          </a:blip>
          <a:srcRect b="0" l="0" r="0" t="0"/>
          <a:stretch/>
        </p:blipFill>
        <p:spPr>
          <a:xfrm>
            <a:off x="5710998" y="3399954"/>
            <a:ext cx="4228217" cy="1705622"/>
          </a:xfrm>
          <a:prstGeom prst="rect">
            <a:avLst/>
          </a:prstGeom>
          <a:noFill/>
          <a:ln>
            <a:noFill/>
          </a:ln>
        </p:spPr>
      </p:pic>
      <p:pic>
        <p:nvPicPr>
          <p:cNvPr id="294" name="Google Shape;294;p26"/>
          <p:cNvPicPr preferRelativeResize="0"/>
          <p:nvPr/>
        </p:nvPicPr>
        <p:blipFill rotWithShape="1">
          <a:blip r:embed="rId5">
            <a:alphaModFix/>
          </a:blip>
          <a:srcRect b="0" l="0" r="0" t="0"/>
          <a:stretch/>
        </p:blipFill>
        <p:spPr>
          <a:xfrm>
            <a:off x="5721021" y="5115212"/>
            <a:ext cx="4208148" cy="1697525"/>
          </a:xfrm>
          <a:prstGeom prst="rect">
            <a:avLst/>
          </a:prstGeom>
          <a:noFill/>
          <a:ln>
            <a:noFill/>
          </a:ln>
        </p:spPr>
      </p:pic>
      <p:sp>
        <p:nvSpPr>
          <p:cNvPr id="295" name="Google Shape;295;p26"/>
          <p:cNvSpPr txBox="1"/>
          <p:nvPr/>
        </p:nvSpPr>
        <p:spPr>
          <a:xfrm>
            <a:off x="10555550" y="2318650"/>
            <a:ext cx="914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3F3F3F"/>
                </a:solidFill>
                <a:latin typeface="Arial"/>
                <a:ea typeface="Arial"/>
                <a:cs typeface="Arial"/>
                <a:sym typeface="Arial"/>
              </a:rPr>
              <a:t>Split 1</a:t>
            </a:r>
            <a:endParaRPr b="0" i="0" sz="1400" u="none" cap="none" strike="noStrike">
              <a:solidFill>
                <a:srgbClr val="000000"/>
              </a:solidFill>
              <a:latin typeface="Arial"/>
              <a:ea typeface="Arial"/>
              <a:cs typeface="Arial"/>
              <a:sym typeface="Arial"/>
            </a:endParaRPr>
          </a:p>
        </p:txBody>
      </p:sp>
      <p:sp>
        <p:nvSpPr>
          <p:cNvPr id="296" name="Google Shape;296;p26"/>
          <p:cNvSpPr txBox="1"/>
          <p:nvPr/>
        </p:nvSpPr>
        <p:spPr>
          <a:xfrm>
            <a:off x="10619775" y="3965950"/>
            <a:ext cx="914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3F3F3F"/>
                </a:solidFill>
                <a:latin typeface="Arial"/>
                <a:ea typeface="Arial"/>
                <a:cs typeface="Arial"/>
                <a:sym typeface="Arial"/>
              </a:rPr>
              <a:t>Split 2</a:t>
            </a:r>
            <a:endParaRPr b="0" i="0" sz="1400" u="none" cap="none" strike="noStrike">
              <a:solidFill>
                <a:srgbClr val="000000"/>
              </a:solidFill>
              <a:latin typeface="Arial"/>
              <a:ea typeface="Arial"/>
              <a:cs typeface="Arial"/>
              <a:sym typeface="Arial"/>
            </a:endParaRPr>
          </a:p>
        </p:txBody>
      </p:sp>
      <p:sp>
        <p:nvSpPr>
          <p:cNvPr id="297" name="Google Shape;297;p26"/>
          <p:cNvSpPr txBox="1"/>
          <p:nvPr/>
        </p:nvSpPr>
        <p:spPr>
          <a:xfrm>
            <a:off x="10555550" y="5613250"/>
            <a:ext cx="914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3F3F3F"/>
                </a:solidFill>
                <a:latin typeface="Arial"/>
                <a:ea typeface="Arial"/>
                <a:cs typeface="Arial"/>
                <a:sym typeface="Arial"/>
              </a:rPr>
              <a:t>Split 3</a:t>
            </a:r>
            <a:endParaRPr b="0" i="0" sz="1400" u="none" cap="none" strike="noStrike">
              <a:solidFill>
                <a:srgbClr val="000000"/>
              </a:solidFill>
              <a:latin typeface="Arial"/>
              <a:ea typeface="Arial"/>
              <a:cs typeface="Arial"/>
              <a:sym typeface="Arial"/>
            </a:endParaRPr>
          </a:p>
        </p:txBody>
      </p:sp>
      <p:sp>
        <p:nvSpPr>
          <p:cNvPr id="298" name="Google Shape;298;p26"/>
          <p:cNvSpPr txBox="1"/>
          <p:nvPr/>
        </p:nvSpPr>
        <p:spPr>
          <a:xfrm>
            <a:off x="7261563" y="1302500"/>
            <a:ext cx="119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3F3F3F"/>
                </a:solidFill>
                <a:latin typeface="Arial"/>
                <a:ea typeface="Arial"/>
                <a:cs typeface="Arial"/>
                <a:sym typeface="Arial"/>
              </a:rPr>
              <a:t>XGBoost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Conclusiones</a:t>
            </a:r>
            <a:endParaRPr b="0" i="0" sz="1800" u="none" cap="none" strike="noStrike">
              <a:solidFill>
                <a:srgbClr val="CAC9C7"/>
              </a:solidFill>
              <a:latin typeface="Arial"/>
              <a:ea typeface="Arial"/>
              <a:cs typeface="Arial"/>
              <a:sym typeface="Arial"/>
            </a:endParaRPr>
          </a:p>
        </p:txBody>
      </p:sp>
      <p:sp>
        <p:nvSpPr>
          <p:cNvPr id="305" name="Google Shape;305;p16"/>
          <p:cNvSpPr/>
          <p:nvPr/>
        </p:nvSpPr>
        <p:spPr>
          <a:xfrm>
            <a:off x="1146111" y="3429001"/>
            <a:ext cx="9798698" cy="144624"/>
          </a:xfrm>
          <a:prstGeom prst="rect">
            <a:avLst/>
          </a:prstGeom>
          <a:solidFill>
            <a:srgbClr val="542788"/>
          </a:solidFill>
          <a:ln cap="flat" cmpd="sng" w="12700">
            <a:solidFill>
              <a:srgbClr val="5427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6" name="Google Shape;306;p16"/>
          <p:cNvSpPr/>
          <p:nvPr/>
        </p:nvSpPr>
        <p:spPr>
          <a:xfrm>
            <a:off x="1974793" y="3361352"/>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07" name="Google Shape;307;p16"/>
          <p:cNvCxnSpPr>
            <a:stCxn id="306" idx="0"/>
          </p:cNvCxnSpPr>
          <p:nvPr/>
        </p:nvCxnSpPr>
        <p:spPr>
          <a:xfrm rot="10800000">
            <a:off x="2119418" y="2127452"/>
            <a:ext cx="0" cy="1233900"/>
          </a:xfrm>
          <a:prstGeom prst="straightConnector1">
            <a:avLst/>
          </a:prstGeom>
          <a:noFill/>
          <a:ln cap="flat" cmpd="sng" w="25400">
            <a:solidFill>
              <a:srgbClr val="542788"/>
            </a:solidFill>
            <a:prstDash val="solid"/>
            <a:miter lim="800000"/>
            <a:headEnd len="sm" w="sm" type="none"/>
            <a:tailEnd len="sm" w="sm" type="none"/>
          </a:ln>
        </p:spPr>
      </p:cxnSp>
      <p:sp>
        <p:nvSpPr>
          <p:cNvPr id="308" name="Google Shape;308;p16"/>
          <p:cNvSpPr txBox="1"/>
          <p:nvPr/>
        </p:nvSpPr>
        <p:spPr>
          <a:xfrm>
            <a:off x="977770" y="1447909"/>
            <a:ext cx="228329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Recopilación de datos</a:t>
            </a:r>
            <a:endParaRPr b="1" i="0" sz="1800" u="none" cap="none" strike="noStrike">
              <a:solidFill>
                <a:srgbClr val="3F3F3F"/>
              </a:solidFill>
              <a:latin typeface="Arial"/>
              <a:ea typeface="Arial"/>
              <a:cs typeface="Arial"/>
              <a:sym typeface="Arial"/>
            </a:endParaRPr>
          </a:p>
        </p:txBody>
      </p:sp>
      <p:sp>
        <p:nvSpPr>
          <p:cNvPr id="309" name="Google Shape;309;p16"/>
          <p:cNvSpPr/>
          <p:nvPr/>
        </p:nvSpPr>
        <p:spPr>
          <a:xfrm>
            <a:off x="3881348"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10" name="Google Shape;310;p16"/>
          <p:cNvCxnSpPr/>
          <p:nvPr/>
        </p:nvCxnSpPr>
        <p:spPr>
          <a:xfrm rot="10800000">
            <a:off x="402597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311" name="Google Shape;311;p16"/>
          <p:cNvSpPr txBox="1"/>
          <p:nvPr/>
        </p:nvSpPr>
        <p:spPr>
          <a:xfrm>
            <a:off x="2884325" y="4879908"/>
            <a:ext cx="228329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Análisis exploratorio de datos</a:t>
            </a:r>
            <a:endParaRPr b="1" i="0" sz="1800" u="none" cap="none" strike="noStrike">
              <a:solidFill>
                <a:srgbClr val="3F3F3F"/>
              </a:solidFill>
              <a:latin typeface="Arial"/>
              <a:ea typeface="Arial"/>
              <a:cs typeface="Arial"/>
              <a:sym typeface="Arial"/>
            </a:endParaRPr>
          </a:p>
        </p:txBody>
      </p:sp>
      <p:sp>
        <p:nvSpPr>
          <p:cNvPr id="312" name="Google Shape;312;p16"/>
          <p:cNvSpPr/>
          <p:nvPr/>
        </p:nvSpPr>
        <p:spPr>
          <a:xfrm>
            <a:off x="593252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13" name="Google Shape;313;p16"/>
          <p:cNvCxnSpPr/>
          <p:nvPr/>
        </p:nvCxnSpPr>
        <p:spPr>
          <a:xfrm rot="10800000">
            <a:off x="607715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314" name="Google Shape;314;p16"/>
          <p:cNvSpPr txBox="1"/>
          <p:nvPr/>
        </p:nvSpPr>
        <p:spPr>
          <a:xfrm>
            <a:off x="4935503" y="1447909"/>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 pequeño </a:t>
            </a:r>
            <a:endParaRPr b="0" i="0" sz="1400" u="none" cap="none" strike="noStrike">
              <a:solidFill>
                <a:srgbClr val="000000"/>
              </a:solidFill>
              <a:latin typeface="Arial"/>
              <a:ea typeface="Arial"/>
              <a:cs typeface="Arial"/>
              <a:sym typeface="Arial"/>
            </a:endParaRPr>
          </a:p>
        </p:txBody>
      </p:sp>
      <p:sp>
        <p:nvSpPr>
          <p:cNvPr id="315" name="Google Shape;315;p16"/>
          <p:cNvSpPr/>
          <p:nvPr/>
        </p:nvSpPr>
        <p:spPr>
          <a:xfrm>
            <a:off x="7839081"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16" name="Google Shape;316;p16"/>
          <p:cNvCxnSpPr/>
          <p:nvPr/>
        </p:nvCxnSpPr>
        <p:spPr>
          <a:xfrm rot="10800000">
            <a:off x="798526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317" name="Google Shape;317;p16"/>
          <p:cNvSpPr txBox="1"/>
          <p:nvPr/>
        </p:nvSpPr>
        <p:spPr>
          <a:xfrm>
            <a:off x="6843615" y="4879908"/>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 grande</a:t>
            </a:r>
            <a:endParaRPr b="1" i="0" sz="1800" u="none" cap="none" strike="noStrike">
              <a:solidFill>
                <a:srgbClr val="3F3F3F"/>
              </a:solidFill>
              <a:latin typeface="Arial"/>
              <a:ea typeface="Arial"/>
              <a:cs typeface="Arial"/>
              <a:sym typeface="Arial"/>
            </a:endParaRPr>
          </a:p>
        </p:txBody>
      </p:sp>
      <p:sp>
        <p:nvSpPr>
          <p:cNvPr id="318" name="Google Shape;318;p16"/>
          <p:cNvSpPr/>
          <p:nvPr/>
        </p:nvSpPr>
        <p:spPr>
          <a:xfrm>
            <a:off x="974563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19" name="Google Shape;319;p16"/>
          <p:cNvCxnSpPr/>
          <p:nvPr/>
        </p:nvCxnSpPr>
        <p:spPr>
          <a:xfrm rot="10800000">
            <a:off x="987782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320" name="Google Shape;320;p16"/>
          <p:cNvSpPr txBox="1"/>
          <p:nvPr/>
        </p:nvSpPr>
        <p:spPr>
          <a:xfrm>
            <a:off x="8736173" y="1586408"/>
            <a:ext cx="228329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Conclusiones</a:t>
            </a:r>
            <a:endParaRPr b="1" i="0" sz="1800" u="none" cap="none" strike="noStrike">
              <a:solidFill>
                <a:srgbClr val="3F3F3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24"/>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Plan de trabajo</a:t>
            </a:r>
            <a:endParaRPr b="0" i="0" sz="1800" u="none" cap="none" strike="noStrike">
              <a:solidFill>
                <a:srgbClr val="CAC9C7"/>
              </a:solidFill>
              <a:latin typeface="Arial"/>
              <a:ea typeface="Arial"/>
              <a:cs typeface="Arial"/>
              <a:sym typeface="Arial"/>
            </a:endParaRPr>
          </a:p>
        </p:txBody>
      </p:sp>
      <p:sp>
        <p:nvSpPr>
          <p:cNvPr id="45" name="Google Shape;45;p24"/>
          <p:cNvSpPr/>
          <p:nvPr/>
        </p:nvSpPr>
        <p:spPr>
          <a:xfrm>
            <a:off x="1146111" y="3429001"/>
            <a:ext cx="9798698" cy="144624"/>
          </a:xfrm>
          <a:prstGeom prst="rect">
            <a:avLst/>
          </a:prstGeom>
          <a:solidFill>
            <a:srgbClr val="542788"/>
          </a:solidFill>
          <a:ln cap="flat" cmpd="sng" w="12700">
            <a:solidFill>
              <a:srgbClr val="5427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24"/>
          <p:cNvSpPr/>
          <p:nvPr/>
        </p:nvSpPr>
        <p:spPr>
          <a:xfrm>
            <a:off x="1974793" y="3361352"/>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47" name="Google Shape;47;p24"/>
          <p:cNvCxnSpPr>
            <a:stCxn id="46" idx="0"/>
          </p:cNvCxnSpPr>
          <p:nvPr/>
        </p:nvCxnSpPr>
        <p:spPr>
          <a:xfrm rot="10800000">
            <a:off x="2119418" y="2127452"/>
            <a:ext cx="0" cy="1233900"/>
          </a:xfrm>
          <a:prstGeom prst="straightConnector1">
            <a:avLst/>
          </a:prstGeom>
          <a:noFill/>
          <a:ln cap="flat" cmpd="sng" w="25400">
            <a:solidFill>
              <a:srgbClr val="542788"/>
            </a:solidFill>
            <a:prstDash val="solid"/>
            <a:miter lim="800000"/>
            <a:headEnd len="sm" w="sm" type="none"/>
            <a:tailEnd len="sm" w="sm" type="none"/>
          </a:ln>
        </p:spPr>
      </p:cxnSp>
      <p:sp>
        <p:nvSpPr>
          <p:cNvPr id="48" name="Google Shape;48;p24"/>
          <p:cNvSpPr txBox="1"/>
          <p:nvPr/>
        </p:nvSpPr>
        <p:spPr>
          <a:xfrm>
            <a:off x="977770" y="1447909"/>
            <a:ext cx="228329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Recopilación de datos</a:t>
            </a:r>
            <a:endParaRPr b="1" i="0" sz="1800" u="none" cap="none" strike="noStrike">
              <a:solidFill>
                <a:srgbClr val="3F3F3F"/>
              </a:solidFill>
              <a:latin typeface="Arial"/>
              <a:ea typeface="Arial"/>
              <a:cs typeface="Arial"/>
              <a:sym typeface="Arial"/>
            </a:endParaRPr>
          </a:p>
        </p:txBody>
      </p:sp>
      <p:sp>
        <p:nvSpPr>
          <p:cNvPr id="49" name="Google Shape;49;p24"/>
          <p:cNvSpPr/>
          <p:nvPr/>
        </p:nvSpPr>
        <p:spPr>
          <a:xfrm>
            <a:off x="3881348"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0" name="Google Shape;50;p24"/>
          <p:cNvCxnSpPr/>
          <p:nvPr/>
        </p:nvCxnSpPr>
        <p:spPr>
          <a:xfrm rot="10800000">
            <a:off x="402597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51" name="Google Shape;51;p24"/>
          <p:cNvSpPr txBox="1"/>
          <p:nvPr/>
        </p:nvSpPr>
        <p:spPr>
          <a:xfrm>
            <a:off x="2884325" y="4879908"/>
            <a:ext cx="228329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Análisis exploratorio de datos</a:t>
            </a:r>
            <a:endParaRPr b="1" i="0" sz="1800" u="none" cap="none" strike="noStrike">
              <a:solidFill>
                <a:srgbClr val="3F3F3F"/>
              </a:solidFill>
              <a:latin typeface="Arial"/>
              <a:ea typeface="Arial"/>
              <a:cs typeface="Arial"/>
              <a:sym typeface="Arial"/>
            </a:endParaRPr>
          </a:p>
        </p:txBody>
      </p:sp>
      <p:sp>
        <p:nvSpPr>
          <p:cNvPr id="52" name="Google Shape;52;p24"/>
          <p:cNvSpPr/>
          <p:nvPr/>
        </p:nvSpPr>
        <p:spPr>
          <a:xfrm>
            <a:off x="593252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3" name="Google Shape;53;p24"/>
          <p:cNvCxnSpPr/>
          <p:nvPr/>
        </p:nvCxnSpPr>
        <p:spPr>
          <a:xfrm rot="10800000">
            <a:off x="607715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54" name="Google Shape;54;p24"/>
          <p:cNvSpPr txBox="1"/>
          <p:nvPr/>
        </p:nvSpPr>
        <p:spPr>
          <a:xfrm>
            <a:off x="4935503" y="1447909"/>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a:t>
            </a:r>
            <a:endParaRPr b="1" i="0" sz="1800" u="none" cap="none" strike="noStrike">
              <a:solidFill>
                <a:srgbClr val="3F3F3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pequeño </a:t>
            </a:r>
            <a:endParaRPr b="0" i="0" sz="1400" u="none" cap="none" strike="noStrike">
              <a:solidFill>
                <a:srgbClr val="000000"/>
              </a:solidFill>
              <a:latin typeface="Arial"/>
              <a:ea typeface="Arial"/>
              <a:cs typeface="Arial"/>
              <a:sym typeface="Arial"/>
            </a:endParaRPr>
          </a:p>
        </p:txBody>
      </p:sp>
      <p:sp>
        <p:nvSpPr>
          <p:cNvPr id="55" name="Google Shape;55;p24"/>
          <p:cNvSpPr/>
          <p:nvPr/>
        </p:nvSpPr>
        <p:spPr>
          <a:xfrm>
            <a:off x="7839081"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6" name="Google Shape;56;p24"/>
          <p:cNvCxnSpPr/>
          <p:nvPr/>
        </p:nvCxnSpPr>
        <p:spPr>
          <a:xfrm rot="10800000">
            <a:off x="798526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57" name="Google Shape;57;p24"/>
          <p:cNvSpPr txBox="1"/>
          <p:nvPr/>
        </p:nvSpPr>
        <p:spPr>
          <a:xfrm>
            <a:off x="6843615" y="4879908"/>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 grande</a:t>
            </a:r>
            <a:endParaRPr b="1" i="0" sz="1800" u="none" cap="none" strike="noStrike">
              <a:solidFill>
                <a:srgbClr val="3F3F3F"/>
              </a:solidFill>
              <a:latin typeface="Arial"/>
              <a:ea typeface="Arial"/>
              <a:cs typeface="Arial"/>
              <a:sym typeface="Arial"/>
            </a:endParaRPr>
          </a:p>
        </p:txBody>
      </p:sp>
      <p:sp>
        <p:nvSpPr>
          <p:cNvPr id="58" name="Google Shape;58;p24"/>
          <p:cNvSpPr/>
          <p:nvPr/>
        </p:nvSpPr>
        <p:spPr>
          <a:xfrm>
            <a:off x="974563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9" name="Google Shape;59;p24"/>
          <p:cNvCxnSpPr/>
          <p:nvPr/>
        </p:nvCxnSpPr>
        <p:spPr>
          <a:xfrm rot="10800000">
            <a:off x="987782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60" name="Google Shape;60;p24"/>
          <p:cNvSpPr txBox="1"/>
          <p:nvPr/>
        </p:nvSpPr>
        <p:spPr>
          <a:xfrm>
            <a:off x="8736173" y="1586408"/>
            <a:ext cx="228329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Conclusiones</a:t>
            </a:r>
            <a:endParaRPr b="1" i="0" sz="1800" u="none" cap="none" strike="noStrike">
              <a:solidFill>
                <a:srgbClr val="3F3F3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Recopilación de datos</a:t>
            </a:r>
            <a:endParaRPr b="0" i="0" sz="1800" u="none" cap="none" strike="noStrike">
              <a:solidFill>
                <a:srgbClr val="CAC9C7"/>
              </a:solidFill>
              <a:latin typeface="Arial"/>
              <a:ea typeface="Arial"/>
              <a:cs typeface="Arial"/>
              <a:sym typeface="Arial"/>
            </a:endParaRPr>
          </a:p>
        </p:txBody>
      </p:sp>
      <p:sp>
        <p:nvSpPr>
          <p:cNvPr id="67" name="Google Shape;67;p3"/>
          <p:cNvSpPr/>
          <p:nvPr/>
        </p:nvSpPr>
        <p:spPr>
          <a:xfrm>
            <a:off x="1146111" y="3429001"/>
            <a:ext cx="9798698" cy="144624"/>
          </a:xfrm>
          <a:prstGeom prst="rect">
            <a:avLst/>
          </a:prstGeom>
          <a:solidFill>
            <a:srgbClr val="542788"/>
          </a:solidFill>
          <a:ln cap="flat" cmpd="sng" w="12700">
            <a:solidFill>
              <a:srgbClr val="5427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 name="Google Shape;68;p3"/>
          <p:cNvSpPr/>
          <p:nvPr/>
        </p:nvSpPr>
        <p:spPr>
          <a:xfrm>
            <a:off x="1974793" y="3361352"/>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69" name="Google Shape;69;p3"/>
          <p:cNvCxnSpPr>
            <a:stCxn id="68" idx="0"/>
          </p:cNvCxnSpPr>
          <p:nvPr/>
        </p:nvCxnSpPr>
        <p:spPr>
          <a:xfrm rot="10800000">
            <a:off x="2119418" y="2127452"/>
            <a:ext cx="0" cy="1233900"/>
          </a:xfrm>
          <a:prstGeom prst="straightConnector1">
            <a:avLst/>
          </a:prstGeom>
          <a:noFill/>
          <a:ln cap="flat" cmpd="sng" w="25400">
            <a:solidFill>
              <a:srgbClr val="542788"/>
            </a:solidFill>
            <a:prstDash val="solid"/>
            <a:miter lim="800000"/>
            <a:headEnd len="sm" w="sm" type="none"/>
            <a:tailEnd len="sm" w="sm" type="none"/>
          </a:ln>
        </p:spPr>
      </p:cxnSp>
      <p:sp>
        <p:nvSpPr>
          <p:cNvPr id="70" name="Google Shape;70;p3"/>
          <p:cNvSpPr txBox="1"/>
          <p:nvPr/>
        </p:nvSpPr>
        <p:spPr>
          <a:xfrm>
            <a:off x="977770" y="1447909"/>
            <a:ext cx="228329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Recopilación de datos</a:t>
            </a:r>
            <a:endParaRPr b="1" i="0" sz="1800" u="none" cap="none" strike="noStrike">
              <a:solidFill>
                <a:srgbClr val="3F3F3F"/>
              </a:solidFill>
              <a:latin typeface="Arial"/>
              <a:ea typeface="Arial"/>
              <a:cs typeface="Arial"/>
              <a:sym typeface="Arial"/>
            </a:endParaRPr>
          </a:p>
        </p:txBody>
      </p:sp>
      <p:sp>
        <p:nvSpPr>
          <p:cNvPr id="71" name="Google Shape;71;p3"/>
          <p:cNvSpPr/>
          <p:nvPr/>
        </p:nvSpPr>
        <p:spPr>
          <a:xfrm>
            <a:off x="3881348"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72" name="Google Shape;72;p3"/>
          <p:cNvCxnSpPr/>
          <p:nvPr/>
        </p:nvCxnSpPr>
        <p:spPr>
          <a:xfrm rot="10800000">
            <a:off x="402597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73" name="Google Shape;73;p3"/>
          <p:cNvSpPr txBox="1"/>
          <p:nvPr/>
        </p:nvSpPr>
        <p:spPr>
          <a:xfrm>
            <a:off x="2884325" y="4879908"/>
            <a:ext cx="228329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Análisis exploratorio de datos</a:t>
            </a:r>
            <a:endParaRPr b="1" i="0" sz="1800" u="none" cap="none" strike="noStrike">
              <a:solidFill>
                <a:srgbClr val="3F3F3F"/>
              </a:solidFill>
              <a:latin typeface="Arial"/>
              <a:ea typeface="Arial"/>
              <a:cs typeface="Arial"/>
              <a:sym typeface="Arial"/>
            </a:endParaRPr>
          </a:p>
        </p:txBody>
      </p:sp>
      <p:sp>
        <p:nvSpPr>
          <p:cNvPr id="74" name="Google Shape;74;p3"/>
          <p:cNvSpPr/>
          <p:nvPr/>
        </p:nvSpPr>
        <p:spPr>
          <a:xfrm>
            <a:off x="593252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75" name="Google Shape;75;p3"/>
          <p:cNvCxnSpPr/>
          <p:nvPr/>
        </p:nvCxnSpPr>
        <p:spPr>
          <a:xfrm rot="10800000">
            <a:off x="607715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76" name="Google Shape;76;p3"/>
          <p:cNvSpPr txBox="1"/>
          <p:nvPr/>
        </p:nvSpPr>
        <p:spPr>
          <a:xfrm>
            <a:off x="4935503" y="1447909"/>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 pequeño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7839081"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78" name="Google Shape;78;p3"/>
          <p:cNvCxnSpPr/>
          <p:nvPr/>
        </p:nvCxnSpPr>
        <p:spPr>
          <a:xfrm rot="10800000">
            <a:off x="798526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79" name="Google Shape;79;p3"/>
          <p:cNvSpPr txBox="1"/>
          <p:nvPr/>
        </p:nvSpPr>
        <p:spPr>
          <a:xfrm>
            <a:off x="6843615" y="4879908"/>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 grande</a:t>
            </a:r>
            <a:endParaRPr b="1" i="0" sz="1800" u="none" cap="none" strike="noStrike">
              <a:solidFill>
                <a:srgbClr val="3F3F3F"/>
              </a:solidFill>
              <a:latin typeface="Arial"/>
              <a:ea typeface="Arial"/>
              <a:cs typeface="Arial"/>
              <a:sym typeface="Arial"/>
            </a:endParaRPr>
          </a:p>
        </p:txBody>
      </p:sp>
      <p:sp>
        <p:nvSpPr>
          <p:cNvPr id="80" name="Google Shape;80;p3"/>
          <p:cNvSpPr/>
          <p:nvPr/>
        </p:nvSpPr>
        <p:spPr>
          <a:xfrm>
            <a:off x="974563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81" name="Google Shape;81;p3"/>
          <p:cNvCxnSpPr/>
          <p:nvPr/>
        </p:nvCxnSpPr>
        <p:spPr>
          <a:xfrm rot="10800000">
            <a:off x="987782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82" name="Google Shape;82;p3"/>
          <p:cNvSpPr txBox="1"/>
          <p:nvPr/>
        </p:nvSpPr>
        <p:spPr>
          <a:xfrm>
            <a:off x="8736173" y="1586408"/>
            <a:ext cx="228329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Conclusiones</a:t>
            </a:r>
            <a:endParaRPr b="1" i="0" sz="1800" u="none" cap="none" strike="noStrike">
              <a:solidFill>
                <a:srgbClr val="3F3F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FBFBF"/>
              </a:buClr>
              <a:buSzPts val="1800"/>
              <a:buFont typeface="Arial"/>
              <a:buNone/>
            </a:pPr>
            <a:r>
              <a:rPr b="0" i="0" lang="en-GB" sz="1800" u="none" cap="none" strike="noStrike">
                <a:solidFill>
                  <a:srgbClr val="BFBFBF"/>
                </a:solidFill>
                <a:latin typeface="Arial"/>
                <a:ea typeface="Arial"/>
                <a:cs typeface="Arial"/>
                <a:sym typeface="Arial"/>
              </a:rPr>
              <a:t>Recopilación de datos</a:t>
            </a:r>
            <a:endParaRPr b="0" i="0" sz="1800" u="none" cap="none" strike="noStrike">
              <a:solidFill>
                <a:srgbClr val="BFBFBF"/>
              </a:solidFill>
              <a:latin typeface="Arial"/>
              <a:ea typeface="Arial"/>
              <a:cs typeface="Arial"/>
              <a:sym typeface="Arial"/>
            </a:endParaRPr>
          </a:p>
        </p:txBody>
      </p:sp>
      <p:cxnSp>
        <p:nvCxnSpPr>
          <p:cNvPr id="89" name="Google Shape;89;p4"/>
          <p:cNvCxnSpPr/>
          <p:nvPr/>
        </p:nvCxnSpPr>
        <p:spPr>
          <a:xfrm>
            <a:off x="838200" y="1206963"/>
            <a:ext cx="0" cy="4820613"/>
          </a:xfrm>
          <a:prstGeom prst="straightConnector1">
            <a:avLst/>
          </a:prstGeom>
          <a:noFill/>
          <a:ln cap="flat" cmpd="sng" w="25400">
            <a:solidFill>
              <a:srgbClr val="542788"/>
            </a:solidFill>
            <a:prstDash val="solid"/>
            <a:miter lim="800000"/>
            <a:headEnd len="sm" w="sm" type="none"/>
            <a:tailEnd len="sm" w="sm" type="none"/>
          </a:ln>
        </p:spPr>
      </p:cxnSp>
      <p:cxnSp>
        <p:nvCxnSpPr>
          <p:cNvPr id="90" name="Google Shape;90;p4"/>
          <p:cNvCxnSpPr/>
          <p:nvPr/>
        </p:nvCxnSpPr>
        <p:spPr>
          <a:xfrm>
            <a:off x="1122480" y="2622443"/>
            <a:ext cx="0" cy="2445254"/>
          </a:xfrm>
          <a:prstGeom prst="straightConnector1">
            <a:avLst/>
          </a:prstGeom>
          <a:noFill/>
          <a:ln cap="flat" cmpd="sng" w="25400">
            <a:solidFill>
              <a:srgbClr val="542788"/>
            </a:solidFill>
            <a:prstDash val="solid"/>
            <a:miter lim="800000"/>
            <a:headEnd len="sm" w="sm" type="none"/>
            <a:tailEnd len="sm" w="sm" type="none"/>
          </a:ln>
        </p:spPr>
      </p:cxnSp>
      <p:sp>
        <p:nvSpPr>
          <p:cNvPr id="91" name="Google Shape;91;p4"/>
          <p:cNvSpPr txBox="1"/>
          <p:nvPr/>
        </p:nvSpPr>
        <p:spPr>
          <a:xfrm>
            <a:off x="1122479" y="2622443"/>
            <a:ext cx="532144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542788"/>
                </a:solidFill>
                <a:latin typeface="Arial"/>
                <a:ea typeface="Arial"/>
                <a:cs typeface="Arial"/>
                <a:sym typeface="Arial"/>
              </a:rPr>
              <a:t>Basado en medidas de voz (Pequeño)</a:t>
            </a:r>
            <a:endParaRPr b="1" i="0" sz="2000" u="none" cap="none" strike="noStrike">
              <a:solidFill>
                <a:srgbClr val="542788"/>
              </a:solidFill>
              <a:latin typeface="Arial"/>
              <a:ea typeface="Arial"/>
              <a:cs typeface="Arial"/>
              <a:sym typeface="Arial"/>
            </a:endParaRPr>
          </a:p>
        </p:txBody>
      </p:sp>
      <p:sp>
        <p:nvSpPr>
          <p:cNvPr id="92" name="Google Shape;92;p4"/>
          <p:cNvSpPr txBox="1"/>
          <p:nvPr/>
        </p:nvSpPr>
        <p:spPr>
          <a:xfrm>
            <a:off x="1217072" y="3092495"/>
            <a:ext cx="5051057" cy="13849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3F3F3F"/>
                </a:solidFill>
                <a:latin typeface="Arial"/>
                <a:ea typeface="Arial"/>
                <a:cs typeface="Arial"/>
                <a:sym typeface="Arial"/>
              </a:rPr>
              <a:t>Encontrado en Machine Learning Repository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3F3F3F"/>
              </a:buClr>
              <a:buSzPts val="1800"/>
              <a:buFont typeface="Arial"/>
              <a:buChar char="•"/>
            </a:pPr>
            <a:r>
              <a:rPr b="0" i="0" lang="en-GB" sz="1800" u="none" cap="none" strike="noStrike">
                <a:solidFill>
                  <a:srgbClr val="3F3F3F"/>
                </a:solidFill>
                <a:latin typeface="Arial"/>
                <a:ea typeface="Arial"/>
                <a:cs typeface="Arial"/>
                <a:sym typeface="Arial"/>
              </a:rPr>
              <a:t>31 pacientes con 195 grabaciones de audio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3F3F3F"/>
              </a:buClr>
              <a:buSzPts val="1800"/>
              <a:buFont typeface="Arial"/>
              <a:buChar char="•"/>
            </a:pPr>
            <a:r>
              <a:rPr b="0" i="0" lang="en-GB" sz="1800" u="none" cap="none" strike="noStrike">
                <a:solidFill>
                  <a:srgbClr val="3F3F3F"/>
                </a:solidFill>
                <a:latin typeface="Arial"/>
                <a:ea typeface="Arial"/>
                <a:cs typeface="Arial"/>
                <a:sym typeface="Arial"/>
              </a:rPr>
              <a:t>Datos preprocesados</a:t>
            </a:r>
            <a:endParaRPr b="0" i="0" sz="1800" u="none" cap="none" strike="noStrike">
              <a:solidFill>
                <a:srgbClr val="3F3F3F"/>
              </a:solidFill>
              <a:latin typeface="Arial"/>
              <a:ea typeface="Arial"/>
              <a:cs typeface="Arial"/>
              <a:sym typeface="Arial"/>
            </a:endParaRPr>
          </a:p>
        </p:txBody>
      </p:sp>
      <p:cxnSp>
        <p:nvCxnSpPr>
          <p:cNvPr id="93" name="Google Shape;93;p4"/>
          <p:cNvCxnSpPr/>
          <p:nvPr/>
        </p:nvCxnSpPr>
        <p:spPr>
          <a:xfrm>
            <a:off x="6715487" y="2621789"/>
            <a:ext cx="0" cy="2362878"/>
          </a:xfrm>
          <a:prstGeom prst="straightConnector1">
            <a:avLst/>
          </a:prstGeom>
          <a:noFill/>
          <a:ln cap="flat" cmpd="sng" w="25400">
            <a:solidFill>
              <a:srgbClr val="542788"/>
            </a:solidFill>
            <a:prstDash val="solid"/>
            <a:miter lim="800000"/>
            <a:headEnd len="sm" w="sm" type="none"/>
            <a:tailEnd len="sm" w="sm" type="none"/>
          </a:ln>
        </p:spPr>
      </p:cxnSp>
      <p:sp>
        <p:nvSpPr>
          <p:cNvPr id="94" name="Google Shape;94;p4"/>
          <p:cNvSpPr txBox="1"/>
          <p:nvPr/>
        </p:nvSpPr>
        <p:spPr>
          <a:xfrm>
            <a:off x="6715474" y="2621800"/>
            <a:ext cx="4948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542788"/>
                </a:solidFill>
                <a:latin typeface="Arial"/>
                <a:ea typeface="Arial"/>
                <a:cs typeface="Arial"/>
                <a:sym typeface="Arial"/>
              </a:rPr>
              <a:t>Basado en medidas de voz (Grande)</a:t>
            </a:r>
            <a:endParaRPr b="1" i="0" sz="2000" u="none" cap="none" strike="noStrike">
              <a:solidFill>
                <a:srgbClr val="542788"/>
              </a:solidFill>
              <a:latin typeface="Arial"/>
              <a:ea typeface="Arial"/>
              <a:cs typeface="Arial"/>
              <a:sym typeface="Arial"/>
            </a:endParaRPr>
          </a:p>
        </p:txBody>
      </p:sp>
      <p:sp>
        <p:nvSpPr>
          <p:cNvPr id="95" name="Google Shape;95;p4"/>
          <p:cNvSpPr txBox="1"/>
          <p:nvPr/>
        </p:nvSpPr>
        <p:spPr>
          <a:xfrm>
            <a:off x="6817600" y="3091850"/>
            <a:ext cx="5051100" cy="1385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3F3F3F"/>
              </a:buClr>
              <a:buSzPts val="1800"/>
              <a:buFont typeface="Arial"/>
              <a:buChar char="•"/>
            </a:pPr>
            <a:r>
              <a:rPr b="0" i="0" lang="en-GB" sz="1800" u="none" cap="none" strike="noStrike">
                <a:solidFill>
                  <a:srgbClr val="3F3F3F"/>
                </a:solidFill>
                <a:latin typeface="Arial"/>
                <a:ea typeface="Arial"/>
                <a:cs typeface="Arial"/>
                <a:sym typeface="Arial"/>
              </a:rPr>
              <a:t>Encontrado en Machine Learning Repository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3F3F3F"/>
              </a:buClr>
              <a:buSzPts val="1800"/>
              <a:buFont typeface="Arial"/>
              <a:buChar char="•"/>
            </a:pPr>
            <a:r>
              <a:rPr b="0" i="0" lang="en-GB" sz="1800" u="none" cap="none" strike="noStrike">
                <a:solidFill>
                  <a:srgbClr val="3F3F3F"/>
                </a:solidFill>
                <a:latin typeface="Arial"/>
                <a:ea typeface="Arial"/>
                <a:cs typeface="Arial"/>
                <a:sym typeface="Arial"/>
              </a:rPr>
              <a:t>252 pacientes con 755 grabaciones de audio</a:t>
            </a:r>
            <a:endParaRPr b="0" i="0" sz="1800" u="none" cap="none" strike="noStrike">
              <a:solidFill>
                <a:srgbClr val="3F3F3F"/>
              </a:solidFill>
              <a:latin typeface="Arial"/>
              <a:ea typeface="Arial"/>
              <a:cs typeface="Arial"/>
              <a:sym typeface="Arial"/>
            </a:endParaRPr>
          </a:p>
          <a:p>
            <a:pPr indent="-285750" lvl="0" marL="285750" marR="0" rtl="0" algn="l">
              <a:lnSpc>
                <a:spcPct val="100000"/>
              </a:lnSpc>
              <a:spcBef>
                <a:spcPts val="1800"/>
              </a:spcBef>
              <a:spcAft>
                <a:spcPts val="0"/>
              </a:spcAft>
              <a:buClr>
                <a:srgbClr val="3F3F3F"/>
              </a:buClr>
              <a:buSzPts val="1800"/>
              <a:buFont typeface="Arial"/>
              <a:buChar char="•"/>
            </a:pPr>
            <a:r>
              <a:rPr b="0" i="0" lang="en-GB" sz="1800" u="none" cap="none" strike="noStrike">
                <a:solidFill>
                  <a:srgbClr val="3F3F3F"/>
                </a:solidFill>
                <a:latin typeface="Arial"/>
                <a:ea typeface="Arial"/>
                <a:cs typeface="Arial"/>
                <a:sym typeface="Arial"/>
              </a:rPr>
              <a:t>Datos preprocesados</a:t>
            </a:r>
            <a:endParaRPr b="0" i="0" sz="1800" u="none" cap="none" strike="noStrike">
              <a:solidFill>
                <a:srgbClr val="3F3F3F"/>
              </a:solidFill>
              <a:latin typeface="Arial"/>
              <a:ea typeface="Arial"/>
              <a:cs typeface="Arial"/>
              <a:sym typeface="Arial"/>
            </a:endParaRPr>
          </a:p>
        </p:txBody>
      </p:sp>
      <p:sp>
        <p:nvSpPr>
          <p:cNvPr id="96" name="Google Shape;96;p4"/>
          <p:cNvSpPr txBox="1"/>
          <p:nvPr/>
        </p:nvSpPr>
        <p:spPr>
          <a:xfrm>
            <a:off x="954351" y="1206963"/>
            <a:ext cx="105155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Búsqueda de datasets sobre Parkinson</a:t>
            </a:r>
            <a:endParaRPr b="0" i="0" sz="1800" u="none" cap="none" strike="noStrike">
              <a:solidFill>
                <a:srgbClr val="542788"/>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Análisis exploratorio de datos</a:t>
            </a:r>
            <a:endParaRPr b="0" i="0" sz="1800" u="none" cap="none" strike="noStrike">
              <a:solidFill>
                <a:srgbClr val="CAC9C7"/>
              </a:solidFill>
              <a:latin typeface="Arial"/>
              <a:ea typeface="Arial"/>
              <a:cs typeface="Arial"/>
              <a:sym typeface="Arial"/>
            </a:endParaRPr>
          </a:p>
        </p:txBody>
      </p:sp>
      <p:sp>
        <p:nvSpPr>
          <p:cNvPr id="103" name="Google Shape;103;p5"/>
          <p:cNvSpPr/>
          <p:nvPr/>
        </p:nvSpPr>
        <p:spPr>
          <a:xfrm>
            <a:off x="1146111" y="3429001"/>
            <a:ext cx="9798698" cy="144624"/>
          </a:xfrm>
          <a:prstGeom prst="rect">
            <a:avLst/>
          </a:prstGeom>
          <a:solidFill>
            <a:srgbClr val="542788"/>
          </a:solidFill>
          <a:ln cap="flat" cmpd="sng" w="12700">
            <a:solidFill>
              <a:srgbClr val="5427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5"/>
          <p:cNvSpPr/>
          <p:nvPr/>
        </p:nvSpPr>
        <p:spPr>
          <a:xfrm>
            <a:off x="1974793" y="3361352"/>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05" name="Google Shape;105;p5"/>
          <p:cNvCxnSpPr>
            <a:stCxn id="104" idx="0"/>
          </p:cNvCxnSpPr>
          <p:nvPr/>
        </p:nvCxnSpPr>
        <p:spPr>
          <a:xfrm rot="10800000">
            <a:off x="2119418" y="2127452"/>
            <a:ext cx="0" cy="1233900"/>
          </a:xfrm>
          <a:prstGeom prst="straightConnector1">
            <a:avLst/>
          </a:prstGeom>
          <a:noFill/>
          <a:ln cap="flat" cmpd="sng" w="25400">
            <a:solidFill>
              <a:srgbClr val="542788"/>
            </a:solidFill>
            <a:prstDash val="solid"/>
            <a:miter lim="800000"/>
            <a:headEnd len="sm" w="sm" type="none"/>
            <a:tailEnd len="sm" w="sm" type="none"/>
          </a:ln>
        </p:spPr>
      </p:cxnSp>
      <p:sp>
        <p:nvSpPr>
          <p:cNvPr id="106" name="Google Shape;106;p5"/>
          <p:cNvSpPr txBox="1"/>
          <p:nvPr/>
        </p:nvSpPr>
        <p:spPr>
          <a:xfrm>
            <a:off x="977770" y="1447909"/>
            <a:ext cx="228329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Recopilación de datos</a:t>
            </a:r>
            <a:endParaRPr b="1" i="0" sz="1800" u="none" cap="none" strike="noStrike">
              <a:solidFill>
                <a:srgbClr val="3F3F3F"/>
              </a:solidFill>
              <a:latin typeface="Arial"/>
              <a:ea typeface="Arial"/>
              <a:cs typeface="Arial"/>
              <a:sym typeface="Arial"/>
            </a:endParaRPr>
          </a:p>
        </p:txBody>
      </p:sp>
      <p:sp>
        <p:nvSpPr>
          <p:cNvPr id="107" name="Google Shape;107;p5"/>
          <p:cNvSpPr/>
          <p:nvPr/>
        </p:nvSpPr>
        <p:spPr>
          <a:xfrm>
            <a:off x="3881348"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08" name="Google Shape;108;p5"/>
          <p:cNvCxnSpPr/>
          <p:nvPr/>
        </p:nvCxnSpPr>
        <p:spPr>
          <a:xfrm rot="10800000">
            <a:off x="402597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109" name="Google Shape;109;p5"/>
          <p:cNvSpPr txBox="1"/>
          <p:nvPr/>
        </p:nvSpPr>
        <p:spPr>
          <a:xfrm>
            <a:off x="2884325" y="4879908"/>
            <a:ext cx="228329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Análisis exploratorio de datos</a:t>
            </a:r>
            <a:endParaRPr b="1" i="0" sz="1800" u="none" cap="none" strike="noStrike">
              <a:solidFill>
                <a:srgbClr val="3F3F3F"/>
              </a:solidFill>
              <a:latin typeface="Arial"/>
              <a:ea typeface="Arial"/>
              <a:cs typeface="Arial"/>
              <a:sym typeface="Arial"/>
            </a:endParaRPr>
          </a:p>
        </p:txBody>
      </p:sp>
      <p:sp>
        <p:nvSpPr>
          <p:cNvPr id="110" name="Google Shape;110;p5"/>
          <p:cNvSpPr/>
          <p:nvPr/>
        </p:nvSpPr>
        <p:spPr>
          <a:xfrm>
            <a:off x="593252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11" name="Google Shape;111;p5"/>
          <p:cNvCxnSpPr/>
          <p:nvPr/>
        </p:nvCxnSpPr>
        <p:spPr>
          <a:xfrm rot="10800000">
            <a:off x="607715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112" name="Google Shape;112;p5"/>
          <p:cNvSpPr txBox="1"/>
          <p:nvPr/>
        </p:nvSpPr>
        <p:spPr>
          <a:xfrm>
            <a:off x="4935503" y="1447909"/>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 pequeño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7839081"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14" name="Google Shape;114;p5"/>
          <p:cNvCxnSpPr/>
          <p:nvPr/>
        </p:nvCxnSpPr>
        <p:spPr>
          <a:xfrm rot="10800000">
            <a:off x="7985262" y="3645936"/>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115" name="Google Shape;115;p5"/>
          <p:cNvSpPr txBox="1"/>
          <p:nvPr/>
        </p:nvSpPr>
        <p:spPr>
          <a:xfrm>
            <a:off x="6843615" y="4879908"/>
            <a:ext cx="2283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Modelos a DS grande</a:t>
            </a:r>
            <a:endParaRPr b="1" i="0" sz="1800" u="none" cap="none" strike="noStrike">
              <a:solidFill>
                <a:srgbClr val="3F3F3F"/>
              </a:solidFill>
              <a:latin typeface="Arial"/>
              <a:ea typeface="Arial"/>
              <a:cs typeface="Arial"/>
              <a:sym typeface="Arial"/>
            </a:endParaRPr>
          </a:p>
        </p:txBody>
      </p:sp>
      <p:sp>
        <p:nvSpPr>
          <p:cNvPr id="116" name="Google Shape;116;p5"/>
          <p:cNvSpPr/>
          <p:nvPr/>
        </p:nvSpPr>
        <p:spPr>
          <a:xfrm>
            <a:off x="9745636" y="3356687"/>
            <a:ext cx="289249" cy="289249"/>
          </a:xfrm>
          <a:prstGeom prst="ellipse">
            <a:avLst/>
          </a:prstGeom>
          <a:solidFill>
            <a:srgbClr val="0071CD"/>
          </a:solidFill>
          <a:ln cap="flat" cmpd="sng" w="12700">
            <a:solidFill>
              <a:srgbClr val="0071C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17" name="Google Shape;117;p5"/>
          <p:cNvCxnSpPr/>
          <p:nvPr/>
        </p:nvCxnSpPr>
        <p:spPr>
          <a:xfrm rot="10800000">
            <a:off x="9877820" y="2127380"/>
            <a:ext cx="0" cy="1233972"/>
          </a:xfrm>
          <a:prstGeom prst="straightConnector1">
            <a:avLst/>
          </a:prstGeom>
          <a:noFill/>
          <a:ln cap="flat" cmpd="sng" w="25400">
            <a:solidFill>
              <a:srgbClr val="542788"/>
            </a:solidFill>
            <a:prstDash val="solid"/>
            <a:miter lim="800000"/>
            <a:headEnd len="sm" w="sm" type="none"/>
            <a:tailEnd len="sm" w="sm" type="none"/>
          </a:ln>
        </p:spPr>
      </p:cxnSp>
      <p:sp>
        <p:nvSpPr>
          <p:cNvPr id="118" name="Google Shape;118;p5"/>
          <p:cNvSpPr txBox="1"/>
          <p:nvPr/>
        </p:nvSpPr>
        <p:spPr>
          <a:xfrm>
            <a:off x="8736173" y="1586408"/>
            <a:ext cx="228329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F3F3F"/>
                </a:solidFill>
                <a:latin typeface="Arial"/>
                <a:ea typeface="Arial"/>
                <a:cs typeface="Arial"/>
                <a:sym typeface="Arial"/>
              </a:rPr>
              <a:t>Conclusiones</a:t>
            </a:r>
            <a:endParaRPr b="1" i="0" sz="1800" u="none" cap="none" strike="noStrike">
              <a:solidFill>
                <a:srgbClr val="3F3F3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cxnSp>
        <p:nvCxnSpPr>
          <p:cNvPr id="124" name="Google Shape;124;p6"/>
          <p:cNvCxnSpPr/>
          <p:nvPr/>
        </p:nvCxnSpPr>
        <p:spPr>
          <a:xfrm>
            <a:off x="838200" y="1206963"/>
            <a:ext cx="0" cy="5247590"/>
          </a:xfrm>
          <a:prstGeom prst="straightConnector1">
            <a:avLst/>
          </a:prstGeom>
          <a:noFill/>
          <a:ln cap="flat" cmpd="sng" w="25400">
            <a:solidFill>
              <a:srgbClr val="542788"/>
            </a:solidFill>
            <a:prstDash val="solid"/>
            <a:miter lim="800000"/>
            <a:headEnd len="sm" w="sm" type="none"/>
            <a:tailEnd len="sm" w="sm" type="none"/>
          </a:ln>
        </p:spPr>
      </p:cxnSp>
      <p:sp>
        <p:nvSpPr>
          <p:cNvPr id="125" name="Google Shape;125;p6"/>
          <p:cNvSpPr txBox="1"/>
          <p:nvPr/>
        </p:nvSpPr>
        <p:spPr>
          <a:xfrm>
            <a:off x="954351" y="1206963"/>
            <a:ext cx="10515600" cy="524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Analizamos el dataset de voz (pequeño)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595959"/>
              </a:buClr>
              <a:buSzPts val="1800"/>
              <a:buFont typeface="Arial"/>
              <a:buChar char="•"/>
            </a:pPr>
            <a:r>
              <a:rPr b="1" i="0" lang="en-GB" sz="1800" u="none" cap="none" strike="noStrike">
                <a:solidFill>
                  <a:srgbClr val="595959"/>
                </a:solidFill>
                <a:latin typeface="Arial"/>
                <a:ea typeface="Arial"/>
                <a:cs typeface="Arial"/>
                <a:sym typeface="Arial"/>
              </a:rPr>
              <a:t>name</a:t>
            </a:r>
            <a:r>
              <a:rPr b="0" i="0" lang="en-GB" sz="1800" u="none" cap="none" strike="noStrike">
                <a:solidFill>
                  <a:srgbClr val="595959"/>
                </a:solidFill>
                <a:latin typeface="Arial"/>
                <a:ea typeface="Arial"/>
                <a:cs typeface="Arial"/>
                <a:sym typeface="Arial"/>
              </a:rPr>
              <a:t> - código del sujeto y de la grabación</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600"/>
              </a:spcBef>
              <a:spcAft>
                <a:spcPts val="0"/>
              </a:spcAft>
              <a:buClr>
                <a:srgbClr val="595959"/>
              </a:buClr>
              <a:buSzPts val="1800"/>
              <a:buFont typeface="Arial"/>
              <a:buChar char="•"/>
            </a:pPr>
            <a:r>
              <a:rPr b="1" i="0" lang="en-GB" sz="1800" u="none" cap="none" strike="noStrike">
                <a:solidFill>
                  <a:srgbClr val="595959"/>
                </a:solidFill>
                <a:latin typeface="Arial"/>
                <a:ea typeface="Arial"/>
                <a:cs typeface="Arial"/>
                <a:sym typeface="Arial"/>
              </a:rPr>
              <a:t>MDVP:Fo(Hz)</a:t>
            </a:r>
            <a:r>
              <a:rPr b="0" i="0" lang="en-GB" sz="1800" u="none" cap="none" strike="noStrike">
                <a:solidFill>
                  <a:srgbClr val="595959"/>
                </a:solidFill>
                <a:latin typeface="Arial"/>
                <a:ea typeface="Arial"/>
                <a:cs typeface="Arial"/>
                <a:sym typeface="Arial"/>
              </a:rPr>
              <a:t> - Frecuencia fundamental vocal media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rgbClr val="595959"/>
              </a:buClr>
              <a:buSzPts val="1800"/>
              <a:buFont typeface="Arial"/>
              <a:buChar char="•"/>
            </a:pPr>
            <a:r>
              <a:rPr b="1" i="0" lang="en-GB" sz="1800" u="none" cap="none" strike="noStrike">
                <a:solidFill>
                  <a:srgbClr val="595959"/>
                </a:solidFill>
                <a:latin typeface="Arial"/>
                <a:ea typeface="Arial"/>
                <a:cs typeface="Arial"/>
                <a:sym typeface="Arial"/>
              </a:rPr>
              <a:t>MDVP:Fhi(Hz)</a:t>
            </a:r>
            <a:r>
              <a:rPr b="0" i="0" lang="en-GB" sz="1800" u="none" cap="none" strike="noStrike">
                <a:solidFill>
                  <a:srgbClr val="595959"/>
                </a:solidFill>
                <a:latin typeface="Arial"/>
                <a:ea typeface="Arial"/>
                <a:cs typeface="Arial"/>
                <a:sym typeface="Arial"/>
              </a:rPr>
              <a:t> - Frecuencia fundamental vocal máxima</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600"/>
              </a:spcBef>
              <a:spcAft>
                <a:spcPts val="0"/>
              </a:spcAft>
              <a:buClr>
                <a:srgbClr val="595959"/>
              </a:buClr>
              <a:buSzPts val="1800"/>
              <a:buFont typeface="Arial"/>
              <a:buChar char="•"/>
            </a:pPr>
            <a:r>
              <a:rPr b="1" i="0" lang="en-GB" sz="1800" u="none" cap="none" strike="noStrike">
                <a:solidFill>
                  <a:srgbClr val="595959"/>
                </a:solidFill>
                <a:latin typeface="Arial"/>
                <a:ea typeface="Arial"/>
                <a:cs typeface="Arial"/>
                <a:sym typeface="Arial"/>
              </a:rPr>
              <a:t>MDVP:Flo(Hz)</a:t>
            </a:r>
            <a:r>
              <a:rPr b="0" i="0" lang="en-GB" sz="1800" u="none" cap="none" strike="noStrike">
                <a:solidFill>
                  <a:srgbClr val="595959"/>
                </a:solidFill>
                <a:latin typeface="Arial"/>
                <a:ea typeface="Arial"/>
                <a:cs typeface="Arial"/>
                <a:sym typeface="Arial"/>
              </a:rPr>
              <a:t> - Frecuencia fundamental vocal mínima</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600"/>
              </a:spcBef>
              <a:spcAft>
                <a:spcPts val="0"/>
              </a:spcAft>
              <a:buClr>
                <a:srgbClr val="595959"/>
              </a:buClr>
              <a:buSzPts val="1800"/>
              <a:buFont typeface="Arial"/>
              <a:buChar char="•"/>
            </a:pPr>
            <a:r>
              <a:rPr b="1" i="0" lang="en-GB" sz="1800" u="none" cap="none" strike="noStrike">
                <a:solidFill>
                  <a:srgbClr val="595959"/>
                </a:solidFill>
                <a:latin typeface="Arial"/>
                <a:ea typeface="Arial"/>
                <a:cs typeface="Arial"/>
                <a:sym typeface="Arial"/>
              </a:rPr>
              <a:t>MDVP:Jitter(%), MDVP:Jitter(Abs), MDVP:RAP, MDVP:PPQ, Jitter:DDP</a:t>
            </a:r>
            <a:r>
              <a:rPr b="0" i="0" lang="en-GB" sz="1800" u="none" cap="none" strike="noStrike">
                <a:solidFill>
                  <a:srgbClr val="595959"/>
                </a:solidFill>
                <a:latin typeface="Arial"/>
                <a:ea typeface="Arial"/>
                <a:cs typeface="Arial"/>
                <a:sym typeface="Arial"/>
              </a:rPr>
              <a:t> - Diversas medidas que miden la variación en la frecuencia fundamental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rgbClr val="595959"/>
              </a:buClr>
              <a:buSzPts val="1800"/>
              <a:buFont typeface="Arial"/>
              <a:buChar char="•"/>
            </a:pPr>
            <a:r>
              <a:rPr b="1" i="0" lang="en-GB" sz="1800" u="none" cap="none" strike="noStrike">
                <a:solidFill>
                  <a:srgbClr val="595959"/>
                </a:solidFill>
                <a:latin typeface="Arial"/>
                <a:ea typeface="Arial"/>
                <a:cs typeface="Arial"/>
                <a:sym typeface="Arial"/>
              </a:rPr>
              <a:t>MDVP:Shimmer, MDVP:Shimmer(dB), Shimmer:APQ3, Shimmer:APQ5, MDVP:APQ, Shimmer:DDA</a:t>
            </a:r>
            <a:r>
              <a:rPr b="0" i="0" lang="en-GB" sz="1800" u="none" cap="none" strike="noStrike">
                <a:solidFill>
                  <a:srgbClr val="595959"/>
                </a:solidFill>
                <a:latin typeface="Arial"/>
                <a:ea typeface="Arial"/>
                <a:cs typeface="Arial"/>
                <a:sym typeface="Arial"/>
              </a:rPr>
              <a:t> - Diversas medidas que miden variación en la amplitud</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600"/>
              </a:spcBef>
              <a:spcAft>
                <a:spcPts val="0"/>
              </a:spcAft>
              <a:buClr>
                <a:srgbClr val="595959"/>
              </a:buClr>
              <a:buSzPts val="1800"/>
              <a:buFont typeface="Arial"/>
              <a:buChar char="•"/>
            </a:pPr>
            <a:r>
              <a:rPr b="1" i="0" lang="en-GB" sz="1800" u="none" cap="none" strike="noStrike">
                <a:solidFill>
                  <a:srgbClr val="595959"/>
                </a:solidFill>
                <a:latin typeface="Arial"/>
                <a:ea typeface="Arial"/>
                <a:cs typeface="Arial"/>
                <a:sym typeface="Arial"/>
              </a:rPr>
              <a:t>NHR, HNR</a:t>
            </a:r>
            <a:r>
              <a:rPr b="0" i="0" lang="en-GB" sz="1800" u="none" cap="none" strike="noStrike">
                <a:solidFill>
                  <a:srgbClr val="595959"/>
                </a:solidFill>
                <a:latin typeface="Arial"/>
                <a:ea typeface="Arial"/>
                <a:cs typeface="Arial"/>
                <a:sym typeface="Arial"/>
              </a:rPr>
              <a:t> - Dos medidas que miden el ratio ruido-armónicos (Noise to Harmonic Ratio, NHR) y el ratio armónicos-ruido (Harmonic to Noise Ratio, HNR)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rgbClr val="595959"/>
              </a:buClr>
              <a:buSzPts val="1800"/>
              <a:buFont typeface="Arial"/>
              <a:buChar char="•"/>
            </a:pPr>
            <a:r>
              <a:rPr b="1" i="0" lang="en-GB" sz="1800" u="none" cap="none" strike="noStrike">
                <a:solidFill>
                  <a:srgbClr val="595959"/>
                </a:solidFill>
                <a:latin typeface="Arial"/>
                <a:ea typeface="Arial"/>
                <a:cs typeface="Arial"/>
                <a:sym typeface="Arial"/>
              </a:rPr>
              <a:t>status</a:t>
            </a:r>
            <a:r>
              <a:rPr b="0" i="0" lang="en-GB" sz="1800" u="none" cap="none" strike="noStrike">
                <a:solidFill>
                  <a:srgbClr val="595959"/>
                </a:solidFill>
                <a:latin typeface="Arial"/>
                <a:ea typeface="Arial"/>
                <a:cs typeface="Arial"/>
                <a:sym typeface="Arial"/>
              </a:rPr>
              <a:t> - Indica el estado de salud del sujeto: sano (0) o con Parkinson (1)</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rgbClr val="595959"/>
              </a:buClr>
              <a:buSzPts val="1800"/>
              <a:buFont typeface="Arial"/>
              <a:buChar char="•"/>
            </a:pPr>
            <a:r>
              <a:rPr b="1" i="0" lang="en-GB" sz="1800" u="none" cap="none" strike="noStrike">
                <a:solidFill>
                  <a:srgbClr val="595959"/>
                </a:solidFill>
                <a:latin typeface="Arial"/>
                <a:ea typeface="Arial"/>
                <a:cs typeface="Arial"/>
                <a:sym typeface="Arial"/>
              </a:rPr>
              <a:t>RPDE, D2</a:t>
            </a:r>
            <a:r>
              <a:rPr b="0" i="0" lang="en-GB" sz="1800" u="none" cap="none" strike="noStrike">
                <a:solidFill>
                  <a:srgbClr val="595959"/>
                </a:solidFill>
                <a:latin typeface="Arial"/>
                <a:ea typeface="Arial"/>
                <a:cs typeface="Arial"/>
                <a:sym typeface="Arial"/>
              </a:rPr>
              <a:t> - Dos medidas de complejidad dinámica no lineales</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600"/>
              </a:spcBef>
              <a:spcAft>
                <a:spcPts val="0"/>
              </a:spcAft>
              <a:buClr>
                <a:srgbClr val="595959"/>
              </a:buClr>
              <a:buSzPts val="1800"/>
              <a:buFont typeface="Arial"/>
              <a:buChar char="•"/>
            </a:pPr>
            <a:r>
              <a:rPr b="1" i="0" lang="en-GB" sz="1800" u="none" cap="none" strike="noStrike">
                <a:solidFill>
                  <a:srgbClr val="595959"/>
                </a:solidFill>
                <a:latin typeface="Arial"/>
                <a:ea typeface="Arial"/>
                <a:cs typeface="Arial"/>
                <a:sym typeface="Arial"/>
              </a:rPr>
              <a:t>DFA</a:t>
            </a:r>
            <a:r>
              <a:rPr b="0" i="0" lang="en-GB" sz="1800" u="none" cap="none" strike="noStrike">
                <a:solidFill>
                  <a:srgbClr val="595959"/>
                </a:solidFill>
                <a:latin typeface="Arial"/>
                <a:ea typeface="Arial"/>
                <a:cs typeface="Arial"/>
                <a:sym typeface="Arial"/>
              </a:rPr>
              <a:t> - Exponente de escala fractal de señal</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600"/>
              </a:spcBef>
              <a:spcAft>
                <a:spcPts val="0"/>
              </a:spcAft>
              <a:buClr>
                <a:srgbClr val="595959"/>
              </a:buClr>
              <a:buSzPts val="1800"/>
              <a:buFont typeface="Arial"/>
              <a:buChar char="•"/>
            </a:pPr>
            <a:r>
              <a:rPr b="1" i="0" lang="en-GB" sz="1800" u="none" cap="none" strike="noStrike">
                <a:solidFill>
                  <a:srgbClr val="595959"/>
                </a:solidFill>
                <a:latin typeface="Arial"/>
                <a:ea typeface="Arial"/>
                <a:cs typeface="Arial"/>
                <a:sym typeface="Arial"/>
              </a:rPr>
              <a:t>spread1, spread2, PPE</a:t>
            </a:r>
            <a:r>
              <a:rPr b="0" i="0" lang="en-GB" sz="1800" u="none" cap="none" strike="noStrike">
                <a:solidFill>
                  <a:srgbClr val="595959"/>
                </a:solidFill>
                <a:latin typeface="Arial"/>
                <a:ea typeface="Arial"/>
                <a:cs typeface="Arial"/>
                <a:sym typeface="Arial"/>
              </a:rPr>
              <a:t> - Tres medidas no lineales de variación en frecuencia fundamental</a:t>
            </a:r>
            <a:endParaRPr b="0" i="0" sz="1400" u="none" cap="none" strike="noStrike">
              <a:solidFill>
                <a:srgbClr val="000000"/>
              </a:solidFill>
              <a:latin typeface="Arial"/>
              <a:ea typeface="Arial"/>
              <a:cs typeface="Arial"/>
              <a:sym typeface="Arial"/>
            </a:endParaRPr>
          </a:p>
        </p:txBody>
      </p:sp>
      <p:sp>
        <p:nvSpPr>
          <p:cNvPr id="126" name="Google Shape;126;p6"/>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Análisis exploratorio de datos</a:t>
            </a:r>
            <a:endParaRPr b="0" i="0" sz="1800" u="none" cap="none" strike="noStrike">
              <a:solidFill>
                <a:srgbClr val="CAC9C7"/>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cxnSp>
        <p:nvCxnSpPr>
          <p:cNvPr id="132" name="Google Shape;132;p7"/>
          <p:cNvCxnSpPr/>
          <p:nvPr/>
        </p:nvCxnSpPr>
        <p:spPr>
          <a:xfrm>
            <a:off x="838200" y="1206963"/>
            <a:ext cx="0" cy="5247590"/>
          </a:xfrm>
          <a:prstGeom prst="straightConnector1">
            <a:avLst/>
          </a:prstGeom>
          <a:noFill/>
          <a:ln cap="flat" cmpd="sng" w="25400">
            <a:solidFill>
              <a:srgbClr val="542788"/>
            </a:solidFill>
            <a:prstDash val="solid"/>
            <a:miter lim="800000"/>
            <a:headEnd len="sm" w="sm" type="none"/>
            <a:tailEnd len="sm" w="sm" type="none"/>
          </a:ln>
        </p:spPr>
      </p:cxnSp>
      <p:sp>
        <p:nvSpPr>
          <p:cNvPr id="133" name="Google Shape;133;p7"/>
          <p:cNvSpPr txBox="1"/>
          <p:nvPr/>
        </p:nvSpPr>
        <p:spPr>
          <a:xfrm>
            <a:off x="954351" y="1206963"/>
            <a:ext cx="105155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Analizamos el dataset de voz (pequeño) – Distribución del dataset</a:t>
            </a:r>
            <a:endParaRPr b="0" i="0" sz="1400" u="none" cap="none" strike="noStrike">
              <a:solidFill>
                <a:srgbClr val="000000"/>
              </a:solidFill>
              <a:latin typeface="Arial"/>
              <a:ea typeface="Arial"/>
              <a:cs typeface="Arial"/>
              <a:sym typeface="Arial"/>
            </a:endParaRPr>
          </a:p>
        </p:txBody>
      </p:sp>
      <p:pic>
        <p:nvPicPr>
          <p:cNvPr id="134" name="Google Shape;134;p7"/>
          <p:cNvPicPr preferRelativeResize="0"/>
          <p:nvPr/>
        </p:nvPicPr>
        <p:blipFill rotWithShape="1">
          <a:blip r:embed="rId3">
            <a:alphaModFix/>
          </a:blip>
          <a:srcRect b="0" l="0" r="0" t="0"/>
          <a:stretch/>
        </p:blipFill>
        <p:spPr>
          <a:xfrm>
            <a:off x="3986212" y="1884395"/>
            <a:ext cx="4219575" cy="4152900"/>
          </a:xfrm>
          <a:prstGeom prst="rect">
            <a:avLst/>
          </a:prstGeom>
          <a:noFill/>
          <a:ln>
            <a:noFill/>
          </a:ln>
        </p:spPr>
      </p:pic>
      <p:sp>
        <p:nvSpPr>
          <p:cNvPr id="135" name="Google Shape;135;p7"/>
          <p:cNvSpPr txBox="1"/>
          <p:nvPr/>
        </p:nvSpPr>
        <p:spPr>
          <a:xfrm>
            <a:off x="838200" y="571107"/>
            <a:ext cx="10515600" cy="4020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Análisis exploratorio de datos</a:t>
            </a:r>
            <a:endParaRPr b="0" i="0" sz="1800" u="none" cap="none" strike="noStrike">
              <a:solidFill>
                <a:srgbClr val="CAC9C7"/>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cxnSp>
        <p:nvCxnSpPr>
          <p:cNvPr id="141" name="Google Shape;141;g136245db3e5_3_0"/>
          <p:cNvCxnSpPr/>
          <p:nvPr/>
        </p:nvCxnSpPr>
        <p:spPr>
          <a:xfrm>
            <a:off x="838200" y="1206963"/>
            <a:ext cx="0" cy="5247600"/>
          </a:xfrm>
          <a:prstGeom prst="straightConnector1">
            <a:avLst/>
          </a:prstGeom>
          <a:noFill/>
          <a:ln cap="flat" cmpd="sng" w="25400">
            <a:solidFill>
              <a:srgbClr val="542788"/>
            </a:solidFill>
            <a:prstDash val="solid"/>
            <a:miter lim="800000"/>
            <a:headEnd len="sm" w="sm" type="none"/>
            <a:tailEnd len="sm" w="sm" type="none"/>
          </a:ln>
        </p:spPr>
      </p:cxnSp>
      <p:sp>
        <p:nvSpPr>
          <p:cNvPr id="142" name="Google Shape;142;g136245db3e5_3_0"/>
          <p:cNvSpPr txBox="1"/>
          <p:nvPr/>
        </p:nvSpPr>
        <p:spPr>
          <a:xfrm>
            <a:off x="954351" y="1206963"/>
            <a:ext cx="10515600"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542788"/>
                </a:solidFill>
                <a:latin typeface="Arial"/>
                <a:ea typeface="Arial"/>
                <a:cs typeface="Arial"/>
                <a:sym typeface="Arial"/>
              </a:rPr>
              <a:t>Analizamos el dataset de voz (pequeño) – Distribución de las variables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542788"/>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GB" sz="1800" u="none" cap="none" strike="noStrike">
                <a:solidFill>
                  <a:srgbClr val="542788"/>
                </a:solidFill>
                <a:latin typeface="Arial"/>
                <a:ea typeface="Arial"/>
                <a:cs typeface="Arial"/>
                <a:sym typeface="Arial"/>
              </a:rPr>
              <a:t> </a:t>
            </a:r>
            <a:r>
              <a:rPr b="0" i="0" lang="en-GB" sz="1800" u="none" cap="none" strike="noStrike">
                <a:solidFill>
                  <a:srgbClr val="262626"/>
                </a:solidFill>
                <a:latin typeface="Arial"/>
                <a:ea typeface="Arial"/>
                <a:cs typeface="Arial"/>
                <a:sym typeface="Arial"/>
              </a:rPr>
              <a:t>La mayoría de las variables tienen una distribución normal</a:t>
            </a:r>
            <a:endParaRPr b="0" i="0" sz="1400" u="none" cap="none" strike="noStrike">
              <a:solidFill>
                <a:srgbClr val="000000"/>
              </a:solidFill>
              <a:latin typeface="Arial"/>
              <a:ea typeface="Arial"/>
              <a:cs typeface="Arial"/>
              <a:sym typeface="Arial"/>
            </a:endParaRPr>
          </a:p>
        </p:txBody>
      </p:sp>
      <p:sp>
        <p:nvSpPr>
          <p:cNvPr id="143" name="Google Shape;143;g136245db3e5_3_0"/>
          <p:cNvSpPr txBox="1"/>
          <p:nvPr/>
        </p:nvSpPr>
        <p:spPr>
          <a:xfrm>
            <a:off x="838200" y="571107"/>
            <a:ext cx="10515600" cy="402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AC9C7"/>
              </a:buClr>
              <a:buSzPts val="1800"/>
              <a:buFont typeface="Arial"/>
              <a:buNone/>
            </a:pPr>
            <a:r>
              <a:rPr b="0" i="0" lang="en-GB" sz="1800" u="none" cap="none" strike="noStrike">
                <a:solidFill>
                  <a:srgbClr val="CAC9C7"/>
                </a:solidFill>
                <a:latin typeface="Arial"/>
                <a:ea typeface="Arial"/>
                <a:cs typeface="Arial"/>
                <a:sym typeface="Arial"/>
              </a:rPr>
              <a:t>Análisis exploratorio de datos</a:t>
            </a:r>
            <a:endParaRPr b="0" i="0" sz="1800" u="none" cap="none" strike="noStrike">
              <a:solidFill>
                <a:srgbClr val="CAC9C7"/>
              </a:solidFill>
              <a:latin typeface="Arial"/>
              <a:ea typeface="Arial"/>
              <a:cs typeface="Arial"/>
              <a:sym typeface="Arial"/>
            </a:endParaRPr>
          </a:p>
        </p:txBody>
      </p:sp>
      <p:pic>
        <p:nvPicPr>
          <p:cNvPr id="144" name="Google Shape;144;g136245db3e5_3_0"/>
          <p:cNvPicPr preferRelativeResize="0"/>
          <p:nvPr/>
        </p:nvPicPr>
        <p:blipFill rotWithShape="1">
          <a:blip r:embed="rId3">
            <a:alphaModFix/>
          </a:blip>
          <a:srcRect b="0" l="0" r="0" t="0"/>
          <a:stretch/>
        </p:blipFill>
        <p:spPr>
          <a:xfrm>
            <a:off x="1862951" y="2263806"/>
            <a:ext cx="8466099" cy="42889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apositiva_Verd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pedid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rtad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2022-05-16T22:21:48Z</dcterms:created>
  <dc:creator>JAVIER FERNÁNDEZ-VALPARÍS MORÁN</dc:creator>
</cp:coreProperties>
</file>