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3D579-A823-4229-A9EF-7FC602955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51FD7A-0682-4C3C-B1B0-973EDDBDC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A9D95-AFAF-486C-A679-CF7A6624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3E6A-80FB-4929-9FC1-C3DF5571756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1FC163-CFDB-4C53-B80B-C2794C20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F8F0D5-E6B0-4BA8-A5BB-309B7B6B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60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6B204-FE8D-4E05-9243-83F14DA1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B78E67-6FB5-4A5D-8344-A655B60EC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0D0D58-06F6-44CA-B9CF-531F96D7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3E6A-80FB-4929-9FC1-C3DF5571756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F03F0B-DD7D-42B9-BEA9-19FC2B2C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965EED-3622-4057-A9AE-ADA39350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23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9A4187-EE49-4F09-A724-1F79AB58E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A48820-39C3-412B-91E8-65D2B74BE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41D9CB-A5A8-4501-A021-77C7535A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3E6A-80FB-4929-9FC1-C3DF5571756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1DABB2-54D1-4F0C-A355-CC7E1281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F7F30C-38B9-4328-8504-6B15FC5F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64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5E404-E210-455B-8982-B7EDBB80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68FE5E-9AEB-4959-A956-0DF6747D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17024-CFB6-40D5-9B27-3281019A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3E6A-80FB-4929-9FC1-C3DF5571756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E94C92-AB52-4EFB-AC09-94FC061C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A9646-DBA2-41F9-AAEA-9C7EA07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54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9F8AB-93FF-4E6E-AA5C-D8AFD7AA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F3C01C-B362-4B14-ABAB-DE8218960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80C282-EFC8-4937-BC21-D39B671E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3E6A-80FB-4929-9FC1-C3DF5571756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19AEF8-E69D-4937-8D03-AFEC2777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E4AFE9-567B-4367-B772-E4EF2BB9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16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2438A-096F-4B7A-B0AA-1125D7A2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80960-295F-40B0-8FB3-CCEAF8F49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6CA0BB-24DD-41FE-B454-32C20F2CA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8F7F53-D130-4910-A71A-5F703325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3E6A-80FB-4929-9FC1-C3DF5571756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F94C1F-EAB4-444C-9216-D131ECFF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9BA25B-BE99-4C04-82AA-C396F794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20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7162D-48E7-46E5-90FF-1764A75B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538F5B-9288-4B4E-97A4-EBE6AFEEC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833AB4-4A72-42D8-9921-1A074C7F4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BD2BD2-01AA-4C80-8BC0-B2D9B1A0E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740327-0382-4B95-8CC6-308E43747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CFA697-B4C2-4CB3-9440-3FF090FD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3E6A-80FB-4929-9FC1-C3DF5571756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8826AA-A993-4F1C-AC7A-73BCFBC1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62FAE0-67F2-4F7C-B333-874C58CB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40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A84BA-CE98-48B9-A202-AACBF639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C87935-BAF2-4347-98BC-221AD73C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3E6A-80FB-4929-9FC1-C3DF5571756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7A3362-4DDA-4990-9AF5-F2709411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1F201B-1D7E-4D34-8836-480DFAC7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59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39E3EC-CBBB-4EB7-ADC7-36E5E4AF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3E6A-80FB-4929-9FC1-C3DF5571756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0183B5-34CD-4845-B200-CBE42904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1AC080-195D-4ECF-9ACE-CDEC3953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05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A8321-9470-4782-A15B-8E1C653D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9C4A1D-2488-484A-B5AD-09FE79604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90E09A-7CB6-4083-850F-0306ADFF7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23509F-0FB8-4A9D-8E90-43794188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3E6A-80FB-4929-9FC1-C3DF5571756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D33CB2-1DDB-4B4E-9948-B597EDA4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1AAA6B-8C5E-4B22-83F1-6DD9624C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53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7864C-E657-4906-A063-CC7F8B0C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8DC366B-6FDE-4F63-9900-AC72A83C4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BD26AE-0C48-434E-B1EE-17DCFCC63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C8C2C4-9593-423B-93DB-D5247B0B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3E6A-80FB-4929-9FC1-C3DF5571756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0786C0-51FA-4B83-BC7D-CCB2C1B5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5300F6-8C53-41FF-BAAE-86DD3AF0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90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03865-C62F-4835-8934-03009002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800E9C-FBF0-43BF-A08D-C9CFC73A9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6E6AB-1565-4F2E-806B-40A9A089F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43E6A-80FB-4929-9FC1-C3DF55717560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87848C-9991-4B46-85FE-890B6E8E6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9CF12F-1708-480B-9849-5A1EEDF30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71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nline.1c.ru/catalog/free/28765768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46D9DB-BBF5-4401-B619-BE1C48D9D582}"/>
              </a:ext>
            </a:extLst>
          </p:cNvPr>
          <p:cNvSpPr txBox="1"/>
          <p:nvPr/>
        </p:nvSpPr>
        <p:spPr>
          <a:xfrm>
            <a:off x="711200" y="4219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– Платформа «1С:Предприятие 8.3, учебная версия (8.3.23.1688)» (Windows) (1c.ru)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EFDE8D-1246-483E-AFA7-3004B8517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48" y="1253066"/>
            <a:ext cx="5086019" cy="32850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D04E1C-AE57-4409-957A-5F48566ED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999" y="1253066"/>
            <a:ext cx="3179279" cy="234526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A8C181-5226-4D80-8BB1-6056D9E13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325" y="4151236"/>
            <a:ext cx="3179279" cy="239245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D96366A-2897-4458-8084-BD75D56DB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6548" y="4312423"/>
            <a:ext cx="2923730" cy="223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7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812FC9B-4BD5-4E74-A51B-87DA38942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11300"/>
              </p:ext>
            </p:extLst>
          </p:nvPr>
        </p:nvGraphicFramePr>
        <p:xfrm>
          <a:off x="313266" y="253999"/>
          <a:ext cx="4030133" cy="578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99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12456874"/>
                    </a:ext>
                  </a:extLst>
                </a:gridCol>
                <a:gridCol w="1794934">
                  <a:extLst>
                    <a:ext uri="{9D8B030D-6E8A-4147-A177-3AD203B41FA5}">
                      <a16:colId xmlns:a16="http://schemas.microsoft.com/office/drawing/2014/main" val="3406484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НомерТовара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01.03.22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01.04.22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8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01.05.22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91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01.06.22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92913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01.07.22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6115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</a:t>
                      </a:r>
                      <a:r>
                        <a:rPr lang="en-US" dirty="0"/>
                        <a:t>8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081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</a:t>
                      </a:r>
                      <a:r>
                        <a:rPr lang="en-US" dirty="0"/>
                        <a:t>9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5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10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6121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11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432009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12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9213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01</a:t>
                      </a:r>
                      <a:r>
                        <a:rPr lang="ru-RU" dirty="0"/>
                        <a:t>.2</a:t>
                      </a:r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51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02</a:t>
                      </a:r>
                      <a:r>
                        <a:rPr lang="ru-RU" dirty="0"/>
                        <a:t>.2</a:t>
                      </a:r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0973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217C96B-4435-4281-BC4E-02BF5B4B9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275775"/>
              </p:ext>
            </p:extLst>
          </p:nvPr>
        </p:nvGraphicFramePr>
        <p:xfrm>
          <a:off x="5461000" y="465665"/>
          <a:ext cx="448733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935">
                  <a:extLst>
                    <a:ext uri="{9D8B030D-6E8A-4147-A177-3AD203B41FA5}">
                      <a16:colId xmlns:a16="http://schemas.microsoft.com/office/drawing/2014/main" val="3899554734"/>
                    </a:ext>
                  </a:extLst>
                </a:gridCol>
                <a:gridCol w="2859397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</a:tblGrid>
              <a:tr h="390567">
                <a:tc>
                  <a:txBody>
                    <a:bodyPr/>
                    <a:lstStyle/>
                    <a:p>
                      <a:r>
                        <a:rPr lang="ru-RU" dirty="0" err="1"/>
                        <a:t>НомерКатегории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Продукты питания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DD2F1DD-F642-41F5-8D80-33AC72797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58416"/>
              </p:ext>
            </p:extLst>
          </p:nvPr>
        </p:nvGraphicFramePr>
        <p:xfrm>
          <a:off x="5376336" y="2946399"/>
          <a:ext cx="547793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7">
                  <a:extLst>
                    <a:ext uri="{9D8B030D-6E8A-4147-A177-3AD203B41FA5}">
                      <a16:colId xmlns:a16="http://schemas.microsoft.com/office/drawing/2014/main" val="505206395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157081386"/>
                    </a:ext>
                  </a:extLst>
                </a:gridCol>
                <a:gridCol w="3945468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</a:tblGrid>
              <a:tr h="390567">
                <a:tc>
                  <a:txBody>
                    <a:bodyPr/>
                    <a:lstStyle/>
                    <a:p>
                      <a:r>
                        <a:rPr lang="ru-RU" dirty="0" err="1"/>
                        <a:t>НомерТовара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НомерКатегории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Порошок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Шампунь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2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94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EAD26E-9015-4002-B75E-DBDAEB0A5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0"/>
            <a:ext cx="9372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9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946264-09CE-413F-B3A4-CEECB1AA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8" y="1228418"/>
            <a:ext cx="6687483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86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B686A20-3033-4B52-B38F-E46D2567DB36}"/>
              </a:ext>
            </a:extLst>
          </p:cNvPr>
          <p:cNvSpPr txBox="1"/>
          <p:nvPr/>
        </p:nvSpPr>
        <p:spPr>
          <a:xfrm>
            <a:off x="173562" y="273874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Приходная накладные (шапка)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D496E9B-990D-4D89-87AF-64D2D96AF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672" y="129060"/>
            <a:ext cx="3833984" cy="3557038"/>
          </a:xfrm>
          <a:prstGeom prst="rect">
            <a:avLst/>
          </a:prstGeom>
        </p:spPr>
      </p:pic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3CC614D0-4B52-448F-B826-1F7C14EC2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94838"/>
              </p:ext>
            </p:extLst>
          </p:nvPr>
        </p:nvGraphicFramePr>
        <p:xfrm>
          <a:off x="173562" y="776248"/>
          <a:ext cx="6477001" cy="112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471">
                  <a:extLst>
                    <a:ext uri="{9D8B030D-6E8A-4147-A177-3AD203B41FA5}">
                      <a16:colId xmlns:a16="http://schemas.microsoft.com/office/drawing/2014/main" val="505206395"/>
                    </a:ext>
                  </a:extLst>
                </a:gridCol>
                <a:gridCol w="1466767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  <a:gridCol w="2007728">
                  <a:extLst>
                    <a:ext uri="{9D8B030D-6E8A-4147-A177-3AD203B41FA5}">
                      <a16:colId xmlns:a16="http://schemas.microsoft.com/office/drawing/2014/main" val="3161499099"/>
                    </a:ext>
                  </a:extLst>
                </a:gridCol>
                <a:gridCol w="1117035">
                  <a:extLst>
                    <a:ext uri="{9D8B030D-6E8A-4147-A177-3AD203B41FA5}">
                      <a16:colId xmlns:a16="http://schemas.microsoft.com/office/drawing/2014/main" val="3716388610"/>
                    </a:ext>
                  </a:extLst>
                </a:gridCol>
              </a:tblGrid>
              <a:tr h="390567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кодПоставщика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КодМола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8056E54F-279F-452F-9B83-26FCC6C0C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60098"/>
              </p:ext>
            </p:extLst>
          </p:nvPr>
        </p:nvGraphicFramePr>
        <p:xfrm>
          <a:off x="225777" y="3031563"/>
          <a:ext cx="445770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810">
                  <a:extLst>
                    <a:ext uri="{9D8B030D-6E8A-4147-A177-3AD203B41FA5}">
                      <a16:colId xmlns:a16="http://schemas.microsoft.com/office/drawing/2014/main" val="505206395"/>
                    </a:ext>
                  </a:extLst>
                </a:gridCol>
                <a:gridCol w="1094455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  <a:gridCol w="2620437">
                  <a:extLst>
                    <a:ext uri="{9D8B030D-6E8A-4147-A177-3AD203B41FA5}">
                      <a16:colId xmlns:a16="http://schemas.microsoft.com/office/drawing/2014/main" val="3161499099"/>
                    </a:ext>
                  </a:extLst>
                </a:gridCol>
              </a:tblGrid>
              <a:tr h="390567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Полное наименование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ru-RU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Шериф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ЗАО ФК «Шериф»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ТираЭТ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ЗАО </a:t>
                      </a:r>
                      <a:r>
                        <a:rPr lang="ru-RU" dirty="0" err="1"/>
                        <a:t>Тираэт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243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1BE91E-9045-4186-8F31-5A8FA4BB5797}"/>
              </a:ext>
            </a:extLst>
          </p:cNvPr>
          <p:cNvSpPr txBox="1"/>
          <p:nvPr/>
        </p:nvSpPr>
        <p:spPr>
          <a:xfrm>
            <a:off x="325965" y="2380238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Контрагенты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9A7F348-8543-4D5B-A6DD-78BC9CF18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45813"/>
              </p:ext>
            </p:extLst>
          </p:nvPr>
        </p:nvGraphicFramePr>
        <p:xfrm>
          <a:off x="5434203" y="3900243"/>
          <a:ext cx="326813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810">
                  <a:extLst>
                    <a:ext uri="{9D8B030D-6E8A-4147-A177-3AD203B41FA5}">
                      <a16:colId xmlns:a16="http://schemas.microsoft.com/office/drawing/2014/main" val="505206395"/>
                    </a:ext>
                  </a:extLst>
                </a:gridCol>
                <a:gridCol w="1094455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  <a:gridCol w="1430871">
                  <a:extLst>
                    <a:ext uri="{9D8B030D-6E8A-4147-A177-3AD203B41FA5}">
                      <a16:colId xmlns:a16="http://schemas.microsoft.com/office/drawing/2014/main" val="3161499099"/>
                    </a:ext>
                  </a:extLst>
                </a:gridCol>
              </a:tblGrid>
              <a:tr h="390567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Должность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 В.Г.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кладовщик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 Ц.Р.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Кладовщик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2439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E12BEE3-303B-49FD-B702-F130B1EE512E}"/>
              </a:ext>
            </a:extLst>
          </p:cNvPr>
          <p:cNvSpPr txBox="1"/>
          <p:nvPr/>
        </p:nvSpPr>
        <p:spPr>
          <a:xfrm>
            <a:off x="8980317" y="4090419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Молы</a:t>
            </a:r>
          </a:p>
        </p:txBody>
      </p:sp>
    </p:spTree>
    <p:extLst>
      <p:ext uri="{BB962C8B-B14F-4D97-AF65-F5344CB8AC3E}">
        <p14:creationId xmlns:p14="http://schemas.microsoft.com/office/powerpoint/2010/main" val="59637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B10000-AD11-4324-AEB5-BB238712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0"/>
            <a:ext cx="5902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9F0769-AF84-4256-8E55-F118C35740B7}"/>
              </a:ext>
            </a:extLst>
          </p:cNvPr>
          <p:cNvSpPr txBox="1"/>
          <p:nvPr/>
        </p:nvSpPr>
        <p:spPr>
          <a:xfrm>
            <a:off x="173562" y="273874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Приходная накладные (ТЧ)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C50C5D81-F42B-47B7-AB84-BFEC5AA7D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5835"/>
              </p:ext>
            </p:extLst>
          </p:nvPr>
        </p:nvGraphicFramePr>
        <p:xfrm>
          <a:off x="173560" y="776248"/>
          <a:ext cx="9580039" cy="112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7">
                  <a:extLst>
                    <a:ext uri="{9D8B030D-6E8A-4147-A177-3AD203B41FA5}">
                      <a16:colId xmlns:a16="http://schemas.microsoft.com/office/drawing/2014/main" val="50520639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  <a:gridCol w="1236133">
                  <a:extLst>
                    <a:ext uri="{9D8B030D-6E8A-4147-A177-3AD203B41FA5}">
                      <a16:colId xmlns:a16="http://schemas.microsoft.com/office/drawing/2014/main" val="316149909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16388610"/>
                    </a:ext>
                  </a:extLst>
                </a:gridCol>
                <a:gridCol w="1405467">
                  <a:extLst>
                    <a:ext uri="{9D8B030D-6E8A-4147-A177-3AD203B41FA5}">
                      <a16:colId xmlns:a16="http://schemas.microsoft.com/office/drawing/2014/main" val="30597238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187105498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042017372"/>
                    </a:ext>
                  </a:extLst>
                </a:gridCol>
                <a:gridCol w="1134532">
                  <a:extLst>
                    <a:ext uri="{9D8B030D-6E8A-4147-A177-3AD203B41FA5}">
                      <a16:colId xmlns:a16="http://schemas.microsoft.com/office/drawing/2014/main" val="1942944733"/>
                    </a:ext>
                  </a:extLst>
                </a:gridCol>
              </a:tblGrid>
              <a:tr h="390567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Номерстр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кодТовара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КодЕдИзм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ЦенаРоз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ЦенаОпт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82BDC99-344D-4269-9E07-518282BD4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187895"/>
              </p:ext>
            </p:extLst>
          </p:nvPr>
        </p:nvGraphicFramePr>
        <p:xfrm>
          <a:off x="376761" y="2922531"/>
          <a:ext cx="44577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810">
                  <a:extLst>
                    <a:ext uri="{9D8B030D-6E8A-4147-A177-3AD203B41FA5}">
                      <a16:colId xmlns:a16="http://schemas.microsoft.com/office/drawing/2014/main" val="505206395"/>
                    </a:ext>
                  </a:extLst>
                </a:gridCol>
                <a:gridCol w="1094455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  <a:gridCol w="2620437">
                  <a:extLst>
                    <a:ext uri="{9D8B030D-6E8A-4147-A177-3AD203B41FA5}">
                      <a16:colId xmlns:a16="http://schemas.microsoft.com/office/drawing/2014/main" val="3161499099"/>
                    </a:ext>
                  </a:extLst>
                </a:gridCol>
              </a:tblGrid>
              <a:tr h="390567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КодЕдИзм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Порошок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Шампунь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24397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D82F4CC-A2E7-4762-BA26-1FB8612AA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69447"/>
              </p:ext>
            </p:extLst>
          </p:nvPr>
        </p:nvGraphicFramePr>
        <p:xfrm>
          <a:off x="5770028" y="2491448"/>
          <a:ext cx="183726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810">
                  <a:extLst>
                    <a:ext uri="{9D8B030D-6E8A-4147-A177-3AD203B41FA5}">
                      <a16:colId xmlns:a16="http://schemas.microsoft.com/office/drawing/2014/main" val="505206395"/>
                    </a:ext>
                  </a:extLst>
                </a:gridCol>
                <a:gridCol w="1094455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</a:tblGrid>
              <a:tr h="390567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шт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68BB6F-E03E-439E-B14E-E347F28B81F9}"/>
              </a:ext>
            </a:extLst>
          </p:cNvPr>
          <p:cNvSpPr txBox="1"/>
          <p:nvPr/>
        </p:nvSpPr>
        <p:spPr>
          <a:xfrm>
            <a:off x="376761" y="2249316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Товары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154F9-8E28-4D46-B3FE-ED3D00CC1981}"/>
              </a:ext>
            </a:extLst>
          </p:cNvPr>
          <p:cNvSpPr txBox="1"/>
          <p:nvPr/>
        </p:nvSpPr>
        <p:spPr>
          <a:xfrm>
            <a:off x="5626095" y="2064650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ЕдИзм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81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43A146-621E-4390-9E30-6AC475C64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9" y="966444"/>
            <a:ext cx="10478962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7A8044-CF61-459C-9E94-6091CD69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13" y="584200"/>
            <a:ext cx="9366493" cy="60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5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AF7380-4C7E-4D6B-9B25-2BE27E8FD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37732"/>
            <a:ext cx="6796493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0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8B83F5-1D67-4121-83AC-2AEE06D7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592667"/>
            <a:ext cx="5554980" cy="53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5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C14C88-74C8-44D2-8F3F-EF1CB3E26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20" y="1202267"/>
            <a:ext cx="5087052" cy="355703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1FA8987-2E58-474C-9FAD-07340FFFFE14}"/>
              </a:ext>
            </a:extLst>
          </p:cNvPr>
          <p:cNvSpPr/>
          <p:nvPr/>
        </p:nvSpPr>
        <p:spPr>
          <a:xfrm>
            <a:off x="1165744" y="550333"/>
            <a:ext cx="1752600" cy="7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поставщик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043F91-62D1-4FC6-ACFC-EFFDD96D7FDB}"/>
              </a:ext>
            </a:extLst>
          </p:cNvPr>
          <p:cNvSpPr/>
          <p:nvPr/>
        </p:nvSpPr>
        <p:spPr>
          <a:xfrm>
            <a:off x="8999147" y="1820333"/>
            <a:ext cx="2515519" cy="7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Мол (Материально ответственное лицо)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DA69291-450A-454D-B666-8E353B8704F4}"/>
              </a:ext>
            </a:extLst>
          </p:cNvPr>
          <p:cNvCxnSpPr>
            <a:stCxn id="6" idx="3"/>
          </p:cNvCxnSpPr>
          <p:nvPr/>
        </p:nvCxnSpPr>
        <p:spPr>
          <a:xfrm>
            <a:off x="2918344" y="939800"/>
            <a:ext cx="2017723" cy="128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430779E-C543-47CD-932C-25099250B28E}"/>
              </a:ext>
            </a:extLst>
          </p:cNvPr>
          <p:cNvCxnSpPr>
            <a:cxnSpLocks/>
          </p:cNvCxnSpPr>
          <p:nvPr/>
        </p:nvCxnSpPr>
        <p:spPr>
          <a:xfrm flipH="1">
            <a:off x="6096000" y="2387600"/>
            <a:ext cx="2903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04DD424-CAC7-46C5-A752-8BAF227F79F0}"/>
              </a:ext>
            </a:extLst>
          </p:cNvPr>
          <p:cNvSpPr/>
          <p:nvPr/>
        </p:nvSpPr>
        <p:spPr>
          <a:xfrm>
            <a:off x="911744" y="4369838"/>
            <a:ext cx="1752600" cy="7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Товар (номенклатура)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C189931-0610-455B-B3C6-939BFAD921B5}"/>
              </a:ext>
            </a:extLst>
          </p:cNvPr>
          <p:cNvCxnSpPr>
            <a:cxnSpLocks/>
          </p:cNvCxnSpPr>
          <p:nvPr/>
        </p:nvCxnSpPr>
        <p:spPr>
          <a:xfrm flipV="1">
            <a:off x="2664344" y="2980786"/>
            <a:ext cx="1585923" cy="204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3E4F586-3A2F-4A36-9EA4-BAD175FB67FD}"/>
              </a:ext>
            </a:extLst>
          </p:cNvPr>
          <p:cNvSpPr/>
          <p:nvPr/>
        </p:nvSpPr>
        <p:spPr>
          <a:xfrm>
            <a:off x="4368800" y="5453571"/>
            <a:ext cx="1752600" cy="7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Товар (номенклатура)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9836A43-5154-42EB-9C0A-C5C757599D3B}"/>
              </a:ext>
            </a:extLst>
          </p:cNvPr>
          <p:cNvCxnSpPr>
            <a:cxnSpLocks/>
          </p:cNvCxnSpPr>
          <p:nvPr/>
        </p:nvCxnSpPr>
        <p:spPr>
          <a:xfrm flipV="1">
            <a:off x="5270502" y="2980786"/>
            <a:ext cx="825498" cy="247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2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C55C24-AB4E-444B-ABFB-621B0F467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276815"/>
              </p:ext>
            </p:extLst>
          </p:nvPr>
        </p:nvGraphicFramePr>
        <p:xfrm>
          <a:off x="508000" y="1295399"/>
          <a:ext cx="9931400" cy="2616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67">
                  <a:extLst>
                    <a:ext uri="{9D8B030D-6E8A-4147-A177-3AD203B41FA5}">
                      <a16:colId xmlns:a16="http://schemas.microsoft.com/office/drawing/2014/main" val="399456775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49059726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11051368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2815903"/>
                    </a:ext>
                  </a:extLst>
                </a:gridCol>
                <a:gridCol w="770466">
                  <a:extLst>
                    <a:ext uri="{9D8B030D-6E8A-4147-A177-3AD203B41FA5}">
                      <a16:colId xmlns:a16="http://schemas.microsoft.com/office/drawing/2014/main" val="30505443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576343082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57311712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611940652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val="2804781255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841845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4812676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68103537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988991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Товары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Январь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Февраль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Март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Апрель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Июнь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Июль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Август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Сентябрь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Октябрь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Ноябрь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Декабрь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42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10,2 </a:t>
                      </a:r>
                      <a:r>
                        <a:rPr lang="ru-RU" dirty="0" err="1"/>
                        <a:t>руб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менялась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10,3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53994"/>
                  </a:ext>
                </a:extLst>
              </a:tr>
              <a:tr h="416561">
                <a:tc>
                  <a:txBody>
                    <a:bodyPr/>
                    <a:lstStyle/>
                    <a:p>
                      <a:r>
                        <a:rPr lang="ru-RU" dirty="0"/>
                        <a:t>Порошок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3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Шампунь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968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CD22EC-86B0-4115-A66E-DCD2B52456A6}"/>
              </a:ext>
            </a:extLst>
          </p:cNvPr>
          <p:cNvSpPr txBox="1"/>
          <p:nvPr/>
        </p:nvSpPr>
        <p:spPr>
          <a:xfrm>
            <a:off x="508000" y="795867"/>
            <a:ext cx="58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Цены за 2022 год Моющих средств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602BB-7F2E-46C1-8BE3-D609DB586AB6}"/>
              </a:ext>
            </a:extLst>
          </p:cNvPr>
          <p:cNvSpPr txBox="1"/>
          <p:nvPr/>
        </p:nvSpPr>
        <p:spPr>
          <a:xfrm>
            <a:off x="507999" y="3970867"/>
            <a:ext cx="58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Цены за 2023 год Моющих средств</a:t>
            </a:r>
          </a:p>
        </p:txBody>
      </p:sp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1130D78B-964F-463A-BC8F-6AE9D8866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35969"/>
              </p:ext>
            </p:extLst>
          </p:nvPr>
        </p:nvGraphicFramePr>
        <p:xfrm>
          <a:off x="508000" y="4391660"/>
          <a:ext cx="9931400" cy="2341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67">
                  <a:extLst>
                    <a:ext uri="{9D8B030D-6E8A-4147-A177-3AD203B41FA5}">
                      <a16:colId xmlns:a16="http://schemas.microsoft.com/office/drawing/2014/main" val="399456775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49059726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11051368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2815903"/>
                    </a:ext>
                  </a:extLst>
                </a:gridCol>
                <a:gridCol w="770466">
                  <a:extLst>
                    <a:ext uri="{9D8B030D-6E8A-4147-A177-3AD203B41FA5}">
                      <a16:colId xmlns:a16="http://schemas.microsoft.com/office/drawing/2014/main" val="30505443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576343082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57311712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611940652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val="2804781255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841845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4812676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68103537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988991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Товары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Январь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Февраль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Март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Апрель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Июнь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Июль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Август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Сентябрь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Октябрь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Ноябрь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Декабрь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42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-//-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-//-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10,6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53994"/>
                  </a:ext>
                </a:extLst>
              </a:tr>
              <a:tr h="416561">
                <a:tc>
                  <a:txBody>
                    <a:bodyPr/>
                    <a:lstStyle/>
                    <a:p>
                      <a:r>
                        <a:rPr lang="ru-RU" dirty="0"/>
                        <a:t>Порошок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3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Шампунь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96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28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DEC0BC1-6B4E-4361-8B3B-29AC71B96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528238"/>
              </p:ext>
            </p:extLst>
          </p:nvPr>
        </p:nvGraphicFramePr>
        <p:xfrm>
          <a:off x="448733" y="812799"/>
          <a:ext cx="63246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3899554734"/>
                    </a:ext>
                  </a:extLst>
                </a:gridCol>
                <a:gridCol w="775546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12456874"/>
                    </a:ext>
                  </a:extLst>
                </a:gridCol>
                <a:gridCol w="1794934">
                  <a:extLst>
                    <a:ext uri="{9D8B030D-6E8A-4147-A177-3AD203B41FA5}">
                      <a16:colId xmlns:a16="http://schemas.microsoft.com/office/drawing/2014/main" val="3406484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Категория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Товар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01.03.22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01.04.22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8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01.05.22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91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01.06.22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92913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01.07.22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6115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</a:t>
                      </a:r>
                      <a:r>
                        <a:rPr lang="en-US" dirty="0"/>
                        <a:t>8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081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</a:t>
                      </a:r>
                      <a:r>
                        <a:rPr lang="en-US" dirty="0"/>
                        <a:t>9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5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10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6121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11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432009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12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9213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01</a:t>
                      </a:r>
                      <a:r>
                        <a:rPr lang="ru-RU" dirty="0"/>
                        <a:t>.2</a:t>
                      </a:r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51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02</a:t>
                      </a:r>
                      <a:r>
                        <a:rPr lang="ru-RU" dirty="0"/>
                        <a:t>.2</a:t>
                      </a:r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0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7A8AE4-6529-4545-8792-04DD014B3EB7}"/>
              </a:ext>
            </a:extLst>
          </p:cNvPr>
          <p:cNvSpPr txBox="1"/>
          <p:nvPr/>
        </p:nvSpPr>
        <p:spPr>
          <a:xfrm>
            <a:off x="7806266" y="1295400"/>
            <a:ext cx="282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Категория (</a:t>
            </a:r>
            <a:r>
              <a:rPr lang="en-US" dirty="0"/>
              <a:t>String</a:t>
            </a:r>
            <a:r>
              <a:rPr lang="ru-RU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E5BEF-B26B-4C91-AE98-B35461667011}"/>
              </a:ext>
            </a:extLst>
          </p:cNvPr>
          <p:cNvSpPr txBox="1"/>
          <p:nvPr/>
        </p:nvSpPr>
        <p:spPr>
          <a:xfrm>
            <a:off x="7806266" y="1768501"/>
            <a:ext cx="164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Товар (</a:t>
            </a:r>
            <a:r>
              <a:rPr lang="en-US" dirty="0"/>
              <a:t>String</a:t>
            </a:r>
            <a:r>
              <a:rPr lang="ru-RU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A3D84-B9B8-4811-AC63-81BA854030D8}"/>
              </a:ext>
            </a:extLst>
          </p:cNvPr>
          <p:cNvSpPr txBox="1"/>
          <p:nvPr/>
        </p:nvSpPr>
        <p:spPr>
          <a:xfrm>
            <a:off x="7806266" y="2287769"/>
            <a:ext cx="318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Цена (</a:t>
            </a:r>
            <a:r>
              <a:rPr lang="en-US" dirty="0"/>
              <a:t>Numeric (10,2) Money</a:t>
            </a:r>
            <a:r>
              <a:rPr lang="ru-RU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825C9-B041-4FBE-8F18-E79A90C08C4A}"/>
              </a:ext>
            </a:extLst>
          </p:cNvPr>
          <p:cNvSpPr txBox="1"/>
          <p:nvPr/>
        </p:nvSpPr>
        <p:spPr>
          <a:xfrm>
            <a:off x="7857064" y="2747475"/>
            <a:ext cx="318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Дата (</a:t>
            </a:r>
            <a:r>
              <a:rPr lang="en-US" dirty="0" err="1"/>
              <a:t>DateTime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026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27E4097-6AEA-4E6C-AC25-C29CDDD65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782205"/>
              </p:ext>
            </p:extLst>
          </p:nvPr>
        </p:nvGraphicFramePr>
        <p:xfrm>
          <a:off x="313266" y="253999"/>
          <a:ext cx="6324600" cy="578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467">
                  <a:extLst>
                    <a:ext uri="{9D8B030D-6E8A-4147-A177-3AD203B41FA5}">
                      <a16:colId xmlns:a16="http://schemas.microsoft.com/office/drawing/2014/main" val="3899554734"/>
                    </a:ext>
                  </a:extLst>
                </a:gridCol>
                <a:gridCol w="1041399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12456874"/>
                    </a:ext>
                  </a:extLst>
                </a:gridCol>
                <a:gridCol w="1794934">
                  <a:extLst>
                    <a:ext uri="{9D8B030D-6E8A-4147-A177-3AD203B41FA5}">
                      <a16:colId xmlns:a16="http://schemas.microsoft.com/office/drawing/2014/main" val="3406484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НомерКатегории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НомерТовара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01.03.22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01.04.22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8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01.05.22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91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01.06.22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92913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01.07.22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6115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</a:t>
                      </a:r>
                      <a:r>
                        <a:rPr lang="en-US" dirty="0"/>
                        <a:t>8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081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</a:t>
                      </a:r>
                      <a:r>
                        <a:rPr lang="en-US" dirty="0"/>
                        <a:t>9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5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10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6121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11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432009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12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9213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01</a:t>
                      </a:r>
                      <a:r>
                        <a:rPr lang="ru-RU" dirty="0"/>
                        <a:t>.2</a:t>
                      </a:r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51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02</a:t>
                      </a:r>
                      <a:r>
                        <a:rPr lang="ru-RU" dirty="0"/>
                        <a:t>.2</a:t>
                      </a:r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0973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1751ED4-B05B-4146-A86A-2F98B3450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760507"/>
              </p:ext>
            </p:extLst>
          </p:nvPr>
        </p:nvGraphicFramePr>
        <p:xfrm>
          <a:off x="7476066" y="194732"/>
          <a:ext cx="448733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935">
                  <a:extLst>
                    <a:ext uri="{9D8B030D-6E8A-4147-A177-3AD203B41FA5}">
                      <a16:colId xmlns:a16="http://schemas.microsoft.com/office/drawing/2014/main" val="3899554734"/>
                    </a:ext>
                  </a:extLst>
                </a:gridCol>
                <a:gridCol w="2859397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</a:tblGrid>
              <a:tr h="390567">
                <a:tc>
                  <a:txBody>
                    <a:bodyPr/>
                    <a:lstStyle/>
                    <a:p>
                      <a:r>
                        <a:rPr lang="ru-RU" dirty="0" err="1"/>
                        <a:t>НомерКатегории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Продукты питания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3941532-EECE-47D4-9318-877652AF2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21067"/>
              </p:ext>
            </p:extLst>
          </p:nvPr>
        </p:nvGraphicFramePr>
        <p:xfrm>
          <a:off x="7391402" y="2675466"/>
          <a:ext cx="4487332" cy="1487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935">
                  <a:extLst>
                    <a:ext uri="{9D8B030D-6E8A-4147-A177-3AD203B41FA5}">
                      <a16:colId xmlns:a16="http://schemas.microsoft.com/office/drawing/2014/main" val="3899554734"/>
                    </a:ext>
                  </a:extLst>
                </a:gridCol>
                <a:gridCol w="2859397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</a:tblGrid>
              <a:tr h="390567">
                <a:tc>
                  <a:txBody>
                    <a:bodyPr/>
                    <a:lstStyle/>
                    <a:p>
                      <a:r>
                        <a:rPr lang="ru-RU" dirty="0" err="1"/>
                        <a:t>НомерТовара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Порошок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Шампунь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2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5190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545</Words>
  <Application>Microsoft Office PowerPoint</Application>
  <PresentationFormat>Широкоэкранный</PresentationFormat>
  <Paragraphs>396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4</cp:revision>
  <dcterms:created xsi:type="dcterms:W3CDTF">2023-10-02T09:56:45Z</dcterms:created>
  <dcterms:modified xsi:type="dcterms:W3CDTF">2023-10-02T14:24:02Z</dcterms:modified>
</cp:coreProperties>
</file>