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6" r:id="rId3"/>
    <p:sldId id="289" r:id="rId4"/>
    <p:sldId id="290" r:id="rId5"/>
    <p:sldId id="257" r:id="rId6"/>
    <p:sldId id="291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94" r:id="rId35"/>
    <p:sldId id="292" r:id="rId36"/>
    <p:sldId id="293" r:id="rId37"/>
    <p:sldId id="287" r:id="rId38"/>
    <p:sldId id="299" r:id="rId39"/>
    <p:sldId id="297" r:id="rId40"/>
    <p:sldId id="298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62" autoAdjust="0"/>
  </p:normalViewPr>
  <p:slideViewPr>
    <p:cSldViewPr snapToGrid="0" snapToObjects="1">
      <p:cViewPr>
        <p:scale>
          <a:sx n="75" d="100"/>
          <a:sy n="75" d="100"/>
        </p:scale>
        <p:origin x="-1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0E0D-95D0-BD4A-83B5-5FB8A17B793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9658-F1FF-DC4B-B661-33C67EC5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3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6CBBF-DD46-564C-A6E8-0426920F064A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8E30B-0C57-AC40-874C-279A38E5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Colinearity</a:t>
            </a:r>
            <a:r>
              <a:rPr lang="en-US" baseline="0" dirty="0" smtClean="0"/>
              <a:t> can sometimes be a problem with parametric </a:t>
            </a:r>
            <a:r>
              <a:rPr lang="en-US" baseline="0" dirty="0" err="1" smtClean="0"/>
              <a:t>regressors</a:t>
            </a:r>
            <a:endParaRPr lang="en-US" baseline="0" dirty="0" smtClean="0"/>
          </a:p>
          <a:p>
            <a:r>
              <a:rPr lang="en-US" baseline="0" dirty="0" err="1" smtClean="0"/>
              <a:t>Colinearity</a:t>
            </a:r>
            <a:r>
              <a:rPr lang="en-US" baseline="0" dirty="0" smtClean="0"/>
              <a:t> makes p values huge because there’s lots of noise (the model-based variance will be large)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X2 is </a:t>
            </a:r>
            <a:r>
              <a:rPr lang="en-US" dirty="0" err="1" smtClean="0"/>
              <a:t>orthogonalized</a:t>
            </a:r>
            <a:r>
              <a:rPr lang="en-US" baseline="0" dirty="0" smtClean="0"/>
              <a:t> with respect to X1, means X2 gives up its shared portion to X1</a:t>
            </a:r>
          </a:p>
          <a:p>
            <a:r>
              <a:rPr lang="en-US" baseline="0" dirty="0" smtClean="0"/>
              <a:t>So, X1’s parameter adjustment now goes back to what it would have been without X2 in the model</a:t>
            </a:r>
          </a:p>
          <a:p>
            <a:r>
              <a:rPr lang="en-US" baseline="0" dirty="0" smtClean="0"/>
              <a:t>Once do </a:t>
            </a:r>
            <a:r>
              <a:rPr lang="en-US" baseline="0" dirty="0" err="1" smtClean="0"/>
              <a:t>orthogonalization</a:t>
            </a:r>
            <a:r>
              <a:rPr lang="en-US" baseline="0" dirty="0" smtClean="0"/>
              <a:t>, you can’t say that you’ve “adjusted for another variable”</a:t>
            </a:r>
          </a:p>
          <a:p>
            <a:r>
              <a:rPr lang="en-US" baseline="0" dirty="0" smtClean="0"/>
              <a:t>It will make X1’s </a:t>
            </a:r>
            <a:r>
              <a:rPr lang="en-US" baseline="0" dirty="0" err="1" smtClean="0"/>
              <a:t>pvalue</a:t>
            </a:r>
            <a:r>
              <a:rPr lang="en-US" baseline="0" dirty="0" smtClean="0"/>
              <a:t> go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8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 overlap,</a:t>
            </a:r>
            <a:r>
              <a:rPr lang="en-US" baseline="0" dirty="0" smtClean="0"/>
              <a:t> so not </a:t>
            </a:r>
            <a:r>
              <a:rPr lang="en-US" baseline="0" dirty="0" err="1" smtClean="0"/>
              <a:t>colinear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Red dots are parameter estimates for stimulus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Blue dots are parameter estimates for feedback</a:t>
            </a:r>
          </a:p>
          <a:p>
            <a:r>
              <a:rPr lang="en-US" baseline="0" dirty="0" smtClean="0"/>
              <a:t>(one per each subject)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lower</a:t>
            </a:r>
            <a:r>
              <a:rPr lang="en-US" baseline="0" dirty="0" smtClean="0"/>
              <a:t> ISI, </a:t>
            </a:r>
            <a:r>
              <a:rPr lang="en-US" baseline="0" dirty="0" err="1" smtClean="0"/>
              <a:t>colinearity</a:t>
            </a:r>
            <a:r>
              <a:rPr lang="en-US" baseline="0" dirty="0" smtClean="0"/>
              <a:t> problem is much worse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feedback estimate is really high, stimulus estimate will be really low (because it will be pushed down to balance out the high estimate of the other variable)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orthogonalization</a:t>
            </a:r>
            <a:r>
              <a:rPr lang="en-US" dirty="0" smtClean="0"/>
              <a:t>, stimulus is no</a:t>
            </a:r>
            <a:r>
              <a:rPr lang="en-US" baseline="0" dirty="0" smtClean="0"/>
              <a:t> longer adjusted for feedback</a:t>
            </a:r>
          </a:p>
          <a:p>
            <a:r>
              <a:rPr lang="en-US" baseline="0" dirty="0" smtClean="0"/>
              <a:t>You’ve changed the shape of the feedback </a:t>
            </a:r>
            <a:r>
              <a:rPr lang="en-US" baseline="0" dirty="0" err="1" smtClean="0"/>
              <a:t>regressor</a:t>
            </a:r>
            <a:r>
              <a:rPr lang="en-US" baseline="0" dirty="0" smtClean="0"/>
              <a:t> to do this</a:t>
            </a:r>
          </a:p>
          <a:p>
            <a:r>
              <a:rPr lang="en-US" baseline="0" dirty="0" smtClean="0"/>
              <a:t>Feedback is still adjusted for stimulus (because still only getting credit for blue part)</a:t>
            </a:r>
          </a:p>
          <a:p>
            <a:r>
              <a:rPr lang="en-US" baseline="0" dirty="0" smtClean="0"/>
              <a:t>Model fit for feedback stays exactly the same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only interested in stimulus (last image), just take feedback out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Mean-centering age is ok because need to change the interpretation of the intercept</a:t>
            </a:r>
          </a:p>
          <a:p>
            <a:r>
              <a:rPr lang="en-US" dirty="0" smtClean="0"/>
              <a:t>Can’t fix task-correlated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1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just make the interpretation of the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the</a:t>
            </a:r>
            <a:r>
              <a:rPr lang="en-US" baseline="0" dirty="0" smtClean="0"/>
              <a:t> mean activation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don’t do anything, the current interpretation of the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baseline="0" dirty="0" smtClean="0"/>
              <a:t> is activation when stimulus intensity and RT are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it is each </a:t>
            </a:r>
            <a:r>
              <a:rPr lang="en-US" dirty="0" err="1" smtClean="0"/>
              <a:t>regressor</a:t>
            </a:r>
            <a:r>
              <a:rPr lang="en-US" dirty="0" smtClean="0"/>
              <a:t> only gets the variance</a:t>
            </a:r>
            <a:r>
              <a:rPr lang="en-US" baseline="0" dirty="0" smtClean="0"/>
              <a:t> that’s in the same color as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2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soon as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baseline="0" dirty="0" smtClean="0"/>
              <a:t> is blue, the interpretation is mean bold activation</a:t>
            </a:r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orthogonalize</a:t>
            </a:r>
            <a:r>
              <a:rPr lang="en-US" baseline="0" dirty="0" smtClean="0"/>
              <a:t> RT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unmodulated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regressor</a:t>
            </a:r>
            <a:r>
              <a:rPr lang="en-US" baseline="0" dirty="0" smtClean="0"/>
              <a:t> and intensity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unmodulated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regressor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Earlier than SPM12, bottom</a:t>
            </a:r>
            <a:r>
              <a:rPr lang="en-US" baseline="0" dirty="0" smtClean="0"/>
              <a:t> image set is what SPM is doing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0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centering the two modulators in the bold model fixes the interpretation of the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2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</a:t>
            </a:r>
            <a:r>
              <a:rPr lang="en-US" baseline="0" dirty="0" smtClean="0"/>
              <a:t> slope (of interest – tells you the relationship) and intercept (tells you the reaction time the 0 year old)</a:t>
            </a:r>
          </a:p>
          <a:p>
            <a:r>
              <a:rPr lang="en-US" baseline="0" dirty="0" smtClean="0"/>
              <a:t>Mean centering makes 0 the average age, and the intercept makes the intercept the mean reaction</a:t>
            </a:r>
          </a:p>
          <a:p>
            <a:r>
              <a:rPr lang="en-US" baseline="0" dirty="0" smtClean="0"/>
              <a:t>Mean-centering is the easiest </a:t>
            </a:r>
            <a:r>
              <a:rPr lang="en-US" baseline="0" dirty="0" err="1" smtClean="0"/>
              <a:t>orthogonalization</a:t>
            </a:r>
            <a:r>
              <a:rPr lang="en-US" baseline="0" dirty="0" smtClean="0"/>
              <a:t>, the only one that should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6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MEAN-CENTER WITHIN GROUP!!</a:t>
            </a:r>
          </a:p>
          <a:p>
            <a:r>
              <a:rPr lang="en-US" dirty="0" smtClean="0"/>
              <a:t>ALWAYS</a:t>
            </a:r>
            <a:r>
              <a:rPr lang="en-US" baseline="0" dirty="0" smtClean="0"/>
              <a:t> ACROSS ALL GROUPS!!!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4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A:</a:t>
            </a:r>
          </a:p>
          <a:p>
            <a:r>
              <a:rPr lang="en-US" dirty="0" smtClean="0"/>
              <a:t>Onset Duration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baseline="0" dirty="0" smtClean="0"/>
              <a:t>        2</a:t>
            </a:r>
            <a:r>
              <a:rPr lang="en-US" dirty="0" smtClean="0"/>
              <a:t>	1</a:t>
            </a:r>
          </a:p>
          <a:p>
            <a:pPr marL="0" indent="0">
              <a:buNone/>
            </a:pPr>
            <a:r>
              <a:rPr lang="en-US" dirty="0" smtClean="0"/>
              <a:t>20	2	1</a:t>
            </a:r>
          </a:p>
          <a:p>
            <a:pPr marL="0" indent="0">
              <a:buNone/>
            </a:pPr>
            <a:r>
              <a:rPr lang="en-US" dirty="0" smtClean="0"/>
              <a:t>30	2	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 B:</a:t>
            </a:r>
          </a:p>
          <a:p>
            <a:pPr marL="0" indent="0">
              <a:buNone/>
            </a:pPr>
            <a:r>
              <a:rPr lang="en-US" dirty="0" smtClean="0"/>
              <a:t>15	2	1</a:t>
            </a:r>
          </a:p>
          <a:p>
            <a:pPr marL="0" indent="0">
              <a:buNone/>
            </a:pPr>
            <a:r>
              <a:rPr lang="en-US" dirty="0" smtClean="0"/>
              <a:t>25	2	1</a:t>
            </a:r>
          </a:p>
          <a:p>
            <a:pPr marL="0" indent="0">
              <a:buNone/>
            </a:pPr>
            <a:r>
              <a:rPr lang="en-US" dirty="0" smtClean="0"/>
              <a:t>35	2	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</a:t>
            </a:r>
            <a:r>
              <a:rPr lang="en-US" baseline="0" dirty="0" smtClean="0"/>
              <a:t> CENTER RT ACROSS ALL TRIALS!!</a:t>
            </a:r>
          </a:p>
          <a:p>
            <a:pPr marL="0" indent="0">
              <a:buNone/>
            </a:pPr>
            <a:r>
              <a:rPr lang="en-US" baseline="0" dirty="0" smtClean="0"/>
              <a:t>Throw them in as mean centered </a:t>
            </a:r>
            <a:r>
              <a:rPr lang="en-US" baseline="0" dirty="0" err="1" smtClean="0"/>
              <a:t>regressor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This is only a problem if I’m interested in task versus baseline</a:t>
            </a:r>
          </a:p>
          <a:p>
            <a:pPr marL="0" indent="0">
              <a:buNone/>
            </a:pPr>
            <a:r>
              <a:rPr lang="en-US" baseline="0" dirty="0" smtClean="0"/>
              <a:t>If interested in task A versus task B only, this is not </a:t>
            </a:r>
            <a:r>
              <a:rPr lang="en-US" baseline="0" smtClean="0"/>
              <a:t>an issue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Parametric</a:t>
            </a:r>
            <a:r>
              <a:rPr lang="en-US" baseline="0" dirty="0" smtClean="0"/>
              <a:t> modulation – first </a:t>
            </a:r>
            <a:r>
              <a:rPr lang="en-US" baseline="0" dirty="0" err="1" smtClean="0"/>
              <a:t>regressor</a:t>
            </a:r>
            <a:r>
              <a:rPr lang="en-US" baseline="0" dirty="0" smtClean="0"/>
              <a:t> models the mean, second </a:t>
            </a:r>
            <a:r>
              <a:rPr lang="en-US" baseline="0" dirty="0" err="1" smtClean="0"/>
              <a:t>regressor</a:t>
            </a:r>
            <a:r>
              <a:rPr lang="en-US" baseline="0" dirty="0" smtClean="0"/>
              <a:t> models the slope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modulations in this model – RT modulator</a:t>
            </a:r>
            <a:r>
              <a:rPr lang="en-US" baseline="0" dirty="0" smtClean="0"/>
              <a:t> and stimulus intensity modulator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C1</a:t>
            </a:r>
            <a:r>
              <a:rPr lang="en-US" baseline="0" dirty="0" smtClean="0"/>
              <a:t> contrast measures positive slope</a:t>
            </a:r>
          </a:p>
          <a:p>
            <a:r>
              <a:rPr lang="en-US" dirty="0" smtClean="0"/>
              <a:t>Just a slope, NOT a correlation</a:t>
            </a:r>
          </a:p>
          <a:p>
            <a:endParaRPr lang="en-US" dirty="0" smtClean="0"/>
          </a:p>
          <a:p>
            <a:r>
              <a:rPr lang="en-US" dirty="0" smtClean="0"/>
              <a:t>C3 contrast</a:t>
            </a:r>
            <a:r>
              <a:rPr lang="en-US" baseline="0" dirty="0" smtClean="0"/>
              <a:t> is the mean activation when modulator is 0 (or, if RT, the mean activation when RT is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modulator – </a:t>
            </a:r>
            <a:r>
              <a:rPr lang="en-US" dirty="0" err="1" smtClean="0"/>
              <a:t>regressors</a:t>
            </a:r>
            <a:r>
              <a:rPr lang="en-US" dirty="0" smtClean="0"/>
              <a:t> may be correlated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SPM misuses </a:t>
            </a:r>
            <a:r>
              <a:rPr lang="en-US" dirty="0" err="1" smtClean="0"/>
              <a:t>orthogonalization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Gray circle represents</a:t>
            </a:r>
            <a:r>
              <a:rPr lang="en-US" baseline="0" dirty="0" smtClean="0"/>
              <a:t> variability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part gets modeled out,</a:t>
            </a:r>
          </a:p>
          <a:p>
            <a:r>
              <a:rPr lang="en-US" dirty="0" smtClean="0"/>
              <a:t>Unique part of</a:t>
            </a:r>
            <a:r>
              <a:rPr lang="en-US" baseline="0" dirty="0" smtClean="0"/>
              <a:t> X2 is what the p-value is based on</a:t>
            </a:r>
          </a:p>
          <a:p>
            <a:r>
              <a:rPr lang="en-US" baseline="0" dirty="0" smtClean="0"/>
              <a:t>Unique part of X1 is what the p-value for X1 is based on</a:t>
            </a:r>
          </a:p>
          <a:p>
            <a:r>
              <a:rPr lang="en-US" baseline="0" dirty="0" smtClean="0"/>
              <a:t>With suppression and enhancement, it’s not so simple as X1’s “credit” goes down because X2 is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E30B-0C57-AC40-874C-279A38E500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D978-C16A-0349-926E-AC22756FC3A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Parametrically modulated </a:t>
            </a:r>
            <a:r>
              <a:rPr lang="en-US" dirty="0" err="1" smtClean="0"/>
              <a:t>regressors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Jeanette </a:t>
            </a:r>
            <a:r>
              <a:rPr lang="en-US" dirty="0"/>
              <a:t>Mumford</a:t>
            </a:r>
          </a:p>
          <a:p>
            <a:r>
              <a:rPr lang="en-US" dirty="0"/>
              <a:t>University of Wisconsin - Madison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Just like a regular old regression slope!</a:t>
            </a:r>
          </a:p>
          <a:p>
            <a:endParaRPr lang="en-US" dirty="0"/>
          </a:p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 1 =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 2 = modulated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r>
              <a:rPr lang="en-US" dirty="0" smtClean="0"/>
              <a:t>c1 </a:t>
            </a:r>
            <a:r>
              <a:rPr lang="en-US" dirty="0" smtClean="0"/>
              <a:t>= [0, 1] tests positive slope</a:t>
            </a:r>
          </a:p>
          <a:p>
            <a:pPr lvl="1"/>
            <a:r>
              <a:rPr lang="en-US" dirty="0" smtClean="0"/>
              <a:t>c = [0, -1] tests negative slope</a:t>
            </a:r>
          </a:p>
          <a:p>
            <a:pPr lvl="1"/>
            <a:r>
              <a:rPr lang="en-US" dirty="0" smtClean="0"/>
              <a:t>c3 </a:t>
            </a:r>
            <a:r>
              <a:rPr lang="en-US" dirty="0" smtClean="0"/>
              <a:t>= [1, 0]  Mean activation when the modulator = 0 </a:t>
            </a:r>
          </a:p>
          <a:p>
            <a:pPr lvl="2"/>
            <a:r>
              <a:rPr lang="en-US" dirty="0" smtClean="0"/>
              <a:t>More on this in a bit!!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run into trouble with more than one modulator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Modulators might be correlated</a:t>
            </a:r>
          </a:p>
          <a:p>
            <a:endParaRPr lang="en-US" dirty="0"/>
          </a:p>
          <a:p>
            <a:r>
              <a:rPr lang="en-US" dirty="0" smtClean="0"/>
              <a:t>Often </a:t>
            </a:r>
            <a:r>
              <a:rPr lang="en-US" dirty="0" err="1" smtClean="0"/>
              <a:t>orthogonalization</a:t>
            </a:r>
            <a:r>
              <a:rPr lang="en-US" dirty="0" smtClean="0"/>
              <a:t> is misused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9144000" cy="33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regression naturally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regressor’s</a:t>
            </a:r>
            <a:r>
              <a:rPr lang="en-US" dirty="0" smtClean="0"/>
              <a:t> p-value only reflects its unique variability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53307" y="3102532"/>
            <a:ext cx="2423160" cy="2424291"/>
          </a:xfrm>
          <a:prstGeom prst="ellipse">
            <a:avLst/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9304" y="3102532"/>
            <a:ext cx="2423160" cy="2424291"/>
          </a:xfrm>
          <a:prstGeom prst="ellipse">
            <a:avLst/>
          </a:prstGeom>
          <a:solidFill>
            <a:srgbClr val="FFFF66">
              <a:alpha val="8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62645" y="4130011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8157" y="4441141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regression naturally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regressor’s</a:t>
            </a:r>
            <a:r>
              <a:rPr lang="en-US" dirty="0" smtClean="0"/>
              <a:t> p-value only reflects its unique variability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53307" y="3102532"/>
            <a:ext cx="2423160" cy="2424291"/>
          </a:xfrm>
          <a:prstGeom prst="ellipse">
            <a:avLst/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9304" y="3102532"/>
            <a:ext cx="2423160" cy="2424291"/>
          </a:xfrm>
          <a:prstGeom prst="ellipse">
            <a:avLst/>
          </a:prstGeom>
          <a:solidFill>
            <a:srgbClr val="FFFF66">
              <a:alpha val="8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62645" y="4130011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9113" y="5818356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31284" y="3947576"/>
            <a:ext cx="2423160" cy="2424291"/>
          </a:xfrm>
          <a:prstGeom prst="ellipse">
            <a:avLst/>
          </a:prstGeom>
          <a:solidFill>
            <a:srgbClr val="408000">
              <a:alpha val="5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48157" y="4441141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3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orthogonalization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30"/>
            <a:ext cx="8229600" cy="4525963"/>
          </a:xfrm>
        </p:spPr>
        <p:txBody>
          <a:bodyPr/>
          <a:lstStyle/>
          <a:p>
            <a:r>
              <a:rPr lang="en-US" dirty="0" smtClean="0"/>
              <a:t>Giving that shared portion to one of the </a:t>
            </a:r>
            <a:r>
              <a:rPr lang="en-US" dirty="0" err="1" smtClean="0"/>
              <a:t>regressors</a:t>
            </a:r>
            <a:endParaRPr lang="en-US" dirty="0" smtClean="0"/>
          </a:p>
          <a:p>
            <a:pPr lvl="1"/>
            <a:r>
              <a:rPr lang="en-US" dirty="0" smtClean="0"/>
              <a:t>Say X2 gives it up to X1</a:t>
            </a:r>
          </a:p>
          <a:p>
            <a:pPr lvl="1"/>
            <a:r>
              <a:rPr lang="en-US" dirty="0" smtClean="0"/>
              <a:t>We say X2 is </a:t>
            </a:r>
            <a:r>
              <a:rPr lang="en-US" dirty="0" err="1" smtClean="0"/>
              <a:t>orthogonalized</a:t>
            </a:r>
            <a:r>
              <a:rPr lang="en-US" dirty="0" smtClean="0"/>
              <a:t> with respect to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1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orthogonalization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30"/>
            <a:ext cx="8229600" cy="4525963"/>
          </a:xfrm>
        </p:spPr>
        <p:txBody>
          <a:bodyPr/>
          <a:lstStyle/>
          <a:p>
            <a:r>
              <a:rPr lang="en-US" dirty="0" smtClean="0"/>
              <a:t>Giving that shared portion to one of the </a:t>
            </a:r>
            <a:r>
              <a:rPr lang="en-US" dirty="0" err="1" smtClean="0"/>
              <a:t>regressors</a:t>
            </a:r>
            <a:endParaRPr lang="en-US" dirty="0" smtClean="0"/>
          </a:p>
          <a:p>
            <a:pPr lvl="1"/>
            <a:r>
              <a:rPr lang="en-US" dirty="0" smtClean="0"/>
              <a:t>Say X2 gives it up to X1</a:t>
            </a:r>
          </a:p>
          <a:p>
            <a:pPr lvl="1"/>
            <a:r>
              <a:rPr lang="en-US" dirty="0" smtClean="0"/>
              <a:t>We say X2 is </a:t>
            </a:r>
            <a:r>
              <a:rPr lang="en-US" dirty="0" err="1" smtClean="0"/>
              <a:t>orthogonalized</a:t>
            </a:r>
            <a:r>
              <a:rPr lang="en-US" dirty="0" smtClean="0"/>
              <a:t> with respect to X1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53307" y="3564292"/>
            <a:ext cx="2423160" cy="2424291"/>
          </a:xfrm>
          <a:prstGeom prst="ellipse">
            <a:avLst/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29304" y="3564292"/>
            <a:ext cx="2423160" cy="2424291"/>
          </a:xfrm>
          <a:prstGeom prst="ellipse">
            <a:avLst/>
          </a:prstGeom>
          <a:solidFill>
            <a:srgbClr val="FFFF66">
              <a:alpha val="8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2645" y="4591771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9113" y="6280116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31284" y="4409336"/>
            <a:ext cx="2423160" cy="2424291"/>
          </a:xfrm>
          <a:prstGeom prst="ellipse">
            <a:avLst/>
          </a:prstGeom>
          <a:solidFill>
            <a:srgbClr val="408000">
              <a:alpha val="5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48157" y="4902901"/>
            <a:ext cx="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13925" y="4112635"/>
            <a:ext cx="14431" cy="7902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2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estimates?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design as before (stimulus followed by feedback)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estimates?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69" y="260208"/>
            <a:ext cx="7289800" cy="6489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819" y="2496442"/>
            <a:ext cx="8297968" cy="439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estimates?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69" y="260208"/>
            <a:ext cx="7289800" cy="6489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819" y="4646557"/>
            <a:ext cx="8297968" cy="224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question does a parametrically modulated </a:t>
            </a:r>
            <a:r>
              <a:rPr lang="en-US" dirty="0" err="1" smtClean="0"/>
              <a:t>regressor</a:t>
            </a:r>
            <a:r>
              <a:rPr lang="en-US" dirty="0" smtClean="0"/>
              <a:t>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emotional stimuli  in scanner</a:t>
            </a:r>
          </a:p>
          <a:p>
            <a:pPr lvl="1"/>
            <a:r>
              <a:rPr lang="en-US" dirty="0" smtClean="0"/>
              <a:t>Use post-fMRI behavioral task to estimate valence</a:t>
            </a:r>
          </a:p>
          <a:p>
            <a:pPr lvl="1"/>
            <a:r>
              <a:rPr lang="en-US" dirty="0" smtClean="0"/>
              <a:t>Q:  Does BOLD activation increase with valence?</a:t>
            </a:r>
          </a:p>
          <a:p>
            <a:pPr lvl="1"/>
            <a:endParaRPr lang="en-US" dirty="0"/>
          </a:p>
          <a:p>
            <a:r>
              <a:rPr lang="en-US" dirty="0" smtClean="0"/>
              <a:t>Gambling task</a:t>
            </a:r>
          </a:p>
          <a:p>
            <a:pPr lvl="1"/>
            <a:r>
              <a:rPr lang="en-US" dirty="0" smtClean="0"/>
              <a:t>Can win variable amounts for each gamble</a:t>
            </a:r>
          </a:p>
          <a:p>
            <a:pPr lvl="1"/>
            <a:r>
              <a:rPr lang="en-US" dirty="0" smtClean="0"/>
              <a:t>Q:  Does BOLD activation increase with amount a person could lose on a gamble?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estimates?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69" y="260208"/>
            <a:ext cx="72898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Orthogonalization can lead to very misleading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8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Basically “un-controls” one covariate for the other</a:t>
            </a:r>
          </a:p>
          <a:p>
            <a:pPr lvl="1"/>
            <a:r>
              <a:rPr lang="en-US" dirty="0" smtClean="0"/>
              <a:t>But that’s the entire reason we model multiple </a:t>
            </a:r>
            <a:r>
              <a:rPr lang="en-US" dirty="0" err="1" smtClean="0"/>
              <a:t>regressors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 </a:t>
            </a:r>
            <a:r>
              <a:rPr lang="en-US" dirty="0" err="1" smtClean="0"/>
              <a:t>orthogonalize</a:t>
            </a:r>
            <a:r>
              <a:rPr lang="en-US" dirty="0" smtClean="0"/>
              <a:t> “motion” with respect to task, you are not “fixing” 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pPr lvl="1"/>
            <a:r>
              <a:rPr lang="en-US" dirty="0" smtClean="0"/>
              <a:t>At all</a:t>
            </a:r>
          </a:p>
          <a:p>
            <a:pPr lvl="1"/>
            <a:r>
              <a:rPr lang="en-US" dirty="0" smtClean="0"/>
              <a:t>Please don’t do it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orthogonalized</a:t>
            </a:r>
            <a:r>
              <a:rPr lang="en-US" dirty="0" smtClean="0"/>
              <a:t> model behaves, basically, as if you omitted motion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837" y="4401241"/>
            <a:ext cx="8254675" cy="22655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Orthogonalization can lead to very misleading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8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Basically “un-controls” one covariate for the other</a:t>
            </a:r>
          </a:p>
          <a:p>
            <a:pPr lvl="1"/>
            <a:r>
              <a:rPr lang="en-US" dirty="0" smtClean="0"/>
              <a:t>But that’s the entire reason we model multiple </a:t>
            </a:r>
            <a:r>
              <a:rPr lang="en-US" dirty="0" err="1" smtClean="0"/>
              <a:t>regressors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 </a:t>
            </a:r>
            <a:r>
              <a:rPr lang="en-US" dirty="0" err="1" smtClean="0"/>
              <a:t>orthogonalize</a:t>
            </a:r>
            <a:r>
              <a:rPr lang="en-US" dirty="0" smtClean="0"/>
              <a:t> “motion” with respect to task, you are not “fixing” 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pPr lvl="1"/>
            <a:r>
              <a:rPr lang="en-US" dirty="0" smtClean="0"/>
              <a:t>At all</a:t>
            </a:r>
          </a:p>
          <a:p>
            <a:pPr lvl="1"/>
            <a:r>
              <a:rPr lang="en-US" dirty="0" smtClean="0"/>
              <a:t>Please don’t do it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orthogonalized</a:t>
            </a:r>
            <a:r>
              <a:rPr lang="en-US" dirty="0" smtClean="0"/>
              <a:t> model behaves, basically, as if you omitted motion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837" y="4863011"/>
            <a:ext cx="8254675" cy="180378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Orthogonalization can lead to very misleading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8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Basically “un-controls” one covariate for the other</a:t>
            </a:r>
          </a:p>
          <a:p>
            <a:pPr lvl="1"/>
            <a:r>
              <a:rPr lang="en-US" dirty="0" smtClean="0"/>
              <a:t>But that’s the entire reason we model multiple </a:t>
            </a:r>
            <a:r>
              <a:rPr lang="en-US" dirty="0" err="1" smtClean="0"/>
              <a:t>regressors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 </a:t>
            </a:r>
            <a:r>
              <a:rPr lang="en-US" dirty="0" err="1" smtClean="0"/>
              <a:t>orthogonalize</a:t>
            </a:r>
            <a:r>
              <a:rPr lang="en-US" dirty="0" smtClean="0"/>
              <a:t> “motion” with respect to task, you are not “fixing” 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pPr lvl="1"/>
            <a:r>
              <a:rPr lang="en-US" dirty="0" smtClean="0"/>
              <a:t>At all</a:t>
            </a:r>
          </a:p>
          <a:p>
            <a:pPr lvl="1"/>
            <a:r>
              <a:rPr lang="en-US" dirty="0" smtClean="0"/>
              <a:t>Please don’t do it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orthogonalized</a:t>
            </a:r>
            <a:r>
              <a:rPr lang="en-US" dirty="0" smtClean="0"/>
              <a:t> model behaves, basically, as if you omitted motion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837" y="5411362"/>
            <a:ext cx="8254675" cy="12554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Orthogonalization can lead to very misleading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8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Basically “un-controls” one covariate for the other</a:t>
            </a:r>
          </a:p>
          <a:p>
            <a:pPr lvl="1"/>
            <a:r>
              <a:rPr lang="en-US" dirty="0" smtClean="0"/>
              <a:t>But that’s the entire reason we model multiple </a:t>
            </a:r>
            <a:r>
              <a:rPr lang="en-US" dirty="0" err="1" smtClean="0"/>
              <a:t>regressors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 </a:t>
            </a:r>
            <a:r>
              <a:rPr lang="en-US" dirty="0" err="1" smtClean="0"/>
              <a:t>orthogonalize</a:t>
            </a:r>
            <a:r>
              <a:rPr lang="en-US" dirty="0" smtClean="0"/>
              <a:t> “motion” with respect to task, you are not “fixing” 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pPr lvl="1"/>
            <a:r>
              <a:rPr lang="en-US" dirty="0" smtClean="0"/>
              <a:t>At all</a:t>
            </a:r>
          </a:p>
          <a:p>
            <a:pPr lvl="1"/>
            <a:r>
              <a:rPr lang="en-US" dirty="0" smtClean="0"/>
              <a:t>Please don’t do it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orthogonalized</a:t>
            </a:r>
            <a:r>
              <a:rPr lang="en-US" dirty="0" smtClean="0"/>
              <a:t> model behaves, basically, as if you omitted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5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Orthogonalization is NOT a </a:t>
            </a:r>
            <a:r>
              <a:rPr lang="en-US" dirty="0" err="1" smtClean="0"/>
              <a:t>band-aid</a:t>
            </a:r>
            <a:r>
              <a:rPr lang="en-US" dirty="0" smtClean="0"/>
              <a:t> for </a:t>
            </a:r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526" y="3217958"/>
            <a:ext cx="8383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Collinearity</a:t>
            </a:r>
            <a:endParaRPr lang="en-US" sz="1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47" y="2987072"/>
            <a:ext cx="4592391" cy="344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853362">
            <a:off x="2626487" y="4238455"/>
            <a:ext cx="34923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Orthogonalization</a:t>
            </a:r>
            <a:endParaRPr lang="en-US" sz="3200" dirty="0"/>
          </a:p>
        </p:txBody>
      </p:sp>
      <p:sp>
        <p:nvSpPr>
          <p:cNvPr id="8" name="&quot;No&quot; Symbol 7"/>
          <p:cNvSpPr/>
          <p:nvPr/>
        </p:nvSpPr>
        <p:spPr>
          <a:xfrm>
            <a:off x="1847201" y="2150117"/>
            <a:ext cx="5180819" cy="4635734"/>
          </a:xfrm>
          <a:prstGeom prst="noSmoking">
            <a:avLst>
              <a:gd name="adj" fmla="val 8473"/>
            </a:avLst>
          </a:prstGeom>
          <a:solidFill>
            <a:srgbClr val="FF00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9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orthogonalization</a:t>
            </a:r>
            <a:r>
              <a:rPr lang="en-US" dirty="0" smtClean="0"/>
              <a:t> ever okay?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Mean centering covariates</a:t>
            </a:r>
            <a:r>
              <a:rPr lang="en-US" dirty="0" smtClean="0"/>
              <a:t>! – (parameter estimate will be the same)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Parametric modulation!</a:t>
            </a:r>
          </a:p>
          <a:p>
            <a:pPr lvl="2"/>
            <a:r>
              <a:rPr lang="en-US" dirty="0" smtClean="0"/>
              <a:t>Same idea as mean centering </a:t>
            </a:r>
          </a:p>
          <a:p>
            <a:pPr lvl="2"/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should represent mean activation for that task</a:t>
            </a:r>
          </a:p>
          <a:p>
            <a:pPr lvl="2"/>
            <a:r>
              <a:rPr lang="en-US" dirty="0" smtClean="0"/>
              <a:t>Modulation </a:t>
            </a:r>
            <a:r>
              <a:rPr lang="en-US" dirty="0" err="1" smtClean="0"/>
              <a:t>regressors</a:t>
            </a:r>
            <a:r>
              <a:rPr lang="en-US" dirty="0"/>
              <a:t> </a:t>
            </a:r>
            <a:r>
              <a:rPr lang="en-US" dirty="0" smtClean="0"/>
              <a:t>should reflect unique variability of that modulation value</a:t>
            </a:r>
          </a:p>
        </p:txBody>
      </p:sp>
    </p:spTree>
    <p:extLst>
      <p:ext uri="{BB962C8B-B14F-4D97-AF65-F5344CB8AC3E}">
        <p14:creationId xmlns:p14="http://schemas.microsoft.com/office/powerpoint/2010/main" val="11611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Beware of what your software does!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 Modeling stimulus intensity and RT as parametric modulators</a:t>
            </a:r>
          </a:p>
          <a:p>
            <a:endParaRPr lang="en-US" dirty="0" smtClean="0"/>
          </a:p>
          <a:p>
            <a:r>
              <a:rPr lang="en-US" dirty="0" smtClean="0"/>
              <a:t>Orthogonalization is *okay* if done properly</a:t>
            </a:r>
          </a:p>
          <a:p>
            <a:endParaRPr lang="en-US" dirty="0"/>
          </a:p>
          <a:p>
            <a:r>
              <a:rPr lang="en-US" dirty="0" smtClean="0"/>
              <a:t>Goal: </a:t>
            </a:r>
            <a:r>
              <a:rPr lang="en-US" dirty="0" err="1" smtClean="0"/>
              <a:t>Orthogonalize</a:t>
            </a:r>
            <a:r>
              <a:rPr lang="en-US" dirty="0" smtClean="0"/>
              <a:t> each of RT and intensity with respect to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01600"/>
            <a:ext cx="7950200" cy="664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231" y="1746067"/>
            <a:ext cx="8240243" cy="493991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01600"/>
            <a:ext cx="7950200" cy="664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231" y="3333399"/>
            <a:ext cx="8240243" cy="335258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from previous lectures?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recall how we generate </a:t>
            </a:r>
            <a:r>
              <a:rPr lang="en-US" dirty="0" err="1" smtClean="0"/>
              <a:t>regressors</a:t>
            </a:r>
            <a:r>
              <a:rPr lang="en-US" dirty="0" smtClean="0"/>
              <a:t> for our time series models?</a:t>
            </a:r>
          </a:p>
          <a:p>
            <a:endParaRPr lang="en-US" dirty="0"/>
          </a:p>
          <a:p>
            <a:r>
              <a:rPr lang="en-US" dirty="0" smtClean="0"/>
              <a:t>Do you recall what </a:t>
            </a:r>
            <a:r>
              <a:rPr lang="en-US" dirty="0" err="1" smtClean="0"/>
              <a:t>collinearity</a:t>
            </a:r>
            <a:r>
              <a:rPr lang="en-US" dirty="0" smtClean="0"/>
              <a:t> is?</a:t>
            </a:r>
          </a:p>
          <a:p>
            <a:endParaRPr lang="en-US" dirty="0"/>
          </a:p>
          <a:p>
            <a:r>
              <a:rPr lang="en-US" dirty="0" smtClean="0"/>
              <a:t>Do you recall what the downside of </a:t>
            </a:r>
            <a:r>
              <a:rPr lang="en-US" dirty="0" err="1" smtClean="0"/>
              <a:t>collinearity</a:t>
            </a:r>
            <a:r>
              <a:rPr lang="en-US" dirty="0" smtClean="0"/>
              <a:t> 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3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01600"/>
            <a:ext cx="7950200" cy="664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231" y="4704278"/>
            <a:ext cx="8240243" cy="198170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01600"/>
            <a:ext cx="79502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 no, SPM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 no, SPM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fix</a:t>
            </a:r>
          </a:p>
          <a:p>
            <a:pPr lvl="1"/>
            <a:r>
              <a:rPr lang="en-US" dirty="0" smtClean="0"/>
              <a:t> mean center modulators</a:t>
            </a:r>
          </a:p>
          <a:p>
            <a:pPr lvl="1"/>
            <a:endParaRPr lang="en-US" dirty="0"/>
          </a:p>
          <a:p>
            <a:r>
              <a:rPr lang="en-US" dirty="0" smtClean="0"/>
              <a:t>What seems like a fix, but isn’t</a:t>
            </a:r>
          </a:p>
          <a:p>
            <a:pPr lvl="1"/>
            <a:r>
              <a:rPr lang="en-US" dirty="0" smtClean="0"/>
              <a:t>SPM’s “No </a:t>
            </a:r>
            <a:r>
              <a:rPr lang="en-US" dirty="0" err="1" smtClean="0"/>
              <a:t>orthogonalization</a:t>
            </a:r>
            <a:r>
              <a:rPr lang="en-US" dirty="0" smtClean="0"/>
              <a:t>” option alone</a:t>
            </a:r>
          </a:p>
          <a:p>
            <a:pPr lvl="1"/>
            <a:r>
              <a:rPr lang="en-US" dirty="0" smtClean="0"/>
              <a:t>We still need the modulated </a:t>
            </a:r>
            <a:r>
              <a:rPr lang="en-US" dirty="0" err="1" smtClean="0"/>
              <a:t>regressors</a:t>
            </a:r>
            <a:r>
              <a:rPr lang="en-US" dirty="0" smtClean="0"/>
              <a:t> to be </a:t>
            </a:r>
            <a:r>
              <a:rPr lang="en-US" dirty="0" err="1" smtClean="0"/>
              <a:t>orthogonalized</a:t>
            </a:r>
            <a:r>
              <a:rPr lang="en-US" dirty="0" smtClean="0"/>
              <a:t> with respect to the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and to keep the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regressor’s</a:t>
            </a:r>
            <a:r>
              <a:rPr lang="en-US" dirty="0" smtClean="0"/>
              <a:t> parameters interpretable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6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 no, SPM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me write out the different combos on the board!  You help me determine the interpretations of the parameter estimates in each case.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 if you let SPM do the default thing with 2 sets of modulators?</a:t>
            </a:r>
          </a:p>
          <a:p>
            <a:pPr lvl="1"/>
            <a:r>
              <a:rPr lang="en-US" dirty="0" smtClean="0"/>
              <a:t>i.e. what’s the interpretation of the parameter estimates for the </a:t>
            </a:r>
            <a:r>
              <a:rPr lang="en-US" dirty="0" err="1" smtClean="0"/>
              <a:t>unmodulated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, first added modulation and second added modulation?</a:t>
            </a:r>
          </a:p>
          <a:p>
            <a:pPr lvl="1"/>
            <a:r>
              <a:rPr lang="en-US" dirty="0" smtClean="0"/>
              <a:t>What would the correlation between the </a:t>
            </a:r>
            <a:r>
              <a:rPr lang="en-US" dirty="0" err="1" smtClean="0"/>
              <a:t>regressors</a:t>
            </a:r>
            <a:r>
              <a:rPr lang="en-US" dirty="0" smtClean="0"/>
              <a:t>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96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make SPM do what we’d like it to do?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621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</a:t>
            </a:r>
            <a:r>
              <a:rPr lang="en-US" dirty="0" err="1" smtClean="0"/>
              <a:t>orthogonalize</a:t>
            </a:r>
            <a:endParaRPr lang="en-US" dirty="0" smtClean="0"/>
          </a:p>
          <a:p>
            <a:pPr lvl="1"/>
            <a:r>
              <a:rPr lang="en-US" dirty="0" smtClean="0"/>
              <a:t>Your p-value for the </a:t>
            </a:r>
            <a:r>
              <a:rPr lang="en-US" dirty="0" err="1" smtClean="0"/>
              <a:t>regressor</a:t>
            </a:r>
            <a:r>
              <a:rPr lang="en-US" dirty="0" smtClean="0"/>
              <a:t> you </a:t>
            </a:r>
            <a:r>
              <a:rPr lang="en-US" dirty="0" err="1" smtClean="0"/>
              <a:t>orthogonalized</a:t>
            </a:r>
            <a:r>
              <a:rPr lang="en-US" dirty="0" smtClean="0"/>
              <a:t> with respect TO will change</a:t>
            </a:r>
          </a:p>
          <a:p>
            <a:pPr lvl="2"/>
            <a:r>
              <a:rPr lang="en-US" dirty="0" smtClean="0"/>
              <a:t>It will almost always decrease….this is not good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regressor</a:t>
            </a:r>
            <a:r>
              <a:rPr lang="en-US" dirty="0" smtClean="0"/>
              <a:t> that was actually changed will have the same p-value!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 You have two tasks (A&amp;B) and you know there are RT differences (A has longer RT), but the hypothesis of interest is A&gt;B</a:t>
            </a:r>
            <a:r>
              <a:rPr lang="mr-IN" dirty="0" smtClean="0"/>
              <a:t>…</a:t>
            </a:r>
            <a:r>
              <a:rPr lang="en-US" dirty="0" smtClean="0"/>
              <a:t>duration and amplitude are almost perfectly confounded, so you want to be sure the A&gt;B comparison is not reflecting RT differences, but is reflecting amplitude differences</a:t>
            </a:r>
          </a:p>
          <a:p>
            <a:pPr lvl="1"/>
            <a:r>
              <a:rPr lang="en-US" dirty="0" smtClean="0"/>
              <a:t>Solution:  Model RT as a nuisance </a:t>
            </a:r>
            <a:r>
              <a:rPr lang="en-US" dirty="0" err="1" smtClean="0"/>
              <a:t>regressor</a:t>
            </a:r>
            <a:r>
              <a:rPr lang="en-US" dirty="0" smtClean="0"/>
              <a:t> to adjust your A-B comparison</a:t>
            </a:r>
          </a:p>
        </p:txBody>
      </p:sp>
    </p:spTree>
    <p:extLst>
      <p:ext uri="{BB962C8B-B14F-4D97-AF65-F5344CB8AC3E}">
        <p14:creationId xmlns:p14="http://schemas.microsoft.com/office/powerpoint/2010/main" val="1509679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Both the problem and the solution to 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51935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Duration and amplitude of response are almost perfectly confounded.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11" y="3256502"/>
            <a:ext cx="4841758" cy="3396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3235" y="2788120"/>
            <a:ext cx="430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Duration = 1, amp = 2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794673" y="3111286"/>
            <a:ext cx="588562" cy="323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0520" y="3792445"/>
            <a:ext cx="430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FFF"/>
                </a:solidFill>
              </a:rPr>
              <a:t>Duration = 2, amp = 1</a:t>
            </a:r>
            <a:endParaRPr lang="en-US" sz="3600" dirty="0">
              <a:solidFill>
                <a:srgbClr val="00FFFF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101958" y="4115611"/>
            <a:ext cx="588562" cy="323165"/>
          </a:xfrm>
          <a:prstGeom prst="straightConnector1">
            <a:avLst/>
          </a:prstGeom>
          <a:ln>
            <a:solidFill>
              <a:srgbClr val="00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fully understand a simple linear regression, you can understand what parametric modulators are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44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did use duration?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Regressor</a:t>
            </a:r>
            <a:r>
              <a:rPr lang="en-US" dirty="0" smtClean="0"/>
              <a:t> 1 :  </a:t>
            </a:r>
            <a:r>
              <a:rPr lang="en-US" dirty="0" err="1" smtClean="0"/>
              <a:t>Unmodulated</a:t>
            </a:r>
            <a:r>
              <a:rPr lang="en-US" dirty="0" smtClean="0"/>
              <a:t> task A</a:t>
            </a:r>
          </a:p>
          <a:p>
            <a:endParaRPr lang="en-US" dirty="0"/>
          </a:p>
          <a:p>
            <a:r>
              <a:rPr lang="en-US" dirty="0" err="1" smtClean="0"/>
              <a:t>Regressor</a:t>
            </a:r>
            <a:r>
              <a:rPr lang="en-US" dirty="0" smtClean="0"/>
              <a:t> 2: </a:t>
            </a:r>
            <a:r>
              <a:rPr lang="en-US" dirty="0" err="1" smtClean="0"/>
              <a:t>Unmodulated</a:t>
            </a:r>
            <a:r>
              <a:rPr lang="en-US" dirty="0" smtClean="0"/>
              <a:t> task B</a:t>
            </a:r>
          </a:p>
          <a:p>
            <a:endParaRPr lang="en-US" dirty="0"/>
          </a:p>
          <a:p>
            <a:r>
              <a:rPr lang="en-US" dirty="0" err="1" smtClean="0"/>
              <a:t>Regressor</a:t>
            </a:r>
            <a:r>
              <a:rPr lang="en-US" dirty="0" smtClean="0"/>
              <a:t> 3:  RT modeled via duration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285" y="5158021"/>
            <a:ext cx="707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What is the interpretation of </a:t>
            </a:r>
            <a:r>
              <a:rPr lang="en-US" sz="3600" dirty="0" err="1" smtClean="0">
                <a:solidFill>
                  <a:srgbClr val="FF0000"/>
                </a:solidFill>
              </a:rPr>
              <a:t>regressor</a:t>
            </a:r>
            <a:r>
              <a:rPr lang="en-US" sz="3600" dirty="0" smtClean="0">
                <a:solidFill>
                  <a:srgbClr val="FF0000"/>
                </a:solidFill>
              </a:rPr>
              <a:t> 1’s Parameter estimate?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Orthogonlization</a:t>
            </a:r>
            <a:r>
              <a:rPr lang="en-US" dirty="0" smtClean="0"/>
              <a:t> </a:t>
            </a:r>
            <a:r>
              <a:rPr lang="en-US" i="1" dirty="0" smtClean="0"/>
              <a:t>could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We’d need to simultaneously </a:t>
            </a:r>
            <a:r>
              <a:rPr lang="en-US" dirty="0" err="1" smtClean="0"/>
              <a:t>orthogonalize</a:t>
            </a:r>
            <a:r>
              <a:rPr lang="en-US" dirty="0" smtClean="0"/>
              <a:t> RT with respect to all other trials (A and B, combined).</a:t>
            </a:r>
          </a:p>
          <a:p>
            <a:pPr lvl="1"/>
            <a:r>
              <a:rPr lang="en-US" dirty="0" smtClean="0"/>
              <a:t>Then the interpretation of A, alone, would be mean activation during trial A</a:t>
            </a:r>
          </a:p>
          <a:p>
            <a:pPr lvl="1"/>
            <a:r>
              <a:rPr lang="en-US" dirty="0" smtClean="0"/>
              <a:t>Interpretation of A-B would be RT-adjusted difference between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0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software doesn’t allow us to do that </a:t>
            </a:r>
            <a:r>
              <a:rPr lang="en-US" dirty="0" err="1" smtClean="0"/>
              <a:t>orthogonalization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allows </a:t>
            </a:r>
            <a:r>
              <a:rPr lang="en-US" dirty="0" err="1" smtClean="0"/>
              <a:t>orthogonalizing</a:t>
            </a:r>
            <a:r>
              <a:rPr lang="en-US" dirty="0" smtClean="0"/>
              <a:t> with respect to one and then the other, but not both at the same time</a:t>
            </a:r>
          </a:p>
          <a:p>
            <a:pPr lvl="1"/>
            <a:r>
              <a:rPr lang="en-US" dirty="0" smtClean="0"/>
              <a:t>True for SPM and FSL</a:t>
            </a:r>
          </a:p>
          <a:p>
            <a:pPr lvl="1"/>
            <a:endParaRPr lang="en-US" dirty="0"/>
          </a:p>
          <a:p>
            <a:r>
              <a:rPr lang="en-US" dirty="0" smtClean="0"/>
              <a:t>Solution: Use the parametric modulation and mean center RT!</a:t>
            </a:r>
          </a:p>
          <a:p>
            <a:pPr lvl="1"/>
            <a:r>
              <a:rPr lang="en-US" dirty="0" smtClean="0"/>
              <a:t>Equivalent to the proper </a:t>
            </a:r>
            <a:r>
              <a:rPr lang="en-US" dirty="0" err="1" smtClean="0"/>
              <a:t>orthogonalization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78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1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analogy</a:t>
            </a:r>
            <a:endParaRPr lang="en-US" dirty="0"/>
          </a:p>
        </p:txBody>
      </p:sp>
      <p:pic>
        <p:nvPicPr>
          <p:cNvPr id="4" name="Picture 3" descr="fig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3" y="1299699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</a:t>
            </a:r>
            <a:r>
              <a:rPr lang="en-US" dirty="0" err="1" smtClean="0"/>
              <a:t>regressors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boxcar </a:t>
            </a:r>
            <a:r>
              <a:rPr lang="en-US" dirty="0" err="1" smtClean="0"/>
              <a:t>regressor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72015" y="4986211"/>
            <a:ext cx="7227405" cy="3136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59715" y="3292781"/>
            <a:ext cx="658463" cy="17091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9662" y="3292781"/>
            <a:ext cx="658463" cy="17091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9610" y="3292781"/>
            <a:ext cx="658463" cy="170911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boxcar </a:t>
            </a:r>
            <a:r>
              <a:rPr lang="en-US" dirty="0" err="1" smtClean="0"/>
              <a:t>regressor</a:t>
            </a:r>
            <a:r>
              <a:rPr lang="en-US" dirty="0" smtClean="0"/>
              <a:t>, modulated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72015" y="4986211"/>
            <a:ext cx="7227405" cy="3136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59715" y="3857257"/>
            <a:ext cx="658463" cy="1144633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9662" y="1897269"/>
            <a:ext cx="658463" cy="310462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9610" y="2493105"/>
            <a:ext cx="658463" cy="250878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add convolution!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1696"/>
            <a:ext cx="9144000" cy="34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04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6476</TotalTime>
  <Words>1746</Words>
  <Application>Microsoft Macintosh PowerPoint</Application>
  <PresentationFormat>On-screen Show (4:3)</PresentationFormat>
  <Paragraphs>243</Paragraphs>
  <Slides>43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Theme</vt:lpstr>
      <vt:lpstr>Parametrically modulated regressors</vt:lpstr>
      <vt:lpstr>What question does a parametrically modulated regressor answer?</vt:lpstr>
      <vt:lpstr>What do we need from previous lectures?</vt:lpstr>
      <vt:lpstr>Getting started</vt:lpstr>
      <vt:lpstr>My analogy</vt:lpstr>
      <vt:lpstr>How do we make regressors?</vt:lpstr>
      <vt:lpstr>Our boxcar regressor</vt:lpstr>
      <vt:lpstr>Our boxcar regressor, modulated</vt:lpstr>
      <vt:lpstr>Just add convolution!</vt:lpstr>
      <vt:lpstr>Interpretation</vt:lpstr>
      <vt:lpstr>Sometimes run into trouble with more than one modulator</vt:lpstr>
      <vt:lpstr>Reference</vt:lpstr>
      <vt:lpstr>How regression naturally works</vt:lpstr>
      <vt:lpstr>How regression naturally works</vt:lpstr>
      <vt:lpstr>What is orthogonalization?</vt:lpstr>
      <vt:lpstr>What is orthogonalization?</vt:lpstr>
      <vt:lpstr>What happens to estimates?</vt:lpstr>
      <vt:lpstr>What happens to estimates?</vt:lpstr>
      <vt:lpstr>What happens to estimates?</vt:lpstr>
      <vt:lpstr>What happens to estimates?</vt:lpstr>
      <vt:lpstr>Orthogonalization can lead to very misleading results</vt:lpstr>
      <vt:lpstr>Orthogonalization can lead to very misleading results</vt:lpstr>
      <vt:lpstr>Orthogonalization can lead to very misleading results</vt:lpstr>
      <vt:lpstr>Orthogonalization can lead to very misleading results</vt:lpstr>
      <vt:lpstr>Recap</vt:lpstr>
      <vt:lpstr>Is orthogonalization ever okay?</vt:lpstr>
      <vt:lpstr>Beware of what your software does!</vt:lpstr>
      <vt:lpstr>PowerPoint Presentation</vt:lpstr>
      <vt:lpstr>PowerPoint Presentation</vt:lpstr>
      <vt:lpstr>PowerPoint Presentation</vt:lpstr>
      <vt:lpstr>PowerPoint Presentation</vt:lpstr>
      <vt:lpstr>Aw no, SPM </vt:lpstr>
      <vt:lpstr>Aw no, SPM </vt:lpstr>
      <vt:lpstr>Aw no, SPM </vt:lpstr>
      <vt:lpstr>Today in lab</vt:lpstr>
      <vt:lpstr>Today in lab</vt:lpstr>
      <vt:lpstr>Summary</vt:lpstr>
      <vt:lpstr>RT explanation</vt:lpstr>
      <vt:lpstr>Both the problem and the solution to our problem</vt:lpstr>
      <vt:lpstr>What if we did use duration?</vt:lpstr>
      <vt:lpstr>Orthogonlization could work</vt:lpstr>
      <vt:lpstr>Problem: software doesn’t allow us to do that orthogonalization!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Jeanette Mumford</dc:creator>
  <cp:lastModifiedBy>Nancy Adleman</cp:lastModifiedBy>
  <cp:revision>59</cp:revision>
  <cp:lastPrinted>2017-12-14T02:50:58Z</cp:lastPrinted>
  <dcterms:created xsi:type="dcterms:W3CDTF">2016-07-23T18:28:43Z</dcterms:created>
  <dcterms:modified xsi:type="dcterms:W3CDTF">2017-12-15T15:06:23Z</dcterms:modified>
</cp:coreProperties>
</file>