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79"/>
  </p:notesMasterIdLst>
  <p:sldIdLst>
    <p:sldId id="326" r:id="rId2"/>
    <p:sldId id="257" r:id="rId3"/>
    <p:sldId id="333" r:id="rId4"/>
    <p:sldId id="328" r:id="rId5"/>
    <p:sldId id="32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330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31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3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7" r:id="rId7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8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interSettings" Target="printerSettings/printerSettings1.bin"/><Relationship Id="rId81" Type="http://schemas.openxmlformats.org/officeDocument/2006/relationships/presProps" Target="presProps.xml"/><Relationship Id="rId82" Type="http://schemas.openxmlformats.org/officeDocument/2006/relationships/viewProps" Target="viewProps.xml"/><Relationship Id="rId83" Type="http://schemas.openxmlformats.org/officeDocument/2006/relationships/theme" Target="theme/theme1.xml"/><Relationship Id="rId84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9A917-D8BB-0946-8DA6-B7CA0A65994E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EFE61-299E-994F-AFC9-27039487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1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1675CE1-091C-BC45-994A-F83ABD2A7A57}" type="slidenum">
              <a:rPr lang="en-US" sz="1200">
                <a:solidFill>
                  <a:prstClr val="black"/>
                </a:solidFill>
              </a:rPr>
              <a:pPr/>
              <a:t>6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F712150-ED21-FB4E-B173-73324568BF40}" type="slidenum">
              <a:rPr lang="en-US" sz="1200">
                <a:solidFill>
                  <a:prstClr val="black"/>
                </a:solidFill>
              </a:rPr>
              <a:pPr/>
              <a:t>15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512959-65D8-E64B-A447-0C18D416500D}" type="slidenum">
              <a:rPr lang="en-US" sz="1200">
                <a:solidFill>
                  <a:prstClr val="black"/>
                </a:solidFill>
              </a:rPr>
              <a:pPr/>
              <a:t>16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99A10A5-5BA2-4E49-BF87-3F4D5AC79463}" type="slidenum">
              <a:rPr lang="en-US" sz="1200">
                <a:solidFill>
                  <a:prstClr val="black"/>
                </a:solidFill>
              </a:rPr>
              <a:pPr/>
              <a:t>17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A1D1D0A-2920-394F-8B15-DA7506ACE6BD}" type="slidenum">
              <a:rPr lang="en-US" sz="1200">
                <a:solidFill>
                  <a:prstClr val="black"/>
                </a:solidFill>
              </a:rPr>
              <a:pPr/>
              <a:t>18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2F43DA-397B-C847-A2CF-2D7F4598D542}" type="slidenum">
              <a:rPr lang="en-US" sz="1200">
                <a:solidFill>
                  <a:prstClr val="black"/>
                </a:solidFill>
              </a:rPr>
              <a:pPr/>
              <a:t>19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F45C6F9-1F40-8940-BE28-18169A697A09}" type="slidenum">
              <a:rPr lang="en-US" sz="1200">
                <a:solidFill>
                  <a:prstClr val="black"/>
                </a:solidFill>
              </a:rPr>
              <a:pPr/>
              <a:t>20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2814FA-9DDE-6748-82AB-7354A50A604B}" type="slidenum">
              <a:rPr lang="en-US" sz="1200">
                <a:solidFill>
                  <a:prstClr val="black"/>
                </a:solidFill>
              </a:rPr>
              <a:pPr/>
              <a:t>21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9DAD862-4641-D94F-8FB8-C478944C8D77}" type="slidenum">
              <a:rPr lang="en-US" sz="1200">
                <a:solidFill>
                  <a:prstClr val="black"/>
                </a:solidFill>
              </a:rPr>
              <a:pPr/>
              <a:t>22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0C2B7C-CF58-D74F-ACEC-1A6057C5B40F}" type="slidenum">
              <a:rPr lang="en-US" sz="1200">
                <a:solidFill>
                  <a:prstClr val="black"/>
                </a:solidFill>
              </a:rPr>
              <a:pPr/>
              <a:t>23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70875D9-159E-1B44-AE20-1A132529D2EB}" type="slidenum">
              <a:rPr lang="en-US" sz="1200">
                <a:solidFill>
                  <a:prstClr val="black"/>
                </a:solidFill>
              </a:rPr>
              <a:pPr/>
              <a:t>24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1675CE1-091C-BC45-994A-F83ABD2A7A57}" type="slidenum">
              <a:rPr lang="en-US" sz="1200">
                <a:solidFill>
                  <a:prstClr val="black"/>
                </a:solidFill>
              </a:rPr>
              <a:pPr/>
              <a:t>7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A211866-F031-E849-959E-11BF1EE55E70}" type="slidenum">
              <a:rPr lang="en-US" sz="1200">
                <a:solidFill>
                  <a:prstClr val="black"/>
                </a:solidFill>
              </a:rPr>
              <a:pPr/>
              <a:t>25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4B187F-BCF1-484B-9D80-05F2D96F8796}" type="slidenum">
              <a:rPr lang="en-US" sz="1200">
                <a:solidFill>
                  <a:prstClr val="black"/>
                </a:solidFill>
              </a:rPr>
              <a:pPr/>
              <a:t>28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58EB95-9652-E445-8457-3DF76FA63249}" type="slidenum">
              <a:rPr lang="en-US" sz="1200">
                <a:solidFill>
                  <a:prstClr val="black"/>
                </a:solidFill>
              </a:rPr>
              <a:pPr/>
              <a:t>29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58EB95-9652-E445-8457-3DF76FA63249}" type="slidenum">
              <a:rPr lang="en-US" sz="1200">
                <a:solidFill>
                  <a:prstClr val="black"/>
                </a:solidFill>
              </a:rPr>
              <a:pPr/>
              <a:t>30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58EB95-9652-E445-8457-3DF76FA63249}" type="slidenum">
              <a:rPr lang="en-US" sz="1200">
                <a:solidFill>
                  <a:prstClr val="black"/>
                </a:solidFill>
              </a:rPr>
              <a:pPr/>
              <a:t>31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DBCD5D7-2295-0649-ABAC-B3F16C1ABF06}" type="slidenum">
              <a:rPr lang="en-US" sz="1200">
                <a:solidFill>
                  <a:prstClr val="black"/>
                </a:solidFill>
              </a:rPr>
              <a:pPr/>
              <a:t>32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9A42D97-33C8-484A-A47E-9E2017163B7F}" type="slidenum">
              <a:rPr lang="en-US" sz="1200">
                <a:solidFill>
                  <a:prstClr val="black"/>
                </a:solidFill>
              </a:rPr>
              <a:pPr/>
              <a:t>33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7C5455-8459-1D4D-8FC3-EE2B9FCD3720}" type="slidenum">
              <a:rPr lang="en-US" sz="1200">
                <a:solidFill>
                  <a:prstClr val="black"/>
                </a:solidFill>
              </a:rPr>
              <a:pPr/>
              <a:t>34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A06DFDA-442D-D041-85F2-03F661E4827B}" type="slidenum">
              <a:rPr lang="en-US" sz="1200">
                <a:solidFill>
                  <a:prstClr val="black"/>
                </a:solidFill>
              </a:rPr>
              <a:pPr/>
              <a:t>35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DBC1D93-57CC-1F4E-BE96-EC06022873CD}" type="slidenum">
              <a:rPr lang="en-US" sz="1200">
                <a:solidFill>
                  <a:prstClr val="black"/>
                </a:solidFill>
              </a:rPr>
              <a:pPr/>
              <a:t>36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CBD0B17-BC68-2A44-86ED-24A413B2819C}" type="slidenum">
              <a:rPr lang="en-US" sz="1200">
                <a:solidFill>
                  <a:prstClr val="black"/>
                </a:solidFill>
              </a:rPr>
              <a:pPr/>
              <a:t>8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8FFB090-B21C-C44A-9BA5-7DED50D59072}" type="slidenum">
              <a:rPr lang="en-US" sz="1200">
                <a:solidFill>
                  <a:prstClr val="black"/>
                </a:solidFill>
              </a:rPr>
              <a:pPr/>
              <a:t>37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A42BA8A-F159-804C-9583-C4DC397CCD95}" type="slidenum">
              <a:rPr lang="en-US" sz="1200">
                <a:solidFill>
                  <a:prstClr val="black"/>
                </a:solidFill>
              </a:rPr>
              <a:pPr/>
              <a:t>38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91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ADAF690-DA3A-E442-9111-B441E0514D6A}" type="slidenum">
              <a:rPr lang="en-US" sz="1200">
                <a:solidFill>
                  <a:prstClr val="black"/>
                </a:solidFill>
              </a:rPr>
              <a:pPr/>
              <a:t>39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669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238014-4BBE-2C41-81BB-D031F2D3E81A}" type="slidenum">
              <a:rPr lang="en-US" sz="1200">
                <a:solidFill>
                  <a:prstClr val="black"/>
                </a:solidFill>
              </a:rPr>
              <a:pPr/>
              <a:t>40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95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8C024F9-4197-9E45-BC07-4A27B3E18B61}" type="slidenum">
              <a:rPr lang="en-US" sz="1200">
                <a:solidFill>
                  <a:prstClr val="black"/>
                </a:solidFill>
              </a:rPr>
              <a:pPr/>
              <a:t>41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93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950164-3AE8-6A44-B40D-DF0D263021C9}" type="slidenum">
              <a:rPr lang="en-US" sz="1200">
                <a:solidFill>
                  <a:prstClr val="black"/>
                </a:solidFill>
              </a:rPr>
              <a:pPr/>
              <a:t>42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23F274-C463-2A44-B7F6-C28A5676BFAE}" type="slidenum">
              <a:rPr lang="en-US" sz="1200">
                <a:solidFill>
                  <a:prstClr val="black"/>
                </a:solidFill>
              </a:rPr>
              <a:pPr/>
              <a:t>43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D907C5-D495-C64C-8923-9F152931A48F}" type="slidenum">
              <a:rPr lang="en-US" sz="1200">
                <a:solidFill>
                  <a:prstClr val="black"/>
                </a:solidFill>
              </a:rPr>
              <a:pPr/>
              <a:t>44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62D31F-2A71-2D42-B488-DD4F86110F57}" type="slidenum">
              <a:rPr lang="en-US" sz="1200">
                <a:solidFill>
                  <a:prstClr val="black"/>
                </a:solidFill>
              </a:rPr>
              <a:pPr/>
              <a:t>45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DB2BD2-D5FA-7743-9903-09BE467B7B02}" type="slidenum">
              <a:rPr lang="en-US" sz="1200">
                <a:solidFill>
                  <a:prstClr val="black"/>
                </a:solidFill>
              </a:rPr>
              <a:pPr/>
              <a:t>46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BE0CBAE-78CB-9B4D-85C2-D8EAB5F42921}" type="slidenum">
              <a:rPr lang="en-US" sz="1200">
                <a:solidFill>
                  <a:prstClr val="black"/>
                </a:solidFill>
              </a:rPr>
              <a:pPr/>
              <a:t>9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3670BD-D50B-774D-B690-B6EA382B69DA}" type="slidenum">
              <a:rPr lang="en-US" sz="1200">
                <a:solidFill>
                  <a:prstClr val="black"/>
                </a:solidFill>
              </a:rPr>
              <a:pPr/>
              <a:t>47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238014-4BBE-2C41-81BB-D031F2D3E81A}" type="slidenum">
              <a:rPr lang="en-US" sz="1200">
                <a:solidFill>
                  <a:prstClr val="black"/>
                </a:solidFill>
              </a:rPr>
              <a:pPr/>
              <a:t>50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95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EBA21C7-FFD9-E848-9AF2-1FF9B8EEC8B3}" type="slidenum">
              <a:rPr lang="en-US" sz="1200">
                <a:solidFill>
                  <a:prstClr val="black"/>
                </a:solidFill>
              </a:rPr>
              <a:pPr/>
              <a:t>51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5869ABB-F35D-D144-9DF3-45B3A6E4AEC5}" type="slidenum">
              <a:rPr lang="en-US" sz="1200">
                <a:solidFill>
                  <a:prstClr val="black"/>
                </a:solidFill>
              </a:rPr>
              <a:pPr/>
              <a:t>52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890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682FDFB-0103-6748-BD46-CDEDBC963CB4}" type="slidenum">
              <a:rPr lang="en-US" sz="1200">
                <a:solidFill>
                  <a:prstClr val="black"/>
                </a:solidFill>
              </a:rPr>
              <a:pPr/>
              <a:t>53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FFCD65F-5F6E-C74C-9E7D-F03B71E0265D}" type="slidenum">
              <a:rPr lang="en-US" sz="1200">
                <a:solidFill>
                  <a:prstClr val="black"/>
                </a:solidFill>
              </a:rPr>
              <a:pPr/>
              <a:t>54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4B3855-E156-A044-876A-1EB48EB19C9E}" type="slidenum">
              <a:rPr lang="en-US" sz="1200">
                <a:solidFill>
                  <a:prstClr val="black"/>
                </a:solidFill>
              </a:rPr>
              <a:pPr/>
              <a:t>55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141BD8-A5C1-EA48-A6D8-FBF61EF78E90}" type="slidenum">
              <a:rPr lang="en-US" sz="1200">
                <a:solidFill>
                  <a:prstClr val="black"/>
                </a:solidFill>
              </a:rPr>
              <a:pPr/>
              <a:t>56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B38AA9-5F6A-3E41-BA66-0AA663E7F3E4}" type="slidenum">
              <a:rPr lang="en-US" sz="1200">
                <a:solidFill>
                  <a:prstClr val="black"/>
                </a:solidFill>
              </a:rPr>
              <a:pPr/>
              <a:t>57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E23D77-5BD3-F647-B696-FC92B4B57BA5}" type="slidenum">
              <a:rPr lang="en-US" sz="1200">
                <a:solidFill>
                  <a:prstClr val="black"/>
                </a:solidFill>
              </a:rPr>
              <a:pPr/>
              <a:t>58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07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1043E0-4627-F24A-9362-20FCEBF767FE}" type="slidenum">
              <a:rPr lang="en-US" sz="1200">
                <a:solidFill>
                  <a:prstClr val="black"/>
                </a:solidFill>
              </a:rPr>
              <a:pPr/>
              <a:t>10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811553D-F65C-9146-92CC-DEE89576CB6A}" type="slidenum">
              <a:rPr lang="en-US" sz="1200">
                <a:solidFill>
                  <a:prstClr val="black"/>
                </a:solidFill>
              </a:rPr>
              <a:pPr/>
              <a:t>59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058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74DB86-B992-EA4D-9F87-AB38D4651128}" type="slidenum">
              <a:rPr lang="en-US" sz="1200">
                <a:solidFill>
                  <a:prstClr val="black"/>
                </a:solidFill>
              </a:rPr>
              <a:pPr/>
              <a:t>60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A3B397A-49F7-F841-9925-8A5AD1BF7DDC}" type="slidenum">
              <a:rPr lang="en-US" sz="1200"/>
              <a:pPr/>
              <a:t>61</a:t>
            </a:fld>
            <a:endParaRPr lang="en-US" sz="1200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E89F28-0B43-574D-A455-4F3453679599}" type="slidenum">
              <a:rPr lang="en-US" sz="1200"/>
              <a:pPr/>
              <a:t>62</a:t>
            </a:fld>
            <a:endParaRPr lang="en-US" sz="1200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5869ABB-F35D-D144-9DF3-45B3A6E4AEC5}" type="slidenum">
              <a:rPr lang="en-US" sz="1200">
                <a:solidFill>
                  <a:prstClr val="black"/>
                </a:solidFill>
              </a:rPr>
              <a:pPr/>
              <a:t>64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890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141BD8-A5C1-EA48-A6D8-FBF61EF78E90}" type="slidenum">
              <a:rPr lang="en-US" sz="1200"/>
              <a:pPr/>
              <a:t>65</a:t>
            </a:fld>
            <a:endParaRPr lang="en-US" sz="120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19A138-F1D8-864A-B992-5B61458F3DE3}" type="slidenum">
              <a:rPr lang="en-US" sz="1200"/>
              <a:pPr/>
              <a:t>66</a:t>
            </a:fld>
            <a:endParaRPr lang="en-US" sz="1200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A47F0CB-7926-5D4B-81FE-3DEE1D09B361}" type="slidenum">
              <a:rPr lang="en-US" sz="1200"/>
              <a:pPr/>
              <a:t>67</a:t>
            </a:fld>
            <a:endParaRPr lang="en-US" sz="120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231DF3-3A19-E54A-ABC3-4B498FBFC37E}" type="slidenum">
              <a:rPr lang="en-US" sz="1200"/>
              <a:pPr/>
              <a:t>68</a:t>
            </a:fld>
            <a:endParaRPr lang="en-US" sz="1200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BCFA791-012A-7448-91D9-37E23C25FD28}" type="slidenum">
              <a:rPr lang="en-US" sz="1200"/>
              <a:pPr/>
              <a:t>69</a:t>
            </a:fld>
            <a:endParaRPr lang="en-US" sz="1200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FF4264-63CA-DB48-A171-613CC7BCE46B}" type="slidenum">
              <a:rPr lang="en-US" sz="1200">
                <a:solidFill>
                  <a:prstClr val="black"/>
                </a:solidFill>
              </a:rPr>
              <a:pPr/>
              <a:t>11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1A6A8F-2F74-B343-B2AB-29AF9D3D856F}" type="slidenum">
              <a:rPr lang="en-US" sz="1200"/>
              <a:pPr/>
              <a:t>70</a:t>
            </a:fld>
            <a:endParaRPr lang="en-US" sz="1200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B71AE2-8D9A-4943-AF2C-F9C29BE4E3D9}" type="slidenum">
              <a:rPr lang="en-US" sz="1200"/>
              <a:pPr/>
              <a:t>71</a:t>
            </a:fld>
            <a:endParaRPr lang="en-US" sz="120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C886734-F561-EA47-A4B3-011CBD2B692D}" type="slidenum">
              <a:rPr lang="en-US" sz="1200"/>
              <a:pPr/>
              <a:t>72</a:t>
            </a:fld>
            <a:endParaRPr lang="en-US" sz="120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F02AA4-9910-B448-B1E3-2B88CB3714E9}" type="slidenum">
              <a:rPr lang="en-US" sz="1200"/>
              <a:pPr/>
              <a:t>73</a:t>
            </a:fld>
            <a:endParaRPr lang="en-US" sz="120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ED5614-E0B9-2B42-846B-1FA961462AA0}" type="slidenum">
              <a:rPr lang="en-US" sz="1200"/>
              <a:pPr/>
              <a:t>74</a:t>
            </a:fld>
            <a:endParaRPr lang="en-US" sz="1200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FACE17E-0B1D-8A4F-8A0C-BB1ED6443029}" type="slidenum">
              <a:rPr lang="en-US" sz="1200"/>
              <a:pPr/>
              <a:t>75</a:t>
            </a:fld>
            <a:endParaRPr lang="en-US" sz="1200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55FFE91-1BB6-5C4D-9073-A699C334E1FE}" type="slidenum">
              <a:rPr lang="en-US" sz="1200">
                <a:solidFill>
                  <a:prstClr val="black"/>
                </a:solidFill>
              </a:rPr>
              <a:pPr/>
              <a:t>12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55FFE91-1BB6-5C4D-9073-A699C334E1FE}" type="slidenum">
              <a:rPr lang="en-US" sz="1200">
                <a:solidFill>
                  <a:prstClr val="black"/>
                </a:solidFill>
              </a:rPr>
              <a:pPr/>
              <a:t>13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026E09D-B0D9-A348-96BD-593812432302}" type="slidenum">
              <a:rPr lang="en-US" sz="1200">
                <a:solidFill>
                  <a:prstClr val="black"/>
                </a:solidFill>
              </a:rPr>
              <a:pPr/>
              <a:t>14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C0507-927D-A54B-853B-EB6918B8227A}" type="slidenum">
              <a:rPr lang="en-US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0942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30C3C-F0E8-BC42-81CD-A2FF64035FC8}" type="slidenum">
              <a:rPr lang="en-US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9138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21ED2-9C78-0F4C-86FA-77470079BBA3}" type="slidenum">
              <a:rPr lang="en-US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78834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45689-D732-2440-BFF2-4BF1D2542476}" type="slidenum">
              <a:rPr lang="en-US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79078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1744D-67BE-D745-85EC-AB574B1E05B1}" type="slidenum">
              <a:rPr lang="en-US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8688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02DA8-5348-4444-B5ED-6675276EE8CB}" type="slidenum">
              <a:rPr lang="en-US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1318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FA78D-C939-5843-A2ED-130D138A51AD}" type="slidenum">
              <a:rPr lang="en-US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9795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1BA34-80F7-A744-A004-B9E55145B732}" type="slidenum">
              <a:rPr lang="en-US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5273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2047F-DE61-B142-A8A6-20C255FB0B76}" type="slidenum">
              <a:rPr lang="en-US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3666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039B5-7614-C746-B75E-D93059250D1E}" type="slidenum">
              <a:rPr lang="en-US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8436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E6B95-AC2D-1C45-8AB7-688EC10C92C2}" type="slidenum">
              <a:rPr lang="en-US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0384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5BF7BE9-C411-324F-9721-E23EE0F8497F}" type="slidenum">
              <a:rPr lang="en-US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9791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6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18.emf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5.emf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5.emf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21.emf"/><Relationship Id="rId5" Type="http://schemas.openxmlformats.org/officeDocument/2006/relationships/image" Target="../media/image18.emf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emf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emf"/><Relationship Id="rId9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emf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emf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emf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emf"/><Relationship Id="rId9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emf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emf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4" Type="http://schemas.openxmlformats.org/officeDocument/2006/relationships/image" Target="../media/image69.png"/><Relationship Id="rId5" Type="http://schemas.openxmlformats.org/officeDocument/2006/relationships/image" Target="../media/image56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8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Wednesday, Lecture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/>
              <a:t>Jeanette Mumford</a:t>
            </a:r>
          </a:p>
          <a:p>
            <a:r>
              <a:rPr lang="en-US" dirty="0"/>
              <a:t>University of Wisconsin - Madison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68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Fixed effects analysis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re only interested in these exact 4 men and 4 women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   </a:t>
            </a:r>
          </a:p>
        </p:txBody>
      </p:sp>
      <p:pic>
        <p:nvPicPr>
          <p:cNvPr id="261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65"/>
          <a:stretch>
            <a:fillRect/>
          </a:stretch>
        </p:blipFill>
        <p:spPr bwMode="auto">
          <a:xfrm>
            <a:off x="1905000" y="3200400"/>
            <a:ext cx="2286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2339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65"/>
          <a:stretch>
            <a:fillRect/>
          </a:stretch>
        </p:blipFill>
        <p:spPr bwMode="auto">
          <a:xfrm>
            <a:off x="838200" y="533400"/>
            <a:ext cx="76898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62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65"/>
          <a:stretch>
            <a:fillRect/>
          </a:stretch>
        </p:blipFill>
        <p:spPr bwMode="auto">
          <a:xfrm>
            <a:off x="3352800" y="5029200"/>
            <a:ext cx="2286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87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Mixed effects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Include both within 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between subject variances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Adding a between subject means subject is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random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1747" name="Group 9"/>
          <p:cNvGrpSpPr>
            <a:grpSpLocks/>
          </p:cNvGrpSpPr>
          <p:nvPr/>
        </p:nvGrpSpPr>
        <p:grpSpPr bwMode="auto">
          <a:xfrm>
            <a:off x="1676400" y="5029200"/>
            <a:ext cx="5715000" cy="685800"/>
            <a:chOff x="1056" y="3168"/>
            <a:chExt cx="3600" cy="432"/>
          </a:xfrm>
        </p:grpSpPr>
        <p:grpSp>
          <p:nvGrpSpPr>
            <p:cNvPr id="31748" name="Group 6"/>
            <p:cNvGrpSpPr>
              <a:grpSpLocks/>
            </p:cNvGrpSpPr>
            <p:nvPr/>
          </p:nvGrpSpPr>
          <p:grpSpPr bwMode="auto">
            <a:xfrm>
              <a:off x="1096" y="3264"/>
              <a:ext cx="3416" cy="280"/>
              <a:chOff x="720" y="3264"/>
              <a:chExt cx="3416" cy="280"/>
            </a:xfrm>
          </p:grpSpPr>
          <p:pic>
            <p:nvPicPr>
              <p:cNvPr id="263172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" y="3264"/>
                <a:ext cx="1904" cy="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63173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2" y="3264"/>
                <a:ext cx="1544" cy="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1749" name="Rectangle 7"/>
            <p:cNvSpPr>
              <a:spLocks noChangeArrowheads="1"/>
            </p:cNvSpPr>
            <p:nvPr/>
          </p:nvSpPr>
          <p:spPr bwMode="auto">
            <a:xfrm>
              <a:off x="1056" y="3168"/>
              <a:ext cx="3600" cy="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750" name="Rectangle 8"/>
            <p:cNvSpPr>
              <a:spLocks noChangeArrowheads="1"/>
            </p:cNvSpPr>
            <p:nvPr/>
          </p:nvSpPr>
          <p:spPr bwMode="auto">
            <a:xfrm>
              <a:off x="1056" y="3504"/>
              <a:ext cx="360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4641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Mixed effects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Include both within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and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between subject variances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Adding a between subject means subject is random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Anything with a variance is random!</a:t>
            </a:r>
          </a:p>
        </p:txBody>
      </p:sp>
      <p:grpSp>
        <p:nvGrpSpPr>
          <p:cNvPr id="31747" name="Group 9"/>
          <p:cNvGrpSpPr>
            <a:grpSpLocks/>
          </p:cNvGrpSpPr>
          <p:nvPr/>
        </p:nvGrpSpPr>
        <p:grpSpPr bwMode="auto">
          <a:xfrm>
            <a:off x="1676400" y="5029200"/>
            <a:ext cx="5715000" cy="685800"/>
            <a:chOff x="1056" y="3168"/>
            <a:chExt cx="3600" cy="432"/>
          </a:xfrm>
        </p:grpSpPr>
        <p:grpSp>
          <p:nvGrpSpPr>
            <p:cNvPr id="31748" name="Group 6"/>
            <p:cNvGrpSpPr>
              <a:grpSpLocks/>
            </p:cNvGrpSpPr>
            <p:nvPr/>
          </p:nvGrpSpPr>
          <p:grpSpPr bwMode="auto">
            <a:xfrm>
              <a:off x="1096" y="3264"/>
              <a:ext cx="3416" cy="280"/>
              <a:chOff x="720" y="3264"/>
              <a:chExt cx="3416" cy="280"/>
            </a:xfrm>
          </p:grpSpPr>
          <p:pic>
            <p:nvPicPr>
              <p:cNvPr id="263172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" y="3264"/>
                <a:ext cx="1904" cy="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63173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2" y="3264"/>
                <a:ext cx="1544" cy="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1749" name="Rectangle 7"/>
            <p:cNvSpPr>
              <a:spLocks noChangeArrowheads="1"/>
            </p:cNvSpPr>
            <p:nvPr/>
          </p:nvSpPr>
          <p:spPr bwMode="auto">
            <a:xfrm>
              <a:off x="1056" y="3168"/>
              <a:ext cx="3600" cy="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750" name="Rectangle 8"/>
            <p:cNvSpPr>
              <a:spLocks noChangeArrowheads="1"/>
            </p:cNvSpPr>
            <p:nvPr/>
          </p:nvSpPr>
          <p:spPr bwMode="auto">
            <a:xfrm>
              <a:off x="1056" y="3504"/>
              <a:ext cx="360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067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882"/>
          <a:stretch>
            <a:fillRect/>
          </a:stretch>
        </p:blipFill>
        <p:spPr bwMode="auto">
          <a:xfrm>
            <a:off x="152400" y="61722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33794" name="Group 12"/>
          <p:cNvGrpSpPr>
            <a:grpSpLocks/>
          </p:cNvGrpSpPr>
          <p:nvPr/>
        </p:nvGrpSpPr>
        <p:grpSpPr bwMode="auto">
          <a:xfrm>
            <a:off x="3263900" y="6172200"/>
            <a:ext cx="5422900" cy="444500"/>
            <a:chOff x="720" y="3264"/>
            <a:chExt cx="3416" cy="280"/>
          </a:xfrm>
        </p:grpSpPr>
        <p:pic>
          <p:nvPicPr>
            <p:cNvPr id="26420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3264"/>
              <a:ext cx="1904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64206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3264"/>
              <a:ext cx="1544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3795" name="Rectangle 15"/>
          <p:cNvSpPr>
            <a:spLocks noChangeArrowheads="1"/>
          </p:cNvSpPr>
          <p:nvPr/>
        </p:nvSpPr>
        <p:spPr bwMode="auto">
          <a:xfrm>
            <a:off x="152400" y="6019800"/>
            <a:ext cx="8686800" cy="152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796" name="Rectangle 16"/>
          <p:cNvSpPr>
            <a:spLocks noChangeArrowheads="1"/>
          </p:cNvSpPr>
          <p:nvPr/>
        </p:nvSpPr>
        <p:spPr bwMode="auto">
          <a:xfrm>
            <a:off x="0" y="6553200"/>
            <a:ext cx="8915400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64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"/>
          <a:stretch>
            <a:fillRect/>
          </a:stretch>
        </p:blipFill>
        <p:spPr bwMode="auto">
          <a:xfrm>
            <a:off x="838200" y="533400"/>
            <a:ext cx="768985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3798" name="Line 9"/>
          <p:cNvSpPr>
            <a:spLocks noChangeShapeType="1"/>
          </p:cNvSpPr>
          <p:nvPr/>
        </p:nvSpPr>
        <p:spPr bwMode="auto">
          <a:xfrm flipV="1">
            <a:off x="533400" y="4648200"/>
            <a:ext cx="53340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799" name="Line 10"/>
          <p:cNvSpPr>
            <a:spLocks noChangeShapeType="1"/>
          </p:cNvSpPr>
          <p:nvPr/>
        </p:nvSpPr>
        <p:spPr bwMode="auto">
          <a:xfrm flipH="1" flipV="1">
            <a:off x="2057400" y="5486400"/>
            <a:ext cx="121920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49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Multiple hairs per subject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Fixed effects variance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    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Mixed effects variance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    </a:t>
            </a:r>
          </a:p>
        </p:txBody>
      </p:sp>
      <p:pic>
        <p:nvPicPr>
          <p:cNvPr id="267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67000"/>
            <a:ext cx="292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67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3"/>
          <a:stretch>
            <a:fillRect/>
          </a:stretch>
        </p:blipFill>
        <p:spPr bwMode="auto">
          <a:xfrm>
            <a:off x="1600200" y="4343400"/>
            <a:ext cx="38481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05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Multiple hairs per subject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Fixed effects variance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    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Mixed effects variance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    </a:t>
            </a:r>
          </a:p>
        </p:txBody>
      </p:sp>
      <p:pic>
        <p:nvPicPr>
          <p:cNvPr id="265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67000"/>
            <a:ext cx="292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65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3"/>
          <a:stretch>
            <a:fillRect/>
          </a:stretch>
        </p:blipFill>
        <p:spPr bwMode="auto">
          <a:xfrm>
            <a:off x="1600200" y="4343400"/>
            <a:ext cx="38481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7893" name="Line 6"/>
          <p:cNvSpPr>
            <a:spLocks noChangeShapeType="1"/>
          </p:cNvSpPr>
          <p:nvPr/>
        </p:nvSpPr>
        <p:spPr bwMode="auto">
          <a:xfrm flipH="1" flipV="1">
            <a:off x="4114800" y="4876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4" name="Text Box 7"/>
          <p:cNvSpPr txBox="1">
            <a:spLocks noChangeArrowheads="1"/>
          </p:cNvSpPr>
          <p:nvPr/>
        </p:nvSpPr>
        <p:spPr bwMode="auto">
          <a:xfrm>
            <a:off x="4419600" y="5486400"/>
            <a:ext cx="457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Between subject variance typically dominates</a:t>
            </a:r>
          </a:p>
        </p:txBody>
      </p:sp>
    </p:spTree>
    <p:extLst>
      <p:ext uri="{BB962C8B-B14F-4D97-AF65-F5344CB8AC3E}">
        <p14:creationId xmlns:p14="http://schemas.microsoft.com/office/powerpoint/2010/main" val="965404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Scenario 1: Fixed effects model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Significant difference in hair length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Result only applies to these 8 subjects</a:t>
            </a:r>
          </a:p>
          <a:p>
            <a:pPr lvl="1" eaLnBrk="1" hangingPunct="1"/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9938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Wrong model leads to wrong conclusion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30" b="23229"/>
          <a:stretch/>
        </p:blipFill>
        <p:spPr bwMode="auto">
          <a:xfrm>
            <a:off x="692150" y="3810000"/>
            <a:ext cx="768985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4535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Scenario 2: Mixed effects model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Cannot conclude there is a difference in hair length</a:t>
            </a:r>
          </a:p>
          <a:p>
            <a:pPr lvl="1" eaLnBrk="1" hangingPunct="1"/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986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Wrong model leads to wrong conclusion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88" b="7735"/>
          <a:stretch/>
        </p:blipFill>
        <p:spPr bwMode="auto">
          <a:xfrm>
            <a:off x="692150" y="3733800"/>
            <a:ext cx="7689850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21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Mixed Model Comments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If you fail to include a random effect when there is one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Results only apply to that data sample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P-values are smaller than mixed model p-values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52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8385"/>
            <a:ext cx="9144000" cy="383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15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762000"/>
            <a:ext cx="7451725" cy="569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6082" name="Text Box 10"/>
          <p:cNvSpPr txBox="1">
            <a:spLocks noChangeArrowheads="1"/>
          </p:cNvSpPr>
          <p:nvPr/>
        </p:nvSpPr>
        <p:spPr bwMode="auto">
          <a:xfrm>
            <a:off x="2743200" y="3048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Fixed</a:t>
            </a:r>
          </a:p>
        </p:txBody>
      </p:sp>
      <p:sp>
        <p:nvSpPr>
          <p:cNvPr id="46083" name="Text Box 11"/>
          <p:cNvSpPr txBox="1">
            <a:spLocks noChangeArrowheads="1"/>
          </p:cNvSpPr>
          <p:nvPr/>
        </p:nvSpPr>
        <p:spPr bwMode="auto">
          <a:xfrm>
            <a:off x="6553200" y="3048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Mixed</a:t>
            </a:r>
          </a:p>
        </p:txBody>
      </p:sp>
      <p:sp>
        <p:nvSpPr>
          <p:cNvPr id="46084" name="Text Box 12"/>
          <p:cNvSpPr txBox="1">
            <a:spLocks noChangeArrowheads="1"/>
          </p:cNvSpPr>
          <p:nvPr/>
        </p:nvSpPr>
        <p:spPr bwMode="auto">
          <a:xfrm>
            <a:off x="152400" y="12954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800" smtClean="0">
                <a:solidFill>
                  <a:srgbClr val="FFFFFF"/>
                </a:solidFill>
              </a:rPr>
              <a:t>Sample 1</a:t>
            </a: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6085" name="Text Box 13"/>
          <p:cNvSpPr txBox="1">
            <a:spLocks noChangeArrowheads="1"/>
          </p:cNvSpPr>
          <p:nvPr/>
        </p:nvSpPr>
        <p:spPr bwMode="auto">
          <a:xfrm>
            <a:off x="152400" y="27432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800" smtClean="0">
                <a:solidFill>
                  <a:srgbClr val="FFFFFF"/>
                </a:solidFill>
              </a:rPr>
              <a:t>Sample 2</a:t>
            </a: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6086" name="Text Box 14"/>
          <p:cNvSpPr txBox="1">
            <a:spLocks noChangeArrowheads="1"/>
          </p:cNvSpPr>
          <p:nvPr/>
        </p:nvSpPr>
        <p:spPr bwMode="auto">
          <a:xfrm>
            <a:off x="152400" y="4129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800" smtClean="0">
                <a:solidFill>
                  <a:srgbClr val="FFFFFF"/>
                </a:solidFill>
              </a:rPr>
              <a:t>Sample 3</a:t>
            </a: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6087" name="Text Box 15"/>
          <p:cNvSpPr txBox="1">
            <a:spLocks noChangeArrowheads="1"/>
          </p:cNvSpPr>
          <p:nvPr/>
        </p:nvSpPr>
        <p:spPr bwMode="auto">
          <a:xfrm>
            <a:off x="152400" y="5576888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800" smtClean="0">
                <a:solidFill>
                  <a:srgbClr val="FFFFFF"/>
                </a:solidFill>
              </a:rPr>
              <a:t>Group Distribution</a:t>
            </a: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6088" name="Rectangle 16"/>
          <p:cNvSpPr>
            <a:spLocks noChangeArrowheads="1"/>
          </p:cNvSpPr>
          <p:nvPr/>
        </p:nvSpPr>
        <p:spPr bwMode="auto">
          <a:xfrm>
            <a:off x="0" y="2286000"/>
            <a:ext cx="8991600" cy="434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76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762000"/>
            <a:ext cx="7451725" cy="569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8130" name="Text Box 3"/>
          <p:cNvSpPr txBox="1">
            <a:spLocks noChangeArrowheads="1"/>
          </p:cNvSpPr>
          <p:nvPr/>
        </p:nvSpPr>
        <p:spPr bwMode="auto">
          <a:xfrm>
            <a:off x="2743200" y="3048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Fixed</a:t>
            </a: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6553200" y="3048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Mixed</a:t>
            </a: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152400" y="12954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800" smtClean="0">
                <a:solidFill>
                  <a:srgbClr val="FFFFFF"/>
                </a:solidFill>
              </a:rPr>
              <a:t>Sample 1</a:t>
            </a: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152400" y="27432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800" smtClean="0">
                <a:solidFill>
                  <a:srgbClr val="FFFFFF"/>
                </a:solidFill>
              </a:rPr>
              <a:t>Sample 2</a:t>
            </a: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8134" name="Text Box 7"/>
          <p:cNvSpPr txBox="1">
            <a:spLocks noChangeArrowheads="1"/>
          </p:cNvSpPr>
          <p:nvPr/>
        </p:nvSpPr>
        <p:spPr bwMode="auto">
          <a:xfrm>
            <a:off x="152400" y="4129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800" smtClean="0">
                <a:solidFill>
                  <a:srgbClr val="FFFFFF"/>
                </a:solidFill>
              </a:rPr>
              <a:t>Sample 3</a:t>
            </a: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8135" name="Text Box 8"/>
          <p:cNvSpPr txBox="1">
            <a:spLocks noChangeArrowheads="1"/>
          </p:cNvSpPr>
          <p:nvPr/>
        </p:nvSpPr>
        <p:spPr bwMode="auto">
          <a:xfrm>
            <a:off x="152400" y="5576888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800" smtClean="0">
                <a:solidFill>
                  <a:srgbClr val="FFFFFF"/>
                </a:solidFill>
              </a:rPr>
              <a:t>Group Distribution</a:t>
            </a: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8136" name="Rectangle 9"/>
          <p:cNvSpPr>
            <a:spLocks noChangeArrowheads="1"/>
          </p:cNvSpPr>
          <p:nvPr/>
        </p:nvSpPr>
        <p:spPr bwMode="auto">
          <a:xfrm>
            <a:off x="0" y="3657600"/>
            <a:ext cx="89916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908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762000"/>
            <a:ext cx="7451725" cy="569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0178" name="Text Box 3"/>
          <p:cNvSpPr txBox="1">
            <a:spLocks noChangeArrowheads="1"/>
          </p:cNvSpPr>
          <p:nvPr/>
        </p:nvSpPr>
        <p:spPr bwMode="auto">
          <a:xfrm>
            <a:off x="2743200" y="3048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Fixed</a:t>
            </a: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6553200" y="3048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Mixed</a:t>
            </a:r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152400" y="12954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800" smtClean="0">
                <a:solidFill>
                  <a:srgbClr val="FFFFFF"/>
                </a:solidFill>
              </a:rPr>
              <a:t>Sample 1</a:t>
            </a: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50181" name="Text Box 6"/>
          <p:cNvSpPr txBox="1">
            <a:spLocks noChangeArrowheads="1"/>
          </p:cNvSpPr>
          <p:nvPr/>
        </p:nvSpPr>
        <p:spPr bwMode="auto">
          <a:xfrm>
            <a:off x="152400" y="27432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800" smtClean="0">
                <a:solidFill>
                  <a:srgbClr val="FFFFFF"/>
                </a:solidFill>
              </a:rPr>
              <a:t>Sample 2</a:t>
            </a: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50182" name="Text Box 7"/>
          <p:cNvSpPr txBox="1">
            <a:spLocks noChangeArrowheads="1"/>
          </p:cNvSpPr>
          <p:nvPr/>
        </p:nvSpPr>
        <p:spPr bwMode="auto">
          <a:xfrm>
            <a:off x="152400" y="4129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800" smtClean="0">
                <a:solidFill>
                  <a:srgbClr val="FFFFFF"/>
                </a:solidFill>
              </a:rPr>
              <a:t>Sample 3</a:t>
            </a: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50183" name="Text Box 8"/>
          <p:cNvSpPr txBox="1">
            <a:spLocks noChangeArrowheads="1"/>
          </p:cNvSpPr>
          <p:nvPr/>
        </p:nvSpPr>
        <p:spPr bwMode="auto">
          <a:xfrm>
            <a:off x="152400" y="5576888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800" smtClean="0">
                <a:solidFill>
                  <a:srgbClr val="FFFFFF"/>
                </a:solidFill>
              </a:rPr>
              <a:t>Group Distribution</a:t>
            </a: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50184" name="Rectangle 9"/>
          <p:cNvSpPr>
            <a:spLocks noChangeArrowheads="1"/>
          </p:cNvSpPr>
          <p:nvPr/>
        </p:nvSpPr>
        <p:spPr bwMode="auto">
          <a:xfrm>
            <a:off x="0" y="5105400"/>
            <a:ext cx="8991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874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762000"/>
            <a:ext cx="7451725" cy="569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2226" name="Text Box 3"/>
          <p:cNvSpPr txBox="1">
            <a:spLocks noChangeArrowheads="1"/>
          </p:cNvSpPr>
          <p:nvPr/>
        </p:nvSpPr>
        <p:spPr bwMode="auto">
          <a:xfrm>
            <a:off x="2743200" y="3048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Fixed</a:t>
            </a: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6553200" y="3048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Mixed</a:t>
            </a:r>
          </a:p>
        </p:txBody>
      </p:sp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152400" y="12954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800" smtClean="0">
                <a:solidFill>
                  <a:srgbClr val="FFFFFF"/>
                </a:solidFill>
              </a:rPr>
              <a:t>Sample 1</a:t>
            </a: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52229" name="Text Box 6"/>
          <p:cNvSpPr txBox="1">
            <a:spLocks noChangeArrowheads="1"/>
          </p:cNvSpPr>
          <p:nvPr/>
        </p:nvSpPr>
        <p:spPr bwMode="auto">
          <a:xfrm>
            <a:off x="152400" y="27432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800" smtClean="0">
                <a:solidFill>
                  <a:srgbClr val="FFFFFF"/>
                </a:solidFill>
              </a:rPr>
              <a:t>Sample 2</a:t>
            </a: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52230" name="Text Box 7"/>
          <p:cNvSpPr txBox="1">
            <a:spLocks noChangeArrowheads="1"/>
          </p:cNvSpPr>
          <p:nvPr/>
        </p:nvSpPr>
        <p:spPr bwMode="auto">
          <a:xfrm>
            <a:off x="152400" y="4129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800" smtClean="0">
                <a:solidFill>
                  <a:srgbClr val="FFFFFF"/>
                </a:solidFill>
              </a:rPr>
              <a:t>Sample 3</a:t>
            </a: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52231" name="Text Box 8"/>
          <p:cNvSpPr txBox="1">
            <a:spLocks noChangeArrowheads="1"/>
          </p:cNvSpPr>
          <p:nvPr/>
        </p:nvSpPr>
        <p:spPr bwMode="auto">
          <a:xfrm>
            <a:off x="152400" y="5576888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800" smtClean="0">
                <a:solidFill>
                  <a:srgbClr val="FFFFFF"/>
                </a:solidFill>
              </a:rPr>
              <a:t>Group Distribution</a:t>
            </a:r>
            <a:endParaRPr 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596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Take away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What happens if you ignore the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random subject effect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What happens to the overall variance when you include a between-subject variance?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117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Take away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has a bigger impact in reducing variance?  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Adding more hairs per subject?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Adding more subjects?</a:t>
            </a:r>
          </a:p>
        </p:txBody>
      </p:sp>
    </p:spTree>
    <p:extLst>
      <p:ext uri="{BB962C8B-B14F-4D97-AF65-F5344CB8AC3E}">
        <p14:creationId xmlns:p14="http://schemas.microsoft.com/office/powerpoint/2010/main" val="85344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we’re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888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Fixed </a:t>
            </a:r>
            <a:r>
              <a:rPr lang="en-US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Mixed modeling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2 stage summary statistics approach to mixed model (using non-</a:t>
            </a:r>
            <a:r>
              <a:rPr lang="en-US" dirty="0" err="1" smtClean="0">
                <a:solidFill>
                  <a:srgbClr val="FFFFFF"/>
                </a:solidFill>
              </a:rPr>
              <a:t>fmri</a:t>
            </a:r>
            <a:r>
              <a:rPr lang="en-US" dirty="0" smtClean="0">
                <a:solidFill>
                  <a:srgbClr val="FFFFFF"/>
                </a:solidFill>
              </a:rPr>
              <a:t> example)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2 stage summary statistics approach with fMRI data</a:t>
            </a:r>
          </a:p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Software differences (FSL and SPM)</a:t>
            </a:r>
          </a:p>
          <a:p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90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 with hair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focus on the hair distribution for 3 females with 20 hairs per person</a:t>
            </a:r>
          </a:p>
        </p:txBody>
      </p:sp>
    </p:spTree>
    <p:extLst>
      <p:ext uri="{BB962C8B-B14F-4D97-AF65-F5344CB8AC3E}">
        <p14:creationId xmlns:p14="http://schemas.microsoft.com/office/powerpoint/2010/main" val="4243189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17" descr="image-2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8458200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Fixed effects model: </a:t>
            </a:r>
            <a:br>
              <a:rPr lang="en-US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modeling the mean of 3 females, 20 hairs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67" name="Line 9"/>
          <p:cNvSpPr>
            <a:spLocks noChangeShapeType="1"/>
          </p:cNvSpPr>
          <p:nvPr/>
        </p:nvSpPr>
        <p:spPr bwMode="auto">
          <a:xfrm flipH="1">
            <a:off x="3810000" y="2133600"/>
            <a:ext cx="685800" cy="14478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68" name="Text Box 10"/>
          <p:cNvSpPr txBox="1">
            <a:spLocks noChangeArrowheads="1"/>
          </p:cNvSpPr>
          <p:nvPr/>
        </p:nvSpPr>
        <p:spPr bwMode="auto">
          <a:xfrm>
            <a:off x="4419600" y="18288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0E500"/>
                </a:solidFill>
              </a:rPr>
              <a:t>Fixed effect</a:t>
            </a:r>
          </a:p>
        </p:txBody>
      </p:sp>
      <p:sp>
        <p:nvSpPr>
          <p:cNvPr id="62469" name="Line 13"/>
          <p:cNvSpPr>
            <a:spLocks noChangeShapeType="1"/>
          </p:cNvSpPr>
          <p:nvPr/>
        </p:nvSpPr>
        <p:spPr bwMode="auto">
          <a:xfrm rot="652332" flipH="1">
            <a:off x="6705600" y="3048000"/>
            <a:ext cx="152400" cy="6858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70" name="Text Box 14"/>
          <p:cNvSpPr txBox="1">
            <a:spLocks noChangeArrowheads="1"/>
          </p:cNvSpPr>
          <p:nvPr/>
        </p:nvSpPr>
        <p:spPr bwMode="auto">
          <a:xfrm>
            <a:off x="6705600" y="25908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0E500"/>
                </a:solidFill>
              </a:rPr>
              <a:t>Residual error</a:t>
            </a:r>
          </a:p>
        </p:txBody>
      </p:sp>
    </p:spTree>
    <p:extLst>
      <p:ext uri="{BB962C8B-B14F-4D97-AF65-F5344CB8AC3E}">
        <p14:creationId xmlns:p14="http://schemas.microsoft.com/office/powerpoint/2010/main" val="235305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Mixed Effects Model</a:t>
            </a:r>
          </a:p>
        </p:txBody>
      </p:sp>
      <p:pic>
        <p:nvPicPr>
          <p:cNvPr id="64514" name="Picture 3" descr="image-2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46288"/>
            <a:ext cx="7086600" cy="199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Stage 1</a:t>
            </a:r>
          </a:p>
        </p:txBody>
      </p:sp>
      <p:pic>
        <p:nvPicPr>
          <p:cNvPr id="64517" name="Picture 6" descr="image-2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95400"/>
            <a:ext cx="48006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912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typically model repeated measures data?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behavioral study with 30 presentations of each of 6 stimuli?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58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Mixed Effects Model</a:t>
            </a:r>
          </a:p>
        </p:txBody>
      </p:sp>
      <p:pic>
        <p:nvPicPr>
          <p:cNvPr id="64514" name="Picture 3" descr="image-2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46288"/>
            <a:ext cx="7086600" cy="199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Stage 1</a:t>
            </a:r>
          </a:p>
        </p:txBody>
      </p:sp>
      <p:sp>
        <p:nvSpPr>
          <p:cNvPr id="64516" name="Text Box 5"/>
          <p:cNvSpPr txBox="1">
            <a:spLocks noChangeArrowheads="1"/>
          </p:cNvSpPr>
          <p:nvPr/>
        </p:nvSpPr>
        <p:spPr bwMode="auto">
          <a:xfrm>
            <a:off x="228600" y="46482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Stage 2</a:t>
            </a:r>
          </a:p>
        </p:txBody>
      </p:sp>
      <p:pic>
        <p:nvPicPr>
          <p:cNvPr id="64517" name="Picture 6" descr="image-2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95400"/>
            <a:ext cx="48006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7" descr="image-24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648200"/>
            <a:ext cx="4152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8" descr="image-24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410200"/>
            <a:ext cx="59309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59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Mixed Effects Model</a:t>
            </a:r>
          </a:p>
        </p:txBody>
      </p:sp>
      <p:pic>
        <p:nvPicPr>
          <p:cNvPr id="64514" name="Picture 3" descr="image-2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46288"/>
            <a:ext cx="7086600" cy="199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Stage 1</a:t>
            </a:r>
          </a:p>
        </p:txBody>
      </p:sp>
      <p:sp>
        <p:nvSpPr>
          <p:cNvPr id="64516" name="Text Box 5"/>
          <p:cNvSpPr txBox="1">
            <a:spLocks noChangeArrowheads="1"/>
          </p:cNvSpPr>
          <p:nvPr/>
        </p:nvSpPr>
        <p:spPr bwMode="auto">
          <a:xfrm>
            <a:off x="228600" y="46482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Stage 2</a:t>
            </a:r>
          </a:p>
        </p:txBody>
      </p:sp>
      <p:pic>
        <p:nvPicPr>
          <p:cNvPr id="64517" name="Picture 6" descr="image-2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95400"/>
            <a:ext cx="48006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7" descr="image-24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648200"/>
            <a:ext cx="4152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8" descr="image-24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410200"/>
            <a:ext cx="59309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0" name="Line 9"/>
          <p:cNvSpPr>
            <a:spLocks noChangeShapeType="1"/>
          </p:cNvSpPr>
          <p:nvPr/>
        </p:nvSpPr>
        <p:spPr bwMode="auto">
          <a:xfrm flipH="1">
            <a:off x="6629400" y="5105400"/>
            <a:ext cx="381000" cy="5334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21" name="Text Box 10"/>
          <p:cNvSpPr txBox="1">
            <a:spLocks noChangeArrowheads="1"/>
          </p:cNvSpPr>
          <p:nvPr/>
        </p:nvSpPr>
        <p:spPr bwMode="auto">
          <a:xfrm>
            <a:off x="6705600" y="46482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00FF"/>
                </a:solidFill>
              </a:rPr>
              <a:t>Random effect</a:t>
            </a:r>
            <a:endParaRPr lang="en-US" smtClean="0">
              <a:solidFill>
                <a:srgbClr val="F0E5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007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Mixed Effects Model</a:t>
            </a:r>
          </a:p>
        </p:txBody>
      </p:sp>
      <p:pic>
        <p:nvPicPr>
          <p:cNvPr id="66562" name="Picture 4" descr="image-2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46288"/>
            <a:ext cx="7086600" cy="199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Text Box 10"/>
          <p:cNvSpPr txBox="1">
            <a:spLocks noChangeArrowheads="1"/>
          </p:cNvSpPr>
          <p:nvPr/>
        </p:nvSpPr>
        <p:spPr bwMode="auto">
          <a:xfrm>
            <a:off x="228600" y="12954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Stage 1</a:t>
            </a:r>
          </a:p>
        </p:txBody>
      </p:sp>
      <p:sp>
        <p:nvSpPr>
          <p:cNvPr id="66564" name="Text Box 11"/>
          <p:cNvSpPr txBox="1">
            <a:spLocks noChangeArrowheads="1"/>
          </p:cNvSpPr>
          <p:nvPr/>
        </p:nvSpPr>
        <p:spPr bwMode="auto">
          <a:xfrm>
            <a:off x="228600" y="46482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Stage 2</a:t>
            </a:r>
          </a:p>
        </p:txBody>
      </p:sp>
      <p:pic>
        <p:nvPicPr>
          <p:cNvPr id="66565" name="Picture 20" descr="image-2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95400"/>
            <a:ext cx="48006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21" descr="image-24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648200"/>
            <a:ext cx="4152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22" descr="image-24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410200"/>
            <a:ext cx="59309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8" name="Line 23"/>
          <p:cNvSpPr>
            <a:spLocks noChangeShapeType="1"/>
          </p:cNvSpPr>
          <p:nvPr/>
        </p:nvSpPr>
        <p:spPr bwMode="auto">
          <a:xfrm flipH="1">
            <a:off x="6629400" y="5105400"/>
            <a:ext cx="381000" cy="5334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569" name="Text Box 24"/>
          <p:cNvSpPr txBox="1">
            <a:spLocks noChangeArrowheads="1"/>
          </p:cNvSpPr>
          <p:nvPr/>
        </p:nvSpPr>
        <p:spPr bwMode="auto">
          <a:xfrm>
            <a:off x="6705600" y="46482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00FF"/>
                </a:solidFill>
              </a:rPr>
              <a:t>Random effect</a:t>
            </a:r>
            <a:endParaRPr lang="en-US" smtClean="0">
              <a:solidFill>
                <a:srgbClr val="F0E500"/>
              </a:solidFill>
            </a:endParaRPr>
          </a:p>
        </p:txBody>
      </p:sp>
      <p:sp>
        <p:nvSpPr>
          <p:cNvPr id="66570" name="Line 25"/>
          <p:cNvSpPr>
            <a:spLocks noChangeShapeType="1"/>
          </p:cNvSpPr>
          <p:nvPr/>
        </p:nvSpPr>
        <p:spPr bwMode="auto">
          <a:xfrm flipV="1">
            <a:off x="2590800" y="3657600"/>
            <a:ext cx="2514600" cy="9906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700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Mixed Effects Model:  </a:t>
            </a:r>
            <a:br>
              <a:rPr lang="en-US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All-In-One</a:t>
            </a:r>
          </a:p>
        </p:txBody>
      </p:sp>
      <p:sp>
        <p:nvSpPr>
          <p:cNvPr id="68610" name="AutoShape 6"/>
          <p:cNvSpPr>
            <a:spLocks/>
          </p:cNvSpPr>
          <p:nvPr/>
        </p:nvSpPr>
        <p:spPr bwMode="auto">
          <a:xfrm rot="-5400000">
            <a:off x="5638800" y="3429000"/>
            <a:ext cx="838200" cy="3886200"/>
          </a:xfrm>
          <a:prstGeom prst="leftBrace">
            <a:avLst>
              <a:gd name="adj1" fmla="val 386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611" name="Text Box 8"/>
          <p:cNvSpPr txBox="1">
            <a:spLocks noChangeArrowheads="1"/>
          </p:cNvSpPr>
          <p:nvPr/>
        </p:nvSpPr>
        <p:spPr bwMode="auto">
          <a:xfrm>
            <a:off x="4876800" y="57912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Variance Terms</a:t>
            </a:r>
          </a:p>
        </p:txBody>
      </p:sp>
      <p:pic>
        <p:nvPicPr>
          <p:cNvPr id="68612" name="Picture 17" descr="image-2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57912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18" descr="image-25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82900"/>
            <a:ext cx="70231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40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How does this relate to fMRI?</a:t>
            </a:r>
          </a:p>
        </p:txBody>
      </p:sp>
      <p:pic>
        <p:nvPicPr>
          <p:cNvPr id="162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6" t="7849" r="10564" b="22383"/>
          <a:stretch>
            <a:fillRect/>
          </a:stretch>
        </p:blipFill>
        <p:spPr bwMode="auto">
          <a:xfrm>
            <a:off x="4191000" y="1676400"/>
            <a:ext cx="3657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628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6" t="7849" r="10564" b="22383"/>
          <a:stretch>
            <a:fillRect/>
          </a:stretch>
        </p:blipFill>
        <p:spPr bwMode="auto">
          <a:xfrm>
            <a:off x="4267200" y="2400300"/>
            <a:ext cx="3657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628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0" t="13954" r="10629" b="16280"/>
          <a:stretch>
            <a:fillRect/>
          </a:stretch>
        </p:blipFill>
        <p:spPr bwMode="auto">
          <a:xfrm>
            <a:off x="4343400" y="3505200"/>
            <a:ext cx="3657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0661" name="Text Box 9"/>
          <p:cNvSpPr txBox="1">
            <a:spLocks noChangeArrowheads="1"/>
          </p:cNvSpPr>
          <p:nvPr/>
        </p:nvSpPr>
        <p:spPr bwMode="auto">
          <a:xfrm>
            <a:off x="1143000" y="1676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Subject 1</a:t>
            </a:r>
          </a:p>
        </p:txBody>
      </p:sp>
      <p:sp>
        <p:nvSpPr>
          <p:cNvPr id="70662" name="Text Box 10"/>
          <p:cNvSpPr txBox="1">
            <a:spLocks noChangeArrowheads="1"/>
          </p:cNvSpPr>
          <p:nvPr/>
        </p:nvSpPr>
        <p:spPr bwMode="auto">
          <a:xfrm>
            <a:off x="1143000" y="2362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Subject 2</a:t>
            </a:r>
          </a:p>
        </p:txBody>
      </p:sp>
      <p:sp>
        <p:nvSpPr>
          <p:cNvPr id="70663" name="Text Box 11"/>
          <p:cNvSpPr txBox="1">
            <a:spLocks noChangeArrowheads="1"/>
          </p:cNvSpPr>
          <p:nvPr/>
        </p:nvSpPr>
        <p:spPr bwMode="auto">
          <a:xfrm>
            <a:off x="1143000" y="34290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Subject N</a:t>
            </a:r>
          </a:p>
        </p:txBody>
      </p:sp>
      <p:sp>
        <p:nvSpPr>
          <p:cNvPr id="70664" name="Text Box 12"/>
          <p:cNvSpPr txBox="1">
            <a:spLocks noChangeArrowheads="1"/>
          </p:cNvSpPr>
          <p:nvPr/>
        </p:nvSpPr>
        <p:spPr bwMode="auto">
          <a:xfrm rot="-5400000">
            <a:off x="1371600" y="2819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. . .</a:t>
            </a:r>
          </a:p>
        </p:txBody>
      </p:sp>
      <p:sp>
        <p:nvSpPr>
          <p:cNvPr id="70665" name="Text Box 13"/>
          <p:cNvSpPr txBox="1">
            <a:spLocks noChangeArrowheads="1"/>
          </p:cNvSpPr>
          <p:nvPr/>
        </p:nvSpPr>
        <p:spPr bwMode="auto">
          <a:xfrm rot="-5400000">
            <a:off x="5638800" y="2695575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. . .</a:t>
            </a:r>
          </a:p>
        </p:txBody>
      </p:sp>
      <p:sp>
        <p:nvSpPr>
          <p:cNvPr id="70666" name="AutoShape 14"/>
          <p:cNvSpPr>
            <a:spLocks/>
          </p:cNvSpPr>
          <p:nvPr/>
        </p:nvSpPr>
        <p:spPr bwMode="auto">
          <a:xfrm rot="16200000" flipV="1">
            <a:off x="5943600" y="2209800"/>
            <a:ext cx="609600" cy="39624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667" name="Text Box 15"/>
          <p:cNvSpPr txBox="1">
            <a:spLocks noChangeArrowheads="1"/>
          </p:cNvSpPr>
          <p:nvPr/>
        </p:nvSpPr>
        <p:spPr bwMode="auto">
          <a:xfrm>
            <a:off x="3886200" y="4572000"/>
            <a:ext cx="480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200" smtClean="0">
                <a:solidFill>
                  <a:srgbClr val="FFFFFF"/>
                </a:solidFill>
              </a:rPr>
              <a:t>Each time series is a collection of data grouped by subject</a:t>
            </a:r>
            <a:r>
              <a:rPr lang="en-US" smtClean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0668" name="Text Box 16"/>
          <p:cNvSpPr txBox="1">
            <a:spLocks noChangeArrowheads="1"/>
          </p:cNvSpPr>
          <p:nvPr/>
        </p:nvSpPr>
        <p:spPr bwMode="auto">
          <a:xfrm>
            <a:off x="685800" y="5638800"/>
            <a:ext cx="792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 smtClean="0">
                <a:solidFill>
                  <a:srgbClr val="FFFFFF"/>
                </a:solidFill>
              </a:rPr>
              <a:t>A random subject effect is necessary to apply inference to total population</a:t>
            </a:r>
            <a:endParaRPr 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06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Mixed Model for fMRI Data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fMRI data are more complicated than the hair length example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Not typically estimating an intercept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Time series are temporally autocorrelated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Time series can be quite long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Let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s take a look at the model!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A study with 2 stimuli of interest</a:t>
            </a:r>
          </a:p>
        </p:txBody>
      </p:sp>
    </p:spTree>
    <p:extLst>
      <p:ext uri="{BB962C8B-B14F-4D97-AF65-F5344CB8AC3E}">
        <p14:creationId xmlns:p14="http://schemas.microsoft.com/office/powerpoint/2010/main" val="2243620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7"/>
          <p:cNvSpPr txBox="1">
            <a:spLocks noChangeArrowheads="1"/>
          </p:cNvSpPr>
          <p:nvPr/>
        </p:nvSpPr>
        <p:spPr bwMode="auto">
          <a:xfrm rot="5393728">
            <a:off x="1783557" y="3220243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800" b="1" smtClean="0">
                <a:solidFill>
                  <a:srgbClr val="FFFFFF"/>
                </a:solidFill>
              </a:rPr>
              <a:t>.  .  .</a:t>
            </a: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74754" name="Text Box 10"/>
          <p:cNvSpPr txBox="1">
            <a:spLocks noChangeArrowheads="1"/>
          </p:cNvSpPr>
          <p:nvPr/>
        </p:nvSpPr>
        <p:spPr bwMode="auto">
          <a:xfrm>
            <a:off x="2590800" y="2489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=</a:t>
            </a:r>
          </a:p>
        </p:txBody>
      </p:sp>
      <p:sp>
        <p:nvSpPr>
          <p:cNvPr id="74755" name="AutoShape 13"/>
          <p:cNvSpPr>
            <a:spLocks noChangeArrowheads="1"/>
          </p:cNvSpPr>
          <p:nvPr/>
        </p:nvSpPr>
        <p:spPr bwMode="auto">
          <a:xfrm>
            <a:off x="4038600" y="2260600"/>
            <a:ext cx="609600" cy="8763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6" name="Text Box 19"/>
          <p:cNvSpPr txBox="1">
            <a:spLocks noChangeArrowheads="1"/>
          </p:cNvSpPr>
          <p:nvPr/>
        </p:nvSpPr>
        <p:spPr bwMode="auto">
          <a:xfrm>
            <a:off x="4648200" y="25654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+</a:t>
            </a:r>
          </a:p>
        </p:txBody>
      </p:sp>
      <p:sp>
        <p:nvSpPr>
          <p:cNvPr id="74757" name="Text Box 21"/>
          <p:cNvSpPr txBox="1">
            <a:spLocks noChangeArrowheads="1"/>
          </p:cNvSpPr>
          <p:nvPr/>
        </p:nvSpPr>
        <p:spPr bwMode="auto">
          <a:xfrm rot="5393728">
            <a:off x="3231357" y="3144043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800" b="1" smtClean="0">
                <a:solidFill>
                  <a:srgbClr val="FFFFFF"/>
                </a:solidFill>
              </a:rPr>
              <a:t>.  .  .</a:t>
            </a: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74758" name="Text Box 22"/>
          <p:cNvSpPr txBox="1">
            <a:spLocks noChangeArrowheads="1"/>
          </p:cNvSpPr>
          <p:nvPr/>
        </p:nvSpPr>
        <p:spPr bwMode="auto">
          <a:xfrm rot="4050195">
            <a:off x="5745957" y="3144043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800" b="1" smtClean="0">
                <a:solidFill>
                  <a:srgbClr val="FFFFFF"/>
                </a:solidFill>
              </a:rPr>
              <a:t>.  .  .</a:t>
            </a: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74759" name="Text Box 24"/>
          <p:cNvSpPr txBox="1">
            <a:spLocks noChangeArrowheads="1"/>
          </p:cNvSpPr>
          <p:nvPr/>
        </p:nvSpPr>
        <p:spPr bwMode="auto">
          <a:xfrm>
            <a:off x="7772400" y="25654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+</a:t>
            </a:r>
          </a:p>
        </p:txBody>
      </p:sp>
      <p:sp>
        <p:nvSpPr>
          <p:cNvPr id="74760" name="Text Box 26"/>
          <p:cNvSpPr txBox="1">
            <a:spLocks noChangeArrowheads="1"/>
          </p:cNvSpPr>
          <p:nvPr/>
        </p:nvSpPr>
        <p:spPr bwMode="auto">
          <a:xfrm>
            <a:off x="228600" y="11176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Subject 1</a:t>
            </a:r>
          </a:p>
        </p:txBody>
      </p:sp>
      <p:sp>
        <p:nvSpPr>
          <p:cNvPr id="74761" name="Text Box 27"/>
          <p:cNvSpPr txBox="1">
            <a:spLocks noChangeArrowheads="1"/>
          </p:cNvSpPr>
          <p:nvPr/>
        </p:nvSpPr>
        <p:spPr bwMode="auto">
          <a:xfrm>
            <a:off x="228600" y="21082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Subject 2</a:t>
            </a:r>
          </a:p>
        </p:txBody>
      </p:sp>
      <p:sp>
        <p:nvSpPr>
          <p:cNvPr id="74762" name="Text Box 28"/>
          <p:cNvSpPr txBox="1">
            <a:spLocks noChangeArrowheads="1"/>
          </p:cNvSpPr>
          <p:nvPr/>
        </p:nvSpPr>
        <p:spPr bwMode="auto">
          <a:xfrm>
            <a:off x="228600" y="38608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Subject N</a:t>
            </a:r>
          </a:p>
        </p:txBody>
      </p:sp>
      <p:pic>
        <p:nvPicPr>
          <p:cNvPr id="74763" name="Picture 36" descr="image-2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374900"/>
            <a:ext cx="4603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8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6" t="7849" r="10564" b="22383"/>
          <a:stretch>
            <a:fillRect/>
          </a:stretch>
        </p:blipFill>
        <p:spPr bwMode="auto">
          <a:xfrm rot="-5400000">
            <a:off x="1612900" y="1181100"/>
            <a:ext cx="10668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479" name="Picture 3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8333" r="10938" b="11111"/>
          <a:stretch>
            <a:fillRect/>
          </a:stretch>
        </p:blipFill>
        <p:spPr bwMode="auto">
          <a:xfrm>
            <a:off x="3352800" y="812800"/>
            <a:ext cx="4746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481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6" t="7849" r="10564" b="22383"/>
          <a:stretch>
            <a:fillRect/>
          </a:stretch>
        </p:blipFill>
        <p:spPr bwMode="auto">
          <a:xfrm rot="-5400000">
            <a:off x="1585119" y="2321719"/>
            <a:ext cx="1143000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482" name="Picture 4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0" t="13954" r="10629" b="16280"/>
          <a:stretch>
            <a:fillRect/>
          </a:stretch>
        </p:blipFill>
        <p:spPr bwMode="auto">
          <a:xfrm rot="-5400000">
            <a:off x="1540669" y="4072731"/>
            <a:ext cx="1143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483" name="Picture 4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8333" r="10938" b="11111"/>
          <a:stretch>
            <a:fillRect/>
          </a:stretch>
        </p:blipFill>
        <p:spPr bwMode="auto">
          <a:xfrm>
            <a:off x="3352800" y="1879600"/>
            <a:ext cx="4746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484" name="Picture 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8333" r="10938" b="11111"/>
          <a:stretch>
            <a:fillRect/>
          </a:stretch>
        </p:blipFill>
        <p:spPr bwMode="auto">
          <a:xfrm>
            <a:off x="3352800" y="3632200"/>
            <a:ext cx="4746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485" name="Picture 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8333" r="10938" b="11111"/>
          <a:stretch>
            <a:fillRect/>
          </a:stretch>
        </p:blipFill>
        <p:spPr bwMode="auto">
          <a:xfrm>
            <a:off x="5011738" y="812800"/>
            <a:ext cx="4746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486" name="Picture 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8333" r="10938" b="11111"/>
          <a:stretch>
            <a:fillRect/>
          </a:stretch>
        </p:blipFill>
        <p:spPr bwMode="auto">
          <a:xfrm>
            <a:off x="5545138" y="1879600"/>
            <a:ext cx="4746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487" name="Picture 4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8333" r="10938" b="11111"/>
          <a:stretch>
            <a:fillRect/>
          </a:stretch>
        </p:blipFill>
        <p:spPr bwMode="auto">
          <a:xfrm>
            <a:off x="6019800" y="3632200"/>
            <a:ext cx="4746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4773" name="Picture 49" descr="image-26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879600"/>
            <a:ext cx="10429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74" name="AutoShape 50"/>
          <p:cNvSpPr>
            <a:spLocks noChangeArrowheads="1"/>
          </p:cNvSpPr>
          <p:nvPr/>
        </p:nvSpPr>
        <p:spPr bwMode="auto">
          <a:xfrm>
            <a:off x="1905000" y="660400"/>
            <a:ext cx="457200" cy="41910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75" name="AutoShape 51"/>
          <p:cNvSpPr>
            <a:spLocks noChangeArrowheads="1"/>
          </p:cNvSpPr>
          <p:nvPr/>
        </p:nvSpPr>
        <p:spPr bwMode="auto">
          <a:xfrm>
            <a:off x="3200400" y="660400"/>
            <a:ext cx="685800" cy="41910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76" name="AutoShape 52"/>
          <p:cNvSpPr>
            <a:spLocks noChangeArrowheads="1"/>
          </p:cNvSpPr>
          <p:nvPr/>
        </p:nvSpPr>
        <p:spPr bwMode="auto">
          <a:xfrm>
            <a:off x="4953000" y="660400"/>
            <a:ext cx="1600200" cy="41910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4777" name="Picture 55" descr="image-26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308600"/>
            <a:ext cx="19939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78" name="Picture 59" descr="image-26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60400"/>
            <a:ext cx="914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79" name="Picture 60" descr="image-26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003800"/>
            <a:ext cx="27686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81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Yuck!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Computationally intensive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Large matrices that need to be inverted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if we add another subject?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Must estimate </a:t>
            </a:r>
            <a:r>
              <a:rPr lang="en-US" i="1">
                <a:latin typeface="Arial" charset="0"/>
                <a:ea typeface="ＭＳ Ｐゴシック" charset="0"/>
              </a:rPr>
              <a:t>whole</a:t>
            </a:r>
            <a:r>
              <a:rPr lang="en-US">
                <a:latin typeface="Arial" charset="0"/>
                <a:ea typeface="ＭＳ Ｐゴシック" charset="0"/>
              </a:rPr>
              <a:t> model for all subjects</a:t>
            </a:r>
          </a:p>
          <a:p>
            <a:pPr lvl="1" eaLnBrk="1" hangingPunct="1">
              <a:buFontTx/>
              <a:buNone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086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Recall the two stages</a:t>
            </a:r>
          </a:p>
        </p:txBody>
      </p:sp>
      <p:pic>
        <p:nvPicPr>
          <p:cNvPr id="78850" name="Picture 3" descr="image-2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46288"/>
            <a:ext cx="7086600" cy="199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1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Stage 1</a:t>
            </a:r>
          </a:p>
        </p:txBody>
      </p:sp>
      <p:sp>
        <p:nvSpPr>
          <p:cNvPr id="78852" name="Text Box 5"/>
          <p:cNvSpPr txBox="1">
            <a:spLocks noChangeArrowheads="1"/>
          </p:cNvSpPr>
          <p:nvPr/>
        </p:nvSpPr>
        <p:spPr bwMode="auto">
          <a:xfrm>
            <a:off x="228600" y="4419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Stage 2</a:t>
            </a:r>
          </a:p>
        </p:txBody>
      </p:sp>
      <p:pic>
        <p:nvPicPr>
          <p:cNvPr id="78853" name="Picture 6" descr="image-2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48006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4" name="Picture 13" descr="image-24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4495800"/>
            <a:ext cx="4152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5" name="Picture 14" descr="image-24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5181600"/>
            <a:ext cx="5930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9990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Two-Stage Summary Statistics</a:t>
            </a:r>
          </a:p>
        </p:txBody>
      </p:sp>
      <p:sp>
        <p:nvSpPr>
          <p:cNvPr id="80898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Stage 1</a:t>
            </a:r>
          </a:p>
        </p:txBody>
      </p:sp>
      <p:pic>
        <p:nvPicPr>
          <p:cNvPr id="80899" name="Picture 20" descr="image-2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143000"/>
            <a:ext cx="3771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0" name="Picture 22" descr="image-2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352800"/>
            <a:ext cx="3771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1" name="Picture 23" descr="image-27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209800"/>
            <a:ext cx="3771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Picture 24" descr="image-27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14600"/>
            <a:ext cx="2057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979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we’re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88894"/>
          </a:xfrm>
        </p:spPr>
        <p:txBody>
          <a:bodyPr/>
          <a:lstStyle/>
          <a:p>
            <a:r>
              <a:rPr lang="en-US" dirty="0" smtClean="0"/>
              <a:t>Fixed </a:t>
            </a:r>
            <a:r>
              <a:rPr lang="en-US" dirty="0" err="1" smtClean="0"/>
              <a:t>vs</a:t>
            </a:r>
            <a:r>
              <a:rPr lang="en-US" dirty="0" smtClean="0"/>
              <a:t> Mixed modeling</a:t>
            </a:r>
          </a:p>
          <a:p>
            <a:r>
              <a:rPr lang="en-US" dirty="0" smtClean="0"/>
              <a:t>2 stage summary statistics approach to mixed model (using non-</a:t>
            </a:r>
            <a:r>
              <a:rPr lang="en-US" dirty="0" err="1" smtClean="0"/>
              <a:t>fmri</a:t>
            </a:r>
            <a:r>
              <a:rPr lang="en-US" dirty="0" smtClean="0"/>
              <a:t> example)</a:t>
            </a:r>
            <a:endParaRPr lang="en-US" dirty="0"/>
          </a:p>
          <a:p>
            <a:r>
              <a:rPr lang="en-US" dirty="0" smtClean="0"/>
              <a:t>2 stage summary statistics approach with fMRI data</a:t>
            </a:r>
          </a:p>
          <a:p>
            <a:r>
              <a:rPr lang="en-US" dirty="0" smtClean="0"/>
              <a:t>Software differences (FSL and SPM)</a:t>
            </a:r>
          </a:p>
          <a:p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870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Stage 1</a:t>
            </a:r>
          </a:p>
        </p:txBody>
      </p:sp>
      <p:sp>
        <p:nvSpPr>
          <p:cNvPr id="82946" name="Text Box 4"/>
          <p:cNvSpPr txBox="1">
            <a:spLocks noChangeArrowheads="1"/>
          </p:cNvSpPr>
          <p:nvPr/>
        </p:nvSpPr>
        <p:spPr bwMode="auto">
          <a:xfrm>
            <a:off x="228600" y="4419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Stage 2</a:t>
            </a:r>
          </a:p>
        </p:txBody>
      </p:sp>
      <p:pic>
        <p:nvPicPr>
          <p:cNvPr id="82947" name="Picture 5" descr="image-2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54"/>
          <a:stretch>
            <a:fillRect/>
          </a:stretch>
        </p:blipFill>
        <p:spPr bwMode="auto">
          <a:xfrm>
            <a:off x="1676400" y="5181600"/>
            <a:ext cx="396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8" name="Oval 6"/>
          <p:cNvSpPr>
            <a:spLocks noChangeArrowheads="1"/>
          </p:cNvSpPr>
          <p:nvPr/>
        </p:nvSpPr>
        <p:spPr bwMode="auto">
          <a:xfrm>
            <a:off x="1524000" y="5029200"/>
            <a:ext cx="1219200" cy="1295400"/>
          </a:xfrm>
          <a:prstGeom prst="ellips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949" name="Line 7"/>
          <p:cNvSpPr>
            <a:spLocks noChangeShapeType="1"/>
          </p:cNvSpPr>
          <p:nvPr/>
        </p:nvSpPr>
        <p:spPr bwMode="auto">
          <a:xfrm flipH="1">
            <a:off x="2438400" y="4953000"/>
            <a:ext cx="2133600" cy="76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2950" name="Picture 8" descr="image-25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257800"/>
            <a:ext cx="30607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1" name="Picture 9" descr="image-27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143000"/>
            <a:ext cx="3771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2" name="Picture 10" descr="image-27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352800"/>
            <a:ext cx="3771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3" name="Picture 11" descr="image-27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209800"/>
            <a:ext cx="3771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4" name="Picture 12" descr="image-27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14600"/>
            <a:ext cx="2057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5" name="Text Box 13"/>
          <p:cNvSpPr txBox="1">
            <a:spLocks noChangeArrowheads="1"/>
          </p:cNvSpPr>
          <p:nvPr/>
        </p:nvSpPr>
        <p:spPr bwMode="auto">
          <a:xfrm>
            <a:off x="4495800" y="47244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0E500"/>
                </a:solidFill>
              </a:rPr>
              <a:t>Use first stage estimates</a:t>
            </a: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82956" name="Rectangle 15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1143000"/>
          </a:xfrm>
          <a:noFill/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Two-Stage 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15800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Stage 1</a:t>
            </a:r>
          </a:p>
        </p:txBody>
      </p:sp>
      <p:sp>
        <p:nvSpPr>
          <p:cNvPr id="84994" name="Text Box 4"/>
          <p:cNvSpPr txBox="1">
            <a:spLocks noChangeArrowheads="1"/>
          </p:cNvSpPr>
          <p:nvPr/>
        </p:nvSpPr>
        <p:spPr bwMode="auto">
          <a:xfrm>
            <a:off x="228600" y="4419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Stage 2</a:t>
            </a:r>
          </a:p>
        </p:txBody>
      </p:sp>
      <p:pic>
        <p:nvPicPr>
          <p:cNvPr id="84995" name="Picture 5" descr="image-2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54"/>
          <a:stretch>
            <a:fillRect/>
          </a:stretch>
        </p:blipFill>
        <p:spPr bwMode="auto">
          <a:xfrm>
            <a:off x="1676400" y="5181600"/>
            <a:ext cx="396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6" name="Picture 8" descr="image-25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257800"/>
            <a:ext cx="30607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7" name="Picture 9" descr="image-27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143000"/>
            <a:ext cx="3771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8" name="Picture 10" descr="image-27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352800"/>
            <a:ext cx="3771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9" name="Picture 11" descr="image-27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209800"/>
            <a:ext cx="3771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0" name="Picture 12" descr="image-27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14600"/>
            <a:ext cx="2057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01" name="Oval 14"/>
          <p:cNvSpPr>
            <a:spLocks noChangeArrowheads="1"/>
          </p:cNvSpPr>
          <p:nvPr/>
        </p:nvSpPr>
        <p:spPr bwMode="auto">
          <a:xfrm>
            <a:off x="7010400" y="5181600"/>
            <a:ext cx="762000" cy="838200"/>
          </a:xfrm>
          <a:prstGeom prst="ellips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5002" name="Oval 15"/>
          <p:cNvSpPr>
            <a:spLocks noChangeArrowheads="1"/>
          </p:cNvSpPr>
          <p:nvPr/>
        </p:nvSpPr>
        <p:spPr bwMode="auto">
          <a:xfrm>
            <a:off x="8001000" y="5181600"/>
            <a:ext cx="762000" cy="838200"/>
          </a:xfrm>
          <a:prstGeom prst="ellips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5003" name="Line 16"/>
          <p:cNvSpPr>
            <a:spLocks noChangeShapeType="1"/>
          </p:cNvSpPr>
          <p:nvPr/>
        </p:nvSpPr>
        <p:spPr bwMode="auto">
          <a:xfrm>
            <a:off x="7086600" y="4876800"/>
            <a:ext cx="76200" cy="381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5004" name="Line 17"/>
          <p:cNvSpPr>
            <a:spLocks noChangeShapeType="1"/>
          </p:cNvSpPr>
          <p:nvPr/>
        </p:nvSpPr>
        <p:spPr bwMode="auto">
          <a:xfrm>
            <a:off x="8305800" y="4800600"/>
            <a:ext cx="76200" cy="381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5005" name="Text Box 18"/>
          <p:cNvSpPr txBox="1">
            <a:spLocks noChangeArrowheads="1"/>
          </p:cNvSpPr>
          <p:nvPr/>
        </p:nvSpPr>
        <p:spPr bwMode="auto">
          <a:xfrm>
            <a:off x="6400800" y="44958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0E500"/>
                </a:solidFill>
              </a:rPr>
              <a:t>within</a:t>
            </a:r>
          </a:p>
        </p:txBody>
      </p:sp>
      <p:sp>
        <p:nvSpPr>
          <p:cNvPr id="85006" name="Text Box 19"/>
          <p:cNvSpPr txBox="1">
            <a:spLocks noChangeArrowheads="1"/>
          </p:cNvSpPr>
          <p:nvPr/>
        </p:nvSpPr>
        <p:spPr bwMode="auto">
          <a:xfrm>
            <a:off x="7615238" y="4419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0E500"/>
                </a:solidFill>
              </a:rPr>
              <a:t>between</a:t>
            </a: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85007" name="Rectangle 21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1143000"/>
          </a:xfrm>
          <a:noFill/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Two-Stage 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167046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2971800" cy="5410200"/>
          </a:xfrm>
          <a:noFill/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Stage 1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Means                      </a:t>
            </a:r>
            <a:endParaRPr lang="en-US" sz="2600">
              <a:latin typeface="Arial" charset="0"/>
              <a:ea typeface="ＭＳ Ｐゴシック" charset="0"/>
            </a:endParaRPr>
          </a:p>
        </p:txBody>
      </p:sp>
      <p:pic>
        <p:nvPicPr>
          <p:cNvPr id="65559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838200"/>
            <a:ext cx="6007100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7043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Two-Stage Model</a:t>
            </a:r>
          </a:p>
        </p:txBody>
      </p:sp>
      <p:sp>
        <p:nvSpPr>
          <p:cNvPr id="87044" name="Rectangle 12"/>
          <p:cNvSpPr>
            <a:spLocks noChangeArrowheads="1"/>
          </p:cNvSpPr>
          <p:nvPr/>
        </p:nvSpPr>
        <p:spPr bwMode="auto">
          <a:xfrm>
            <a:off x="2209800" y="1905000"/>
            <a:ext cx="1524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45" name="Rectangle 13"/>
          <p:cNvSpPr>
            <a:spLocks noChangeArrowheads="1"/>
          </p:cNvSpPr>
          <p:nvPr/>
        </p:nvSpPr>
        <p:spPr bwMode="auto">
          <a:xfrm>
            <a:off x="5029200" y="2819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87046" name="AutoShape 14"/>
          <p:cNvCxnSpPr>
            <a:cxnSpLocks noChangeShapeType="1"/>
            <a:stCxn id="87044" idx="2"/>
            <a:endCxn id="87045" idx="2"/>
          </p:cNvCxnSpPr>
          <p:nvPr/>
        </p:nvCxnSpPr>
        <p:spPr bwMode="auto">
          <a:xfrm rot="16200000" flipH="1">
            <a:off x="3124200" y="1143000"/>
            <a:ext cx="1219200" cy="2895600"/>
          </a:xfrm>
          <a:prstGeom prst="curvedConnector3">
            <a:avLst>
              <a:gd name="adj1" fmla="val 13138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7" name="Rectangle 15"/>
          <p:cNvSpPr>
            <a:spLocks noChangeArrowheads="1"/>
          </p:cNvSpPr>
          <p:nvPr/>
        </p:nvSpPr>
        <p:spPr bwMode="auto">
          <a:xfrm>
            <a:off x="4572000" y="3505200"/>
            <a:ext cx="76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48" name="Rectangle 16"/>
          <p:cNvSpPr>
            <a:spLocks noChangeArrowheads="1"/>
          </p:cNvSpPr>
          <p:nvPr/>
        </p:nvSpPr>
        <p:spPr bwMode="auto">
          <a:xfrm>
            <a:off x="6324600" y="3048000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49" name="Rectangle 17"/>
          <p:cNvSpPr>
            <a:spLocks noChangeArrowheads="1"/>
          </p:cNvSpPr>
          <p:nvPr/>
        </p:nvSpPr>
        <p:spPr bwMode="auto">
          <a:xfrm>
            <a:off x="7467600" y="30480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87050" name="AutoShape 18"/>
          <p:cNvCxnSpPr>
            <a:cxnSpLocks noChangeShapeType="1"/>
            <a:stCxn id="87047" idx="0"/>
            <a:endCxn id="87048" idx="2"/>
          </p:cNvCxnSpPr>
          <p:nvPr/>
        </p:nvCxnSpPr>
        <p:spPr bwMode="auto">
          <a:xfrm rot="-5400000">
            <a:off x="5372100" y="2438400"/>
            <a:ext cx="304800" cy="1828800"/>
          </a:xfrm>
          <a:prstGeom prst="curvedConnector3">
            <a:avLst>
              <a:gd name="adj1" fmla="val -39065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1" name="AutoShape 19"/>
          <p:cNvCxnSpPr>
            <a:cxnSpLocks noChangeShapeType="1"/>
            <a:stCxn id="87047" idx="0"/>
            <a:endCxn id="87049" idx="2"/>
          </p:cNvCxnSpPr>
          <p:nvPr/>
        </p:nvCxnSpPr>
        <p:spPr bwMode="auto">
          <a:xfrm rot="-5400000">
            <a:off x="5924550" y="1885950"/>
            <a:ext cx="304800" cy="2933700"/>
          </a:xfrm>
          <a:prstGeom prst="curvedConnector3">
            <a:avLst>
              <a:gd name="adj1" fmla="val -9375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2" name="Rectangle 26"/>
          <p:cNvSpPr>
            <a:spLocks noChangeArrowheads="1"/>
          </p:cNvSpPr>
          <p:nvPr/>
        </p:nvSpPr>
        <p:spPr bwMode="auto">
          <a:xfrm>
            <a:off x="869950" y="10556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979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2971800" cy="5410200"/>
          </a:xfrm>
          <a:noFill/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Stage 1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Means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                       </a:t>
            </a:r>
            <a:r>
              <a:rPr lang="en-US" sz="1800">
                <a:latin typeface="Arial" charset="0"/>
                <a:ea typeface="ＭＳ Ｐゴシック" charset="0"/>
              </a:rPr>
              <a:t>(same across subjects here)</a:t>
            </a:r>
          </a:p>
          <a:p>
            <a:pPr lvl="1" eaLnBrk="1" hangingPunct="1"/>
            <a:endParaRPr lang="en-US" sz="1800">
              <a:latin typeface="Arial" charset="0"/>
              <a:ea typeface="ＭＳ Ｐゴシック" charset="0"/>
            </a:endParaRPr>
          </a:p>
          <a:p>
            <a:pPr lvl="1" eaLnBrk="1" hangingPunct="1">
              <a:buFontTx/>
              <a:buNone/>
            </a:pPr>
            <a:endParaRPr lang="en-US" sz="1800">
              <a:latin typeface="Arial" charset="0"/>
              <a:ea typeface="ＭＳ Ｐゴシック" charset="0"/>
            </a:endParaRPr>
          </a:p>
        </p:txBody>
      </p:sp>
      <p:pic>
        <p:nvPicPr>
          <p:cNvPr id="67600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838200"/>
            <a:ext cx="6007100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909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Two-Stage Model</a:t>
            </a:r>
          </a:p>
        </p:txBody>
      </p:sp>
      <p:pic>
        <p:nvPicPr>
          <p:cNvPr id="89092" name="Picture 5" descr="image-1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95525"/>
            <a:ext cx="8001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3" name="Line 6"/>
          <p:cNvSpPr>
            <a:spLocks noChangeShapeType="1"/>
          </p:cNvSpPr>
          <p:nvPr/>
        </p:nvSpPr>
        <p:spPr bwMode="auto">
          <a:xfrm flipV="1">
            <a:off x="1828800" y="2286000"/>
            <a:ext cx="3124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094" name="Rectangle 7"/>
          <p:cNvSpPr>
            <a:spLocks noChangeArrowheads="1"/>
          </p:cNvSpPr>
          <p:nvPr/>
        </p:nvSpPr>
        <p:spPr bwMode="auto">
          <a:xfrm>
            <a:off x="2590800" y="2057400"/>
            <a:ext cx="1524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095" name="Rectangle 8"/>
          <p:cNvSpPr>
            <a:spLocks noChangeArrowheads="1"/>
          </p:cNvSpPr>
          <p:nvPr/>
        </p:nvSpPr>
        <p:spPr bwMode="auto">
          <a:xfrm>
            <a:off x="5334000" y="3124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096" name="Rectangle 10"/>
          <p:cNvSpPr>
            <a:spLocks noChangeArrowheads="1"/>
          </p:cNvSpPr>
          <p:nvPr/>
        </p:nvSpPr>
        <p:spPr bwMode="auto">
          <a:xfrm>
            <a:off x="4572000" y="3733800"/>
            <a:ext cx="76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097" name="Rectangle 11"/>
          <p:cNvSpPr>
            <a:spLocks noChangeArrowheads="1"/>
          </p:cNvSpPr>
          <p:nvPr/>
        </p:nvSpPr>
        <p:spPr bwMode="auto">
          <a:xfrm>
            <a:off x="6553200" y="3276600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098" name="Rectangle 12"/>
          <p:cNvSpPr>
            <a:spLocks noChangeArrowheads="1"/>
          </p:cNvSpPr>
          <p:nvPr/>
        </p:nvSpPr>
        <p:spPr bwMode="auto">
          <a:xfrm>
            <a:off x="7620000" y="32766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6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2971800" cy="5410200"/>
          </a:xfrm>
          <a:noFill/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Stage 1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Means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                       </a:t>
            </a:r>
            <a:r>
              <a:rPr lang="en-US" sz="1800">
                <a:latin typeface="Arial" charset="0"/>
                <a:ea typeface="ＭＳ Ｐゴシック" charset="0"/>
              </a:rPr>
              <a:t>(same across subjects here)</a:t>
            </a:r>
          </a:p>
          <a:p>
            <a:pPr lvl="1" eaLnBrk="1" hangingPunct="1"/>
            <a:endParaRPr lang="en-US" sz="180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Stage 2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     </a:t>
            </a:r>
          </a:p>
          <a:p>
            <a:pPr lvl="1" eaLnBrk="1" hangingPunct="1">
              <a:buFontTx/>
              <a:buNone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66592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838200"/>
            <a:ext cx="6007100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Two-Stage Model</a:t>
            </a:r>
          </a:p>
        </p:txBody>
      </p:sp>
      <p:pic>
        <p:nvPicPr>
          <p:cNvPr id="91140" name="Picture 5" descr="image-1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95525"/>
            <a:ext cx="8001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1" name="Rectangle 7"/>
          <p:cNvSpPr>
            <a:spLocks noChangeArrowheads="1"/>
          </p:cNvSpPr>
          <p:nvPr/>
        </p:nvSpPr>
        <p:spPr bwMode="auto">
          <a:xfrm>
            <a:off x="2590800" y="2057400"/>
            <a:ext cx="1524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42" name="Rectangle 8"/>
          <p:cNvSpPr>
            <a:spLocks noChangeArrowheads="1"/>
          </p:cNvSpPr>
          <p:nvPr/>
        </p:nvSpPr>
        <p:spPr bwMode="auto">
          <a:xfrm>
            <a:off x="5334000" y="3124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43" name="Rectangle 10"/>
          <p:cNvSpPr>
            <a:spLocks noChangeArrowheads="1"/>
          </p:cNvSpPr>
          <p:nvPr/>
        </p:nvSpPr>
        <p:spPr bwMode="auto">
          <a:xfrm>
            <a:off x="4572000" y="3505200"/>
            <a:ext cx="76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44" name="Rectangle 11"/>
          <p:cNvSpPr>
            <a:spLocks noChangeArrowheads="1"/>
          </p:cNvSpPr>
          <p:nvPr/>
        </p:nvSpPr>
        <p:spPr bwMode="auto">
          <a:xfrm>
            <a:off x="6553200" y="3276600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45" name="Rectangle 12"/>
          <p:cNvSpPr>
            <a:spLocks noChangeArrowheads="1"/>
          </p:cNvSpPr>
          <p:nvPr/>
        </p:nvSpPr>
        <p:spPr bwMode="auto">
          <a:xfrm>
            <a:off x="7620000" y="32766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46" name="Line 16"/>
          <p:cNvSpPr>
            <a:spLocks noChangeShapeType="1"/>
          </p:cNvSpPr>
          <p:nvPr/>
        </p:nvSpPr>
        <p:spPr bwMode="auto">
          <a:xfrm>
            <a:off x="5638800" y="5181600"/>
            <a:ext cx="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47" name="Line 17"/>
          <p:cNvSpPr>
            <a:spLocks noChangeShapeType="1"/>
          </p:cNvSpPr>
          <p:nvPr/>
        </p:nvSpPr>
        <p:spPr bwMode="auto">
          <a:xfrm>
            <a:off x="6858000" y="5181600"/>
            <a:ext cx="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48" name="Line 18"/>
          <p:cNvSpPr>
            <a:spLocks noChangeShapeType="1"/>
          </p:cNvSpPr>
          <p:nvPr/>
        </p:nvSpPr>
        <p:spPr bwMode="auto">
          <a:xfrm>
            <a:off x="7848600" y="5181600"/>
            <a:ext cx="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49" name="Line 19"/>
          <p:cNvSpPr>
            <a:spLocks noChangeShapeType="1"/>
          </p:cNvSpPr>
          <p:nvPr/>
        </p:nvSpPr>
        <p:spPr bwMode="auto">
          <a:xfrm>
            <a:off x="5715000" y="5334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50" name="Line 20"/>
          <p:cNvSpPr>
            <a:spLocks noChangeShapeType="1"/>
          </p:cNvSpPr>
          <p:nvPr/>
        </p:nvSpPr>
        <p:spPr bwMode="auto">
          <a:xfrm>
            <a:off x="6934200" y="5334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51" name="Line 21"/>
          <p:cNvSpPr>
            <a:spLocks noChangeShapeType="1"/>
          </p:cNvSpPr>
          <p:nvPr/>
        </p:nvSpPr>
        <p:spPr bwMode="auto">
          <a:xfrm>
            <a:off x="5791200" y="5181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52" name="Line 26"/>
          <p:cNvSpPr>
            <a:spLocks noChangeShapeType="1"/>
          </p:cNvSpPr>
          <p:nvPr/>
        </p:nvSpPr>
        <p:spPr bwMode="auto">
          <a:xfrm>
            <a:off x="6477000" y="5715000"/>
            <a:ext cx="838200" cy="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53" name="Line 27"/>
          <p:cNvSpPr>
            <a:spLocks noChangeShapeType="1"/>
          </p:cNvSpPr>
          <p:nvPr/>
        </p:nvSpPr>
        <p:spPr bwMode="auto">
          <a:xfrm>
            <a:off x="2057400" y="4800600"/>
            <a:ext cx="434340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1154" name="Picture 37" descr="image-1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267200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89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45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838200"/>
            <a:ext cx="6007100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8644" name="Picture 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962400"/>
            <a:ext cx="6007100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Two-Stage Model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3429000" cy="5410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Stage 1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Means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                       </a:t>
            </a:r>
            <a:r>
              <a:rPr lang="en-US" sz="1800">
                <a:latin typeface="Arial" charset="0"/>
                <a:ea typeface="ＭＳ Ｐゴシック" charset="0"/>
              </a:rPr>
              <a:t>(same across subjects here)</a:t>
            </a:r>
          </a:p>
          <a:p>
            <a:pPr lvl="1" eaLnBrk="1" hangingPunct="1"/>
            <a:endParaRPr lang="en-US" sz="180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Stage 2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     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   </a:t>
            </a:r>
          </a:p>
          <a:p>
            <a:pPr lvl="2" eaLnBrk="1" hangingPunct="1"/>
            <a:endParaRPr lang="en-US">
              <a:latin typeface="Arial" charset="0"/>
              <a:ea typeface="ＭＳ Ｐゴシック" charset="0"/>
            </a:endParaRPr>
          </a:p>
          <a:p>
            <a:pPr lvl="2" eaLnBrk="1" hangingPunct="1"/>
            <a:r>
              <a:rPr lang="en-US" sz="2200">
                <a:latin typeface="Arial" charset="0"/>
                <a:ea typeface="ＭＳ Ｐゴシック" charset="0"/>
              </a:rPr>
              <a:t>20 hairs/subject</a:t>
            </a:r>
          </a:p>
        </p:txBody>
      </p:sp>
      <p:pic>
        <p:nvPicPr>
          <p:cNvPr id="93189" name="Picture 5" descr="image-1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8001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2590800" y="2057400"/>
            <a:ext cx="1524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5334000" y="3124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4572000" y="3505200"/>
            <a:ext cx="76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6553200" y="3276600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7620000" y="32766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3195" name="Picture 11" descr="image-13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267200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6" name="AutoShape 26"/>
          <p:cNvSpPr>
            <a:spLocks/>
          </p:cNvSpPr>
          <p:nvPr/>
        </p:nvSpPr>
        <p:spPr bwMode="auto">
          <a:xfrm rot="5356970">
            <a:off x="6553994" y="4572794"/>
            <a:ext cx="150812" cy="609600"/>
          </a:xfrm>
          <a:prstGeom prst="leftBracket">
            <a:avLst>
              <a:gd name="adj" fmla="val 3163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197" name="AutoShape 28"/>
          <p:cNvSpPr>
            <a:spLocks/>
          </p:cNvSpPr>
          <p:nvPr/>
        </p:nvSpPr>
        <p:spPr bwMode="auto">
          <a:xfrm rot="5356970">
            <a:off x="6092825" y="4799013"/>
            <a:ext cx="155575" cy="152400"/>
          </a:xfrm>
          <a:prstGeom prst="leftBracket">
            <a:avLst>
              <a:gd name="adj" fmla="val 782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3198" name="Picture 29" descr="image-13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9398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9" name="Picture 31" descr="image-13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392613"/>
            <a:ext cx="6858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200" name="AutoShape 32"/>
          <p:cNvCxnSpPr>
            <a:cxnSpLocks noChangeShapeType="1"/>
            <a:stCxn id="93198" idx="3"/>
            <a:endCxn id="93197" idx="1"/>
          </p:cNvCxnSpPr>
          <p:nvPr/>
        </p:nvCxnSpPr>
        <p:spPr bwMode="auto">
          <a:xfrm>
            <a:off x="5892800" y="4575175"/>
            <a:ext cx="276225" cy="2111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01" name="AutoShape 33"/>
          <p:cNvCxnSpPr>
            <a:cxnSpLocks noChangeShapeType="1"/>
            <a:stCxn id="93199" idx="1"/>
            <a:endCxn id="93196" idx="1"/>
          </p:cNvCxnSpPr>
          <p:nvPr/>
        </p:nvCxnSpPr>
        <p:spPr bwMode="auto">
          <a:xfrm rot="10800000" flipV="1">
            <a:off x="6629400" y="4559300"/>
            <a:ext cx="533400" cy="231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3202" name="Picture 38" descr="image-34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00600"/>
            <a:ext cx="1612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2336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58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838200"/>
            <a:ext cx="6007100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9659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962400"/>
            <a:ext cx="6007100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523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3581400" cy="6019800"/>
          </a:xfrm>
          <a:noFill/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Stage 1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Means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                       </a:t>
            </a:r>
            <a:r>
              <a:rPr lang="en-US" sz="1800">
                <a:latin typeface="Arial" charset="0"/>
                <a:ea typeface="ＭＳ Ｐゴシック" charset="0"/>
              </a:rPr>
              <a:t>(same across subjects here)</a:t>
            </a:r>
          </a:p>
          <a:p>
            <a:pPr lvl="1" eaLnBrk="1" hangingPunct="1"/>
            <a:endParaRPr lang="en-US" sz="180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Stage 2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     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   </a:t>
            </a:r>
          </a:p>
          <a:p>
            <a:pPr lvl="2" eaLnBrk="1" hangingPunct="1"/>
            <a:endParaRPr lang="en-US">
              <a:latin typeface="Arial" charset="0"/>
              <a:ea typeface="ＭＳ Ｐゴシック" charset="0"/>
            </a:endParaRPr>
          </a:p>
          <a:p>
            <a:pPr lvl="2" eaLnBrk="1" hangingPunct="1"/>
            <a:r>
              <a:rPr lang="en-US" sz="2200">
                <a:latin typeface="Arial" charset="0"/>
                <a:ea typeface="ＭＳ Ｐゴシック" charset="0"/>
              </a:rPr>
              <a:t>20 hairs/subject</a:t>
            </a:r>
          </a:p>
          <a:p>
            <a:pPr eaLnBrk="1" hangingPunct="1"/>
            <a:r>
              <a:rPr lang="en-US" sz="3100">
                <a:latin typeface="Arial" charset="0"/>
                <a:ea typeface="ＭＳ Ｐゴシック" charset="0"/>
                <a:cs typeface="ＭＳ Ｐゴシック" charset="0"/>
              </a:rPr>
              <a:t>Pop mean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Two-Stage Model</a:t>
            </a:r>
          </a:p>
        </p:txBody>
      </p:sp>
      <p:pic>
        <p:nvPicPr>
          <p:cNvPr id="95237" name="Picture 6" descr="image-1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8001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8" name="Rectangle 7"/>
          <p:cNvSpPr>
            <a:spLocks noChangeArrowheads="1"/>
          </p:cNvSpPr>
          <p:nvPr/>
        </p:nvSpPr>
        <p:spPr bwMode="auto">
          <a:xfrm>
            <a:off x="2590800" y="2057400"/>
            <a:ext cx="1524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39" name="Rectangle 8"/>
          <p:cNvSpPr>
            <a:spLocks noChangeArrowheads="1"/>
          </p:cNvSpPr>
          <p:nvPr/>
        </p:nvSpPr>
        <p:spPr bwMode="auto">
          <a:xfrm>
            <a:off x="5334000" y="3124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40" name="Rectangle 9"/>
          <p:cNvSpPr>
            <a:spLocks noChangeArrowheads="1"/>
          </p:cNvSpPr>
          <p:nvPr/>
        </p:nvSpPr>
        <p:spPr bwMode="auto">
          <a:xfrm>
            <a:off x="4572000" y="3505200"/>
            <a:ext cx="76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41" name="Rectangle 10"/>
          <p:cNvSpPr>
            <a:spLocks noChangeArrowheads="1"/>
          </p:cNvSpPr>
          <p:nvPr/>
        </p:nvSpPr>
        <p:spPr bwMode="auto">
          <a:xfrm>
            <a:off x="6553200" y="3276600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42" name="Rectangle 11"/>
          <p:cNvSpPr>
            <a:spLocks noChangeArrowheads="1"/>
          </p:cNvSpPr>
          <p:nvPr/>
        </p:nvSpPr>
        <p:spPr bwMode="auto">
          <a:xfrm>
            <a:off x="7620000" y="32766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43" name="Line 20"/>
          <p:cNvSpPr>
            <a:spLocks noChangeShapeType="1"/>
          </p:cNvSpPr>
          <p:nvPr/>
        </p:nvSpPr>
        <p:spPr bwMode="auto">
          <a:xfrm flipV="1">
            <a:off x="2590800" y="6248400"/>
            <a:ext cx="37338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5244" name="Picture 24" descr="image-13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267200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45" name="Picture 25" descr="image-34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00600"/>
            <a:ext cx="1612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422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Two-Stage Model</a:t>
            </a:r>
          </a:p>
        </p:txBody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  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N = # subjects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W =  # measures within subject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If new data are added, only run first stage for new data</a:t>
            </a:r>
          </a:p>
        </p:txBody>
      </p:sp>
      <p:pic>
        <p:nvPicPr>
          <p:cNvPr id="97283" name="Picture 5" descr="image-1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31975"/>
            <a:ext cx="38989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20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understand the “cheat” we use for mixed models?</a:t>
            </a:r>
          </a:p>
          <a:p>
            <a:endParaRPr lang="en-US" dirty="0"/>
          </a:p>
          <a:p>
            <a:r>
              <a:rPr lang="en-US" dirty="0" smtClean="0"/>
              <a:t>Is the 2 stage summary statistics approach identical to a full mixed model?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790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we’re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888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Fixed </a:t>
            </a:r>
            <a:r>
              <a:rPr lang="en-US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Mixed modeling</a:t>
            </a:r>
          </a:p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2 stage summary statistics approach to mixed model (using non-</a:t>
            </a:r>
            <a:r>
              <a:rPr lang="en-US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fmri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example)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2 stage summary statistics approach with fMRI data</a:t>
            </a:r>
          </a:p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Software differences (FSL and SPM)</a:t>
            </a:r>
          </a:p>
          <a:p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9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we’re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88894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Fixed </a:t>
            </a:r>
            <a:r>
              <a:rPr lang="en-US" dirty="0" err="1" smtClean="0">
                <a:solidFill>
                  <a:srgbClr val="FFFFFF"/>
                </a:solidFill>
              </a:rPr>
              <a:t>vs</a:t>
            </a:r>
            <a:r>
              <a:rPr lang="en-US" dirty="0" smtClean="0">
                <a:solidFill>
                  <a:srgbClr val="FFFFFF"/>
                </a:solidFill>
              </a:rPr>
              <a:t> Mixed modeling</a:t>
            </a:r>
          </a:p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2 stage summary statistics approach to mixed model (using non-</a:t>
            </a:r>
            <a:r>
              <a:rPr lang="en-US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fmri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example)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2 stage summary statistics approach with fMRI data</a:t>
            </a:r>
          </a:p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Software differences (FSL and SPM)</a:t>
            </a:r>
          </a:p>
          <a:p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895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Stage 1</a:t>
            </a:r>
          </a:p>
        </p:txBody>
      </p:sp>
      <p:sp>
        <p:nvSpPr>
          <p:cNvPr id="82946" name="Text Box 4"/>
          <p:cNvSpPr txBox="1">
            <a:spLocks noChangeArrowheads="1"/>
          </p:cNvSpPr>
          <p:nvPr/>
        </p:nvSpPr>
        <p:spPr bwMode="auto">
          <a:xfrm>
            <a:off x="228600" y="4419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Stage 2</a:t>
            </a:r>
          </a:p>
        </p:txBody>
      </p:sp>
      <p:pic>
        <p:nvPicPr>
          <p:cNvPr id="82947" name="Picture 5" descr="image-2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54"/>
          <a:stretch>
            <a:fillRect/>
          </a:stretch>
        </p:blipFill>
        <p:spPr bwMode="auto">
          <a:xfrm>
            <a:off x="1676400" y="5181600"/>
            <a:ext cx="396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0" name="Picture 8" descr="image-25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257800"/>
            <a:ext cx="30607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1" name="Picture 9" descr="image-27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143000"/>
            <a:ext cx="3771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2" name="Picture 10" descr="image-27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352800"/>
            <a:ext cx="3771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3" name="Picture 11" descr="image-27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209800"/>
            <a:ext cx="3771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4" name="Picture 12" descr="image-27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14600"/>
            <a:ext cx="2057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6" name="Rectangle 15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1143000"/>
          </a:xfrm>
          <a:noFill/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Two-Stage 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249000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Two Stage Model fMRI</a:t>
            </a:r>
          </a:p>
        </p:txBody>
      </p:sp>
      <p:pic>
        <p:nvPicPr>
          <p:cNvPr id="1966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5" t="8372" r="10582" b="21768"/>
          <a:stretch>
            <a:fillRect/>
          </a:stretch>
        </p:blipFill>
        <p:spPr bwMode="auto">
          <a:xfrm rot="-10800000">
            <a:off x="1905000" y="1295400"/>
            <a:ext cx="1909763" cy="4810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966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5" t="8372" r="10582" b="21768"/>
          <a:stretch>
            <a:fillRect/>
          </a:stretch>
        </p:blipFill>
        <p:spPr bwMode="auto">
          <a:xfrm rot="-10800000">
            <a:off x="6865938" y="1295400"/>
            <a:ext cx="1978025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966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5" t="13396" r="10582" b="16743"/>
          <a:stretch>
            <a:fillRect/>
          </a:stretch>
        </p:blipFill>
        <p:spPr bwMode="auto">
          <a:xfrm rot="-10800000">
            <a:off x="3968750" y="1290638"/>
            <a:ext cx="2132013" cy="487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9333" name="Text Box 7"/>
          <p:cNvSpPr txBox="1">
            <a:spLocks noChangeArrowheads="1"/>
          </p:cNvSpPr>
          <p:nvPr/>
        </p:nvSpPr>
        <p:spPr bwMode="auto">
          <a:xfrm>
            <a:off x="152400" y="9144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Stage 1</a:t>
            </a:r>
          </a:p>
        </p:txBody>
      </p:sp>
      <p:sp>
        <p:nvSpPr>
          <p:cNvPr id="99334" name="Line 8"/>
          <p:cNvSpPr>
            <a:spLocks noChangeShapeType="1"/>
          </p:cNvSpPr>
          <p:nvPr/>
        </p:nvSpPr>
        <p:spPr bwMode="auto">
          <a:xfrm>
            <a:off x="2824163" y="18288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35" name="Line 9"/>
          <p:cNvSpPr>
            <a:spLocks noChangeShapeType="1"/>
          </p:cNvSpPr>
          <p:nvPr/>
        </p:nvSpPr>
        <p:spPr bwMode="auto">
          <a:xfrm>
            <a:off x="5000625" y="18288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36" name="Line 10"/>
          <p:cNvSpPr>
            <a:spLocks noChangeShapeType="1"/>
          </p:cNvSpPr>
          <p:nvPr/>
        </p:nvSpPr>
        <p:spPr bwMode="auto">
          <a:xfrm>
            <a:off x="7853363" y="18288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9337" name="Picture 11" descr="image-27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3" y="2489200"/>
            <a:ext cx="1117600" cy="939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338" name="Picture 12" descr="image-27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825" y="2489200"/>
            <a:ext cx="1117600" cy="939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339" name="Picture 14" descr="image-27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763" y="2514600"/>
            <a:ext cx="1219200" cy="939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340" name="AutoShape 15"/>
          <p:cNvSpPr>
            <a:spLocks noChangeArrowheads="1"/>
          </p:cNvSpPr>
          <p:nvPr/>
        </p:nvSpPr>
        <p:spPr bwMode="auto">
          <a:xfrm>
            <a:off x="152400" y="1447800"/>
            <a:ext cx="1676400" cy="1143000"/>
          </a:xfrm>
          <a:prstGeom prst="downArrowCallout">
            <a:avLst>
              <a:gd name="adj1" fmla="val 15101"/>
              <a:gd name="adj2" fmla="val 36667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41" name="Text Box 16"/>
          <p:cNvSpPr txBox="1">
            <a:spLocks noChangeArrowheads="1"/>
          </p:cNvSpPr>
          <p:nvPr/>
        </p:nvSpPr>
        <p:spPr bwMode="auto">
          <a:xfrm>
            <a:off x="76200" y="1447800"/>
            <a:ext cx="1905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smtClean="0">
                <a:solidFill>
                  <a:srgbClr val="FFFFFF"/>
                </a:solidFill>
              </a:rPr>
              <a:t>Estimate N </a:t>
            </a:r>
          </a:p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smtClean="0">
                <a:solidFill>
                  <a:srgbClr val="FFFFFF"/>
                </a:solidFill>
              </a:rPr>
              <a:t>subject models</a:t>
            </a: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99342" name="AutoShape 18"/>
          <p:cNvSpPr>
            <a:spLocks noChangeArrowheads="1"/>
          </p:cNvSpPr>
          <p:nvPr/>
        </p:nvSpPr>
        <p:spPr bwMode="auto">
          <a:xfrm>
            <a:off x="228600" y="3886200"/>
            <a:ext cx="1752600" cy="1828800"/>
          </a:xfrm>
          <a:prstGeom prst="downArrowCallout">
            <a:avLst>
              <a:gd name="adj1" fmla="val 10296"/>
              <a:gd name="adj2" fmla="val 25000"/>
              <a:gd name="adj3" fmla="val 17391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43" name="Text Box 19"/>
          <p:cNvSpPr txBox="1">
            <a:spLocks noChangeArrowheads="1"/>
          </p:cNvSpPr>
          <p:nvPr/>
        </p:nvSpPr>
        <p:spPr bwMode="auto">
          <a:xfrm>
            <a:off x="152400" y="3962400"/>
            <a:ext cx="1905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smtClean="0">
                <a:solidFill>
                  <a:srgbClr val="FFFFFF"/>
                </a:solidFill>
              </a:rPr>
              <a:t>Estimate between subject variance, combine with Stage 1 results</a:t>
            </a: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99344" name="Rectangle 25"/>
          <p:cNvSpPr>
            <a:spLocks noChangeArrowheads="1"/>
          </p:cNvSpPr>
          <p:nvPr/>
        </p:nvSpPr>
        <p:spPr bwMode="auto">
          <a:xfrm>
            <a:off x="4810125" y="4572000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99345" name="AutoShape 26"/>
          <p:cNvCxnSpPr>
            <a:cxnSpLocks noChangeShapeType="1"/>
            <a:stCxn id="99337" idx="2"/>
            <a:endCxn id="99344" idx="0"/>
          </p:cNvCxnSpPr>
          <p:nvPr/>
        </p:nvCxnSpPr>
        <p:spPr bwMode="auto">
          <a:xfrm>
            <a:off x="2798763" y="3441700"/>
            <a:ext cx="2201862" cy="1130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46" name="AutoShape 27"/>
          <p:cNvCxnSpPr>
            <a:cxnSpLocks noChangeShapeType="1"/>
            <a:stCxn id="99338" idx="2"/>
            <a:endCxn id="99344" idx="0"/>
          </p:cNvCxnSpPr>
          <p:nvPr/>
        </p:nvCxnSpPr>
        <p:spPr bwMode="auto">
          <a:xfrm>
            <a:off x="5000625" y="3441700"/>
            <a:ext cx="0" cy="1130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47" name="AutoShape 28"/>
          <p:cNvCxnSpPr>
            <a:cxnSpLocks noChangeShapeType="1"/>
            <a:stCxn id="99339" idx="2"/>
            <a:endCxn id="99344" idx="0"/>
          </p:cNvCxnSpPr>
          <p:nvPr/>
        </p:nvCxnSpPr>
        <p:spPr bwMode="auto">
          <a:xfrm flipH="1">
            <a:off x="5000625" y="3467100"/>
            <a:ext cx="2852738" cy="1104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48" name="Text Box 30"/>
          <p:cNvSpPr txBox="1">
            <a:spLocks noChangeArrowheads="1"/>
          </p:cNvSpPr>
          <p:nvPr/>
        </p:nvSpPr>
        <p:spPr bwMode="auto">
          <a:xfrm>
            <a:off x="304800" y="3352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Stage 2</a:t>
            </a:r>
          </a:p>
        </p:txBody>
      </p:sp>
      <p:sp>
        <p:nvSpPr>
          <p:cNvPr id="99349" name="Text Box 31"/>
          <p:cNvSpPr txBox="1">
            <a:spLocks noChangeArrowheads="1"/>
          </p:cNvSpPr>
          <p:nvPr/>
        </p:nvSpPr>
        <p:spPr bwMode="auto">
          <a:xfrm>
            <a:off x="6176963" y="1295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. . .</a:t>
            </a:r>
          </a:p>
        </p:txBody>
      </p:sp>
      <p:sp>
        <p:nvSpPr>
          <p:cNvPr id="99350" name="Text Box 32"/>
          <p:cNvSpPr txBox="1">
            <a:spLocks noChangeArrowheads="1"/>
          </p:cNvSpPr>
          <p:nvPr/>
        </p:nvSpPr>
        <p:spPr bwMode="auto">
          <a:xfrm>
            <a:off x="6176963" y="2590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. . .</a:t>
            </a:r>
          </a:p>
        </p:txBody>
      </p:sp>
      <p:pic>
        <p:nvPicPr>
          <p:cNvPr id="99351" name="Picture 36" descr="image-28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3" y="4800600"/>
            <a:ext cx="1371600" cy="1295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78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Stage 1: Subject Model</a:t>
            </a:r>
          </a:p>
        </p:txBody>
      </p:sp>
      <p:pic>
        <p:nvPicPr>
          <p:cNvPr id="101378" name="Picture 5" descr="image-1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627313"/>
            <a:ext cx="6096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6" t="10001" r="26273" b="23334"/>
          <a:stretch>
            <a:fillRect/>
          </a:stretch>
        </p:blipFill>
        <p:spPr bwMode="auto">
          <a:xfrm rot="5369745">
            <a:off x="5320507" y="3509168"/>
            <a:ext cx="22860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1380" name="Picture 7" descr="image-14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32"/>
          <a:stretch>
            <a:fillRect/>
          </a:stretch>
        </p:blipFill>
        <p:spPr bwMode="auto">
          <a:xfrm>
            <a:off x="2819400" y="1600200"/>
            <a:ext cx="358140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Text Box 8"/>
          <p:cNvSpPr txBox="1">
            <a:spLocks noChangeArrowheads="1"/>
          </p:cNvSpPr>
          <p:nvPr/>
        </p:nvSpPr>
        <p:spPr bwMode="auto">
          <a:xfrm>
            <a:off x="2971800" y="50292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01382" name="AutoShape 9"/>
          <p:cNvSpPr>
            <a:spLocks noChangeArrowheads="1"/>
          </p:cNvSpPr>
          <p:nvPr/>
        </p:nvSpPr>
        <p:spPr bwMode="auto">
          <a:xfrm>
            <a:off x="2743200" y="2506663"/>
            <a:ext cx="609600" cy="2362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383" name="AutoShape 10"/>
          <p:cNvSpPr>
            <a:spLocks noChangeArrowheads="1"/>
          </p:cNvSpPr>
          <p:nvPr/>
        </p:nvSpPr>
        <p:spPr bwMode="auto">
          <a:xfrm>
            <a:off x="6248400" y="2506663"/>
            <a:ext cx="457200" cy="2362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384" name="AutoShape 11"/>
          <p:cNvSpPr>
            <a:spLocks noChangeArrowheads="1"/>
          </p:cNvSpPr>
          <p:nvPr/>
        </p:nvSpPr>
        <p:spPr bwMode="auto">
          <a:xfrm>
            <a:off x="3886200" y="2506663"/>
            <a:ext cx="990600" cy="2362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385" name="AutoShape 12"/>
          <p:cNvSpPr>
            <a:spLocks noChangeArrowheads="1"/>
          </p:cNvSpPr>
          <p:nvPr/>
        </p:nvSpPr>
        <p:spPr bwMode="auto">
          <a:xfrm>
            <a:off x="5029200" y="2506663"/>
            <a:ext cx="685800" cy="1219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386" name="Text Box 13"/>
          <p:cNvSpPr txBox="1">
            <a:spLocks noChangeArrowheads="1"/>
          </p:cNvSpPr>
          <p:nvPr/>
        </p:nvSpPr>
        <p:spPr bwMode="auto">
          <a:xfrm>
            <a:off x="3429000" y="31924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=</a:t>
            </a:r>
          </a:p>
        </p:txBody>
      </p:sp>
      <p:sp>
        <p:nvSpPr>
          <p:cNvPr id="101387" name="Text Box 14"/>
          <p:cNvSpPr txBox="1">
            <a:spLocks noChangeArrowheads="1"/>
          </p:cNvSpPr>
          <p:nvPr/>
        </p:nvSpPr>
        <p:spPr bwMode="auto">
          <a:xfrm>
            <a:off x="5791200" y="288766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+</a:t>
            </a:r>
          </a:p>
        </p:txBody>
      </p:sp>
      <p:pic>
        <p:nvPicPr>
          <p:cNvPr id="101388" name="Picture 15" descr="image-14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116513"/>
            <a:ext cx="2870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9" name="Picture 16" descr="image-14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76"/>
          <a:stretch>
            <a:fillRect/>
          </a:stretch>
        </p:blipFill>
        <p:spPr bwMode="auto">
          <a:xfrm>
            <a:off x="3124200" y="5726113"/>
            <a:ext cx="312420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86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5" t="8372" r="10582" b="21768"/>
          <a:stretch>
            <a:fillRect/>
          </a:stretch>
        </p:blipFill>
        <p:spPr bwMode="auto">
          <a:xfrm rot="-16200000">
            <a:off x="1993107" y="3493293"/>
            <a:ext cx="21336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8087" name="Picture 2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8333" r="10938" b="11111"/>
          <a:stretch>
            <a:fillRect/>
          </a:stretch>
        </p:blipFill>
        <p:spPr bwMode="auto">
          <a:xfrm>
            <a:off x="4038600" y="2667000"/>
            <a:ext cx="703263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007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Stage 1: Estimation</a:t>
            </a:r>
          </a:p>
        </p:txBody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64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      such that   </a:t>
            </a:r>
          </a:p>
        </p:txBody>
      </p:sp>
      <p:pic>
        <p:nvPicPr>
          <p:cNvPr id="103427" name="Picture 10" descr="image-2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325"/>
          <a:stretch>
            <a:fillRect/>
          </a:stretch>
        </p:blipFill>
        <p:spPr bwMode="auto">
          <a:xfrm>
            <a:off x="1066800" y="1905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8" name="Picture 13" descr="image-2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5"/>
          <a:stretch>
            <a:fillRect/>
          </a:stretch>
        </p:blipFill>
        <p:spPr bwMode="auto">
          <a:xfrm>
            <a:off x="3733800" y="19050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51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Stage 1: Estimation</a:t>
            </a:r>
          </a:p>
        </p:txBody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64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      such that   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Whitened model 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     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     </a:t>
            </a:r>
          </a:p>
        </p:txBody>
      </p:sp>
      <p:pic>
        <p:nvPicPr>
          <p:cNvPr id="105475" name="Picture 4" descr="image-2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325"/>
          <a:stretch>
            <a:fillRect/>
          </a:stretch>
        </p:blipFill>
        <p:spPr bwMode="auto">
          <a:xfrm>
            <a:off x="1066800" y="1905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6" name="Picture 5" descr="image-2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81350"/>
            <a:ext cx="40132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7" name="Picture 7" descr="image-2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5"/>
          <a:stretch>
            <a:fillRect/>
          </a:stretch>
        </p:blipFill>
        <p:spPr bwMode="auto">
          <a:xfrm>
            <a:off x="3733800" y="19050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749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Stage 1: Estimation</a:t>
            </a:r>
          </a:p>
        </p:txBody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64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      such that   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Whitened model 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     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     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Use OLS on whitened model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     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         </a:t>
            </a:r>
          </a:p>
        </p:txBody>
      </p:sp>
      <p:pic>
        <p:nvPicPr>
          <p:cNvPr id="107523" name="Picture 4" descr="image-2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325"/>
          <a:stretch>
            <a:fillRect/>
          </a:stretch>
        </p:blipFill>
        <p:spPr bwMode="auto">
          <a:xfrm>
            <a:off x="1066800" y="1905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4" name="Picture 5" descr="image-2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81350"/>
            <a:ext cx="40132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5" name="Picture 7" descr="image-2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5"/>
          <a:stretch>
            <a:fillRect/>
          </a:stretch>
        </p:blipFill>
        <p:spPr bwMode="auto">
          <a:xfrm>
            <a:off x="3733800" y="19050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6" name="Picture 10" descr="image-3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95800"/>
            <a:ext cx="37719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64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9" name="Picture 32" descr="image-2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181600"/>
            <a:ext cx="50292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Stage 2: Group Model</a:t>
            </a:r>
          </a:p>
        </p:txBody>
      </p:sp>
      <p:pic>
        <p:nvPicPr>
          <p:cNvPr id="10957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7" t="9723" r="9631" b="10278"/>
          <a:stretch>
            <a:fillRect/>
          </a:stretch>
        </p:blipFill>
        <p:spPr bwMode="auto">
          <a:xfrm rot="5400000">
            <a:off x="2009775" y="3305175"/>
            <a:ext cx="289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2" name="Picture 9" descr="image-15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19200"/>
            <a:ext cx="36576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3" name="Picture 10" descr="image-15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81200"/>
            <a:ext cx="48260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4" name="Line 11"/>
          <p:cNvSpPr>
            <a:spLocks noChangeShapeType="1"/>
          </p:cNvSpPr>
          <p:nvPr/>
        </p:nvSpPr>
        <p:spPr bwMode="auto">
          <a:xfrm>
            <a:off x="2667000" y="22098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9575" name="Picture 16" descr="image-15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41650"/>
            <a:ext cx="5207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6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5" t="9723" r="9631" b="23611"/>
          <a:stretch>
            <a:fillRect/>
          </a:stretch>
        </p:blipFill>
        <p:spPr bwMode="auto">
          <a:xfrm rot="5400000">
            <a:off x="4838700" y="3238500"/>
            <a:ext cx="2743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7" name="Text Box 18"/>
          <p:cNvSpPr txBox="1">
            <a:spLocks noChangeArrowheads="1"/>
          </p:cNvSpPr>
          <p:nvPr/>
        </p:nvSpPr>
        <p:spPr bwMode="auto">
          <a:xfrm>
            <a:off x="3810000" y="2971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=</a:t>
            </a:r>
          </a:p>
        </p:txBody>
      </p:sp>
      <p:sp>
        <p:nvSpPr>
          <p:cNvPr id="109578" name="AutoShape 19"/>
          <p:cNvSpPr>
            <a:spLocks noChangeArrowheads="1"/>
          </p:cNvSpPr>
          <p:nvPr/>
        </p:nvSpPr>
        <p:spPr bwMode="auto">
          <a:xfrm>
            <a:off x="3048000" y="1981200"/>
            <a:ext cx="762000" cy="30480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579" name="AutoShape 21"/>
          <p:cNvSpPr>
            <a:spLocks noChangeArrowheads="1"/>
          </p:cNvSpPr>
          <p:nvPr/>
        </p:nvSpPr>
        <p:spPr bwMode="auto">
          <a:xfrm>
            <a:off x="5943600" y="1981200"/>
            <a:ext cx="609600" cy="30480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580" name="Text Box 22"/>
          <p:cNvSpPr txBox="1">
            <a:spLocks noChangeArrowheads="1"/>
          </p:cNvSpPr>
          <p:nvPr/>
        </p:nvSpPr>
        <p:spPr bwMode="auto">
          <a:xfrm>
            <a:off x="5410200" y="2895600"/>
            <a:ext cx="22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+</a:t>
            </a:r>
          </a:p>
        </p:txBody>
      </p:sp>
      <p:pic>
        <p:nvPicPr>
          <p:cNvPr id="109581" name="Picture 23" descr="image-15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17800"/>
            <a:ext cx="431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2" name="Line 24"/>
          <p:cNvSpPr>
            <a:spLocks noChangeShapeType="1"/>
          </p:cNvSpPr>
          <p:nvPr/>
        </p:nvSpPr>
        <p:spPr bwMode="auto">
          <a:xfrm flipV="1">
            <a:off x="2514600" y="2514600"/>
            <a:ext cx="8382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9583" name="Picture 36" descr="image-30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32000"/>
            <a:ext cx="1524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4" name="AutoShape 37"/>
          <p:cNvSpPr>
            <a:spLocks noChangeArrowheads="1"/>
          </p:cNvSpPr>
          <p:nvPr/>
        </p:nvSpPr>
        <p:spPr bwMode="auto">
          <a:xfrm>
            <a:off x="4267200" y="1981200"/>
            <a:ext cx="457200" cy="30480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08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Stage 2: Estimation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   </a:t>
            </a:r>
          </a:p>
          <a:p>
            <a:pPr eaLnBrk="1" hangingPunct="1">
              <a:buFontTx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                </a:t>
            </a:r>
          </a:p>
        </p:txBody>
      </p:sp>
      <p:pic>
        <p:nvPicPr>
          <p:cNvPr id="111619" name="Picture 11" descr="image-3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524000"/>
            <a:ext cx="54229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57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Stage 2: Estimation</a:t>
            </a:r>
          </a:p>
        </p:txBody>
      </p:sp>
      <p:sp>
        <p:nvSpPr>
          <p:cNvPr id="1136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   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        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                </a:t>
            </a:r>
          </a:p>
        </p:txBody>
      </p:sp>
      <p:pic>
        <p:nvPicPr>
          <p:cNvPr id="113667" name="Picture 4" descr="image-3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524000"/>
            <a:ext cx="54229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68" name="Picture 5" descr="image-3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2171700"/>
            <a:ext cx="49657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250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Stage 2: Estimation</a:t>
            </a:r>
          </a:p>
        </p:txBody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   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        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     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                </a:t>
            </a:r>
          </a:p>
        </p:txBody>
      </p:sp>
      <p:pic>
        <p:nvPicPr>
          <p:cNvPr id="115715" name="Picture 4" descr="image-3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524000"/>
            <a:ext cx="54229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6" name="Picture 5" descr="image-3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2171700"/>
            <a:ext cx="49657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7" name="Picture 6" descr="image-3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3657600"/>
            <a:ext cx="47625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83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Mixed Model Motivation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Start with a simple ANOVA example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Study:  Is hair length different between males and females?</a:t>
            </a:r>
          </a:p>
        </p:txBody>
      </p:sp>
    </p:spTree>
    <p:extLst>
      <p:ext uri="{BB962C8B-B14F-4D97-AF65-F5344CB8AC3E}">
        <p14:creationId xmlns:p14="http://schemas.microsoft.com/office/powerpoint/2010/main" val="3678075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Stage 2: Estimation</a:t>
            </a:r>
          </a:p>
        </p:txBody>
      </p:sp>
      <p:sp>
        <p:nvSpPr>
          <p:cNvPr id="1177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   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        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     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                </a:t>
            </a:r>
          </a:p>
        </p:txBody>
      </p:sp>
      <p:pic>
        <p:nvPicPr>
          <p:cNvPr id="117763" name="Picture 4" descr="image-3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524000"/>
            <a:ext cx="54229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64" name="Picture 5" descr="image-3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2171700"/>
            <a:ext cx="49657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65" name="Picture 6" descr="image-3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3657600"/>
            <a:ext cx="47625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66" name="Picture 7" descr="image-30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5410200"/>
            <a:ext cx="33147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754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Take away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What are the benefits of breaking the full mixed effects model into 2 stages for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fmri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?</a:t>
            </a:r>
          </a:p>
          <a:p>
            <a:pPr lvl="1" eaLnBrk="1" hangingPunct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You should be able to think of at least 2 reasons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79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Take away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39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When the model is estimated how is a subject with a high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mfx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variance treated differently than a subject with a low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mfx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variance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?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82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we’re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888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Fixed </a:t>
            </a:r>
            <a:r>
              <a:rPr lang="en-US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Mixed modeling</a:t>
            </a:r>
          </a:p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2 stage summary statistics approach to mixed model (using non-</a:t>
            </a:r>
            <a:r>
              <a:rPr lang="en-US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fmri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example)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2 stage summary statistics approach with fMRI data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Software differences (FSL and SPM)</a:t>
            </a:r>
          </a:p>
          <a:p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901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Stage 1: Subject Model</a:t>
            </a:r>
          </a:p>
        </p:txBody>
      </p:sp>
      <p:pic>
        <p:nvPicPr>
          <p:cNvPr id="101378" name="Picture 5" descr="image-1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627313"/>
            <a:ext cx="6096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6" t="10001" r="26273" b="23334"/>
          <a:stretch>
            <a:fillRect/>
          </a:stretch>
        </p:blipFill>
        <p:spPr bwMode="auto">
          <a:xfrm rot="5369745">
            <a:off x="5320507" y="3509168"/>
            <a:ext cx="22860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1380" name="Picture 7" descr="image-14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32"/>
          <a:stretch>
            <a:fillRect/>
          </a:stretch>
        </p:blipFill>
        <p:spPr bwMode="auto">
          <a:xfrm>
            <a:off x="2819400" y="1600200"/>
            <a:ext cx="358140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Text Box 8"/>
          <p:cNvSpPr txBox="1">
            <a:spLocks noChangeArrowheads="1"/>
          </p:cNvSpPr>
          <p:nvPr/>
        </p:nvSpPr>
        <p:spPr bwMode="auto">
          <a:xfrm>
            <a:off x="2971800" y="50292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01382" name="AutoShape 9"/>
          <p:cNvSpPr>
            <a:spLocks noChangeArrowheads="1"/>
          </p:cNvSpPr>
          <p:nvPr/>
        </p:nvSpPr>
        <p:spPr bwMode="auto">
          <a:xfrm>
            <a:off x="2743200" y="2506663"/>
            <a:ext cx="609600" cy="2362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383" name="AutoShape 10"/>
          <p:cNvSpPr>
            <a:spLocks noChangeArrowheads="1"/>
          </p:cNvSpPr>
          <p:nvPr/>
        </p:nvSpPr>
        <p:spPr bwMode="auto">
          <a:xfrm>
            <a:off x="6248400" y="2506663"/>
            <a:ext cx="457200" cy="2362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384" name="AutoShape 11"/>
          <p:cNvSpPr>
            <a:spLocks noChangeArrowheads="1"/>
          </p:cNvSpPr>
          <p:nvPr/>
        </p:nvSpPr>
        <p:spPr bwMode="auto">
          <a:xfrm>
            <a:off x="3886200" y="2506663"/>
            <a:ext cx="990600" cy="2362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385" name="AutoShape 12"/>
          <p:cNvSpPr>
            <a:spLocks noChangeArrowheads="1"/>
          </p:cNvSpPr>
          <p:nvPr/>
        </p:nvSpPr>
        <p:spPr bwMode="auto">
          <a:xfrm>
            <a:off x="5029200" y="2506663"/>
            <a:ext cx="685800" cy="1219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386" name="Text Box 13"/>
          <p:cNvSpPr txBox="1">
            <a:spLocks noChangeArrowheads="1"/>
          </p:cNvSpPr>
          <p:nvPr/>
        </p:nvSpPr>
        <p:spPr bwMode="auto">
          <a:xfrm>
            <a:off x="3429000" y="31924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=</a:t>
            </a:r>
          </a:p>
        </p:txBody>
      </p:sp>
      <p:sp>
        <p:nvSpPr>
          <p:cNvPr id="101387" name="Text Box 14"/>
          <p:cNvSpPr txBox="1">
            <a:spLocks noChangeArrowheads="1"/>
          </p:cNvSpPr>
          <p:nvPr/>
        </p:nvSpPr>
        <p:spPr bwMode="auto">
          <a:xfrm>
            <a:off x="5791200" y="288766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+</a:t>
            </a:r>
          </a:p>
        </p:txBody>
      </p:sp>
      <p:pic>
        <p:nvPicPr>
          <p:cNvPr id="101388" name="Picture 15" descr="image-14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116513"/>
            <a:ext cx="2870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9" name="Picture 16" descr="image-14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76"/>
          <a:stretch>
            <a:fillRect/>
          </a:stretch>
        </p:blipFill>
        <p:spPr bwMode="auto">
          <a:xfrm>
            <a:off x="3124200" y="5726113"/>
            <a:ext cx="312420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86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5" t="8372" r="10582" b="21768"/>
          <a:stretch>
            <a:fillRect/>
          </a:stretch>
        </p:blipFill>
        <p:spPr bwMode="auto">
          <a:xfrm rot="-16200000">
            <a:off x="1993107" y="3493293"/>
            <a:ext cx="21336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8087" name="Picture 2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8333" r="10938" b="11111"/>
          <a:stretch>
            <a:fillRect/>
          </a:stretch>
        </p:blipFill>
        <p:spPr bwMode="auto">
          <a:xfrm>
            <a:off x="4038600" y="2667000"/>
            <a:ext cx="703263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437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9" name="Picture 32" descr="image-2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181600"/>
            <a:ext cx="50292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Stage 2: Group Model</a:t>
            </a:r>
          </a:p>
        </p:txBody>
      </p:sp>
      <p:pic>
        <p:nvPicPr>
          <p:cNvPr id="10957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7" t="9723" r="9631" b="10278"/>
          <a:stretch>
            <a:fillRect/>
          </a:stretch>
        </p:blipFill>
        <p:spPr bwMode="auto">
          <a:xfrm rot="5400000">
            <a:off x="2009775" y="3305175"/>
            <a:ext cx="289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2" name="Picture 9" descr="image-15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19200"/>
            <a:ext cx="36576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3" name="Picture 10" descr="image-15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81200"/>
            <a:ext cx="48260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4" name="Line 11"/>
          <p:cNvSpPr>
            <a:spLocks noChangeShapeType="1"/>
          </p:cNvSpPr>
          <p:nvPr/>
        </p:nvSpPr>
        <p:spPr bwMode="auto">
          <a:xfrm>
            <a:off x="2667000" y="22098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9575" name="Picture 16" descr="image-15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41650"/>
            <a:ext cx="5207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6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5" t="9723" r="9631" b="23611"/>
          <a:stretch>
            <a:fillRect/>
          </a:stretch>
        </p:blipFill>
        <p:spPr bwMode="auto">
          <a:xfrm rot="5400000">
            <a:off x="4838700" y="3238500"/>
            <a:ext cx="2743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7" name="Text Box 18"/>
          <p:cNvSpPr txBox="1">
            <a:spLocks noChangeArrowheads="1"/>
          </p:cNvSpPr>
          <p:nvPr/>
        </p:nvSpPr>
        <p:spPr bwMode="auto">
          <a:xfrm>
            <a:off x="3810000" y="2971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=</a:t>
            </a:r>
          </a:p>
        </p:txBody>
      </p:sp>
      <p:sp>
        <p:nvSpPr>
          <p:cNvPr id="109578" name="AutoShape 19"/>
          <p:cNvSpPr>
            <a:spLocks noChangeArrowheads="1"/>
          </p:cNvSpPr>
          <p:nvPr/>
        </p:nvSpPr>
        <p:spPr bwMode="auto">
          <a:xfrm>
            <a:off x="3048000" y="1981200"/>
            <a:ext cx="762000" cy="30480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9" name="AutoShape 21"/>
          <p:cNvSpPr>
            <a:spLocks noChangeArrowheads="1"/>
          </p:cNvSpPr>
          <p:nvPr/>
        </p:nvSpPr>
        <p:spPr bwMode="auto">
          <a:xfrm>
            <a:off x="5943600" y="1981200"/>
            <a:ext cx="609600" cy="30480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0" name="Text Box 22"/>
          <p:cNvSpPr txBox="1">
            <a:spLocks noChangeArrowheads="1"/>
          </p:cNvSpPr>
          <p:nvPr/>
        </p:nvSpPr>
        <p:spPr bwMode="auto">
          <a:xfrm>
            <a:off x="5410200" y="2895600"/>
            <a:ext cx="22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+</a:t>
            </a:r>
          </a:p>
        </p:txBody>
      </p:sp>
      <p:pic>
        <p:nvPicPr>
          <p:cNvPr id="109581" name="Picture 23" descr="image-15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17800"/>
            <a:ext cx="431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2" name="Line 24"/>
          <p:cNvSpPr>
            <a:spLocks noChangeShapeType="1"/>
          </p:cNvSpPr>
          <p:nvPr/>
        </p:nvSpPr>
        <p:spPr bwMode="auto">
          <a:xfrm flipV="1">
            <a:off x="2514600" y="2514600"/>
            <a:ext cx="8382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9583" name="Picture 36" descr="image-30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32000"/>
            <a:ext cx="1524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4" name="AutoShape 37"/>
          <p:cNvSpPr>
            <a:spLocks noChangeArrowheads="1"/>
          </p:cNvSpPr>
          <p:nvPr/>
        </p:nvSpPr>
        <p:spPr bwMode="auto">
          <a:xfrm>
            <a:off x="4267200" y="1981200"/>
            <a:ext cx="457200" cy="30480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16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How is the model estimated?</a:t>
            </a:r>
          </a:p>
        </p:txBody>
      </p:sp>
      <p:sp>
        <p:nvSpPr>
          <p:cNvPr id="1280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Depends on software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SPM:  Does not estimate     </a:t>
            </a:r>
          </a:p>
          <a:p>
            <a:pPr lvl="2" eaLnBrk="1" hangingPunct="1"/>
            <a:r>
              <a:rPr lang="en-US">
                <a:latin typeface="Arial" charset="0"/>
                <a:ea typeface="ＭＳ Ｐゴシック" charset="0"/>
              </a:rPr>
              <a:t>Due to a set of assumptions, estimation of        is unnecessary 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FSL: Bayesian approach to estimating </a:t>
            </a:r>
          </a:p>
          <a:p>
            <a:pPr lvl="1" eaLnBrk="1" hangingPunct="1"/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28003" name="Picture 5" descr="image-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514600"/>
            <a:ext cx="4429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4" name="Picture 6" descr="image-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886200"/>
            <a:ext cx="4429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27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SPM2</a:t>
            </a:r>
          </a:p>
        </p:txBody>
      </p:sp>
      <p:sp>
        <p:nvSpPr>
          <p:cNvPr id="1300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2578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Does not estimate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Assumes homogeneous variance across subjects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Assumes first level design is same across subjects</a:t>
            </a:r>
          </a:p>
        </p:txBody>
      </p:sp>
      <p:pic>
        <p:nvPicPr>
          <p:cNvPr id="130051" name="Picture 4" descr="image-1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66800"/>
            <a:ext cx="379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2" name="Picture 19" descr="image-3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81400"/>
            <a:ext cx="76835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3" name="Picture 20" descr="image-3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4648200"/>
            <a:ext cx="4445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4" name="Line 21"/>
          <p:cNvSpPr>
            <a:spLocks noChangeShapeType="1"/>
          </p:cNvSpPr>
          <p:nvPr/>
        </p:nvSpPr>
        <p:spPr bwMode="auto">
          <a:xfrm flipV="1">
            <a:off x="6324600" y="5105400"/>
            <a:ext cx="0" cy="5334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55" name="Text Box 22"/>
          <p:cNvSpPr txBox="1">
            <a:spLocks noChangeArrowheads="1"/>
          </p:cNvSpPr>
          <p:nvPr/>
        </p:nvSpPr>
        <p:spPr bwMode="auto">
          <a:xfrm>
            <a:off x="4648200" y="5562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OLS can be used</a:t>
            </a:r>
          </a:p>
        </p:txBody>
      </p:sp>
    </p:spTree>
    <p:extLst>
      <p:ext uri="{BB962C8B-B14F-4D97-AF65-F5344CB8AC3E}">
        <p14:creationId xmlns:p14="http://schemas.microsoft.com/office/powerpoint/2010/main" val="3911154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SPM2 : Single contrast per subject</a:t>
            </a:r>
          </a:p>
        </p:txBody>
      </p:sp>
      <p:pic>
        <p:nvPicPr>
          <p:cNvPr id="13209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7" t="9723" r="9631" b="10278"/>
          <a:stretch>
            <a:fillRect/>
          </a:stretch>
        </p:blipFill>
        <p:spPr bwMode="auto">
          <a:xfrm rot="5400000">
            <a:off x="-123825" y="3502025"/>
            <a:ext cx="320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099" name="Picture 7" descr="image-15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01850"/>
            <a:ext cx="16510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0" name="Picture 8" descr="image-1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003550"/>
            <a:ext cx="5207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1" name="Text Box 10"/>
          <p:cNvSpPr txBox="1">
            <a:spLocks noChangeArrowheads="1"/>
          </p:cNvSpPr>
          <p:nvPr/>
        </p:nvSpPr>
        <p:spPr bwMode="auto">
          <a:xfrm>
            <a:off x="1828800" y="301625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=</a:t>
            </a:r>
          </a:p>
        </p:txBody>
      </p:sp>
      <p:sp>
        <p:nvSpPr>
          <p:cNvPr id="132102" name="AutoShape 11"/>
          <p:cNvSpPr>
            <a:spLocks noChangeArrowheads="1"/>
          </p:cNvSpPr>
          <p:nvPr/>
        </p:nvSpPr>
        <p:spPr bwMode="auto">
          <a:xfrm>
            <a:off x="1066800" y="2025650"/>
            <a:ext cx="762000" cy="33528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3" name="AutoShape 12"/>
          <p:cNvSpPr>
            <a:spLocks noChangeArrowheads="1"/>
          </p:cNvSpPr>
          <p:nvPr/>
        </p:nvSpPr>
        <p:spPr bwMode="auto">
          <a:xfrm>
            <a:off x="2209800" y="2025650"/>
            <a:ext cx="533400" cy="33528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4" name="Text Box 14"/>
          <p:cNvSpPr txBox="1">
            <a:spLocks noChangeArrowheads="1"/>
          </p:cNvSpPr>
          <p:nvPr/>
        </p:nvSpPr>
        <p:spPr bwMode="auto">
          <a:xfrm>
            <a:off x="3429000" y="2940050"/>
            <a:ext cx="22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+</a:t>
            </a:r>
          </a:p>
        </p:txBody>
      </p:sp>
      <p:pic>
        <p:nvPicPr>
          <p:cNvPr id="132105" name="Picture 17" descr="image-2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16250"/>
            <a:ext cx="431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6" name="Text Box 22"/>
          <p:cNvSpPr txBox="1">
            <a:spLocks noChangeArrowheads="1"/>
          </p:cNvSpPr>
          <p:nvPr/>
        </p:nvSpPr>
        <p:spPr bwMode="auto">
          <a:xfrm>
            <a:off x="1524000" y="5759450"/>
            <a:ext cx="5943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>
                <a:solidFill>
                  <a:schemeClr val="folHlink"/>
                </a:solidFill>
              </a:rPr>
              <a:t>A one-sample T-test!</a:t>
            </a:r>
            <a:endParaRPr lang="en-US"/>
          </a:p>
        </p:txBody>
      </p:sp>
      <p:pic>
        <p:nvPicPr>
          <p:cNvPr id="132107" name="Picture 23" descr="image-3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4699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8" name="Picture 24" descr="image-32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2362200"/>
            <a:ext cx="4699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9" name="Line 25"/>
          <p:cNvSpPr>
            <a:spLocks noChangeShapeType="1"/>
          </p:cNvSpPr>
          <p:nvPr/>
        </p:nvSpPr>
        <p:spPr bwMode="auto">
          <a:xfrm>
            <a:off x="685800" y="1905000"/>
            <a:ext cx="762000" cy="3048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10" name="Line 26"/>
          <p:cNvSpPr>
            <a:spLocks noChangeShapeType="1"/>
          </p:cNvSpPr>
          <p:nvPr/>
        </p:nvSpPr>
        <p:spPr bwMode="auto">
          <a:xfrm flipV="1">
            <a:off x="762000" y="2514600"/>
            <a:ext cx="685800" cy="76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2111" name="Picture 29" descr="image-32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933700"/>
            <a:ext cx="3060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0560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SPM2 : Multiple contrasts per subject</a:t>
            </a:r>
          </a:p>
        </p:txBody>
      </p:sp>
      <p:pic>
        <p:nvPicPr>
          <p:cNvPr id="152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7" t="9723" r="9631" b="10278"/>
          <a:stretch>
            <a:fillRect/>
          </a:stretch>
        </p:blipFill>
        <p:spPr bwMode="auto">
          <a:xfrm rot="-5354084">
            <a:off x="97632" y="3602831"/>
            <a:ext cx="38862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34147" name="Line 8"/>
          <p:cNvSpPr>
            <a:spLocks noChangeShapeType="1"/>
          </p:cNvSpPr>
          <p:nvPr/>
        </p:nvSpPr>
        <p:spPr bwMode="auto">
          <a:xfrm>
            <a:off x="1447800" y="1524000"/>
            <a:ext cx="533400" cy="457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48" name="Line 9"/>
          <p:cNvSpPr>
            <a:spLocks noChangeShapeType="1"/>
          </p:cNvSpPr>
          <p:nvPr/>
        </p:nvSpPr>
        <p:spPr bwMode="auto">
          <a:xfrm>
            <a:off x="1447800" y="2133600"/>
            <a:ext cx="4572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49" name="Line 10"/>
          <p:cNvSpPr>
            <a:spLocks noChangeShapeType="1"/>
          </p:cNvSpPr>
          <p:nvPr/>
        </p:nvSpPr>
        <p:spPr bwMode="auto">
          <a:xfrm flipV="1">
            <a:off x="1447800" y="2362200"/>
            <a:ext cx="533400" cy="381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4150" name="Picture 11" descr="image-2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28800"/>
            <a:ext cx="3524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51" name="Picture 13" descr="image-2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111500"/>
            <a:ext cx="3937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52" name="Picture 14" descr="image-2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314700"/>
            <a:ext cx="279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53" name="Text Box 15"/>
          <p:cNvSpPr txBox="1">
            <a:spLocks noChangeArrowheads="1"/>
          </p:cNvSpPr>
          <p:nvPr/>
        </p:nvSpPr>
        <p:spPr bwMode="auto">
          <a:xfrm>
            <a:off x="2514600" y="3200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=</a:t>
            </a:r>
          </a:p>
        </p:txBody>
      </p:sp>
      <p:sp>
        <p:nvSpPr>
          <p:cNvPr id="134154" name="Text Box 16"/>
          <p:cNvSpPr txBox="1">
            <a:spLocks noChangeArrowheads="1"/>
          </p:cNvSpPr>
          <p:nvPr/>
        </p:nvSpPr>
        <p:spPr bwMode="auto">
          <a:xfrm>
            <a:off x="4953000" y="3200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+</a:t>
            </a:r>
          </a:p>
        </p:txBody>
      </p:sp>
      <p:pic>
        <p:nvPicPr>
          <p:cNvPr id="134155" name="Picture 18" descr="image-22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038600"/>
            <a:ext cx="29718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56" name="Picture 19" descr="image-3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546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57" name="Picture 20" descr="image-3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546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58" name="Picture 21" descr="image-31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546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59" name="AutoShape 22"/>
          <p:cNvSpPr>
            <a:spLocks noChangeArrowheads="1"/>
          </p:cNvSpPr>
          <p:nvPr/>
        </p:nvSpPr>
        <p:spPr bwMode="auto">
          <a:xfrm>
            <a:off x="1600200" y="1752600"/>
            <a:ext cx="838200" cy="41910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60" name="AutoShape 23"/>
          <p:cNvSpPr>
            <a:spLocks noChangeArrowheads="1"/>
          </p:cNvSpPr>
          <p:nvPr/>
        </p:nvSpPr>
        <p:spPr bwMode="auto">
          <a:xfrm>
            <a:off x="3124200" y="1752600"/>
            <a:ext cx="533400" cy="41910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61" name="AutoShape 24"/>
          <p:cNvSpPr>
            <a:spLocks noChangeArrowheads="1"/>
          </p:cNvSpPr>
          <p:nvPr/>
        </p:nvSpPr>
        <p:spPr bwMode="auto">
          <a:xfrm>
            <a:off x="3886200" y="3048000"/>
            <a:ext cx="533400" cy="9144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62" name="Line 25"/>
          <p:cNvSpPr>
            <a:spLocks noChangeShapeType="1"/>
          </p:cNvSpPr>
          <p:nvPr/>
        </p:nvSpPr>
        <p:spPr bwMode="auto">
          <a:xfrm>
            <a:off x="7848600" y="4724400"/>
            <a:ext cx="457200" cy="0"/>
          </a:xfrm>
          <a:prstGeom prst="line">
            <a:avLst/>
          </a:prstGeom>
          <a:noFill/>
          <a:ln w="76200" cmpd="tri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63" name="Line 26"/>
          <p:cNvSpPr>
            <a:spLocks noChangeShapeType="1"/>
          </p:cNvSpPr>
          <p:nvPr/>
        </p:nvSpPr>
        <p:spPr bwMode="auto">
          <a:xfrm flipV="1">
            <a:off x="7162800" y="4800600"/>
            <a:ext cx="609600" cy="6096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64" name="Text Box 27"/>
          <p:cNvSpPr txBox="1">
            <a:spLocks noChangeArrowheads="1"/>
          </p:cNvSpPr>
          <p:nvPr/>
        </p:nvSpPr>
        <p:spPr bwMode="auto">
          <a:xfrm>
            <a:off x="4953000" y="54102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Global correlation estimate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6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Mixed Model Motivation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Start with a simple ANOVA example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Study:  Is hair length different between males and females?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5310350"/>
            <a:ext cx="7900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t>BTW, this example originally came from </a:t>
            </a:r>
            <a:r>
              <a:rPr lang="en-US" sz="3200" dirty="0" err="1" smtClean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t>Friston</a:t>
            </a:r>
            <a:r>
              <a:rPr lang="en-US" sz="3200" dirty="0" smtClean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t> and Holmes</a:t>
            </a:r>
            <a:endParaRPr lang="en-US" sz="3200" dirty="0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63376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SPM2 : Summary</a:t>
            </a:r>
          </a:p>
        </p:txBody>
      </p:sp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Multiple contrasts per subject can enter second level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Contrasts can be correlated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T and F-tests are possible  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Special case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One contrast per subject…Reduces to T-test!</a:t>
            </a:r>
          </a:p>
        </p:txBody>
      </p:sp>
    </p:spTree>
    <p:extLst>
      <p:ext uri="{BB962C8B-B14F-4D97-AF65-F5344CB8AC3E}">
        <p14:creationId xmlns:p14="http://schemas.microsoft.com/office/powerpoint/2010/main" val="987443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SPM2</a:t>
            </a:r>
          </a:p>
        </p:txBody>
      </p:sp>
      <p:sp>
        <p:nvSpPr>
          <p:cNvPr id="138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Pros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Model is easy to estimate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Model is easy to understand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Multiple contrasts can enter the group model and are </a:t>
            </a:r>
            <a:r>
              <a:rPr lang="en-US" i="1">
                <a:latin typeface="Arial" charset="0"/>
                <a:ea typeface="ＭＳ Ｐゴシック" charset="0"/>
              </a:rPr>
              <a:t>not</a:t>
            </a:r>
            <a:r>
              <a:rPr lang="en-US">
                <a:latin typeface="Arial" charset="0"/>
                <a:ea typeface="ＭＳ Ｐゴシック" charset="0"/>
              </a:rPr>
              <a:t> considered independent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Global covariance estimate (same across voxels)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Assumes variance is homogeneous across subjects</a:t>
            </a:r>
          </a:p>
        </p:txBody>
      </p:sp>
    </p:spTree>
    <p:extLst>
      <p:ext uri="{BB962C8B-B14F-4D97-AF65-F5344CB8AC3E}">
        <p14:creationId xmlns:p14="http://schemas.microsoft.com/office/powerpoint/2010/main" val="872112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FSL: FMRIB Software Library</a:t>
            </a:r>
          </a:p>
        </p:txBody>
      </p:sp>
      <p:sp>
        <p:nvSpPr>
          <p:cNvPr id="140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7244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Bayesian approach to estimating model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Inference is based on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posterior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distribution of the data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      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Parameters of interest are treated as random</a:t>
            </a:r>
          </a:p>
          <a:p>
            <a:pPr eaLnBrk="1" hangingPunct="1">
              <a:buFontTx/>
              <a:buNone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40291" name="Picture 9" descr="image-3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657600"/>
            <a:ext cx="25146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044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FSL : Second Level Estimation</a:t>
            </a:r>
          </a:p>
        </p:txBody>
      </p:sp>
      <p:sp>
        <p:nvSpPr>
          <p:cNvPr id="142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Flame 1:  Maximum a posteriori (MAP) estimate of       found iteratively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Assumes degrees of freedom,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Flame 2: Slower MCMC method of estimation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Applied to voxels close to threshold in step 1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Fine tunes estimates of  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Details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 Woolrich et al.  NI (2004) 1732-47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42339" name="Picture 4" descr="image-1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133600"/>
            <a:ext cx="4429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340" name="Picture 5" descr="image-33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2730500"/>
            <a:ext cx="19431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341" name="Picture 7" descr="image-34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445000"/>
            <a:ext cx="1333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12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FSL</a:t>
            </a:r>
          </a:p>
        </p:txBody>
      </p:sp>
      <p:sp>
        <p:nvSpPr>
          <p:cNvPr id="144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768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Pros	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When single contrast is taken to the second level, </a:t>
            </a:r>
            <a:r>
              <a:rPr lang="en-US" dirty="0" smtClean="0">
                <a:latin typeface="Arial" charset="0"/>
                <a:ea typeface="ＭＳ Ｐゴシック" charset="0"/>
              </a:rPr>
              <a:t>~equivalent </a:t>
            </a:r>
            <a:r>
              <a:rPr lang="en-US" dirty="0">
                <a:latin typeface="Arial" charset="0"/>
                <a:ea typeface="ＭＳ Ｐゴシック" charset="0"/>
              </a:rPr>
              <a:t>to all-in-one model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Within-subject variances are carried to the second level</a:t>
            </a:r>
          </a:p>
          <a:p>
            <a:pPr lvl="2" eaLnBrk="1" hangingPunct="1"/>
            <a:r>
              <a:rPr lang="en-US" dirty="0">
                <a:latin typeface="Arial" charset="0"/>
                <a:ea typeface="ＭＳ Ｐゴシック" charset="0"/>
              </a:rPr>
              <a:t>Heterogeneity across subjects is modeled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Cons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Multiple contrasts in the group model are assumed to be independent</a:t>
            </a:r>
          </a:p>
        </p:txBody>
      </p:sp>
    </p:spTree>
    <p:extLst>
      <p:ext uri="{BB962C8B-B14F-4D97-AF65-F5344CB8AC3E}">
        <p14:creationId xmlns:p14="http://schemas.microsoft.com/office/powerpoint/2010/main" val="1031747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Which software?</a:t>
            </a:r>
          </a:p>
        </p:txBody>
      </p:sp>
      <p:sp>
        <p:nvSpPr>
          <p:cNvPr id="146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FSL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best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for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heteroscedastic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variances </a:t>
            </a:r>
          </a:p>
          <a:p>
            <a:pPr lvl="2" eaLnBrk="1" hangingPunct="1"/>
            <a:r>
              <a:rPr lang="en-US" dirty="0">
                <a:latin typeface="Arial" charset="0"/>
                <a:ea typeface="ＭＳ Ｐゴシック" charset="0"/>
              </a:rPr>
              <a:t>Different number of trials per subject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SPM best for multiple correlated contrasts at group level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Other differences in first level modeling may sway users one way or another</a:t>
            </a:r>
          </a:p>
        </p:txBody>
      </p:sp>
    </p:spTree>
    <p:extLst>
      <p:ext uri="{BB962C8B-B14F-4D97-AF65-F5344CB8AC3E}">
        <p14:creationId xmlns:p14="http://schemas.microsoft.com/office/powerpoint/2010/main" val="2534287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primary difference between FSL and SPM?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4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8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Start: 1 hair per person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Two sources of variability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Variance of hair length within person 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Variance of hair length between people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Assume within-subject variance is 1</a:t>
            </a:r>
          </a:p>
        </p:txBody>
      </p:sp>
    </p:spTree>
    <p:extLst>
      <p:ext uri="{BB962C8B-B14F-4D97-AF65-F5344CB8AC3E}">
        <p14:creationId xmlns:p14="http://schemas.microsoft.com/office/powerpoint/2010/main" val="3657383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31"/>
          <a:stretch>
            <a:fillRect/>
          </a:stretch>
        </p:blipFill>
        <p:spPr bwMode="auto">
          <a:xfrm>
            <a:off x="838200" y="533400"/>
            <a:ext cx="768985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602" name="Text Box 5"/>
          <p:cNvSpPr txBox="1">
            <a:spLocks noChangeArrowheads="1"/>
          </p:cNvSpPr>
          <p:nvPr/>
        </p:nvSpPr>
        <p:spPr bwMode="auto">
          <a:xfrm>
            <a:off x="1981200" y="4572000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Each distribution has a variance of 1</a:t>
            </a:r>
          </a:p>
        </p:txBody>
      </p:sp>
    </p:spTree>
    <p:extLst>
      <p:ext uri="{BB962C8B-B14F-4D97-AF65-F5344CB8AC3E}">
        <p14:creationId xmlns:p14="http://schemas.microsoft.com/office/powerpoint/2010/main" val="312054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9">
      <a:dk1>
        <a:srgbClr val="336699"/>
      </a:dk1>
      <a:lt1>
        <a:srgbClr val="FFFFFF"/>
      </a:lt1>
      <a:dk2>
        <a:srgbClr val="000000"/>
      </a:dk2>
      <a:lt2>
        <a:srgbClr val="E3EBF1"/>
      </a:lt2>
      <a:accent1>
        <a:srgbClr val="003399"/>
      </a:accent1>
      <a:accent2>
        <a:srgbClr val="468A4B"/>
      </a:accent2>
      <a:accent3>
        <a:srgbClr val="AAAAAA"/>
      </a:accent3>
      <a:accent4>
        <a:srgbClr val="DADADA"/>
      </a:accent4>
      <a:accent5>
        <a:srgbClr val="AAADCA"/>
      </a:accent5>
      <a:accent6>
        <a:srgbClr val="3F7D43"/>
      </a:accent6>
      <a:hlink>
        <a:srgbClr val="66CCFF"/>
      </a:hlink>
      <a:folHlink>
        <a:srgbClr val="F0E5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" b="0" i="0" u="none" strike="noStrike" cap="none" normalizeH="0" baseline="0">
            <a:ln>
              <a:noFill/>
            </a:ln>
            <a:solidFill>
              <a:srgbClr val="E9080E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" b="0" i="0" u="none" strike="noStrike" cap="none" normalizeH="0" baseline="0">
            <a:ln>
              <a:noFill/>
            </a:ln>
            <a:solidFill>
              <a:srgbClr val="E9080E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1247</TotalTime>
  <Words>1474</Words>
  <Application>Microsoft Macintosh PowerPoint</Application>
  <PresentationFormat>On-screen Show (4:3)</PresentationFormat>
  <Paragraphs>415</Paragraphs>
  <Slides>77</Slides>
  <Notes>65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Blank Presentation</vt:lpstr>
      <vt:lpstr>Group analysis</vt:lpstr>
      <vt:lpstr>Paper</vt:lpstr>
      <vt:lpstr>Motivation</vt:lpstr>
      <vt:lpstr>Where we’re going</vt:lpstr>
      <vt:lpstr>Where we’re going</vt:lpstr>
      <vt:lpstr>Mixed Model Motivation</vt:lpstr>
      <vt:lpstr>Mixed Model Motivation</vt:lpstr>
      <vt:lpstr>Start: 1 hair per person</vt:lpstr>
      <vt:lpstr>PowerPoint Presentation</vt:lpstr>
      <vt:lpstr>Fixed effects analysis</vt:lpstr>
      <vt:lpstr>PowerPoint Presentation</vt:lpstr>
      <vt:lpstr>Mixed effects</vt:lpstr>
      <vt:lpstr>Mixed effects</vt:lpstr>
      <vt:lpstr>PowerPoint Presentation</vt:lpstr>
      <vt:lpstr>Multiple hairs per subject</vt:lpstr>
      <vt:lpstr>Multiple hairs per subject</vt:lpstr>
      <vt:lpstr>Wrong model leads to wrong conclusion</vt:lpstr>
      <vt:lpstr>Wrong model leads to wrong conclusion</vt:lpstr>
      <vt:lpstr>Mixed Model Comments</vt:lpstr>
      <vt:lpstr>PowerPoint Presentation</vt:lpstr>
      <vt:lpstr>PowerPoint Presentation</vt:lpstr>
      <vt:lpstr>PowerPoint Presentation</vt:lpstr>
      <vt:lpstr>PowerPoint Presentation</vt:lpstr>
      <vt:lpstr>Take away</vt:lpstr>
      <vt:lpstr>Take away</vt:lpstr>
      <vt:lpstr>Where we’re going</vt:lpstr>
      <vt:lpstr>Moving forward with hair example</vt:lpstr>
      <vt:lpstr>Fixed effects model:  modeling the mean of 3 females, 20 hairs</vt:lpstr>
      <vt:lpstr>Mixed Effects Model</vt:lpstr>
      <vt:lpstr>Mixed Effects Model</vt:lpstr>
      <vt:lpstr>Mixed Effects Model</vt:lpstr>
      <vt:lpstr>Mixed Effects Model</vt:lpstr>
      <vt:lpstr>Mixed Effects Model:   All-In-One</vt:lpstr>
      <vt:lpstr>How does this relate to fMRI?</vt:lpstr>
      <vt:lpstr>Mixed Model for fMRI Data</vt:lpstr>
      <vt:lpstr>PowerPoint Presentation</vt:lpstr>
      <vt:lpstr>Yuck!</vt:lpstr>
      <vt:lpstr>Recall the two stages</vt:lpstr>
      <vt:lpstr>Two-Stage Summary Statistics</vt:lpstr>
      <vt:lpstr>Two-Stage Summary Statistics</vt:lpstr>
      <vt:lpstr>Two-Stage Summary Statistics</vt:lpstr>
      <vt:lpstr>Two-Stage Model</vt:lpstr>
      <vt:lpstr>Two-Stage Model</vt:lpstr>
      <vt:lpstr>Two-Stage Model</vt:lpstr>
      <vt:lpstr>Two-Stage Model</vt:lpstr>
      <vt:lpstr>Two-Stage Model</vt:lpstr>
      <vt:lpstr>Two-Stage Model</vt:lpstr>
      <vt:lpstr>Take away</vt:lpstr>
      <vt:lpstr>Where we’re going</vt:lpstr>
      <vt:lpstr>Two-Stage Summary Statistics</vt:lpstr>
      <vt:lpstr>Two Stage Model fMRI</vt:lpstr>
      <vt:lpstr>Stage 1: Subject Model</vt:lpstr>
      <vt:lpstr>Stage 1: Estimation</vt:lpstr>
      <vt:lpstr>Stage 1: Estimation</vt:lpstr>
      <vt:lpstr>Stage 1: Estimation</vt:lpstr>
      <vt:lpstr>Stage 2: Group Model</vt:lpstr>
      <vt:lpstr>Stage 2: Estimation</vt:lpstr>
      <vt:lpstr>Stage 2: Estimation</vt:lpstr>
      <vt:lpstr>Stage 2: Estimation</vt:lpstr>
      <vt:lpstr>Stage 2: Estimation</vt:lpstr>
      <vt:lpstr>Take away</vt:lpstr>
      <vt:lpstr>Take away</vt:lpstr>
      <vt:lpstr>Where we’re going</vt:lpstr>
      <vt:lpstr>Stage 1: Subject Model</vt:lpstr>
      <vt:lpstr>Stage 2: Group Model</vt:lpstr>
      <vt:lpstr>How is the model estimated?</vt:lpstr>
      <vt:lpstr>SPM2</vt:lpstr>
      <vt:lpstr>SPM2 : Single contrast per subject</vt:lpstr>
      <vt:lpstr>SPM2 : Multiple contrasts per subject</vt:lpstr>
      <vt:lpstr>SPM2 : Summary</vt:lpstr>
      <vt:lpstr>SPM2</vt:lpstr>
      <vt:lpstr>FSL: FMRIB Software Library</vt:lpstr>
      <vt:lpstr>FSL : Second Level Estimation</vt:lpstr>
      <vt:lpstr>FSL</vt:lpstr>
      <vt:lpstr>Which software?</vt:lpstr>
      <vt:lpstr>Take away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analysis</dc:title>
  <dc:creator>Jeanette Mumford</dc:creator>
  <cp:lastModifiedBy>Jeanette Mumford</cp:lastModifiedBy>
  <cp:revision>14</cp:revision>
  <dcterms:created xsi:type="dcterms:W3CDTF">2016-08-09T23:23:33Z</dcterms:created>
  <dcterms:modified xsi:type="dcterms:W3CDTF">2017-11-17T21:58:02Z</dcterms:modified>
</cp:coreProperties>
</file>