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53"/>
  </p:notesMasterIdLst>
  <p:sldIdLst>
    <p:sldId id="256" r:id="rId2"/>
    <p:sldId id="29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84" r:id="rId17"/>
    <p:sldId id="300" r:id="rId18"/>
    <p:sldId id="301" r:id="rId19"/>
    <p:sldId id="302" r:id="rId20"/>
    <p:sldId id="303" r:id="rId21"/>
    <p:sldId id="304" r:id="rId22"/>
    <p:sldId id="305" r:id="rId23"/>
    <p:sldId id="299" r:id="rId24"/>
    <p:sldId id="320" r:id="rId25"/>
    <p:sldId id="321" r:id="rId26"/>
    <p:sldId id="322" r:id="rId27"/>
    <p:sldId id="323" r:id="rId28"/>
    <p:sldId id="260" r:id="rId29"/>
    <p:sldId id="261" r:id="rId30"/>
    <p:sldId id="262" r:id="rId31"/>
    <p:sldId id="263" r:id="rId32"/>
    <p:sldId id="264" r:id="rId33"/>
    <p:sldId id="265" r:id="rId34"/>
    <p:sldId id="267" r:id="rId35"/>
    <p:sldId id="268" r:id="rId36"/>
    <p:sldId id="269" r:id="rId37"/>
    <p:sldId id="270" r:id="rId38"/>
    <p:sldId id="275" r:id="rId39"/>
    <p:sldId id="324" r:id="rId40"/>
    <p:sldId id="332" r:id="rId41"/>
    <p:sldId id="335" r:id="rId42"/>
    <p:sldId id="333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4" r:id="rId51"/>
    <p:sldId id="28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89" autoAdjust="0"/>
  </p:normalViewPr>
  <p:slideViewPr>
    <p:cSldViewPr snapToGrid="0" snapToObjects="1">
      <p:cViewPr>
        <p:scale>
          <a:sx n="90" d="100"/>
          <a:sy n="90" d="100"/>
        </p:scale>
        <p:origin x="-9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B12F-C013-3040-B987-A9AC187054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100DA-006A-DA4A-A814-914E19B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time and trim.  I only have 30 minutes!!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100DA-006A-DA4A-A814-914E19BBC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1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C6F989-AD7F-7947-B0F8-C6D01DA7DBD2}" type="slidenum">
              <a:rPr lang="en-US" sz="1200">
                <a:solidFill>
                  <a:prstClr val="black"/>
                </a:solidFill>
              </a:rPr>
              <a:pPr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C6F989-AD7F-7947-B0F8-C6D01DA7DBD2}" type="slidenum">
              <a:rPr lang="en-US" sz="1200">
                <a:solidFill>
                  <a:prstClr val="black"/>
                </a:solidFill>
              </a:rPr>
              <a:pPr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19CB12-D670-324F-9E48-6B603812B286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11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6C14-148D-B14B-B6B8-9BA3654B920C}" type="slidenum">
              <a:rPr lang="en-US"/>
              <a:pPr/>
              <a:t>25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6C14-148D-B14B-B6B8-9BA3654B920C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6C14-148D-B14B-B6B8-9BA3654B920C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ED894-23EE-9F40-BA73-5297A12BAFAD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DA280-C5EE-8146-A806-F9E3F11A45C9}" type="slidenum">
              <a:rPr lang="en-US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25405-4CF5-C043-8752-4E60D728EF13}" type="slidenum">
              <a:rPr lang="en-US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A858E-056C-9647-99E2-B7D29977542D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5FBB43-AC51-B845-8F1E-1AF47AE956EA}" type="slidenum">
              <a:rPr lang="en-US" sz="1200">
                <a:solidFill>
                  <a:prstClr val="black"/>
                </a:solidFill>
              </a:rPr>
              <a:pPr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C6F39-7692-624F-B4AD-9F3A92A88FE3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66D939-E465-D541-A6E1-858D65D30E15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4BF8D1-9818-E143-B49A-F29F1309BDCC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4D0F4-4406-4248-AA73-6D28D70C58A0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22CADE-4E9C-3B4F-B768-BE178EFB091E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FB45C7-5920-A64A-B32A-724A40E3CF61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9BFC36-773B-0247-8C2E-94F9A6B88BA9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755D47-A788-9B45-8EE2-DDD1FA58DF20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D1A986-88AD-3C40-B28B-4A7EE20CBA94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47A692-5AF2-D242-B6C4-E697C9E8EBE0}" type="slidenum">
              <a:rPr lang="en-US" sz="1200">
                <a:solidFill>
                  <a:prstClr val="black"/>
                </a:solidFill>
              </a:rPr>
              <a:pPr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252F9F-E28E-084A-9A1E-1C15EA6EA0EF}" type="slidenum">
              <a:rPr lang="en-US" sz="1200">
                <a:solidFill>
                  <a:prstClr val="black"/>
                </a:solidFill>
              </a:rPr>
              <a:pPr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F2D8B3-898F-E04A-B46B-45B686EF9627}" type="slidenum">
              <a:rPr lang="en-US" sz="1200">
                <a:solidFill>
                  <a:prstClr val="black"/>
                </a:solidFill>
              </a:rPr>
              <a:pPr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19DDB5-2E5E-0B4F-AB08-CC290CC200D3}" type="slidenum">
              <a:rPr lang="en-US" sz="1200">
                <a:solidFill>
                  <a:prstClr val="black"/>
                </a:solidFill>
              </a:rPr>
              <a:pPr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198719-87FA-7746-A4BC-E83422BB63E6}" type="slidenum">
              <a:rPr lang="en-US" sz="1200">
                <a:solidFill>
                  <a:prstClr val="black"/>
                </a:solidFill>
              </a:rPr>
              <a:pPr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61731F-76FC-8744-BFD2-5C196F788FD4}" type="slidenum">
              <a:rPr lang="en-US" sz="1200">
                <a:solidFill>
                  <a:prstClr val="black"/>
                </a:solidFill>
              </a:rPr>
              <a:pPr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71001D-5BC8-AE4A-8A9F-CC9522D4F764}" type="slidenum">
              <a:rPr lang="en-US" sz="1200">
                <a:solidFill>
                  <a:prstClr val="black"/>
                </a:solidFill>
              </a:rPr>
              <a:pPr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D978-C16A-0349-926E-AC22756FC3A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for fMRI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Jeanette Mumford</a:t>
            </a:r>
          </a:p>
          <a:p>
            <a:r>
              <a:rPr lang="en-US" dirty="0" smtClean="0"/>
              <a:t>University of Wisconsin - Madison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5814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5634038"/>
            <a:ext cx="1371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(Power)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6340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II err.)</a:t>
            </a:r>
          </a:p>
        </p:txBody>
      </p:sp>
    </p:spTree>
    <p:extLst>
      <p:ext uri="{BB962C8B-B14F-4D97-AF65-F5344CB8AC3E}">
        <p14:creationId xmlns:p14="http://schemas.microsoft.com/office/powerpoint/2010/main" val="77594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5200" y="5634038"/>
            <a:ext cx="1371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(Power)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6340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II err.)</a:t>
            </a:r>
          </a:p>
        </p:txBody>
      </p:sp>
    </p:spTree>
    <p:extLst>
      <p:ext uri="{BB962C8B-B14F-4D97-AF65-F5344CB8AC3E}">
        <p14:creationId xmlns:p14="http://schemas.microsoft.com/office/powerpoint/2010/main" val="227946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950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5200" y="5634038"/>
            <a:ext cx="1371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(Power)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6340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II err.)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5181600"/>
            <a:ext cx="2057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 err.)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5181600"/>
            <a:ext cx="137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(Correct)</a:t>
            </a:r>
          </a:p>
        </p:txBody>
      </p:sp>
    </p:spTree>
    <p:extLst>
      <p:ext uri="{BB962C8B-B14F-4D97-AF65-F5344CB8AC3E}">
        <p14:creationId xmlns:p14="http://schemas.microsoft.com/office/powerpoint/2010/main" val="157939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80</a:t>
            </a:r>
            <a:r>
              <a:rPr lang="en-US" dirty="0">
                <a:latin typeface="Calibri" charset="0"/>
              </a:rPr>
              <a:t>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130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970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80</a:t>
            </a:r>
            <a:r>
              <a:rPr lang="en-US" dirty="0">
                <a:latin typeface="Calibri" charset="0"/>
              </a:rPr>
              <a:t>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130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970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53945" y="5222425"/>
            <a:ext cx="656456" cy="428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6223" y="2982204"/>
            <a:ext cx="2896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/>
              </a:rPr>
              <a:t>focus is on controlling this number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10401" y="4109449"/>
            <a:ext cx="2511658" cy="1369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5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type 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enough tests, you’ll find something that is significant</a:t>
            </a:r>
          </a:p>
          <a:p>
            <a:pPr lvl="1"/>
            <a:r>
              <a:rPr lang="en-US" dirty="0" smtClean="0"/>
              <a:t>This doesn’t mean it is truly significant</a:t>
            </a:r>
          </a:p>
          <a:p>
            <a:pPr lvl="1"/>
            <a:r>
              <a:rPr lang="en-US" dirty="0" smtClean="0"/>
              <a:t>If you run 20 tests with a 5% threshold on type I errors, you </a:t>
            </a:r>
            <a:r>
              <a:rPr lang="en-US" i="1" dirty="0" smtClean="0"/>
              <a:t>expect</a:t>
            </a:r>
            <a:r>
              <a:rPr lang="en-US" dirty="0" smtClean="0"/>
              <a:t> to have at least 1 significant test</a:t>
            </a:r>
          </a:p>
          <a:p>
            <a:pPr lvl="2"/>
            <a:r>
              <a:rPr lang="en-US" dirty="0" smtClean="0"/>
              <a:t>This would be a false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3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 smtClean="0"/>
              <a:t>Use p &lt; 0.05 at each voxel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78417" y="2360083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179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78417" y="3026833"/>
            <a:ext cx="7503583" cy="13229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401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78417" y="3725333"/>
            <a:ext cx="7503583" cy="624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401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401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What is type I error?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Understand different </a:t>
            </a:r>
            <a:r>
              <a:rPr lang="en-US" i="1" dirty="0" smtClean="0"/>
              <a:t>statistics</a:t>
            </a:r>
            <a:r>
              <a:rPr lang="en-US" dirty="0" smtClean="0"/>
              <a:t> we can use</a:t>
            </a:r>
            <a:endParaRPr lang="en-US" i="1" dirty="0" smtClean="0"/>
          </a:p>
          <a:p>
            <a:pPr lvl="1"/>
            <a:r>
              <a:rPr lang="en-US" dirty="0" smtClean="0"/>
              <a:t>Understand the types of error rates</a:t>
            </a:r>
          </a:p>
          <a:p>
            <a:pPr lvl="1"/>
            <a:endParaRPr lang="en-US" dirty="0"/>
          </a:p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Parametric </a:t>
            </a:r>
            <a:r>
              <a:rPr lang="en-US" dirty="0" err="1" smtClean="0"/>
              <a:t>vs</a:t>
            </a:r>
            <a:r>
              <a:rPr lang="en-US" dirty="0" smtClean="0"/>
              <a:t> Nonparametric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401" y="5132918"/>
            <a:ext cx="7503583" cy="161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401" y="5503332"/>
            <a:ext cx="7503583" cy="12424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 smtClean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92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Family wise error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Probability of </a:t>
            </a:r>
            <a:r>
              <a:rPr lang="en-US" i="1" dirty="0" smtClean="0">
                <a:solidFill>
                  <a:srgbClr val="FF0000"/>
                </a:solidFill>
              </a:rPr>
              <a:t>any</a:t>
            </a:r>
            <a:r>
              <a:rPr lang="en-US" dirty="0" smtClean="0">
                <a:solidFill>
                  <a:srgbClr val="FF0000"/>
                </a:solidFill>
              </a:rPr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Clusterwise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630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52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952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3952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952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3952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952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0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1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486400"/>
            <a:ext cx="684213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2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3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5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6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7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8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9" name="Picture 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0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8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1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428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2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3" name="Picture 3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2428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4" name="Picture 3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2428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5" name="Picture 3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2428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6" name="Picture 3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428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30" name="Rectangle 3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Error Rate</a:t>
            </a:r>
            <a:br>
              <a:rPr lang="en-US" dirty="0" smtClean="0"/>
            </a:br>
            <a:r>
              <a:rPr lang="en-US" dirty="0" smtClean="0"/>
              <a:t>Illustration:</a:t>
            </a:r>
          </a:p>
        </p:txBody>
      </p:sp>
      <p:sp>
        <p:nvSpPr>
          <p:cNvPr id="127008" name="Rectangle 35"/>
          <p:cNvSpPr>
            <a:spLocks noChangeAspect="1" noChangeArrowheads="1"/>
          </p:cNvSpPr>
          <p:nvPr/>
        </p:nvSpPr>
        <p:spPr bwMode="auto">
          <a:xfrm>
            <a:off x="4295775" y="3571875"/>
            <a:ext cx="779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>
                <a:latin typeface="Times New Roman" charset="0"/>
              </a:rPr>
              <a:t>Signal</a:t>
            </a:r>
          </a:p>
        </p:txBody>
      </p:sp>
      <p:sp>
        <p:nvSpPr>
          <p:cNvPr id="127009" name="Rectangle 36"/>
          <p:cNvSpPr>
            <a:spLocks noChangeAspect="1" noChangeArrowheads="1"/>
          </p:cNvSpPr>
          <p:nvPr/>
        </p:nvSpPr>
        <p:spPr bwMode="auto">
          <a:xfrm>
            <a:off x="3860800" y="5105400"/>
            <a:ext cx="166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>
                <a:latin typeface="Times New Roman" charset="0"/>
              </a:rPr>
              <a:t>Signal+Noise</a:t>
            </a:r>
          </a:p>
        </p:txBody>
      </p:sp>
      <p:sp>
        <p:nvSpPr>
          <p:cNvPr id="127010" name="Rectangle 37"/>
          <p:cNvSpPr>
            <a:spLocks noChangeAspect="1" noChangeArrowheads="1"/>
          </p:cNvSpPr>
          <p:nvPr/>
        </p:nvSpPr>
        <p:spPr bwMode="auto">
          <a:xfrm>
            <a:off x="4324350" y="2009775"/>
            <a:ext cx="71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>
                <a:latin typeface="Times New Roman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7684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187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842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5" name="Rectangle 25"/>
          <p:cNvSpPr>
            <a:spLocks noChangeAspect="1" noChangeArrowheads="1"/>
          </p:cNvSpPr>
          <p:nvPr/>
        </p:nvSpPr>
        <p:spPr bwMode="auto">
          <a:xfrm>
            <a:off x="7364413" y="3916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FWE</a:t>
            </a:r>
          </a:p>
        </p:txBody>
      </p:sp>
      <p:sp>
        <p:nvSpPr>
          <p:cNvPr id="56346" name="Freeform 26"/>
          <p:cNvSpPr>
            <a:spLocks noChangeAspect="1"/>
          </p:cNvSpPr>
          <p:nvPr/>
        </p:nvSpPr>
        <p:spPr bwMode="auto">
          <a:xfrm>
            <a:off x="554038" y="3340100"/>
            <a:ext cx="336550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29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Freeform 33"/>
          <p:cNvSpPr>
            <a:spLocks noChangeAspect="1"/>
          </p:cNvSpPr>
          <p:nvPr/>
        </p:nvSpPr>
        <p:spPr bwMode="auto">
          <a:xfrm>
            <a:off x="142398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Freeform 36"/>
          <p:cNvSpPr>
            <a:spLocks noChangeAspect="1"/>
          </p:cNvSpPr>
          <p:nvPr/>
        </p:nvSpPr>
        <p:spPr bwMode="auto">
          <a:xfrm>
            <a:off x="228123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Rectangle 42"/>
          <p:cNvSpPr>
            <a:spLocks noChangeAspect="1" noChangeArrowheads="1"/>
          </p:cNvSpPr>
          <p:nvPr/>
        </p:nvSpPr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3"/>
          <p:cNvSpPr>
            <a:spLocks noChangeAspect="1"/>
          </p:cNvSpPr>
          <p:nvPr/>
        </p:nvSpPr>
        <p:spPr bwMode="auto">
          <a:xfrm>
            <a:off x="3136900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47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9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0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Rectangle 52"/>
          <p:cNvSpPr>
            <a:spLocks noChangeAspect="1" noChangeArrowheads="1"/>
          </p:cNvSpPr>
          <p:nvPr/>
        </p:nvSpPr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Freeform 53"/>
          <p:cNvSpPr>
            <a:spLocks noChangeAspect="1"/>
          </p:cNvSpPr>
          <p:nvPr/>
        </p:nvSpPr>
        <p:spPr bwMode="auto">
          <a:xfrm>
            <a:off x="3994150" y="3340100"/>
            <a:ext cx="322263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Freeform 62"/>
          <p:cNvSpPr>
            <a:spLocks noChangeAspect="1"/>
          </p:cNvSpPr>
          <p:nvPr/>
        </p:nvSpPr>
        <p:spPr bwMode="auto">
          <a:xfrm>
            <a:off x="4849813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63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64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65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66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67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68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69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0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Freeform 71"/>
          <p:cNvSpPr>
            <a:spLocks noChangeAspect="1"/>
          </p:cNvSpPr>
          <p:nvPr/>
        </p:nvSpPr>
        <p:spPr bwMode="auto">
          <a:xfrm>
            <a:off x="5707063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92" name="Picture 7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93" name="Freeform 73"/>
          <p:cNvSpPr>
            <a:spLocks noChangeAspect="1"/>
          </p:cNvSpPr>
          <p:nvPr/>
        </p:nvSpPr>
        <p:spPr bwMode="auto">
          <a:xfrm>
            <a:off x="6564313" y="3340100"/>
            <a:ext cx="334962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4" name="Freeform 74"/>
          <p:cNvSpPr>
            <a:spLocks noChangeAspect="1"/>
          </p:cNvSpPr>
          <p:nvPr/>
        </p:nvSpPr>
        <p:spPr bwMode="auto">
          <a:xfrm>
            <a:off x="741997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Freeform 75"/>
          <p:cNvSpPr>
            <a:spLocks noChangeAspect="1"/>
          </p:cNvSpPr>
          <p:nvPr/>
        </p:nvSpPr>
        <p:spPr bwMode="auto">
          <a:xfrm>
            <a:off x="827722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96" name="Group 76"/>
          <p:cNvGrpSpPr>
            <a:grpSpLocks/>
          </p:cNvGrpSpPr>
          <p:nvPr/>
        </p:nvGrpSpPr>
        <p:grpSpPr bwMode="auto">
          <a:xfrm>
            <a:off x="488950" y="5886450"/>
            <a:ext cx="8239125" cy="285750"/>
            <a:chOff x="308" y="3312"/>
            <a:chExt cx="5190" cy="180"/>
          </a:xfrm>
        </p:grpSpPr>
        <p:sp>
          <p:nvSpPr>
            <p:cNvPr id="56397" name="Rectangle 77"/>
            <p:cNvSpPr>
              <a:spLocks noChangeAspect="1" noChangeArrowheads="1"/>
            </p:cNvSpPr>
            <p:nvPr/>
          </p:nvSpPr>
          <p:spPr bwMode="auto">
            <a:xfrm>
              <a:off x="308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6.7%</a:t>
              </a:r>
            </a:p>
          </p:txBody>
        </p:sp>
        <p:sp>
          <p:nvSpPr>
            <p:cNvPr id="56398" name="Rectangle 78"/>
            <p:cNvSpPr>
              <a:spLocks noChangeAspect="1" noChangeArrowheads="1"/>
            </p:cNvSpPr>
            <p:nvPr/>
          </p:nvSpPr>
          <p:spPr bwMode="auto">
            <a:xfrm>
              <a:off x="811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10.4%</a:t>
              </a:r>
            </a:p>
          </p:txBody>
        </p:sp>
        <p:sp>
          <p:nvSpPr>
            <p:cNvPr id="56399" name="Rectangle 79"/>
            <p:cNvSpPr>
              <a:spLocks noChangeAspect="1" noChangeArrowheads="1"/>
            </p:cNvSpPr>
            <p:nvPr/>
          </p:nvSpPr>
          <p:spPr bwMode="auto">
            <a:xfrm>
              <a:off x="1350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14.9%</a:t>
              </a:r>
            </a:p>
          </p:txBody>
        </p:sp>
        <p:sp>
          <p:nvSpPr>
            <p:cNvPr id="56400" name="Rectangle 80"/>
            <p:cNvSpPr>
              <a:spLocks noChangeAspect="1" noChangeArrowheads="1"/>
            </p:cNvSpPr>
            <p:nvPr/>
          </p:nvSpPr>
          <p:spPr bwMode="auto">
            <a:xfrm>
              <a:off x="1935" y="3319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9.3%</a:t>
              </a:r>
            </a:p>
          </p:txBody>
        </p:sp>
        <p:sp>
          <p:nvSpPr>
            <p:cNvPr id="56401" name="Rectangle 81"/>
            <p:cNvSpPr>
              <a:spLocks noChangeAspect="1" noChangeArrowheads="1"/>
            </p:cNvSpPr>
            <p:nvPr/>
          </p:nvSpPr>
          <p:spPr bwMode="auto">
            <a:xfrm>
              <a:off x="242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16.2%</a:t>
              </a:r>
            </a:p>
          </p:txBody>
        </p:sp>
        <p:sp>
          <p:nvSpPr>
            <p:cNvPr id="56402" name="Rectangle 82"/>
            <p:cNvSpPr>
              <a:spLocks noChangeAspect="1" noChangeArrowheads="1"/>
            </p:cNvSpPr>
            <p:nvPr/>
          </p:nvSpPr>
          <p:spPr bwMode="auto">
            <a:xfrm>
              <a:off x="296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13.8%</a:t>
              </a:r>
            </a:p>
          </p:txBody>
        </p:sp>
        <p:sp>
          <p:nvSpPr>
            <p:cNvPr id="56403" name="Rectangle 83"/>
            <p:cNvSpPr>
              <a:spLocks noChangeAspect="1" noChangeArrowheads="1"/>
            </p:cNvSpPr>
            <p:nvPr/>
          </p:nvSpPr>
          <p:spPr bwMode="auto">
            <a:xfrm>
              <a:off x="3508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14.0%</a:t>
              </a:r>
            </a:p>
          </p:txBody>
        </p:sp>
        <p:sp>
          <p:nvSpPr>
            <p:cNvPr id="56404" name="Rectangle 84"/>
            <p:cNvSpPr>
              <a:spLocks noChangeAspect="1" noChangeArrowheads="1"/>
            </p:cNvSpPr>
            <p:nvPr/>
          </p:nvSpPr>
          <p:spPr bwMode="auto">
            <a:xfrm>
              <a:off x="4048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10.5%</a:t>
              </a:r>
            </a:p>
          </p:txBody>
        </p:sp>
        <p:sp>
          <p:nvSpPr>
            <p:cNvPr id="56405" name="Rectangle 85"/>
            <p:cNvSpPr>
              <a:spLocks noChangeAspect="1" noChangeArrowheads="1"/>
            </p:cNvSpPr>
            <p:nvPr/>
          </p:nvSpPr>
          <p:spPr bwMode="auto">
            <a:xfrm>
              <a:off x="4586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12.2%</a:t>
              </a:r>
            </a:p>
          </p:txBody>
        </p:sp>
        <p:sp>
          <p:nvSpPr>
            <p:cNvPr id="56406" name="Rectangle 86"/>
            <p:cNvSpPr>
              <a:spLocks noChangeAspect="1" noChangeArrowheads="1"/>
            </p:cNvSpPr>
            <p:nvPr/>
          </p:nvSpPr>
          <p:spPr bwMode="auto">
            <a:xfrm>
              <a:off x="5170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8.7%</a:t>
              </a:r>
            </a:p>
          </p:txBody>
        </p:sp>
      </p:grpSp>
      <p:sp>
        <p:nvSpPr>
          <p:cNvPr id="56407" name="Freeform 87"/>
          <p:cNvSpPr>
            <a:spLocks noChangeAspect="1"/>
          </p:cNvSpPr>
          <p:nvPr/>
        </p:nvSpPr>
        <p:spPr bwMode="auto">
          <a:xfrm>
            <a:off x="552450" y="5348288"/>
            <a:ext cx="336550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Aspect="1" noChangeShapeType="1"/>
          </p:cNvSpPr>
          <p:nvPr/>
        </p:nvSpPr>
        <p:spPr bwMode="auto">
          <a:xfrm>
            <a:off x="379413" y="5160963"/>
            <a:ext cx="1587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Line 90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1" name="Line 91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2" name="Rectangle 92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Rectangle 93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14" name="Picture 9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15" name="Freeform 95"/>
          <p:cNvSpPr>
            <a:spLocks noChangeAspect="1"/>
          </p:cNvSpPr>
          <p:nvPr/>
        </p:nvSpPr>
        <p:spPr bwMode="auto">
          <a:xfrm>
            <a:off x="142240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6" name="Line 96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Line 99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0" name="Line 100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1" name="Line 101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2" name="Line 102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" name="Line 103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Rectangle 104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5" name="Rectangle 105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26" name="Picture 10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7" name="Freeform 107"/>
          <p:cNvSpPr>
            <a:spLocks noChangeAspect="1"/>
          </p:cNvSpPr>
          <p:nvPr/>
        </p:nvSpPr>
        <p:spPr bwMode="auto">
          <a:xfrm>
            <a:off x="227965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8" name="Line 108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Line 109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Line 113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4" name="Line 114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Rectangle 116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7" name="Rectangle 117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38" name="Picture 1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39" name="Freeform 119"/>
          <p:cNvSpPr>
            <a:spLocks noChangeAspect="1"/>
          </p:cNvSpPr>
          <p:nvPr/>
        </p:nvSpPr>
        <p:spPr bwMode="auto">
          <a:xfrm>
            <a:off x="3135313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0" name="Line 120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Line 122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Line 125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6" name="Line 126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7" name="Line 127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Rectangle 128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9" name="Rectangle 129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50" name="Picture 1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1" name="Freeform 131"/>
          <p:cNvSpPr>
            <a:spLocks noChangeAspect="1"/>
          </p:cNvSpPr>
          <p:nvPr/>
        </p:nvSpPr>
        <p:spPr bwMode="auto">
          <a:xfrm>
            <a:off x="3992563" y="5348288"/>
            <a:ext cx="322262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2" name="Line 132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3" name="Line 133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4" name="Line 134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1" name="Rectangle 141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62" name="Picture 14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63" name="Freeform 143"/>
          <p:cNvSpPr>
            <a:spLocks noChangeAspect="1"/>
          </p:cNvSpPr>
          <p:nvPr/>
        </p:nvSpPr>
        <p:spPr bwMode="auto">
          <a:xfrm>
            <a:off x="4848225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4" name="Line 144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5" name="Line 145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6" name="Line 146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7" name="Line 147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8" name="Line 148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9" name="Line 149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0" name="Line 150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1" name="Line 151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2" name="Rectangle 152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3" name="Rectangle 153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4" name="Picture 15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5" name="Freeform 155"/>
          <p:cNvSpPr>
            <a:spLocks noChangeAspect="1"/>
          </p:cNvSpPr>
          <p:nvPr/>
        </p:nvSpPr>
        <p:spPr bwMode="auto">
          <a:xfrm>
            <a:off x="5705475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6" name="Line 156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7" name="Line 157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8" name="Picture 15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9" name="Freeform 159"/>
          <p:cNvSpPr>
            <a:spLocks noChangeAspect="1"/>
          </p:cNvSpPr>
          <p:nvPr/>
        </p:nvSpPr>
        <p:spPr bwMode="auto">
          <a:xfrm>
            <a:off x="6562725" y="5348288"/>
            <a:ext cx="334963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80" name="Picture 16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81" name="Freeform 161"/>
          <p:cNvSpPr>
            <a:spLocks noChangeAspect="1"/>
          </p:cNvSpPr>
          <p:nvPr/>
        </p:nvSpPr>
        <p:spPr bwMode="auto">
          <a:xfrm>
            <a:off x="741838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2" name="Freeform 162"/>
          <p:cNvSpPr>
            <a:spLocks noChangeAspect="1"/>
          </p:cNvSpPr>
          <p:nvPr/>
        </p:nvSpPr>
        <p:spPr bwMode="auto">
          <a:xfrm>
            <a:off x="827563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3" name="Rectangle 163"/>
          <p:cNvSpPr>
            <a:spLocks noChangeAspect="1" noChangeArrowheads="1"/>
          </p:cNvSpPr>
          <p:nvPr/>
        </p:nvSpPr>
        <p:spPr bwMode="auto">
          <a:xfrm>
            <a:off x="457200" y="26670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Familywise Error Rate at 10%</a:t>
            </a:r>
          </a:p>
        </p:txBody>
      </p:sp>
      <p:grpSp>
        <p:nvGrpSpPr>
          <p:cNvPr id="56484" name="Group 164"/>
          <p:cNvGrpSpPr>
            <a:grpSpLocks/>
          </p:cNvGrpSpPr>
          <p:nvPr/>
        </p:nvGrpSpPr>
        <p:grpSpPr bwMode="auto">
          <a:xfrm>
            <a:off x="420688" y="1797050"/>
            <a:ext cx="8297862" cy="274638"/>
            <a:chOff x="265" y="1056"/>
            <a:chExt cx="5227" cy="173"/>
          </a:xfrm>
        </p:grpSpPr>
        <p:sp>
          <p:nvSpPr>
            <p:cNvPr id="56485" name="Rectangle 165"/>
            <p:cNvSpPr>
              <a:spLocks noChangeAspect="1" noChangeArrowheads="1"/>
            </p:cNvSpPr>
            <p:nvPr/>
          </p:nvSpPr>
          <p:spPr bwMode="auto">
            <a:xfrm>
              <a:off x="265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6" name="Rectangle 166"/>
            <p:cNvSpPr>
              <a:spLocks noChangeAspect="1" noChangeArrowheads="1"/>
            </p:cNvSpPr>
            <p:nvPr/>
          </p:nvSpPr>
          <p:spPr bwMode="auto">
            <a:xfrm>
              <a:off x="812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7" name="Rectangle 167"/>
            <p:cNvSpPr>
              <a:spLocks noChangeAspect="1" noChangeArrowheads="1"/>
            </p:cNvSpPr>
            <p:nvPr/>
          </p:nvSpPr>
          <p:spPr bwMode="auto">
            <a:xfrm>
              <a:off x="1353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12.5%</a:t>
              </a:r>
            </a:p>
          </p:txBody>
        </p:sp>
        <p:sp>
          <p:nvSpPr>
            <p:cNvPr id="56488" name="Rectangle 168"/>
            <p:cNvSpPr>
              <a:spLocks noChangeAspect="1" noChangeArrowheads="1"/>
            </p:cNvSpPr>
            <p:nvPr/>
          </p:nvSpPr>
          <p:spPr bwMode="auto">
            <a:xfrm>
              <a:off x="1891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10.8%</a:t>
              </a:r>
            </a:p>
          </p:txBody>
        </p:sp>
        <p:sp>
          <p:nvSpPr>
            <p:cNvPr id="56489" name="Rectangle 169"/>
            <p:cNvSpPr>
              <a:spLocks noChangeAspect="1" noChangeArrowheads="1"/>
            </p:cNvSpPr>
            <p:nvPr/>
          </p:nvSpPr>
          <p:spPr bwMode="auto">
            <a:xfrm>
              <a:off x="243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11.5%</a:t>
              </a:r>
            </a:p>
          </p:txBody>
        </p:sp>
        <p:sp>
          <p:nvSpPr>
            <p:cNvPr id="56490" name="Rectangle 170"/>
            <p:cNvSpPr>
              <a:spLocks noChangeAspect="1" noChangeArrowheads="1"/>
            </p:cNvSpPr>
            <p:nvPr/>
          </p:nvSpPr>
          <p:spPr bwMode="auto">
            <a:xfrm>
              <a:off x="297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10.0%</a:t>
              </a:r>
            </a:p>
          </p:txBody>
        </p:sp>
        <p:sp>
          <p:nvSpPr>
            <p:cNvPr id="56491" name="Rectangle 171"/>
            <p:cNvSpPr>
              <a:spLocks noChangeAspect="1" noChangeArrowheads="1"/>
            </p:cNvSpPr>
            <p:nvPr/>
          </p:nvSpPr>
          <p:spPr bwMode="auto">
            <a:xfrm>
              <a:off x="3509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10.7%</a:t>
              </a:r>
            </a:p>
          </p:txBody>
        </p:sp>
        <p:sp>
          <p:nvSpPr>
            <p:cNvPr id="56492" name="Rectangle 172"/>
            <p:cNvSpPr>
              <a:spLocks noChangeAspect="1" noChangeArrowheads="1"/>
            </p:cNvSpPr>
            <p:nvPr/>
          </p:nvSpPr>
          <p:spPr bwMode="auto">
            <a:xfrm>
              <a:off x="405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11.2%</a:t>
              </a:r>
            </a:p>
          </p:txBody>
        </p:sp>
        <p:sp>
          <p:nvSpPr>
            <p:cNvPr id="56493" name="Rectangle 173"/>
            <p:cNvSpPr>
              <a:spLocks noChangeAspect="1" noChangeArrowheads="1"/>
            </p:cNvSpPr>
            <p:nvPr/>
          </p:nvSpPr>
          <p:spPr bwMode="auto">
            <a:xfrm>
              <a:off x="4588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10.2%</a:t>
              </a:r>
            </a:p>
          </p:txBody>
        </p:sp>
        <p:sp>
          <p:nvSpPr>
            <p:cNvPr id="56494" name="Rectangle 174"/>
            <p:cNvSpPr>
              <a:spLocks noChangeAspect="1" noChangeArrowheads="1"/>
            </p:cNvSpPr>
            <p:nvPr/>
          </p:nvSpPr>
          <p:spPr bwMode="auto">
            <a:xfrm>
              <a:off x="5164" y="105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9.5%</a:t>
              </a:r>
            </a:p>
          </p:txBody>
        </p:sp>
      </p:grpSp>
      <p:sp>
        <p:nvSpPr>
          <p:cNvPr id="56495" name="Freeform 175"/>
          <p:cNvSpPr>
            <a:spLocks noChangeAspect="1"/>
          </p:cNvSpPr>
          <p:nvPr/>
        </p:nvSpPr>
        <p:spPr bwMode="auto">
          <a:xfrm>
            <a:off x="552450" y="1208088"/>
            <a:ext cx="336550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6" name="Freeform 176"/>
          <p:cNvSpPr>
            <a:spLocks noChangeAspect="1"/>
          </p:cNvSpPr>
          <p:nvPr/>
        </p:nvSpPr>
        <p:spPr bwMode="auto">
          <a:xfrm>
            <a:off x="142240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7" name="Freeform 177"/>
          <p:cNvSpPr>
            <a:spLocks noChangeAspect="1"/>
          </p:cNvSpPr>
          <p:nvPr/>
        </p:nvSpPr>
        <p:spPr bwMode="auto">
          <a:xfrm>
            <a:off x="227965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8" name="Freeform 178"/>
          <p:cNvSpPr>
            <a:spLocks noChangeAspect="1"/>
          </p:cNvSpPr>
          <p:nvPr/>
        </p:nvSpPr>
        <p:spPr bwMode="auto">
          <a:xfrm>
            <a:off x="3135313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9" name="Freeform 179"/>
          <p:cNvSpPr>
            <a:spLocks noChangeAspect="1"/>
          </p:cNvSpPr>
          <p:nvPr/>
        </p:nvSpPr>
        <p:spPr bwMode="auto">
          <a:xfrm>
            <a:off x="3992563" y="1220788"/>
            <a:ext cx="322262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0" name="Freeform 180"/>
          <p:cNvSpPr>
            <a:spLocks noChangeAspect="1"/>
          </p:cNvSpPr>
          <p:nvPr/>
        </p:nvSpPr>
        <p:spPr bwMode="auto">
          <a:xfrm>
            <a:off x="4848225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1" name="Freeform 181"/>
          <p:cNvSpPr>
            <a:spLocks noChangeAspect="1"/>
          </p:cNvSpPr>
          <p:nvPr/>
        </p:nvSpPr>
        <p:spPr bwMode="auto">
          <a:xfrm>
            <a:off x="5705475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2" name="Freeform 182"/>
          <p:cNvSpPr>
            <a:spLocks noChangeAspect="1"/>
          </p:cNvSpPr>
          <p:nvPr/>
        </p:nvSpPr>
        <p:spPr bwMode="auto">
          <a:xfrm>
            <a:off x="6562725" y="1208088"/>
            <a:ext cx="334963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3" name="Freeform 183"/>
          <p:cNvSpPr>
            <a:spLocks noChangeAspect="1"/>
          </p:cNvSpPr>
          <p:nvPr/>
        </p:nvSpPr>
        <p:spPr bwMode="auto">
          <a:xfrm>
            <a:off x="741838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4" name="Freeform 184"/>
          <p:cNvSpPr>
            <a:spLocks noChangeAspect="1"/>
          </p:cNvSpPr>
          <p:nvPr/>
        </p:nvSpPr>
        <p:spPr bwMode="auto">
          <a:xfrm>
            <a:off x="827563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5" name="Rectangle 185"/>
          <p:cNvSpPr>
            <a:spLocks noChangeAspect="1" noChangeArrowheads="1"/>
          </p:cNvSpPr>
          <p:nvPr/>
        </p:nvSpPr>
        <p:spPr bwMode="auto">
          <a:xfrm>
            <a:off x="381000" y="501650"/>
            <a:ext cx="845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Per Comparison Rate at 10%</a:t>
            </a:r>
          </a:p>
        </p:txBody>
      </p:sp>
      <p:sp>
        <p:nvSpPr>
          <p:cNvPr id="56506" name="Rectangle 186"/>
          <p:cNvSpPr>
            <a:spLocks noChangeAspect="1" noChangeArrowheads="1"/>
          </p:cNvSpPr>
          <p:nvPr/>
        </p:nvSpPr>
        <p:spPr bwMode="auto">
          <a:xfrm>
            <a:off x="381000" y="20875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Null Pixels that are False Positives</a:t>
            </a:r>
          </a:p>
        </p:txBody>
      </p:sp>
      <p:sp>
        <p:nvSpPr>
          <p:cNvPr id="56507" name="Rectangle 187"/>
          <p:cNvSpPr>
            <a:spLocks noChangeAspect="1" noChangeArrowheads="1"/>
          </p:cNvSpPr>
          <p:nvPr/>
        </p:nvSpPr>
        <p:spPr bwMode="auto">
          <a:xfrm>
            <a:off x="457200" y="46783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False Discovery Rate at 10%</a:t>
            </a:r>
          </a:p>
        </p:txBody>
      </p:sp>
      <p:sp>
        <p:nvSpPr>
          <p:cNvPr id="56508" name="Rectangle 188"/>
          <p:cNvSpPr>
            <a:spLocks noChangeAspect="1" noChangeArrowheads="1"/>
          </p:cNvSpPr>
          <p:nvPr/>
        </p:nvSpPr>
        <p:spPr bwMode="auto">
          <a:xfrm>
            <a:off x="381000" y="41449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Occurrence of Familywise Error</a:t>
            </a:r>
          </a:p>
        </p:txBody>
      </p:sp>
      <p:sp>
        <p:nvSpPr>
          <p:cNvPr id="56509" name="Rectangle 189"/>
          <p:cNvSpPr>
            <a:spLocks noChangeAspect="1" noChangeArrowheads="1"/>
          </p:cNvSpPr>
          <p:nvPr/>
        </p:nvSpPr>
        <p:spPr bwMode="auto">
          <a:xfrm>
            <a:off x="381000" y="61722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Activated Pixels that are False Positives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273" y="2505364"/>
            <a:ext cx="8774545" cy="4179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187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842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5" name="Rectangle 25"/>
          <p:cNvSpPr>
            <a:spLocks noChangeAspect="1" noChangeArrowheads="1"/>
          </p:cNvSpPr>
          <p:nvPr/>
        </p:nvSpPr>
        <p:spPr bwMode="auto">
          <a:xfrm>
            <a:off x="7364413" y="3916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FWE</a:t>
            </a:r>
          </a:p>
        </p:txBody>
      </p:sp>
      <p:sp>
        <p:nvSpPr>
          <p:cNvPr id="56346" name="Freeform 26"/>
          <p:cNvSpPr>
            <a:spLocks noChangeAspect="1"/>
          </p:cNvSpPr>
          <p:nvPr/>
        </p:nvSpPr>
        <p:spPr bwMode="auto">
          <a:xfrm>
            <a:off x="554038" y="3340100"/>
            <a:ext cx="336550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29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Freeform 33"/>
          <p:cNvSpPr>
            <a:spLocks noChangeAspect="1"/>
          </p:cNvSpPr>
          <p:nvPr/>
        </p:nvSpPr>
        <p:spPr bwMode="auto">
          <a:xfrm>
            <a:off x="142398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Freeform 36"/>
          <p:cNvSpPr>
            <a:spLocks noChangeAspect="1"/>
          </p:cNvSpPr>
          <p:nvPr/>
        </p:nvSpPr>
        <p:spPr bwMode="auto">
          <a:xfrm>
            <a:off x="228123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Rectangle 42"/>
          <p:cNvSpPr>
            <a:spLocks noChangeAspect="1" noChangeArrowheads="1"/>
          </p:cNvSpPr>
          <p:nvPr/>
        </p:nvSpPr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3"/>
          <p:cNvSpPr>
            <a:spLocks noChangeAspect="1"/>
          </p:cNvSpPr>
          <p:nvPr/>
        </p:nvSpPr>
        <p:spPr bwMode="auto">
          <a:xfrm>
            <a:off x="3136900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47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9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0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Rectangle 52"/>
          <p:cNvSpPr>
            <a:spLocks noChangeAspect="1" noChangeArrowheads="1"/>
          </p:cNvSpPr>
          <p:nvPr/>
        </p:nvSpPr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Freeform 53"/>
          <p:cNvSpPr>
            <a:spLocks noChangeAspect="1"/>
          </p:cNvSpPr>
          <p:nvPr/>
        </p:nvSpPr>
        <p:spPr bwMode="auto">
          <a:xfrm>
            <a:off x="3994150" y="3340100"/>
            <a:ext cx="322263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Freeform 62"/>
          <p:cNvSpPr>
            <a:spLocks noChangeAspect="1"/>
          </p:cNvSpPr>
          <p:nvPr/>
        </p:nvSpPr>
        <p:spPr bwMode="auto">
          <a:xfrm>
            <a:off x="4849813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63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64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65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66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67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68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69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0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Freeform 71"/>
          <p:cNvSpPr>
            <a:spLocks noChangeAspect="1"/>
          </p:cNvSpPr>
          <p:nvPr/>
        </p:nvSpPr>
        <p:spPr bwMode="auto">
          <a:xfrm>
            <a:off x="5707063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92" name="Picture 7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93" name="Freeform 73"/>
          <p:cNvSpPr>
            <a:spLocks noChangeAspect="1"/>
          </p:cNvSpPr>
          <p:nvPr/>
        </p:nvSpPr>
        <p:spPr bwMode="auto">
          <a:xfrm>
            <a:off x="6564313" y="3340100"/>
            <a:ext cx="334962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4" name="Freeform 74"/>
          <p:cNvSpPr>
            <a:spLocks noChangeAspect="1"/>
          </p:cNvSpPr>
          <p:nvPr/>
        </p:nvSpPr>
        <p:spPr bwMode="auto">
          <a:xfrm>
            <a:off x="741997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Freeform 75"/>
          <p:cNvSpPr>
            <a:spLocks noChangeAspect="1"/>
          </p:cNvSpPr>
          <p:nvPr/>
        </p:nvSpPr>
        <p:spPr bwMode="auto">
          <a:xfrm>
            <a:off x="827722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96" name="Group 76"/>
          <p:cNvGrpSpPr>
            <a:grpSpLocks/>
          </p:cNvGrpSpPr>
          <p:nvPr/>
        </p:nvGrpSpPr>
        <p:grpSpPr bwMode="auto">
          <a:xfrm>
            <a:off x="488950" y="5886450"/>
            <a:ext cx="8239125" cy="285750"/>
            <a:chOff x="308" y="3312"/>
            <a:chExt cx="5190" cy="180"/>
          </a:xfrm>
        </p:grpSpPr>
        <p:sp>
          <p:nvSpPr>
            <p:cNvPr id="56397" name="Rectangle 77"/>
            <p:cNvSpPr>
              <a:spLocks noChangeAspect="1" noChangeArrowheads="1"/>
            </p:cNvSpPr>
            <p:nvPr/>
          </p:nvSpPr>
          <p:spPr bwMode="auto">
            <a:xfrm>
              <a:off x="308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6.7%</a:t>
              </a:r>
            </a:p>
          </p:txBody>
        </p:sp>
        <p:sp>
          <p:nvSpPr>
            <p:cNvPr id="56398" name="Rectangle 78"/>
            <p:cNvSpPr>
              <a:spLocks noChangeAspect="1" noChangeArrowheads="1"/>
            </p:cNvSpPr>
            <p:nvPr/>
          </p:nvSpPr>
          <p:spPr bwMode="auto">
            <a:xfrm>
              <a:off x="811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10.4%</a:t>
              </a:r>
            </a:p>
          </p:txBody>
        </p:sp>
        <p:sp>
          <p:nvSpPr>
            <p:cNvPr id="56399" name="Rectangle 79"/>
            <p:cNvSpPr>
              <a:spLocks noChangeAspect="1" noChangeArrowheads="1"/>
            </p:cNvSpPr>
            <p:nvPr/>
          </p:nvSpPr>
          <p:spPr bwMode="auto">
            <a:xfrm>
              <a:off x="1350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14.9%</a:t>
              </a:r>
            </a:p>
          </p:txBody>
        </p:sp>
        <p:sp>
          <p:nvSpPr>
            <p:cNvPr id="56400" name="Rectangle 80"/>
            <p:cNvSpPr>
              <a:spLocks noChangeAspect="1" noChangeArrowheads="1"/>
            </p:cNvSpPr>
            <p:nvPr/>
          </p:nvSpPr>
          <p:spPr bwMode="auto">
            <a:xfrm>
              <a:off x="1935" y="3319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9.3%</a:t>
              </a:r>
            </a:p>
          </p:txBody>
        </p:sp>
        <p:sp>
          <p:nvSpPr>
            <p:cNvPr id="56401" name="Rectangle 81"/>
            <p:cNvSpPr>
              <a:spLocks noChangeAspect="1" noChangeArrowheads="1"/>
            </p:cNvSpPr>
            <p:nvPr/>
          </p:nvSpPr>
          <p:spPr bwMode="auto">
            <a:xfrm>
              <a:off x="242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16.2%</a:t>
              </a:r>
            </a:p>
          </p:txBody>
        </p:sp>
        <p:sp>
          <p:nvSpPr>
            <p:cNvPr id="56402" name="Rectangle 82"/>
            <p:cNvSpPr>
              <a:spLocks noChangeAspect="1" noChangeArrowheads="1"/>
            </p:cNvSpPr>
            <p:nvPr/>
          </p:nvSpPr>
          <p:spPr bwMode="auto">
            <a:xfrm>
              <a:off x="296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13.8%</a:t>
              </a:r>
            </a:p>
          </p:txBody>
        </p:sp>
        <p:sp>
          <p:nvSpPr>
            <p:cNvPr id="56403" name="Rectangle 83"/>
            <p:cNvSpPr>
              <a:spLocks noChangeAspect="1" noChangeArrowheads="1"/>
            </p:cNvSpPr>
            <p:nvPr/>
          </p:nvSpPr>
          <p:spPr bwMode="auto">
            <a:xfrm>
              <a:off x="3508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14.0%</a:t>
              </a:r>
            </a:p>
          </p:txBody>
        </p:sp>
        <p:sp>
          <p:nvSpPr>
            <p:cNvPr id="56404" name="Rectangle 84"/>
            <p:cNvSpPr>
              <a:spLocks noChangeAspect="1" noChangeArrowheads="1"/>
            </p:cNvSpPr>
            <p:nvPr/>
          </p:nvSpPr>
          <p:spPr bwMode="auto">
            <a:xfrm>
              <a:off x="4048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10.5%</a:t>
              </a:r>
            </a:p>
          </p:txBody>
        </p:sp>
        <p:sp>
          <p:nvSpPr>
            <p:cNvPr id="56405" name="Rectangle 85"/>
            <p:cNvSpPr>
              <a:spLocks noChangeAspect="1" noChangeArrowheads="1"/>
            </p:cNvSpPr>
            <p:nvPr/>
          </p:nvSpPr>
          <p:spPr bwMode="auto">
            <a:xfrm>
              <a:off x="4586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12.2%</a:t>
              </a:r>
            </a:p>
          </p:txBody>
        </p:sp>
        <p:sp>
          <p:nvSpPr>
            <p:cNvPr id="56406" name="Rectangle 86"/>
            <p:cNvSpPr>
              <a:spLocks noChangeAspect="1" noChangeArrowheads="1"/>
            </p:cNvSpPr>
            <p:nvPr/>
          </p:nvSpPr>
          <p:spPr bwMode="auto">
            <a:xfrm>
              <a:off x="5170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8.7%</a:t>
              </a:r>
            </a:p>
          </p:txBody>
        </p:sp>
      </p:grpSp>
      <p:sp>
        <p:nvSpPr>
          <p:cNvPr id="56407" name="Freeform 87"/>
          <p:cNvSpPr>
            <a:spLocks noChangeAspect="1"/>
          </p:cNvSpPr>
          <p:nvPr/>
        </p:nvSpPr>
        <p:spPr bwMode="auto">
          <a:xfrm>
            <a:off x="552450" y="5348288"/>
            <a:ext cx="336550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Aspect="1" noChangeShapeType="1"/>
          </p:cNvSpPr>
          <p:nvPr/>
        </p:nvSpPr>
        <p:spPr bwMode="auto">
          <a:xfrm>
            <a:off x="379413" y="5160963"/>
            <a:ext cx="1587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Line 90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1" name="Line 91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2" name="Rectangle 92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Rectangle 93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14" name="Picture 9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15" name="Freeform 95"/>
          <p:cNvSpPr>
            <a:spLocks noChangeAspect="1"/>
          </p:cNvSpPr>
          <p:nvPr/>
        </p:nvSpPr>
        <p:spPr bwMode="auto">
          <a:xfrm>
            <a:off x="142240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6" name="Line 96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Line 99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0" name="Line 100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1" name="Line 101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2" name="Line 102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" name="Line 103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Rectangle 104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5" name="Rectangle 105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26" name="Picture 10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7" name="Freeform 107"/>
          <p:cNvSpPr>
            <a:spLocks noChangeAspect="1"/>
          </p:cNvSpPr>
          <p:nvPr/>
        </p:nvSpPr>
        <p:spPr bwMode="auto">
          <a:xfrm>
            <a:off x="227965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8" name="Line 108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Line 109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Line 113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4" name="Line 114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Rectangle 116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7" name="Rectangle 117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38" name="Picture 1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39" name="Freeform 119"/>
          <p:cNvSpPr>
            <a:spLocks noChangeAspect="1"/>
          </p:cNvSpPr>
          <p:nvPr/>
        </p:nvSpPr>
        <p:spPr bwMode="auto">
          <a:xfrm>
            <a:off x="3135313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0" name="Line 120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Line 122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Line 125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6" name="Line 126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7" name="Line 127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Rectangle 128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9" name="Rectangle 129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50" name="Picture 1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1" name="Freeform 131"/>
          <p:cNvSpPr>
            <a:spLocks noChangeAspect="1"/>
          </p:cNvSpPr>
          <p:nvPr/>
        </p:nvSpPr>
        <p:spPr bwMode="auto">
          <a:xfrm>
            <a:off x="3992563" y="5348288"/>
            <a:ext cx="322262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2" name="Line 132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3" name="Line 133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4" name="Line 134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1" name="Rectangle 141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62" name="Picture 14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63" name="Freeform 143"/>
          <p:cNvSpPr>
            <a:spLocks noChangeAspect="1"/>
          </p:cNvSpPr>
          <p:nvPr/>
        </p:nvSpPr>
        <p:spPr bwMode="auto">
          <a:xfrm>
            <a:off x="4848225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4" name="Line 144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5" name="Line 145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6" name="Line 146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7" name="Line 147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8" name="Line 148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9" name="Line 149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0" name="Line 150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1" name="Line 151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2" name="Rectangle 152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3" name="Rectangle 153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4" name="Picture 15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5" name="Freeform 155"/>
          <p:cNvSpPr>
            <a:spLocks noChangeAspect="1"/>
          </p:cNvSpPr>
          <p:nvPr/>
        </p:nvSpPr>
        <p:spPr bwMode="auto">
          <a:xfrm>
            <a:off x="5705475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6" name="Line 156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7" name="Line 157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8" name="Picture 15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9" name="Freeform 159"/>
          <p:cNvSpPr>
            <a:spLocks noChangeAspect="1"/>
          </p:cNvSpPr>
          <p:nvPr/>
        </p:nvSpPr>
        <p:spPr bwMode="auto">
          <a:xfrm>
            <a:off x="6562725" y="5348288"/>
            <a:ext cx="334963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80" name="Picture 16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81" name="Freeform 161"/>
          <p:cNvSpPr>
            <a:spLocks noChangeAspect="1"/>
          </p:cNvSpPr>
          <p:nvPr/>
        </p:nvSpPr>
        <p:spPr bwMode="auto">
          <a:xfrm>
            <a:off x="741838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2" name="Freeform 162"/>
          <p:cNvSpPr>
            <a:spLocks noChangeAspect="1"/>
          </p:cNvSpPr>
          <p:nvPr/>
        </p:nvSpPr>
        <p:spPr bwMode="auto">
          <a:xfrm>
            <a:off x="827563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3" name="Rectangle 163"/>
          <p:cNvSpPr>
            <a:spLocks noChangeAspect="1" noChangeArrowheads="1"/>
          </p:cNvSpPr>
          <p:nvPr/>
        </p:nvSpPr>
        <p:spPr bwMode="auto">
          <a:xfrm>
            <a:off x="457200" y="26670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Familywise Error Rate at 10%</a:t>
            </a:r>
          </a:p>
        </p:txBody>
      </p:sp>
      <p:grpSp>
        <p:nvGrpSpPr>
          <p:cNvPr id="56484" name="Group 164"/>
          <p:cNvGrpSpPr>
            <a:grpSpLocks/>
          </p:cNvGrpSpPr>
          <p:nvPr/>
        </p:nvGrpSpPr>
        <p:grpSpPr bwMode="auto">
          <a:xfrm>
            <a:off x="420688" y="1797050"/>
            <a:ext cx="8297862" cy="274638"/>
            <a:chOff x="265" y="1056"/>
            <a:chExt cx="5227" cy="173"/>
          </a:xfrm>
        </p:grpSpPr>
        <p:sp>
          <p:nvSpPr>
            <p:cNvPr id="56485" name="Rectangle 165"/>
            <p:cNvSpPr>
              <a:spLocks noChangeAspect="1" noChangeArrowheads="1"/>
            </p:cNvSpPr>
            <p:nvPr/>
          </p:nvSpPr>
          <p:spPr bwMode="auto">
            <a:xfrm>
              <a:off x="265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6" name="Rectangle 166"/>
            <p:cNvSpPr>
              <a:spLocks noChangeAspect="1" noChangeArrowheads="1"/>
            </p:cNvSpPr>
            <p:nvPr/>
          </p:nvSpPr>
          <p:spPr bwMode="auto">
            <a:xfrm>
              <a:off x="812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7" name="Rectangle 167"/>
            <p:cNvSpPr>
              <a:spLocks noChangeAspect="1" noChangeArrowheads="1"/>
            </p:cNvSpPr>
            <p:nvPr/>
          </p:nvSpPr>
          <p:spPr bwMode="auto">
            <a:xfrm>
              <a:off x="1353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12.5%</a:t>
              </a:r>
            </a:p>
          </p:txBody>
        </p:sp>
        <p:sp>
          <p:nvSpPr>
            <p:cNvPr id="56488" name="Rectangle 168"/>
            <p:cNvSpPr>
              <a:spLocks noChangeAspect="1" noChangeArrowheads="1"/>
            </p:cNvSpPr>
            <p:nvPr/>
          </p:nvSpPr>
          <p:spPr bwMode="auto">
            <a:xfrm>
              <a:off x="1891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10.8%</a:t>
              </a:r>
            </a:p>
          </p:txBody>
        </p:sp>
        <p:sp>
          <p:nvSpPr>
            <p:cNvPr id="56489" name="Rectangle 169"/>
            <p:cNvSpPr>
              <a:spLocks noChangeAspect="1" noChangeArrowheads="1"/>
            </p:cNvSpPr>
            <p:nvPr/>
          </p:nvSpPr>
          <p:spPr bwMode="auto">
            <a:xfrm>
              <a:off x="243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11.5%</a:t>
              </a:r>
            </a:p>
          </p:txBody>
        </p:sp>
        <p:sp>
          <p:nvSpPr>
            <p:cNvPr id="56490" name="Rectangle 170"/>
            <p:cNvSpPr>
              <a:spLocks noChangeAspect="1" noChangeArrowheads="1"/>
            </p:cNvSpPr>
            <p:nvPr/>
          </p:nvSpPr>
          <p:spPr bwMode="auto">
            <a:xfrm>
              <a:off x="297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10.0%</a:t>
              </a:r>
            </a:p>
          </p:txBody>
        </p:sp>
        <p:sp>
          <p:nvSpPr>
            <p:cNvPr id="56491" name="Rectangle 171"/>
            <p:cNvSpPr>
              <a:spLocks noChangeAspect="1" noChangeArrowheads="1"/>
            </p:cNvSpPr>
            <p:nvPr/>
          </p:nvSpPr>
          <p:spPr bwMode="auto">
            <a:xfrm>
              <a:off x="3509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10.7%</a:t>
              </a:r>
            </a:p>
          </p:txBody>
        </p:sp>
        <p:sp>
          <p:nvSpPr>
            <p:cNvPr id="56492" name="Rectangle 172"/>
            <p:cNvSpPr>
              <a:spLocks noChangeAspect="1" noChangeArrowheads="1"/>
            </p:cNvSpPr>
            <p:nvPr/>
          </p:nvSpPr>
          <p:spPr bwMode="auto">
            <a:xfrm>
              <a:off x="405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11.2%</a:t>
              </a:r>
            </a:p>
          </p:txBody>
        </p:sp>
        <p:sp>
          <p:nvSpPr>
            <p:cNvPr id="56493" name="Rectangle 173"/>
            <p:cNvSpPr>
              <a:spLocks noChangeAspect="1" noChangeArrowheads="1"/>
            </p:cNvSpPr>
            <p:nvPr/>
          </p:nvSpPr>
          <p:spPr bwMode="auto">
            <a:xfrm>
              <a:off x="4588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10.2%</a:t>
              </a:r>
            </a:p>
          </p:txBody>
        </p:sp>
        <p:sp>
          <p:nvSpPr>
            <p:cNvPr id="56494" name="Rectangle 174"/>
            <p:cNvSpPr>
              <a:spLocks noChangeAspect="1" noChangeArrowheads="1"/>
            </p:cNvSpPr>
            <p:nvPr/>
          </p:nvSpPr>
          <p:spPr bwMode="auto">
            <a:xfrm>
              <a:off x="5164" y="105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9.5%</a:t>
              </a:r>
            </a:p>
          </p:txBody>
        </p:sp>
      </p:grpSp>
      <p:sp>
        <p:nvSpPr>
          <p:cNvPr id="56495" name="Freeform 175"/>
          <p:cNvSpPr>
            <a:spLocks noChangeAspect="1"/>
          </p:cNvSpPr>
          <p:nvPr/>
        </p:nvSpPr>
        <p:spPr bwMode="auto">
          <a:xfrm>
            <a:off x="552450" y="1208088"/>
            <a:ext cx="336550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6" name="Freeform 176"/>
          <p:cNvSpPr>
            <a:spLocks noChangeAspect="1"/>
          </p:cNvSpPr>
          <p:nvPr/>
        </p:nvSpPr>
        <p:spPr bwMode="auto">
          <a:xfrm>
            <a:off x="142240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7" name="Freeform 177"/>
          <p:cNvSpPr>
            <a:spLocks noChangeAspect="1"/>
          </p:cNvSpPr>
          <p:nvPr/>
        </p:nvSpPr>
        <p:spPr bwMode="auto">
          <a:xfrm>
            <a:off x="227965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8" name="Freeform 178"/>
          <p:cNvSpPr>
            <a:spLocks noChangeAspect="1"/>
          </p:cNvSpPr>
          <p:nvPr/>
        </p:nvSpPr>
        <p:spPr bwMode="auto">
          <a:xfrm>
            <a:off x="3135313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9" name="Freeform 179"/>
          <p:cNvSpPr>
            <a:spLocks noChangeAspect="1"/>
          </p:cNvSpPr>
          <p:nvPr/>
        </p:nvSpPr>
        <p:spPr bwMode="auto">
          <a:xfrm>
            <a:off x="3992563" y="1220788"/>
            <a:ext cx="322262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0" name="Freeform 180"/>
          <p:cNvSpPr>
            <a:spLocks noChangeAspect="1"/>
          </p:cNvSpPr>
          <p:nvPr/>
        </p:nvSpPr>
        <p:spPr bwMode="auto">
          <a:xfrm>
            <a:off x="4848225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1" name="Freeform 181"/>
          <p:cNvSpPr>
            <a:spLocks noChangeAspect="1"/>
          </p:cNvSpPr>
          <p:nvPr/>
        </p:nvSpPr>
        <p:spPr bwMode="auto">
          <a:xfrm>
            <a:off x="5705475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2" name="Freeform 182"/>
          <p:cNvSpPr>
            <a:spLocks noChangeAspect="1"/>
          </p:cNvSpPr>
          <p:nvPr/>
        </p:nvSpPr>
        <p:spPr bwMode="auto">
          <a:xfrm>
            <a:off x="6562725" y="1208088"/>
            <a:ext cx="334963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3" name="Freeform 183"/>
          <p:cNvSpPr>
            <a:spLocks noChangeAspect="1"/>
          </p:cNvSpPr>
          <p:nvPr/>
        </p:nvSpPr>
        <p:spPr bwMode="auto">
          <a:xfrm>
            <a:off x="741838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4" name="Freeform 184"/>
          <p:cNvSpPr>
            <a:spLocks noChangeAspect="1"/>
          </p:cNvSpPr>
          <p:nvPr/>
        </p:nvSpPr>
        <p:spPr bwMode="auto">
          <a:xfrm>
            <a:off x="827563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5" name="Rectangle 185"/>
          <p:cNvSpPr>
            <a:spLocks noChangeAspect="1" noChangeArrowheads="1"/>
          </p:cNvSpPr>
          <p:nvPr/>
        </p:nvSpPr>
        <p:spPr bwMode="auto">
          <a:xfrm>
            <a:off x="381000" y="501650"/>
            <a:ext cx="845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Per Comparison Rate at 10%</a:t>
            </a:r>
          </a:p>
        </p:txBody>
      </p:sp>
      <p:sp>
        <p:nvSpPr>
          <p:cNvPr id="56506" name="Rectangle 186"/>
          <p:cNvSpPr>
            <a:spLocks noChangeAspect="1" noChangeArrowheads="1"/>
          </p:cNvSpPr>
          <p:nvPr/>
        </p:nvSpPr>
        <p:spPr bwMode="auto">
          <a:xfrm>
            <a:off x="381000" y="20875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Null Pixels that are False Positives</a:t>
            </a:r>
          </a:p>
        </p:txBody>
      </p:sp>
      <p:sp>
        <p:nvSpPr>
          <p:cNvPr id="56507" name="Rectangle 187"/>
          <p:cNvSpPr>
            <a:spLocks noChangeAspect="1" noChangeArrowheads="1"/>
          </p:cNvSpPr>
          <p:nvPr/>
        </p:nvSpPr>
        <p:spPr bwMode="auto">
          <a:xfrm>
            <a:off x="457200" y="46783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False Discovery Rate at 10%</a:t>
            </a:r>
          </a:p>
        </p:txBody>
      </p:sp>
      <p:sp>
        <p:nvSpPr>
          <p:cNvPr id="56508" name="Rectangle 188"/>
          <p:cNvSpPr>
            <a:spLocks noChangeAspect="1" noChangeArrowheads="1"/>
          </p:cNvSpPr>
          <p:nvPr/>
        </p:nvSpPr>
        <p:spPr bwMode="auto">
          <a:xfrm>
            <a:off x="381000" y="41449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Occurrence of Familywise Error</a:t>
            </a:r>
          </a:p>
        </p:txBody>
      </p:sp>
      <p:sp>
        <p:nvSpPr>
          <p:cNvPr id="56509" name="Rectangle 189"/>
          <p:cNvSpPr>
            <a:spLocks noChangeAspect="1" noChangeArrowheads="1"/>
          </p:cNvSpPr>
          <p:nvPr/>
        </p:nvSpPr>
        <p:spPr bwMode="auto">
          <a:xfrm>
            <a:off x="381000" y="61722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Activated Pixels that are False Positives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273" y="4560454"/>
            <a:ext cx="8774545" cy="212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187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842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5" name="Rectangle 25"/>
          <p:cNvSpPr>
            <a:spLocks noChangeAspect="1" noChangeArrowheads="1"/>
          </p:cNvSpPr>
          <p:nvPr/>
        </p:nvSpPr>
        <p:spPr bwMode="auto">
          <a:xfrm>
            <a:off x="7364413" y="3916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FWE</a:t>
            </a:r>
          </a:p>
        </p:txBody>
      </p:sp>
      <p:sp>
        <p:nvSpPr>
          <p:cNvPr id="56346" name="Freeform 26"/>
          <p:cNvSpPr>
            <a:spLocks noChangeAspect="1"/>
          </p:cNvSpPr>
          <p:nvPr/>
        </p:nvSpPr>
        <p:spPr bwMode="auto">
          <a:xfrm>
            <a:off x="554038" y="3340100"/>
            <a:ext cx="336550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29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Freeform 33"/>
          <p:cNvSpPr>
            <a:spLocks noChangeAspect="1"/>
          </p:cNvSpPr>
          <p:nvPr/>
        </p:nvSpPr>
        <p:spPr bwMode="auto">
          <a:xfrm>
            <a:off x="142398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Freeform 36"/>
          <p:cNvSpPr>
            <a:spLocks noChangeAspect="1"/>
          </p:cNvSpPr>
          <p:nvPr/>
        </p:nvSpPr>
        <p:spPr bwMode="auto">
          <a:xfrm>
            <a:off x="228123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Rectangle 42"/>
          <p:cNvSpPr>
            <a:spLocks noChangeAspect="1" noChangeArrowheads="1"/>
          </p:cNvSpPr>
          <p:nvPr/>
        </p:nvSpPr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3"/>
          <p:cNvSpPr>
            <a:spLocks noChangeAspect="1"/>
          </p:cNvSpPr>
          <p:nvPr/>
        </p:nvSpPr>
        <p:spPr bwMode="auto">
          <a:xfrm>
            <a:off x="3136900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47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9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0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Rectangle 52"/>
          <p:cNvSpPr>
            <a:spLocks noChangeAspect="1" noChangeArrowheads="1"/>
          </p:cNvSpPr>
          <p:nvPr/>
        </p:nvSpPr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Freeform 53"/>
          <p:cNvSpPr>
            <a:spLocks noChangeAspect="1"/>
          </p:cNvSpPr>
          <p:nvPr/>
        </p:nvSpPr>
        <p:spPr bwMode="auto">
          <a:xfrm>
            <a:off x="3994150" y="3340100"/>
            <a:ext cx="322263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Freeform 62"/>
          <p:cNvSpPr>
            <a:spLocks noChangeAspect="1"/>
          </p:cNvSpPr>
          <p:nvPr/>
        </p:nvSpPr>
        <p:spPr bwMode="auto">
          <a:xfrm>
            <a:off x="4849813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63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64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65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66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67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68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69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0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Freeform 71"/>
          <p:cNvSpPr>
            <a:spLocks noChangeAspect="1"/>
          </p:cNvSpPr>
          <p:nvPr/>
        </p:nvSpPr>
        <p:spPr bwMode="auto">
          <a:xfrm>
            <a:off x="5707063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92" name="Picture 7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93" name="Freeform 73"/>
          <p:cNvSpPr>
            <a:spLocks noChangeAspect="1"/>
          </p:cNvSpPr>
          <p:nvPr/>
        </p:nvSpPr>
        <p:spPr bwMode="auto">
          <a:xfrm>
            <a:off x="6564313" y="3340100"/>
            <a:ext cx="334962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4" name="Freeform 74"/>
          <p:cNvSpPr>
            <a:spLocks noChangeAspect="1"/>
          </p:cNvSpPr>
          <p:nvPr/>
        </p:nvSpPr>
        <p:spPr bwMode="auto">
          <a:xfrm>
            <a:off x="741997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Freeform 75"/>
          <p:cNvSpPr>
            <a:spLocks noChangeAspect="1"/>
          </p:cNvSpPr>
          <p:nvPr/>
        </p:nvSpPr>
        <p:spPr bwMode="auto">
          <a:xfrm>
            <a:off x="827722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96" name="Group 76"/>
          <p:cNvGrpSpPr>
            <a:grpSpLocks/>
          </p:cNvGrpSpPr>
          <p:nvPr/>
        </p:nvGrpSpPr>
        <p:grpSpPr bwMode="auto">
          <a:xfrm>
            <a:off x="488950" y="5886450"/>
            <a:ext cx="8239125" cy="285750"/>
            <a:chOff x="308" y="3312"/>
            <a:chExt cx="5190" cy="180"/>
          </a:xfrm>
        </p:grpSpPr>
        <p:sp>
          <p:nvSpPr>
            <p:cNvPr id="56397" name="Rectangle 77"/>
            <p:cNvSpPr>
              <a:spLocks noChangeAspect="1" noChangeArrowheads="1"/>
            </p:cNvSpPr>
            <p:nvPr/>
          </p:nvSpPr>
          <p:spPr bwMode="auto">
            <a:xfrm>
              <a:off x="308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6.7%</a:t>
              </a:r>
            </a:p>
          </p:txBody>
        </p:sp>
        <p:sp>
          <p:nvSpPr>
            <p:cNvPr id="56398" name="Rectangle 78"/>
            <p:cNvSpPr>
              <a:spLocks noChangeAspect="1" noChangeArrowheads="1"/>
            </p:cNvSpPr>
            <p:nvPr/>
          </p:nvSpPr>
          <p:spPr bwMode="auto">
            <a:xfrm>
              <a:off x="811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10.4%</a:t>
              </a:r>
            </a:p>
          </p:txBody>
        </p:sp>
        <p:sp>
          <p:nvSpPr>
            <p:cNvPr id="56399" name="Rectangle 79"/>
            <p:cNvSpPr>
              <a:spLocks noChangeAspect="1" noChangeArrowheads="1"/>
            </p:cNvSpPr>
            <p:nvPr/>
          </p:nvSpPr>
          <p:spPr bwMode="auto">
            <a:xfrm>
              <a:off x="1350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14.9%</a:t>
              </a:r>
            </a:p>
          </p:txBody>
        </p:sp>
        <p:sp>
          <p:nvSpPr>
            <p:cNvPr id="56400" name="Rectangle 80"/>
            <p:cNvSpPr>
              <a:spLocks noChangeAspect="1" noChangeArrowheads="1"/>
            </p:cNvSpPr>
            <p:nvPr/>
          </p:nvSpPr>
          <p:spPr bwMode="auto">
            <a:xfrm>
              <a:off x="1935" y="3319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9.3%</a:t>
              </a:r>
            </a:p>
          </p:txBody>
        </p:sp>
        <p:sp>
          <p:nvSpPr>
            <p:cNvPr id="56401" name="Rectangle 81"/>
            <p:cNvSpPr>
              <a:spLocks noChangeAspect="1" noChangeArrowheads="1"/>
            </p:cNvSpPr>
            <p:nvPr/>
          </p:nvSpPr>
          <p:spPr bwMode="auto">
            <a:xfrm>
              <a:off x="242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16.2%</a:t>
              </a:r>
            </a:p>
          </p:txBody>
        </p:sp>
        <p:sp>
          <p:nvSpPr>
            <p:cNvPr id="56402" name="Rectangle 82"/>
            <p:cNvSpPr>
              <a:spLocks noChangeAspect="1" noChangeArrowheads="1"/>
            </p:cNvSpPr>
            <p:nvPr/>
          </p:nvSpPr>
          <p:spPr bwMode="auto">
            <a:xfrm>
              <a:off x="296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13.8%</a:t>
              </a:r>
            </a:p>
          </p:txBody>
        </p:sp>
        <p:sp>
          <p:nvSpPr>
            <p:cNvPr id="56403" name="Rectangle 83"/>
            <p:cNvSpPr>
              <a:spLocks noChangeAspect="1" noChangeArrowheads="1"/>
            </p:cNvSpPr>
            <p:nvPr/>
          </p:nvSpPr>
          <p:spPr bwMode="auto">
            <a:xfrm>
              <a:off x="3508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14.0%</a:t>
              </a:r>
            </a:p>
          </p:txBody>
        </p:sp>
        <p:sp>
          <p:nvSpPr>
            <p:cNvPr id="56404" name="Rectangle 84"/>
            <p:cNvSpPr>
              <a:spLocks noChangeAspect="1" noChangeArrowheads="1"/>
            </p:cNvSpPr>
            <p:nvPr/>
          </p:nvSpPr>
          <p:spPr bwMode="auto">
            <a:xfrm>
              <a:off x="4048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10.5%</a:t>
              </a:r>
            </a:p>
          </p:txBody>
        </p:sp>
        <p:sp>
          <p:nvSpPr>
            <p:cNvPr id="56405" name="Rectangle 85"/>
            <p:cNvSpPr>
              <a:spLocks noChangeAspect="1" noChangeArrowheads="1"/>
            </p:cNvSpPr>
            <p:nvPr/>
          </p:nvSpPr>
          <p:spPr bwMode="auto">
            <a:xfrm>
              <a:off x="4586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12.2%</a:t>
              </a:r>
            </a:p>
          </p:txBody>
        </p:sp>
        <p:sp>
          <p:nvSpPr>
            <p:cNvPr id="56406" name="Rectangle 86"/>
            <p:cNvSpPr>
              <a:spLocks noChangeAspect="1" noChangeArrowheads="1"/>
            </p:cNvSpPr>
            <p:nvPr/>
          </p:nvSpPr>
          <p:spPr bwMode="auto">
            <a:xfrm>
              <a:off x="5170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8.7%</a:t>
              </a:r>
            </a:p>
          </p:txBody>
        </p:sp>
      </p:grpSp>
      <p:sp>
        <p:nvSpPr>
          <p:cNvPr id="56407" name="Freeform 87"/>
          <p:cNvSpPr>
            <a:spLocks noChangeAspect="1"/>
          </p:cNvSpPr>
          <p:nvPr/>
        </p:nvSpPr>
        <p:spPr bwMode="auto">
          <a:xfrm>
            <a:off x="552450" y="5348288"/>
            <a:ext cx="336550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Aspect="1" noChangeShapeType="1"/>
          </p:cNvSpPr>
          <p:nvPr/>
        </p:nvSpPr>
        <p:spPr bwMode="auto">
          <a:xfrm>
            <a:off x="379413" y="5160963"/>
            <a:ext cx="1587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Line 90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1" name="Line 91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2" name="Rectangle 92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Rectangle 93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14" name="Picture 9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15" name="Freeform 95"/>
          <p:cNvSpPr>
            <a:spLocks noChangeAspect="1"/>
          </p:cNvSpPr>
          <p:nvPr/>
        </p:nvSpPr>
        <p:spPr bwMode="auto">
          <a:xfrm>
            <a:off x="142240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6" name="Line 96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Line 99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0" name="Line 100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1" name="Line 101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2" name="Line 102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" name="Line 103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Rectangle 104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5" name="Rectangle 105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26" name="Picture 10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7" name="Freeform 107"/>
          <p:cNvSpPr>
            <a:spLocks noChangeAspect="1"/>
          </p:cNvSpPr>
          <p:nvPr/>
        </p:nvSpPr>
        <p:spPr bwMode="auto">
          <a:xfrm>
            <a:off x="227965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8" name="Line 108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Line 109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Line 113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4" name="Line 114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Rectangle 116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7" name="Rectangle 117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38" name="Picture 1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39" name="Freeform 119"/>
          <p:cNvSpPr>
            <a:spLocks noChangeAspect="1"/>
          </p:cNvSpPr>
          <p:nvPr/>
        </p:nvSpPr>
        <p:spPr bwMode="auto">
          <a:xfrm>
            <a:off x="3135313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0" name="Line 120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Line 122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Line 125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6" name="Line 126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7" name="Line 127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Rectangle 128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9" name="Rectangle 129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50" name="Picture 1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1" name="Freeform 131"/>
          <p:cNvSpPr>
            <a:spLocks noChangeAspect="1"/>
          </p:cNvSpPr>
          <p:nvPr/>
        </p:nvSpPr>
        <p:spPr bwMode="auto">
          <a:xfrm>
            <a:off x="3992563" y="5348288"/>
            <a:ext cx="322262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2" name="Line 132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3" name="Line 133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4" name="Line 134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1" name="Rectangle 141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62" name="Picture 14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63" name="Freeform 143"/>
          <p:cNvSpPr>
            <a:spLocks noChangeAspect="1"/>
          </p:cNvSpPr>
          <p:nvPr/>
        </p:nvSpPr>
        <p:spPr bwMode="auto">
          <a:xfrm>
            <a:off x="4848225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4" name="Line 144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5" name="Line 145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6" name="Line 146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7" name="Line 147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8" name="Line 148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9" name="Line 149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0" name="Line 150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1" name="Line 151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2" name="Rectangle 152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3" name="Rectangle 153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4" name="Picture 15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5" name="Freeform 155"/>
          <p:cNvSpPr>
            <a:spLocks noChangeAspect="1"/>
          </p:cNvSpPr>
          <p:nvPr/>
        </p:nvSpPr>
        <p:spPr bwMode="auto">
          <a:xfrm>
            <a:off x="5705475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6" name="Line 156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7" name="Line 157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8" name="Picture 15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9" name="Freeform 159"/>
          <p:cNvSpPr>
            <a:spLocks noChangeAspect="1"/>
          </p:cNvSpPr>
          <p:nvPr/>
        </p:nvSpPr>
        <p:spPr bwMode="auto">
          <a:xfrm>
            <a:off x="6562725" y="5348288"/>
            <a:ext cx="334963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80" name="Picture 16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81" name="Freeform 161"/>
          <p:cNvSpPr>
            <a:spLocks noChangeAspect="1"/>
          </p:cNvSpPr>
          <p:nvPr/>
        </p:nvSpPr>
        <p:spPr bwMode="auto">
          <a:xfrm>
            <a:off x="741838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2" name="Freeform 162"/>
          <p:cNvSpPr>
            <a:spLocks noChangeAspect="1"/>
          </p:cNvSpPr>
          <p:nvPr/>
        </p:nvSpPr>
        <p:spPr bwMode="auto">
          <a:xfrm>
            <a:off x="827563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3" name="Rectangle 163"/>
          <p:cNvSpPr>
            <a:spLocks noChangeAspect="1" noChangeArrowheads="1"/>
          </p:cNvSpPr>
          <p:nvPr/>
        </p:nvSpPr>
        <p:spPr bwMode="auto">
          <a:xfrm>
            <a:off x="457200" y="26670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Familywise Error Rate at 10%</a:t>
            </a:r>
          </a:p>
        </p:txBody>
      </p:sp>
      <p:grpSp>
        <p:nvGrpSpPr>
          <p:cNvPr id="56484" name="Group 164"/>
          <p:cNvGrpSpPr>
            <a:grpSpLocks/>
          </p:cNvGrpSpPr>
          <p:nvPr/>
        </p:nvGrpSpPr>
        <p:grpSpPr bwMode="auto">
          <a:xfrm>
            <a:off x="420688" y="1797050"/>
            <a:ext cx="8297862" cy="274638"/>
            <a:chOff x="265" y="1056"/>
            <a:chExt cx="5227" cy="173"/>
          </a:xfrm>
        </p:grpSpPr>
        <p:sp>
          <p:nvSpPr>
            <p:cNvPr id="56485" name="Rectangle 165"/>
            <p:cNvSpPr>
              <a:spLocks noChangeAspect="1" noChangeArrowheads="1"/>
            </p:cNvSpPr>
            <p:nvPr/>
          </p:nvSpPr>
          <p:spPr bwMode="auto">
            <a:xfrm>
              <a:off x="265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6" name="Rectangle 166"/>
            <p:cNvSpPr>
              <a:spLocks noChangeAspect="1" noChangeArrowheads="1"/>
            </p:cNvSpPr>
            <p:nvPr/>
          </p:nvSpPr>
          <p:spPr bwMode="auto">
            <a:xfrm>
              <a:off x="812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7" name="Rectangle 167"/>
            <p:cNvSpPr>
              <a:spLocks noChangeAspect="1" noChangeArrowheads="1"/>
            </p:cNvSpPr>
            <p:nvPr/>
          </p:nvSpPr>
          <p:spPr bwMode="auto">
            <a:xfrm>
              <a:off x="1353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12.5%</a:t>
              </a:r>
            </a:p>
          </p:txBody>
        </p:sp>
        <p:sp>
          <p:nvSpPr>
            <p:cNvPr id="56488" name="Rectangle 168"/>
            <p:cNvSpPr>
              <a:spLocks noChangeAspect="1" noChangeArrowheads="1"/>
            </p:cNvSpPr>
            <p:nvPr/>
          </p:nvSpPr>
          <p:spPr bwMode="auto">
            <a:xfrm>
              <a:off x="1891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10.8%</a:t>
              </a:r>
            </a:p>
          </p:txBody>
        </p:sp>
        <p:sp>
          <p:nvSpPr>
            <p:cNvPr id="56489" name="Rectangle 169"/>
            <p:cNvSpPr>
              <a:spLocks noChangeAspect="1" noChangeArrowheads="1"/>
            </p:cNvSpPr>
            <p:nvPr/>
          </p:nvSpPr>
          <p:spPr bwMode="auto">
            <a:xfrm>
              <a:off x="243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11.5%</a:t>
              </a:r>
            </a:p>
          </p:txBody>
        </p:sp>
        <p:sp>
          <p:nvSpPr>
            <p:cNvPr id="56490" name="Rectangle 170"/>
            <p:cNvSpPr>
              <a:spLocks noChangeAspect="1" noChangeArrowheads="1"/>
            </p:cNvSpPr>
            <p:nvPr/>
          </p:nvSpPr>
          <p:spPr bwMode="auto">
            <a:xfrm>
              <a:off x="297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10.0%</a:t>
              </a:r>
            </a:p>
          </p:txBody>
        </p:sp>
        <p:sp>
          <p:nvSpPr>
            <p:cNvPr id="56491" name="Rectangle 171"/>
            <p:cNvSpPr>
              <a:spLocks noChangeAspect="1" noChangeArrowheads="1"/>
            </p:cNvSpPr>
            <p:nvPr/>
          </p:nvSpPr>
          <p:spPr bwMode="auto">
            <a:xfrm>
              <a:off x="3509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10.7%</a:t>
              </a:r>
            </a:p>
          </p:txBody>
        </p:sp>
        <p:sp>
          <p:nvSpPr>
            <p:cNvPr id="56492" name="Rectangle 172"/>
            <p:cNvSpPr>
              <a:spLocks noChangeAspect="1" noChangeArrowheads="1"/>
            </p:cNvSpPr>
            <p:nvPr/>
          </p:nvSpPr>
          <p:spPr bwMode="auto">
            <a:xfrm>
              <a:off x="405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11.2%</a:t>
              </a:r>
            </a:p>
          </p:txBody>
        </p:sp>
        <p:sp>
          <p:nvSpPr>
            <p:cNvPr id="56493" name="Rectangle 173"/>
            <p:cNvSpPr>
              <a:spLocks noChangeAspect="1" noChangeArrowheads="1"/>
            </p:cNvSpPr>
            <p:nvPr/>
          </p:nvSpPr>
          <p:spPr bwMode="auto">
            <a:xfrm>
              <a:off x="4588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10.2%</a:t>
              </a:r>
            </a:p>
          </p:txBody>
        </p:sp>
        <p:sp>
          <p:nvSpPr>
            <p:cNvPr id="56494" name="Rectangle 174"/>
            <p:cNvSpPr>
              <a:spLocks noChangeAspect="1" noChangeArrowheads="1"/>
            </p:cNvSpPr>
            <p:nvPr/>
          </p:nvSpPr>
          <p:spPr bwMode="auto">
            <a:xfrm>
              <a:off x="5164" y="105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9.5%</a:t>
              </a:r>
            </a:p>
          </p:txBody>
        </p:sp>
      </p:grpSp>
      <p:sp>
        <p:nvSpPr>
          <p:cNvPr id="56495" name="Freeform 175"/>
          <p:cNvSpPr>
            <a:spLocks noChangeAspect="1"/>
          </p:cNvSpPr>
          <p:nvPr/>
        </p:nvSpPr>
        <p:spPr bwMode="auto">
          <a:xfrm>
            <a:off x="552450" y="1208088"/>
            <a:ext cx="336550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6" name="Freeform 176"/>
          <p:cNvSpPr>
            <a:spLocks noChangeAspect="1"/>
          </p:cNvSpPr>
          <p:nvPr/>
        </p:nvSpPr>
        <p:spPr bwMode="auto">
          <a:xfrm>
            <a:off x="142240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7" name="Freeform 177"/>
          <p:cNvSpPr>
            <a:spLocks noChangeAspect="1"/>
          </p:cNvSpPr>
          <p:nvPr/>
        </p:nvSpPr>
        <p:spPr bwMode="auto">
          <a:xfrm>
            <a:off x="227965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8" name="Freeform 178"/>
          <p:cNvSpPr>
            <a:spLocks noChangeAspect="1"/>
          </p:cNvSpPr>
          <p:nvPr/>
        </p:nvSpPr>
        <p:spPr bwMode="auto">
          <a:xfrm>
            <a:off x="3135313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9" name="Freeform 179"/>
          <p:cNvSpPr>
            <a:spLocks noChangeAspect="1"/>
          </p:cNvSpPr>
          <p:nvPr/>
        </p:nvSpPr>
        <p:spPr bwMode="auto">
          <a:xfrm>
            <a:off x="3992563" y="1220788"/>
            <a:ext cx="322262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0" name="Freeform 180"/>
          <p:cNvSpPr>
            <a:spLocks noChangeAspect="1"/>
          </p:cNvSpPr>
          <p:nvPr/>
        </p:nvSpPr>
        <p:spPr bwMode="auto">
          <a:xfrm>
            <a:off x="4848225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1" name="Freeform 181"/>
          <p:cNvSpPr>
            <a:spLocks noChangeAspect="1"/>
          </p:cNvSpPr>
          <p:nvPr/>
        </p:nvSpPr>
        <p:spPr bwMode="auto">
          <a:xfrm>
            <a:off x="5705475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2" name="Freeform 182"/>
          <p:cNvSpPr>
            <a:spLocks noChangeAspect="1"/>
          </p:cNvSpPr>
          <p:nvPr/>
        </p:nvSpPr>
        <p:spPr bwMode="auto">
          <a:xfrm>
            <a:off x="6562725" y="1208088"/>
            <a:ext cx="334963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3" name="Freeform 183"/>
          <p:cNvSpPr>
            <a:spLocks noChangeAspect="1"/>
          </p:cNvSpPr>
          <p:nvPr/>
        </p:nvSpPr>
        <p:spPr bwMode="auto">
          <a:xfrm>
            <a:off x="741838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4" name="Freeform 184"/>
          <p:cNvSpPr>
            <a:spLocks noChangeAspect="1"/>
          </p:cNvSpPr>
          <p:nvPr/>
        </p:nvSpPr>
        <p:spPr bwMode="auto">
          <a:xfrm>
            <a:off x="827563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5" name="Rectangle 185"/>
          <p:cNvSpPr>
            <a:spLocks noChangeAspect="1" noChangeArrowheads="1"/>
          </p:cNvSpPr>
          <p:nvPr/>
        </p:nvSpPr>
        <p:spPr bwMode="auto">
          <a:xfrm>
            <a:off x="381000" y="501650"/>
            <a:ext cx="845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Per Comparison Rate at 10%</a:t>
            </a:r>
          </a:p>
        </p:txBody>
      </p:sp>
      <p:sp>
        <p:nvSpPr>
          <p:cNvPr id="56506" name="Rectangle 186"/>
          <p:cNvSpPr>
            <a:spLocks noChangeAspect="1" noChangeArrowheads="1"/>
          </p:cNvSpPr>
          <p:nvPr/>
        </p:nvSpPr>
        <p:spPr bwMode="auto">
          <a:xfrm>
            <a:off x="381000" y="20875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Null Pixels that are False Positives</a:t>
            </a:r>
          </a:p>
        </p:txBody>
      </p:sp>
      <p:sp>
        <p:nvSpPr>
          <p:cNvPr id="56507" name="Rectangle 187"/>
          <p:cNvSpPr>
            <a:spLocks noChangeAspect="1" noChangeArrowheads="1"/>
          </p:cNvSpPr>
          <p:nvPr/>
        </p:nvSpPr>
        <p:spPr bwMode="auto">
          <a:xfrm>
            <a:off x="457200" y="46783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False Discovery Rate at 10%</a:t>
            </a:r>
          </a:p>
        </p:txBody>
      </p:sp>
      <p:sp>
        <p:nvSpPr>
          <p:cNvPr id="56508" name="Rectangle 188"/>
          <p:cNvSpPr>
            <a:spLocks noChangeAspect="1" noChangeArrowheads="1"/>
          </p:cNvSpPr>
          <p:nvPr/>
        </p:nvSpPr>
        <p:spPr bwMode="auto">
          <a:xfrm>
            <a:off x="381000" y="41449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Occurrence of Familywise Error</a:t>
            </a:r>
          </a:p>
        </p:txBody>
      </p:sp>
      <p:sp>
        <p:nvSpPr>
          <p:cNvPr id="56509" name="Rectangle 189"/>
          <p:cNvSpPr>
            <a:spLocks noChangeAspect="1" noChangeArrowheads="1"/>
          </p:cNvSpPr>
          <p:nvPr/>
        </p:nvSpPr>
        <p:spPr bwMode="auto">
          <a:xfrm>
            <a:off x="381000" y="61722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Activated Pixels that are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425523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Voxel level</a:t>
            </a:r>
          </a:p>
          <a:p>
            <a:endParaRPr lang="en-US" dirty="0" smtClean="0"/>
          </a:p>
          <a:p>
            <a:r>
              <a:rPr lang="en-US" dirty="0" smtClean="0"/>
              <a:t>Cluster level</a:t>
            </a:r>
          </a:p>
          <a:p>
            <a:endParaRPr lang="en-US" dirty="0" smtClean="0"/>
          </a:p>
          <a:p>
            <a:r>
              <a:rPr lang="en-US" dirty="0" smtClean="0"/>
              <a:t>Peak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1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Voxel-level Inference</a:t>
            </a:r>
          </a:p>
        </p:txBody>
      </p:sp>
      <p:sp>
        <p:nvSpPr>
          <p:cNvPr id="11285" name="Rectangle 21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Retain voxels above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u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  <a:p>
            <a:r>
              <a:rPr lang="en-US">
                <a:solidFill>
                  <a:srgbClr val="000000"/>
                </a:solidFill>
              </a:rPr>
              <a:t>Gives best spatial specificity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null hyp. at a single voxel can be rejected</a:t>
            </a: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>
            <a:off x="3850848" y="4114800"/>
            <a:ext cx="1323422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51054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Statistic values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55698" y="5339625"/>
            <a:ext cx="4516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562098" y="3675925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70473" y="52951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03665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the null is true, the probability that we reject the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Voxel-level Inference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Retain voxels above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u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  <a:p>
            <a:r>
              <a:rPr lang="en-US">
                <a:solidFill>
                  <a:srgbClr val="000000"/>
                </a:solidFill>
              </a:rPr>
              <a:t>Gives best spatial specificity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null hyp. at a single voxel can be rejected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155698" y="5339625"/>
            <a:ext cx="4516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2562098" y="3675925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070473" y="52951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417635" y="4510950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8635" y="4734787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rot="16200000">
            <a:off x="2027110" y="4918937"/>
            <a:ext cx="8318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6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Voxel-level Inference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Retain voxels above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u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  <a:p>
            <a:r>
              <a:rPr lang="en-US">
                <a:solidFill>
                  <a:srgbClr val="000000"/>
                </a:solidFill>
              </a:rPr>
              <a:t>Gives best spatial specificity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null hyp. at a single voxel can be rejected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33248" y="5744437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Significant Voxels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2011235" y="5445987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155698" y="5339625"/>
            <a:ext cx="4516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2562098" y="3675925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70473" y="52951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417635" y="4510950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528635" y="4734787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595560" y="5341212"/>
            <a:ext cx="1889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 flipH="1">
            <a:off x="6364160" y="5744437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No significant Voxels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 flipV="1">
            <a:off x="5178298" y="5445987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rot="-5400000">
            <a:off x="2027110" y="4918937"/>
            <a:ext cx="8318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3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Cluster-level Inference</a:t>
            </a:r>
          </a:p>
        </p:txBody>
      </p:sp>
      <p:sp>
        <p:nvSpPr>
          <p:cNvPr id="15384" name="Rectangle 24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4765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Two step-process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Define clusters by arbitrary threshold </a:t>
            </a:r>
            <a:r>
              <a:rPr lang="en-US" i="1">
                <a:solidFill>
                  <a:srgbClr val="000000"/>
                </a:solidFill>
              </a:rPr>
              <a:t>u</a:t>
            </a:r>
            <a:r>
              <a:rPr lang="en-US" baseline="-25000">
                <a:solidFill>
                  <a:srgbClr val="000000"/>
                </a:solidFill>
              </a:rPr>
              <a:t>clus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2155825" y="5335588"/>
            <a:ext cx="45164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8" name="Freeform 28"/>
          <p:cNvSpPr>
            <a:spLocks/>
          </p:cNvSpPr>
          <p:nvPr/>
        </p:nvSpPr>
        <p:spPr bwMode="auto">
          <a:xfrm>
            <a:off x="2562225" y="3671888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417763" y="4816475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814513" y="452120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6070600" y="5291138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rot="16200000" flipV="1">
            <a:off x="3686969" y="4650582"/>
            <a:ext cx="0" cy="3222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rot="16200000" flipV="1">
            <a:off x="5133976" y="4319587"/>
            <a:ext cx="0" cy="9874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4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Cluster-level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4765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Two step-process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Define clusters by arbitrary threshold </a:t>
            </a:r>
            <a:r>
              <a:rPr lang="en-US" i="1">
                <a:solidFill>
                  <a:srgbClr val="000000"/>
                </a:solidFill>
              </a:rPr>
              <a:t>u</a:t>
            </a:r>
            <a:r>
              <a:rPr lang="en-US" baseline="-25000">
                <a:solidFill>
                  <a:srgbClr val="000000"/>
                </a:solidFill>
              </a:rPr>
              <a:t>clus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Retain clusters larger than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k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3375" y="5740400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Cluster not significant 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011363" y="5441950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155825" y="5335588"/>
            <a:ext cx="45164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2562225" y="3671888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417763" y="4816475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814513" y="452120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070600" y="5291138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rot="16200000" flipV="1">
            <a:off x="3686969" y="4650582"/>
            <a:ext cx="0" cy="3222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rot="16200000" flipV="1">
            <a:off x="5133976" y="4319587"/>
            <a:ext cx="0" cy="9874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 flipH="1">
            <a:off x="6364288" y="5740400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Cluster significant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5178425" y="5441950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379788" y="5807075"/>
            <a:ext cx="600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330575" y="589915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676775" y="5335588"/>
            <a:ext cx="9223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02188" y="5807075"/>
            <a:ext cx="600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752975" y="589915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3546475" y="5299075"/>
            <a:ext cx="279400" cy="666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2153718"/>
            <a:ext cx="8229600" cy="2273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33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8322" y="553456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5917" y="5094873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2093" y="5298759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610" y="4696031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6948" y="554349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770" y="517416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1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1495" y="473472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253" y="4958554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8399" y="4326699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9688" y="5180626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5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840160"/>
            <a:ext cx="8229600" cy="15874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3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8322" y="553456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5917" y="5094873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2093" y="5298759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610" y="4696031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6948" y="554349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770" y="517416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1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1495" y="473472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253" y="4958554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8399" y="4326699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9688" y="5180626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5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840160"/>
            <a:ext cx="8229600" cy="15874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372040" y="4800866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peak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2815" y="5258066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2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8322" y="553456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5917" y="5094873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2093" y="5298759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610" y="4696031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6948" y="554349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770" y="517416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1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1495" y="473472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253" y="4958554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8399" y="4326699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9688" y="5180626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5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372040" y="4800866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peak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22815" y="5258066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</a:t>
            </a:r>
          </a:p>
          <a:p>
            <a:pPr lvl="1"/>
            <a:r>
              <a:rPr lang="en-US" dirty="0" smtClean="0"/>
              <a:t>Cluster-based statistics </a:t>
            </a:r>
            <a:r>
              <a:rPr lang="en-US" dirty="0" err="1" smtClean="0"/>
              <a:t>thresholded</a:t>
            </a:r>
            <a:r>
              <a:rPr lang="en-US" dirty="0" smtClean="0"/>
              <a:t> to control FWER with random field theory</a:t>
            </a:r>
          </a:p>
          <a:p>
            <a:r>
              <a:rPr lang="en-US" dirty="0" smtClean="0"/>
              <a:t>Also common</a:t>
            </a:r>
          </a:p>
          <a:p>
            <a:pPr lvl="1"/>
            <a:r>
              <a:rPr lang="en-US" dirty="0" smtClean="0"/>
              <a:t>Peak-wise inference controlling FWER with random field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6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 Permutation test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545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Parametric methods</a:t>
            </a:r>
          </a:p>
          <a:p>
            <a:pPr lvl="1" eaLnBrk="1" hangingPunct="1">
              <a:defRPr/>
            </a:pPr>
            <a:r>
              <a:rPr lang="en-US" dirty="0" smtClean="0"/>
              <a:t>Assume distribution of</a:t>
            </a:r>
            <a:br>
              <a:rPr lang="en-US" dirty="0" smtClean="0"/>
            </a:br>
            <a:r>
              <a:rPr lang="en-US" dirty="0" smtClean="0"/>
              <a:t>statistic under null</a:t>
            </a:r>
            <a:br>
              <a:rPr lang="en-US" dirty="0" smtClean="0"/>
            </a:br>
            <a:r>
              <a:rPr lang="en-US" dirty="0" smtClean="0"/>
              <a:t>hypothesis</a:t>
            </a:r>
            <a:endParaRPr lang="en-US" baseline="30000" dirty="0" smtClean="0"/>
          </a:p>
          <a:p>
            <a:pPr eaLnBrk="1" hangingPunct="1">
              <a:defRPr/>
            </a:pPr>
            <a:r>
              <a:rPr lang="en-US" dirty="0" smtClean="0"/>
              <a:t>Nonparametric methods</a:t>
            </a:r>
          </a:p>
          <a:p>
            <a:pPr lvl="1" eaLnBrk="1" hangingPunct="1">
              <a:defRPr/>
            </a:pPr>
            <a:r>
              <a:rPr lang="en-US" dirty="0" smtClean="0"/>
              <a:t>Use </a:t>
            </a:r>
            <a:r>
              <a:rPr lang="en-US" i="1" dirty="0" smtClean="0"/>
              <a:t>data</a:t>
            </a:r>
            <a:r>
              <a:rPr lang="en-US" dirty="0" smtClean="0"/>
              <a:t> to find </a:t>
            </a:r>
            <a:br>
              <a:rPr lang="en-US" dirty="0" smtClean="0"/>
            </a:br>
            <a:r>
              <a:rPr lang="en-US" dirty="0" smtClean="0"/>
              <a:t>distribution of statistic</a:t>
            </a:r>
            <a:br>
              <a:rPr lang="en-US" dirty="0" smtClean="0"/>
            </a:br>
            <a:r>
              <a:rPr lang="en-US" dirty="0" smtClean="0"/>
              <a:t>under null </a:t>
            </a:r>
            <a:r>
              <a:rPr lang="en-US" dirty="0" smtClean="0"/>
              <a:t>hypothesis</a:t>
            </a:r>
            <a:endParaRPr lang="en-US" dirty="0" smtClean="0"/>
          </a:p>
        </p:txBody>
      </p:sp>
      <p:grpSp>
        <p:nvGrpSpPr>
          <p:cNvPr id="79875" name="Group 57"/>
          <p:cNvGrpSpPr>
            <a:grpSpLocks/>
          </p:cNvGrpSpPr>
          <p:nvPr/>
        </p:nvGrpSpPr>
        <p:grpSpPr bwMode="auto">
          <a:xfrm>
            <a:off x="5211763" y="2197100"/>
            <a:ext cx="3805237" cy="1897063"/>
            <a:chOff x="3283" y="1384"/>
            <a:chExt cx="2397" cy="1195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3793" y="1387"/>
              <a:ext cx="1464" cy="10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3283" y="1612"/>
              <a:ext cx="2397" cy="918"/>
            </a:xfrm>
            <a:custGeom>
              <a:avLst/>
              <a:gdLst>
                <a:gd name="T0" fmla="*/ 312 w 2840"/>
                <a:gd name="T1" fmla="*/ 864 h 1016"/>
                <a:gd name="T2" fmla="*/ 648 w 2840"/>
                <a:gd name="T3" fmla="*/ 864 h 1016"/>
                <a:gd name="T4" fmla="*/ 984 w 2840"/>
                <a:gd name="T5" fmla="*/ 720 h 1016"/>
                <a:gd name="T6" fmla="*/ 1464 w 2840"/>
                <a:gd name="T7" fmla="*/ 0 h 1016"/>
                <a:gd name="T8" fmla="*/ 1896 w 2840"/>
                <a:gd name="T9" fmla="*/ 720 h 1016"/>
                <a:gd name="T10" fmla="*/ 2376 w 2840"/>
                <a:gd name="T11" fmla="*/ 864 h 1016"/>
                <a:gd name="T12" fmla="*/ 2616 w 2840"/>
                <a:gd name="T13" fmla="*/ 864 h 1016"/>
                <a:gd name="T14" fmla="*/ 2616 w 2840"/>
                <a:gd name="T15" fmla="*/ 960 h 1016"/>
                <a:gd name="T16" fmla="*/ 2568 w 2840"/>
                <a:gd name="T17" fmla="*/ 1008 h 1016"/>
                <a:gd name="T18" fmla="*/ 2472 w 2840"/>
                <a:gd name="T19" fmla="*/ 1008 h 1016"/>
                <a:gd name="T20" fmla="*/ 360 w 2840"/>
                <a:gd name="T21" fmla="*/ 1008 h 1016"/>
                <a:gd name="T22" fmla="*/ 312 w 2840"/>
                <a:gd name="T23" fmla="*/ 960 h 1016"/>
                <a:gd name="T24" fmla="*/ 264 w 2840"/>
                <a:gd name="T25" fmla="*/ 864 h 1016"/>
                <a:gd name="T26" fmla="*/ 312 w 2840"/>
                <a:gd name="T27" fmla="*/ 864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0" h="1016">
                  <a:moveTo>
                    <a:pt x="312" y="864"/>
                  </a:moveTo>
                  <a:cubicBezTo>
                    <a:pt x="376" y="864"/>
                    <a:pt x="536" y="888"/>
                    <a:pt x="648" y="864"/>
                  </a:cubicBezTo>
                  <a:cubicBezTo>
                    <a:pt x="760" y="840"/>
                    <a:pt x="848" y="864"/>
                    <a:pt x="984" y="720"/>
                  </a:cubicBezTo>
                  <a:cubicBezTo>
                    <a:pt x="1120" y="576"/>
                    <a:pt x="1312" y="0"/>
                    <a:pt x="1464" y="0"/>
                  </a:cubicBezTo>
                  <a:cubicBezTo>
                    <a:pt x="1616" y="0"/>
                    <a:pt x="1744" y="576"/>
                    <a:pt x="1896" y="720"/>
                  </a:cubicBezTo>
                  <a:cubicBezTo>
                    <a:pt x="2048" y="864"/>
                    <a:pt x="2256" y="840"/>
                    <a:pt x="2376" y="864"/>
                  </a:cubicBezTo>
                  <a:cubicBezTo>
                    <a:pt x="2496" y="888"/>
                    <a:pt x="2576" y="848"/>
                    <a:pt x="2616" y="864"/>
                  </a:cubicBezTo>
                  <a:cubicBezTo>
                    <a:pt x="2656" y="880"/>
                    <a:pt x="2624" y="936"/>
                    <a:pt x="2616" y="960"/>
                  </a:cubicBezTo>
                  <a:cubicBezTo>
                    <a:pt x="2608" y="984"/>
                    <a:pt x="2592" y="1000"/>
                    <a:pt x="2568" y="1008"/>
                  </a:cubicBezTo>
                  <a:cubicBezTo>
                    <a:pt x="2544" y="1016"/>
                    <a:pt x="2840" y="1008"/>
                    <a:pt x="2472" y="1008"/>
                  </a:cubicBezTo>
                  <a:cubicBezTo>
                    <a:pt x="2104" y="1008"/>
                    <a:pt x="720" y="1016"/>
                    <a:pt x="360" y="1008"/>
                  </a:cubicBezTo>
                  <a:cubicBezTo>
                    <a:pt x="0" y="1000"/>
                    <a:pt x="328" y="984"/>
                    <a:pt x="312" y="960"/>
                  </a:cubicBezTo>
                  <a:cubicBezTo>
                    <a:pt x="296" y="936"/>
                    <a:pt x="264" y="880"/>
                    <a:pt x="264" y="864"/>
                  </a:cubicBezTo>
                  <a:cubicBezTo>
                    <a:pt x="264" y="848"/>
                    <a:pt x="248" y="864"/>
                    <a:pt x="312" y="864"/>
                  </a:cubicBezTo>
                  <a:close/>
                </a:path>
              </a:pathLst>
            </a:custGeom>
            <a:solidFill>
              <a:srgbClr val="99330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885" y="210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800">
                  <a:solidFill>
                    <a:srgbClr val="008000"/>
                  </a:solidFill>
                </a:rPr>
                <a:t>5%</a:t>
              </a:r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4399" y="2033"/>
              <a:ext cx="958" cy="498"/>
            </a:xfrm>
            <a:custGeom>
              <a:avLst/>
              <a:gdLst>
                <a:gd name="T0" fmla="*/ 273 w 1100"/>
                <a:gd name="T1" fmla="*/ 14 h 423"/>
                <a:gd name="T2" fmla="*/ 390 w 1100"/>
                <a:gd name="T3" fmla="*/ 53 h 423"/>
                <a:gd name="T4" fmla="*/ 468 w 1100"/>
                <a:gd name="T5" fmla="*/ 98 h 423"/>
                <a:gd name="T6" fmla="*/ 573 w 1100"/>
                <a:gd name="T7" fmla="*/ 197 h 423"/>
                <a:gd name="T8" fmla="*/ 684 w 1100"/>
                <a:gd name="T9" fmla="*/ 254 h 423"/>
                <a:gd name="T10" fmla="*/ 786 w 1100"/>
                <a:gd name="T11" fmla="*/ 275 h 423"/>
                <a:gd name="T12" fmla="*/ 942 w 1100"/>
                <a:gd name="T13" fmla="*/ 296 h 423"/>
                <a:gd name="T14" fmla="*/ 1026 w 1100"/>
                <a:gd name="T15" fmla="*/ 308 h 423"/>
                <a:gd name="T16" fmla="*/ 1074 w 1100"/>
                <a:gd name="T17" fmla="*/ 359 h 423"/>
                <a:gd name="T18" fmla="*/ 1053 w 1100"/>
                <a:gd name="T19" fmla="*/ 413 h 423"/>
                <a:gd name="T20" fmla="*/ 792 w 1100"/>
                <a:gd name="T21" fmla="*/ 413 h 423"/>
                <a:gd name="T22" fmla="*/ 114 w 1100"/>
                <a:gd name="T23" fmla="*/ 350 h 423"/>
                <a:gd name="T24" fmla="*/ 108 w 1100"/>
                <a:gd name="T25" fmla="*/ 155 h 423"/>
                <a:gd name="T26" fmla="*/ 108 w 1100"/>
                <a:gd name="T27" fmla="*/ 23 h 423"/>
                <a:gd name="T28" fmla="*/ 273 w 1100"/>
                <a:gd name="T29" fmla="*/ 14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0" h="423">
                  <a:moveTo>
                    <a:pt x="273" y="14"/>
                  </a:moveTo>
                  <a:cubicBezTo>
                    <a:pt x="320" y="19"/>
                    <a:pt x="358" y="39"/>
                    <a:pt x="390" y="53"/>
                  </a:cubicBezTo>
                  <a:cubicBezTo>
                    <a:pt x="422" y="67"/>
                    <a:pt x="438" y="74"/>
                    <a:pt x="468" y="98"/>
                  </a:cubicBezTo>
                  <a:cubicBezTo>
                    <a:pt x="498" y="122"/>
                    <a:pt x="537" y="171"/>
                    <a:pt x="573" y="197"/>
                  </a:cubicBezTo>
                  <a:cubicBezTo>
                    <a:pt x="609" y="223"/>
                    <a:pt x="649" y="241"/>
                    <a:pt x="684" y="254"/>
                  </a:cubicBezTo>
                  <a:cubicBezTo>
                    <a:pt x="719" y="267"/>
                    <a:pt x="743" y="268"/>
                    <a:pt x="786" y="275"/>
                  </a:cubicBezTo>
                  <a:cubicBezTo>
                    <a:pt x="829" y="282"/>
                    <a:pt x="902" y="291"/>
                    <a:pt x="942" y="296"/>
                  </a:cubicBezTo>
                  <a:cubicBezTo>
                    <a:pt x="982" y="301"/>
                    <a:pt x="1004" y="298"/>
                    <a:pt x="1026" y="308"/>
                  </a:cubicBezTo>
                  <a:cubicBezTo>
                    <a:pt x="1048" y="318"/>
                    <a:pt x="1070" y="342"/>
                    <a:pt x="1074" y="359"/>
                  </a:cubicBezTo>
                  <a:cubicBezTo>
                    <a:pt x="1078" y="376"/>
                    <a:pt x="1100" y="404"/>
                    <a:pt x="1053" y="413"/>
                  </a:cubicBezTo>
                  <a:cubicBezTo>
                    <a:pt x="1006" y="422"/>
                    <a:pt x="948" y="423"/>
                    <a:pt x="792" y="413"/>
                  </a:cubicBezTo>
                  <a:cubicBezTo>
                    <a:pt x="636" y="403"/>
                    <a:pt x="228" y="393"/>
                    <a:pt x="114" y="350"/>
                  </a:cubicBezTo>
                  <a:cubicBezTo>
                    <a:pt x="0" y="307"/>
                    <a:pt x="109" y="209"/>
                    <a:pt x="108" y="155"/>
                  </a:cubicBezTo>
                  <a:cubicBezTo>
                    <a:pt x="107" y="101"/>
                    <a:pt x="81" y="46"/>
                    <a:pt x="108" y="23"/>
                  </a:cubicBezTo>
                  <a:cubicBezTo>
                    <a:pt x="135" y="0"/>
                    <a:pt x="226" y="9"/>
                    <a:pt x="273" y="14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4425" y="2162"/>
              <a:ext cx="402" cy="371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6" name="AutoShape 14"/>
            <p:cNvSpPr>
              <a:spLocks noChangeArrowheads="1"/>
            </p:cNvSpPr>
            <p:nvPr/>
          </p:nvSpPr>
          <p:spPr bwMode="auto">
            <a:xfrm>
              <a:off x="4608" y="1829"/>
              <a:ext cx="225" cy="352"/>
            </a:xfrm>
            <a:prstGeom prst="rtTriangle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V="1">
              <a:off x="4830" y="1384"/>
              <a:ext cx="0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4438" y="2010"/>
              <a:ext cx="217" cy="19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3445" y="2380"/>
              <a:ext cx="21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H="1">
              <a:off x="3795" y="2385"/>
              <a:ext cx="14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3599" y="2367"/>
              <a:ext cx="18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/>
                <a:t>Parametric Null Distribution</a:t>
              </a:r>
            </a:p>
          </p:txBody>
        </p:sp>
      </p:grpSp>
      <p:grpSp>
        <p:nvGrpSpPr>
          <p:cNvPr id="79876" name="Group 56"/>
          <p:cNvGrpSpPr>
            <a:grpSpLocks/>
          </p:cNvGrpSpPr>
          <p:nvPr/>
        </p:nvGrpSpPr>
        <p:grpSpPr bwMode="auto">
          <a:xfrm>
            <a:off x="6013450" y="4402138"/>
            <a:ext cx="2446338" cy="1606550"/>
            <a:chOff x="3788" y="2773"/>
            <a:chExt cx="1541" cy="1012"/>
          </a:xfrm>
        </p:grpSpPr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3788" y="2773"/>
              <a:ext cx="1454" cy="10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 flipV="1">
              <a:off x="3803" y="3753"/>
              <a:ext cx="50" cy="2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 flipV="1">
              <a:off x="3855" y="3722"/>
              <a:ext cx="51" cy="57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 flipV="1">
              <a:off x="3908" y="3509"/>
              <a:ext cx="50" cy="27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 flipV="1">
              <a:off x="3961" y="3353"/>
              <a:ext cx="50" cy="42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 flipV="1">
              <a:off x="4014" y="3300"/>
              <a:ext cx="50" cy="479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 flipV="1">
              <a:off x="4067" y="3207"/>
              <a:ext cx="51" cy="57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 flipV="1">
              <a:off x="4119" y="2999"/>
              <a:ext cx="50" cy="78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 flipV="1">
              <a:off x="4172" y="2947"/>
              <a:ext cx="50" cy="83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 flipV="1">
              <a:off x="4225" y="2937"/>
              <a:ext cx="50" cy="84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 flipV="1">
              <a:off x="4278" y="2973"/>
              <a:ext cx="50" cy="80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 flipV="1">
              <a:off x="4330" y="3025"/>
              <a:ext cx="51" cy="75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 flipV="1">
              <a:off x="4384" y="3030"/>
              <a:ext cx="50" cy="749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 flipV="1">
              <a:off x="4439" y="3103"/>
              <a:ext cx="50" cy="67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 flipV="1">
              <a:off x="4491" y="3108"/>
              <a:ext cx="51" cy="67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 flipV="1">
              <a:off x="4544" y="3207"/>
              <a:ext cx="50" cy="57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 flipV="1">
              <a:off x="4597" y="3217"/>
              <a:ext cx="50" cy="56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 flipV="1">
              <a:off x="4650" y="3259"/>
              <a:ext cx="50" cy="52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 flipV="1">
              <a:off x="4703" y="3207"/>
              <a:ext cx="51" cy="57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 flipV="1">
              <a:off x="4755" y="3249"/>
              <a:ext cx="50" cy="53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 flipV="1">
              <a:off x="4808" y="3363"/>
              <a:ext cx="50" cy="41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 flipV="1">
              <a:off x="4861" y="3493"/>
              <a:ext cx="50" cy="28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 flipV="1">
              <a:off x="4914" y="3560"/>
              <a:ext cx="50" cy="219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 flipV="1">
              <a:off x="4966" y="3623"/>
              <a:ext cx="51" cy="156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 flipV="1">
              <a:off x="5020" y="3664"/>
              <a:ext cx="50" cy="11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 flipV="1">
              <a:off x="5072" y="3691"/>
              <a:ext cx="50" cy="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 flipV="1">
              <a:off x="5125" y="3664"/>
              <a:ext cx="50" cy="11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 flipV="1">
              <a:off x="5178" y="3753"/>
              <a:ext cx="51" cy="26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 flipV="1">
              <a:off x="4963" y="2778"/>
              <a:ext cx="0" cy="100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4886" y="3348"/>
              <a:ext cx="4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800">
                  <a:solidFill>
                    <a:srgbClr val="008000"/>
                  </a:solidFill>
                </a:rPr>
                <a:t>5%</a:t>
              </a:r>
            </a:p>
          </p:txBody>
        </p:sp>
      </p:grp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5287963" y="5954713"/>
            <a:ext cx="3697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/>
              <a:t>Nonparametric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9865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the null is true, the probability that we reject the null</a:t>
            </a:r>
          </a:p>
          <a:p>
            <a:endParaRPr lang="en-US" dirty="0"/>
          </a:p>
          <a:p>
            <a:r>
              <a:rPr lang="en-US" dirty="0" smtClean="0"/>
              <a:t>5% of the time, we’ll have a false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0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Very quick overview of parametric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field theory assumptions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Spatial smoothness of signal is constant over the brain</a:t>
            </a:r>
          </a:p>
          <a:p>
            <a:pPr lvl="1"/>
            <a:r>
              <a:rPr lang="en-US" dirty="0" smtClean="0"/>
              <a:t>Spatial autocorrelation follows a specific distribution (squared exponential)</a:t>
            </a:r>
          </a:p>
          <a:p>
            <a:pPr lvl="1"/>
            <a:r>
              <a:rPr lang="en-US" dirty="0" smtClean="0"/>
              <a:t>Cluster forming threshold needs to be high </a:t>
            </a:r>
          </a:p>
        </p:txBody>
      </p:sp>
    </p:spTree>
    <p:extLst>
      <p:ext uri="{BB962C8B-B14F-4D97-AF65-F5344CB8AC3E}">
        <p14:creationId xmlns:p14="http://schemas.microsoft.com/office/powerpoint/2010/main" val="62264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Very quick overview of 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forming threshold must be “high enough”</a:t>
            </a:r>
          </a:p>
          <a:p>
            <a:pPr lvl="1"/>
            <a:r>
              <a:rPr lang="en-US" dirty="0"/>
              <a:t>Main issue in </a:t>
            </a:r>
            <a:r>
              <a:rPr lang="en-US" dirty="0" err="1"/>
              <a:t>Eklund</a:t>
            </a:r>
            <a:r>
              <a:rPr lang="en-US" dirty="0"/>
              <a:t> paper (Cluster failure)</a:t>
            </a:r>
          </a:p>
          <a:p>
            <a:pPr lvl="1"/>
            <a:r>
              <a:rPr lang="en-US" dirty="0"/>
              <a:t>3.1 is high enough in </a:t>
            </a:r>
            <a:r>
              <a:rPr lang="en-US" dirty="0" smtClean="0"/>
              <a:t>FSL</a:t>
            </a:r>
          </a:p>
          <a:p>
            <a:pPr lvl="1"/>
            <a:endParaRPr lang="en-US" dirty="0"/>
          </a:p>
          <a:p>
            <a:r>
              <a:rPr lang="en-US" dirty="0" smtClean="0"/>
              <a:t>Faster than nonparametric</a:t>
            </a:r>
          </a:p>
          <a:p>
            <a:endParaRPr lang="en-US" dirty="0"/>
          </a:p>
          <a:p>
            <a:r>
              <a:rPr lang="en-US" dirty="0"/>
              <a:t>Usually run by default if you’re using Feat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74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randomise</a:t>
            </a:r>
            <a:r>
              <a:rPr lang="en-US" dirty="0" smtClean="0"/>
              <a:t> is the FSL tool</a:t>
            </a:r>
          </a:p>
          <a:p>
            <a:endParaRPr lang="en-US" dirty="0"/>
          </a:p>
          <a:p>
            <a:r>
              <a:rPr lang="en-US" dirty="0" smtClean="0"/>
              <a:t>Takes longer to run</a:t>
            </a:r>
          </a:p>
          <a:p>
            <a:endParaRPr lang="en-US" dirty="0"/>
          </a:p>
          <a:p>
            <a:r>
              <a:rPr lang="en-US" dirty="0" smtClean="0"/>
              <a:t>Fewer assumptions</a:t>
            </a:r>
          </a:p>
          <a:p>
            <a:pPr lvl="1"/>
            <a:r>
              <a:rPr lang="en-US" smtClean="0"/>
              <a:t>Exchangeability</a:t>
            </a:r>
            <a:endParaRPr lang="en-US" dirty="0" smtClean="0"/>
          </a:p>
          <a:p>
            <a:pPr lvl="1"/>
            <a:r>
              <a:rPr lang="en-US" dirty="0" smtClean="0"/>
              <a:t>There still is one and it can still be violated!</a:t>
            </a:r>
          </a:p>
          <a:p>
            <a:pPr lvl="1"/>
            <a:r>
              <a:rPr lang="en-US" dirty="0" smtClean="0"/>
              <a:t>Is not a magic fix for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6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Permutation Test</a:t>
            </a:r>
            <a:br>
              <a:rPr lang="en-US" smtClean="0"/>
            </a:br>
            <a:r>
              <a:rPr lang="en-US" smtClean="0"/>
              <a:t>Toy Example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Data from voxel in visual stim. experiment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A: Active, flashing checkerboard   B: Baseline, fixation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6 blocks, ABABAB     Just consider block averages...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Null hypothesis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No experimental effect, A &amp; B labels arbitrary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Statistic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Mean difference </a:t>
            </a:r>
          </a:p>
        </p:txBody>
      </p:sp>
      <p:graphicFrame>
        <p:nvGraphicFramePr>
          <p:cNvPr id="34857" name="Group 41"/>
          <p:cNvGraphicFramePr>
            <a:graphicFrameLocks noGrp="1"/>
          </p:cNvGraphicFramePr>
          <p:nvPr/>
        </p:nvGraphicFramePr>
        <p:xfrm>
          <a:off x="1752600" y="3200400"/>
          <a:ext cx="5448300" cy="731838"/>
        </p:xfrm>
        <a:graphic>
          <a:graphicData uri="http://schemas.openxmlformats.org/drawingml/2006/table">
            <a:tbl>
              <a:tblPr/>
              <a:tblGrid>
                <a:gridCol w="906463"/>
                <a:gridCol w="911225"/>
                <a:gridCol w="906462"/>
                <a:gridCol w="906463"/>
                <a:gridCol w="911225"/>
                <a:gridCol w="906462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103.00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90.48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99.93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87.83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99.76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96.06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2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Permutation Test</a:t>
            </a:r>
            <a:br>
              <a:rPr lang="en-US" smtClean="0"/>
            </a:br>
            <a:r>
              <a:rPr lang="en-US" smtClean="0"/>
              <a:t>Toy Example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</a:p>
          <a:p>
            <a:pPr lvl="1" eaLnBrk="1" hangingPunct="1">
              <a:defRPr/>
            </a:pPr>
            <a:r>
              <a:rPr lang="en-US" smtClean="0"/>
              <a:t>Consider all equivalent relabelings</a:t>
            </a:r>
          </a:p>
          <a:p>
            <a:pPr lvl="1" eaLnBrk="1" hangingPunct="1">
              <a:defRPr/>
            </a:pPr>
            <a:endParaRPr lang="en-US" smtClean="0"/>
          </a:p>
        </p:txBody>
      </p:sp>
      <p:graphicFrame>
        <p:nvGraphicFramePr>
          <p:cNvPr id="35846" name="Group 6"/>
          <p:cNvGraphicFramePr>
            <a:graphicFrameLocks noGrp="1"/>
          </p:cNvGraphicFramePr>
          <p:nvPr/>
        </p:nvGraphicFramePr>
        <p:xfrm>
          <a:off x="636588" y="4187825"/>
          <a:ext cx="7912100" cy="2247902"/>
        </p:xfrm>
        <a:graphic>
          <a:graphicData uri="http://schemas.openxmlformats.org/drawingml/2006/table">
            <a:tbl>
              <a:tblPr/>
              <a:tblGrid>
                <a:gridCol w="1978025"/>
                <a:gridCol w="1978025"/>
                <a:gridCol w="1978025"/>
                <a:gridCol w="1978025"/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AAABBB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BAAABB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BABBAA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AABABB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BBAAAB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AABBAB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BBAABA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AABBBA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BBABAA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ABAABB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ABBBAA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BBBAAA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Permutation Test</a:t>
            </a:r>
            <a:br>
              <a:rPr lang="en-US" smtClean="0"/>
            </a:br>
            <a:r>
              <a:rPr lang="en-US" smtClean="0"/>
              <a:t>Toy Example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</a:p>
          <a:p>
            <a:pPr lvl="1" eaLnBrk="1" hangingPunct="1">
              <a:defRPr/>
            </a:pPr>
            <a:r>
              <a:rPr lang="en-US" smtClean="0"/>
              <a:t>Consider all equivalent relabelings</a:t>
            </a:r>
          </a:p>
          <a:p>
            <a:pPr lvl="1" eaLnBrk="1" hangingPunct="1">
              <a:defRPr/>
            </a:pPr>
            <a:r>
              <a:rPr lang="en-US" smtClean="0"/>
              <a:t>Compute all possible statistic values</a:t>
            </a:r>
          </a:p>
        </p:txBody>
      </p:sp>
      <p:graphicFrame>
        <p:nvGraphicFramePr>
          <p:cNvPr id="36870" name="Group 6"/>
          <p:cNvGraphicFramePr>
            <a:graphicFrameLocks noGrp="1"/>
          </p:cNvGraphicFramePr>
          <p:nvPr/>
        </p:nvGraphicFramePr>
        <p:xfrm>
          <a:off x="638175" y="4187825"/>
          <a:ext cx="7924800" cy="22479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AAABBB   4.82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ABABAB   9.45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BAAABB  -1.48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BABBAA  -6.86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AABABB  -3.25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ABABBA   6.97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BAABAB   1.10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BBAAAB   3.15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AABBAB  -0.67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ABBAAB   1.38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BAABBA  -1.38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BBAABA   0.67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AABBBA  -3.15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ABBABA  -1.10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BABAAB  -6.97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BBABAA   3.25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ABAABB   6.86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ABBBAA   1.48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BABABA  -9.45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BBBAAA  -4.82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6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Permutation Test</a:t>
            </a:r>
            <a:br>
              <a:rPr lang="en-US" smtClean="0"/>
            </a:br>
            <a:r>
              <a:rPr lang="en-US" smtClean="0"/>
              <a:t>Toy Example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</a:p>
          <a:p>
            <a:pPr lvl="1" eaLnBrk="1" hangingPunct="1">
              <a:defRPr/>
            </a:pPr>
            <a:r>
              <a:rPr lang="en-US" smtClean="0"/>
              <a:t>Consider all equivalent relabelings</a:t>
            </a:r>
          </a:p>
          <a:p>
            <a:pPr lvl="1" eaLnBrk="1" hangingPunct="1">
              <a:defRPr/>
            </a:pPr>
            <a:r>
              <a:rPr lang="en-US" smtClean="0"/>
              <a:t>Compute all possible statistic values</a:t>
            </a:r>
          </a:p>
          <a:p>
            <a:pPr lvl="1" eaLnBrk="1" hangingPunct="1">
              <a:defRPr/>
            </a:pPr>
            <a:r>
              <a:rPr lang="en-US" smtClean="0"/>
              <a:t>Find 95%ile of permutation distribution</a:t>
            </a:r>
          </a:p>
        </p:txBody>
      </p:sp>
      <p:graphicFrame>
        <p:nvGraphicFramePr>
          <p:cNvPr id="37894" name="Group 6"/>
          <p:cNvGraphicFramePr>
            <a:graphicFrameLocks noGrp="1"/>
          </p:cNvGraphicFramePr>
          <p:nvPr/>
        </p:nvGraphicFramePr>
        <p:xfrm>
          <a:off x="638175" y="4187825"/>
          <a:ext cx="7924800" cy="22479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AAABBB   4.82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ABABAB   9.45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BAAABB  -1.48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BABBAA  -6.86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AABABB  -3.25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ABABBA   6.97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BAABAB   1.10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BBAAAB   3.15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AABBAB  -0.67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ABBAAB   1.38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BAABBA  -1.38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BBAABA   0.67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AABBBA  -3.15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ABBABA  -1.10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BABAAB  -6.97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BBABAA   3.25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ABAABB   6.86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ABBBAA   1.48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BABABA  -9.45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BBBAAA  -4.82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5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Permutation Test</a:t>
            </a:r>
            <a:br>
              <a:rPr lang="en-US" smtClean="0"/>
            </a:br>
            <a:r>
              <a:rPr lang="en-US" smtClean="0"/>
              <a:t>Toy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</a:p>
          <a:p>
            <a:pPr lvl="1" eaLnBrk="1" hangingPunct="1">
              <a:defRPr/>
            </a:pPr>
            <a:r>
              <a:rPr lang="en-US" smtClean="0"/>
              <a:t>Consider all equivalent relabelings</a:t>
            </a:r>
          </a:p>
          <a:p>
            <a:pPr lvl="1" eaLnBrk="1" hangingPunct="1">
              <a:defRPr/>
            </a:pPr>
            <a:r>
              <a:rPr lang="en-US" smtClean="0"/>
              <a:t>Compute all possible statistic values</a:t>
            </a:r>
          </a:p>
          <a:p>
            <a:pPr lvl="1" eaLnBrk="1" hangingPunct="1">
              <a:defRPr/>
            </a:pPr>
            <a:r>
              <a:rPr lang="en-US" smtClean="0"/>
              <a:t>Find 95%ile of permutation distribution</a:t>
            </a: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/>
        </p:nvGraphicFramePr>
        <p:xfrm>
          <a:off x="638175" y="4187825"/>
          <a:ext cx="7924800" cy="22479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AAABBB   4.82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ABABAB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9.45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BAAABB  -1.48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BABBAA  -6.86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AABABB  -3.25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ABABBA   6.97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BAABAB   1.10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BBAAAB   3.15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AABBAB  -0.67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ABBAAB   1.38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BAABBA  -1.38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BBAABA   0.67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AABBBA  -3.15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ABBABA  -1.10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BABAAB  -6.97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BBABAA   3.25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ABAABB   6.86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ABBBAA   1.48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BABABA  -9.45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BBBAAA  -4.82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5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Permutation Test</a:t>
            </a:r>
            <a:br>
              <a:rPr lang="en-US" smtClean="0"/>
            </a:br>
            <a:r>
              <a:rPr lang="en-US" smtClean="0"/>
              <a:t>Toy Example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</a:p>
          <a:p>
            <a:pPr lvl="1" eaLnBrk="1" hangingPunct="1">
              <a:defRPr/>
            </a:pPr>
            <a:r>
              <a:rPr lang="en-US" smtClean="0"/>
              <a:t>Consider all equivalent relabelings</a:t>
            </a:r>
          </a:p>
          <a:p>
            <a:pPr lvl="1" eaLnBrk="1" hangingPunct="1">
              <a:defRPr/>
            </a:pPr>
            <a:r>
              <a:rPr lang="en-US" smtClean="0"/>
              <a:t>Compute all possible statistic values</a:t>
            </a:r>
          </a:p>
          <a:p>
            <a:pPr lvl="1" eaLnBrk="1" hangingPunct="1">
              <a:defRPr/>
            </a:pPr>
            <a:r>
              <a:rPr lang="en-US" smtClean="0"/>
              <a:t>Find 95%ile of permutation distribution</a:t>
            </a:r>
          </a:p>
        </p:txBody>
      </p:sp>
      <p:grpSp>
        <p:nvGrpSpPr>
          <p:cNvPr id="92163" name="Group 24"/>
          <p:cNvGrpSpPr>
            <a:grpSpLocks/>
          </p:cNvGrpSpPr>
          <p:nvPr/>
        </p:nvGrpSpPr>
        <p:grpSpPr bwMode="auto">
          <a:xfrm>
            <a:off x="3322638" y="4445000"/>
            <a:ext cx="2667000" cy="2036763"/>
            <a:chOff x="2093" y="2800"/>
            <a:chExt cx="1680" cy="1283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093" y="2800"/>
              <a:ext cx="1680" cy="11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2227" y="3674"/>
              <a:ext cx="141" cy="243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2368" y="3432"/>
              <a:ext cx="140" cy="48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508" y="3674"/>
              <a:ext cx="141" cy="243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2789" y="2946"/>
              <a:ext cx="141" cy="97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649" y="3432"/>
              <a:ext cx="140" cy="48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 flipH="1">
              <a:off x="3492" y="3674"/>
              <a:ext cx="140" cy="24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 flipH="1">
              <a:off x="3351" y="3432"/>
              <a:ext cx="141" cy="48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 flipH="1">
              <a:off x="3211" y="3674"/>
              <a:ext cx="140" cy="243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 flipH="1">
              <a:off x="2930" y="2946"/>
              <a:ext cx="140" cy="97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 flipH="1">
              <a:off x="3070" y="3432"/>
              <a:ext cx="141" cy="48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2844" y="391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3122" y="391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/>
                <a:t>4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3416" y="391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/>
                <a:t>8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2542" y="3910"/>
              <a:ext cx="2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/>
                <a:t>-4</a:t>
              </a: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2256" y="3910"/>
              <a:ext cx="2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/>
                <a:t>-8</a:t>
              </a:r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V="1">
              <a:off x="3503" y="2801"/>
              <a:ext cx="0" cy="1105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Small Sample Sizes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Permutation test doesn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work well with small sample sizes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Possible p-values for previous example: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0.05, 0.1, 0.15, 0.2, etc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Tends to be conservative for small sample sizes</a:t>
            </a:r>
          </a:p>
        </p:txBody>
      </p:sp>
    </p:spTree>
    <p:extLst>
      <p:ext uri="{BB962C8B-B14F-4D97-AF65-F5344CB8AC3E}">
        <p14:creationId xmlns:p14="http://schemas.microsoft.com/office/powerpoint/2010/main" val="308122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>
                <a:latin typeface="Calibri" charset="0"/>
              </a:rPr>
              <a:t>100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</a:t>
            </a:r>
            <a:r>
              <a:rPr lang="el-GR">
                <a:latin typeface="Calibri" charset="0"/>
                <a:cs typeface="Arial" charset="0"/>
              </a:rPr>
              <a:t>Δ</a:t>
            </a:r>
            <a:r>
              <a:rPr lang="en-US">
                <a:latin typeface="Calibri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>
                <a:latin typeface="Calibri" charset="0"/>
              </a:rPr>
              <a:t>1000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=0</a:t>
            </a:r>
          </a:p>
          <a:p>
            <a:pPr lvl="1" eaLnBrk="1" hangingPunct="1"/>
            <a:r>
              <a:rPr lang="en-US">
                <a:latin typeface="Calibri" charset="0"/>
              </a:rPr>
              <a:t>5%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128731"/>
            <a:ext cx="8001000" cy="297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33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Cluster-based approaches</a:t>
            </a:r>
          </a:p>
          <a:p>
            <a:pPr lvl="1"/>
            <a:r>
              <a:rPr lang="en-US" dirty="0" err="1" smtClean="0"/>
              <a:t>Voxelwise</a:t>
            </a:r>
            <a:r>
              <a:rPr lang="en-US" dirty="0" smtClean="0"/>
              <a:t> approaches are very conservative</a:t>
            </a:r>
          </a:p>
          <a:p>
            <a:pPr lvl="1"/>
            <a:r>
              <a:rPr lang="en-US" dirty="0" err="1" smtClean="0"/>
              <a:t>Peakwise</a:t>
            </a:r>
            <a:r>
              <a:rPr lang="en-US" dirty="0" smtClean="0"/>
              <a:t> is harder to interpret and not used as much</a:t>
            </a:r>
          </a:p>
          <a:p>
            <a:pPr lvl="1"/>
            <a:endParaRPr lang="en-US" dirty="0"/>
          </a:p>
          <a:p>
            <a:r>
              <a:rPr lang="en-US" dirty="0" smtClean="0"/>
              <a:t>Parametric with a cluster forming threshold of Z=3.1 or p=0.001 is fine</a:t>
            </a:r>
          </a:p>
          <a:p>
            <a:r>
              <a:rPr lang="en-US" dirty="0" smtClean="0"/>
              <a:t>Nonparametric with any cluster forming </a:t>
            </a:r>
            <a:r>
              <a:rPr lang="en-US" dirty="0" err="1" smtClean="0"/>
              <a:t>threhold</a:t>
            </a:r>
            <a:r>
              <a:rPr lang="en-US" dirty="0" smtClean="0"/>
              <a:t> (or threshold free cluster enhancement in </a:t>
            </a:r>
            <a:r>
              <a:rPr lang="en-US" dirty="0" err="1" smtClean="0"/>
              <a:t>randomise</a:t>
            </a:r>
            <a:r>
              <a:rPr lang="en-US" dirty="0" smtClean="0"/>
              <a:t>) is also fine!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47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9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>
                <a:latin typeface="Calibri" charset="0"/>
              </a:rPr>
              <a:t>100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</a:t>
            </a:r>
            <a:r>
              <a:rPr lang="el-GR">
                <a:latin typeface="Calibri" charset="0"/>
                <a:cs typeface="Arial" charset="0"/>
              </a:rPr>
              <a:t>Δ</a:t>
            </a:r>
            <a:r>
              <a:rPr lang="en-US">
                <a:latin typeface="Calibri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>
                <a:latin typeface="Calibri" charset="0"/>
              </a:rPr>
              <a:t>1000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=0</a:t>
            </a:r>
          </a:p>
          <a:p>
            <a:pPr lvl="1" eaLnBrk="1" hangingPunct="1"/>
            <a:r>
              <a:rPr lang="en-US">
                <a:latin typeface="Calibri" charset="0"/>
              </a:rPr>
              <a:t>5%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143000"/>
            <a:ext cx="8001000" cy="297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495800"/>
            <a:ext cx="4876800" cy="838200"/>
          </a:xfrm>
          <a:prstGeom prst="rect">
            <a:avLst/>
          </a:prstGeom>
          <a:noFill/>
          <a:ln w="38100" cmpd="sng">
            <a:solidFill>
              <a:srgbClr val="FF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96" name="TextBox 5"/>
          <p:cNvSpPr txBox="1">
            <a:spLocks noChangeArrowheads="1"/>
          </p:cNvSpPr>
          <p:nvPr/>
        </p:nvSpPr>
        <p:spPr bwMode="auto">
          <a:xfrm>
            <a:off x="2667000" y="3957638"/>
            <a:ext cx="441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What we know (test results)</a:t>
            </a:r>
          </a:p>
        </p:txBody>
      </p:sp>
    </p:spTree>
    <p:extLst>
      <p:ext uri="{BB962C8B-B14F-4D97-AF65-F5344CB8AC3E}">
        <p14:creationId xmlns:p14="http://schemas.microsoft.com/office/powerpoint/2010/main" val="354708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>
                <a:latin typeface="Calibri" charset="0"/>
              </a:rPr>
              <a:t>100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</a:t>
            </a:r>
            <a:r>
              <a:rPr lang="el-GR">
                <a:latin typeface="Calibri" charset="0"/>
                <a:cs typeface="Arial" charset="0"/>
              </a:rPr>
              <a:t>Δ</a:t>
            </a:r>
            <a:r>
              <a:rPr lang="en-US">
                <a:latin typeface="Calibri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>
                <a:latin typeface="Calibri" charset="0"/>
              </a:rPr>
              <a:t>1000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=0</a:t>
            </a:r>
          </a:p>
          <a:p>
            <a:pPr lvl="1" eaLnBrk="1" hangingPunct="1"/>
            <a:r>
              <a:rPr lang="en-US">
                <a:latin typeface="Calibri" charset="0"/>
              </a:rPr>
              <a:t>5%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143000"/>
            <a:ext cx="8001000" cy="297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029200"/>
            <a:ext cx="1600200" cy="1066800"/>
          </a:xfrm>
          <a:prstGeom prst="rect">
            <a:avLst/>
          </a:prstGeom>
          <a:noFill/>
          <a:ln w="38100" cmpd="sng">
            <a:solidFill>
              <a:srgbClr val="FF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944" name="TextBox 5"/>
          <p:cNvSpPr txBox="1">
            <a:spLocks noChangeArrowheads="1"/>
          </p:cNvSpPr>
          <p:nvPr/>
        </p:nvSpPr>
        <p:spPr bwMode="auto">
          <a:xfrm>
            <a:off x="28575" y="3581400"/>
            <a:ext cx="3324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FF"/>
                </a:solidFill>
              </a:rPr>
              <a:t>What we don’t know</a:t>
            </a:r>
          </a:p>
          <a:p>
            <a:pPr algn="ctr"/>
            <a:r>
              <a:rPr lang="en-US">
                <a:solidFill>
                  <a:srgbClr val="FF00FF"/>
                </a:solidFill>
              </a:rPr>
              <a:t>(truth)</a:t>
            </a:r>
          </a:p>
        </p:txBody>
      </p:sp>
    </p:spTree>
    <p:extLst>
      <p:ext uri="{BB962C8B-B14F-4D97-AF65-F5344CB8AC3E}">
        <p14:creationId xmlns:p14="http://schemas.microsoft.com/office/powerpoint/2010/main" val="102513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 dirty="0">
                <a:latin typeface="Calibri" charset="0"/>
              </a:rPr>
              <a:t>100 voxels have </a:t>
            </a:r>
            <a:r>
              <a:rPr lang="en-US" dirty="0" smtClean="0">
                <a:latin typeface="Calibri" charset="0"/>
                <a:cs typeface="Arial" charset="0"/>
              </a:rPr>
              <a:t>signal (null is false) 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 dirty="0">
                <a:latin typeface="Calibri" charset="0"/>
              </a:rPr>
              <a:t>1000 voxels </a:t>
            </a:r>
            <a:r>
              <a:rPr lang="en-US" dirty="0" smtClean="0">
                <a:latin typeface="Calibri" charset="0"/>
              </a:rPr>
              <a:t>have no signal (null)</a:t>
            </a:r>
            <a:endParaRPr lang="en-US" dirty="0" smtClean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5% type I error -&gt; 50 false positives</a:t>
            </a:r>
            <a:endParaRPr lang="en-US" dirty="0">
              <a:latin typeface="Calibri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25146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5814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4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5814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67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14079</TotalTime>
  <Words>2416</Words>
  <Application>Microsoft Macintosh PowerPoint</Application>
  <PresentationFormat>On-screen Show (4:3)</PresentationFormat>
  <Paragraphs>678</Paragraphs>
  <Slides>51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Theme</vt:lpstr>
      <vt:lpstr>Inference for fMRI</vt:lpstr>
      <vt:lpstr>Overview</vt:lpstr>
      <vt:lpstr>Type I error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 of type I error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Error Rate Illustration:</vt:lpstr>
      <vt:lpstr>PowerPoint Presentation</vt:lpstr>
      <vt:lpstr>PowerPoint Presentation</vt:lpstr>
      <vt:lpstr>PowerPoint Presentation</vt:lpstr>
      <vt:lpstr>Levels of inference</vt:lpstr>
      <vt:lpstr>Voxel-level Inference</vt:lpstr>
      <vt:lpstr>Voxel-level Inference</vt:lpstr>
      <vt:lpstr>Voxel-level Inference</vt:lpstr>
      <vt:lpstr>Cluster-level Inference</vt:lpstr>
      <vt:lpstr>Cluster-level Inference</vt:lpstr>
      <vt:lpstr>Peak level inference</vt:lpstr>
      <vt:lpstr>Peak level inference</vt:lpstr>
      <vt:lpstr>Peak level inference</vt:lpstr>
      <vt:lpstr>Peak level inference</vt:lpstr>
      <vt:lpstr>What gets used?</vt:lpstr>
      <vt:lpstr> Permutation test</vt:lpstr>
      <vt:lpstr>Very quick overview of parametric methods</vt:lpstr>
      <vt:lpstr>Very quick overview of parametric methods</vt:lpstr>
      <vt:lpstr>Nonparametric approach</vt:lpstr>
      <vt:lpstr>Permutation Test Toy Example</vt:lpstr>
      <vt:lpstr>Permutation Test Toy Example</vt:lpstr>
      <vt:lpstr>Permutation Test Toy Example</vt:lpstr>
      <vt:lpstr>Permutation Test Toy Example</vt:lpstr>
      <vt:lpstr>Permutation Test Toy Example</vt:lpstr>
      <vt:lpstr>Permutation Test Toy Example</vt:lpstr>
      <vt:lpstr>Small Sample Sizes</vt:lpstr>
      <vt:lpstr>What should you use?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analysis for fMRI demands and difficulties</dc:title>
  <dc:creator>Jeanette Mumford</dc:creator>
  <cp:lastModifiedBy>Jeanette Mumford</cp:lastModifiedBy>
  <cp:revision>86</cp:revision>
  <dcterms:created xsi:type="dcterms:W3CDTF">2016-06-21T17:54:46Z</dcterms:created>
  <dcterms:modified xsi:type="dcterms:W3CDTF">2017-12-08T23:06:39Z</dcterms:modified>
</cp:coreProperties>
</file>