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38"/>
  </p:notesMasterIdLst>
  <p:handoutMasterIdLst>
    <p:handoutMasterId r:id="rId139"/>
  </p:handoutMasterIdLst>
  <p:sldIdLst>
    <p:sldId id="256" r:id="rId2"/>
    <p:sldId id="489" r:id="rId3"/>
    <p:sldId id="490" r:id="rId4"/>
    <p:sldId id="392" r:id="rId5"/>
    <p:sldId id="369" r:id="rId6"/>
    <p:sldId id="373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374" r:id="rId18"/>
    <p:sldId id="388" r:id="rId19"/>
    <p:sldId id="383" r:id="rId20"/>
    <p:sldId id="491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260" r:id="rId34"/>
    <p:sldId id="262" r:id="rId35"/>
    <p:sldId id="263" r:id="rId36"/>
    <p:sldId id="261" r:id="rId37"/>
    <p:sldId id="327" r:id="rId38"/>
    <p:sldId id="359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92" r:id="rId50"/>
    <p:sldId id="271" r:id="rId51"/>
    <p:sldId id="390" r:id="rId52"/>
    <p:sldId id="387" r:id="rId53"/>
    <p:sldId id="493" r:id="rId54"/>
    <p:sldId id="433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334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6" r:id="rId86"/>
    <p:sldId id="427" r:id="rId87"/>
    <p:sldId id="428" r:id="rId88"/>
    <p:sldId id="429" r:id="rId89"/>
    <p:sldId id="431" r:id="rId90"/>
    <p:sldId id="432" r:id="rId91"/>
    <p:sldId id="277" r:id="rId92"/>
    <p:sldId id="286" r:id="rId93"/>
    <p:sldId id="288" r:id="rId94"/>
    <p:sldId id="287" r:id="rId95"/>
    <p:sldId id="393" r:id="rId96"/>
    <p:sldId id="394" r:id="rId97"/>
    <p:sldId id="279" r:id="rId98"/>
    <p:sldId id="280" r:id="rId99"/>
    <p:sldId id="282" r:id="rId100"/>
    <p:sldId id="283" r:id="rId101"/>
    <p:sldId id="281" r:id="rId102"/>
    <p:sldId id="290" r:id="rId103"/>
    <p:sldId id="291" r:id="rId104"/>
    <p:sldId id="292" r:id="rId105"/>
    <p:sldId id="295" r:id="rId106"/>
    <p:sldId id="298" r:id="rId107"/>
    <p:sldId id="293" r:id="rId108"/>
    <p:sldId id="296" r:id="rId109"/>
    <p:sldId id="297" r:id="rId110"/>
    <p:sldId id="299" r:id="rId111"/>
    <p:sldId id="331" r:id="rId112"/>
    <p:sldId id="301" r:id="rId113"/>
    <p:sldId id="384" r:id="rId114"/>
    <p:sldId id="302" r:id="rId115"/>
    <p:sldId id="308" r:id="rId116"/>
    <p:sldId id="356" r:id="rId117"/>
    <p:sldId id="376" r:id="rId118"/>
    <p:sldId id="377" r:id="rId119"/>
    <p:sldId id="378" r:id="rId120"/>
    <p:sldId id="379" r:id="rId121"/>
    <p:sldId id="314" r:id="rId122"/>
    <p:sldId id="315" r:id="rId123"/>
    <p:sldId id="316" r:id="rId124"/>
    <p:sldId id="385" r:id="rId125"/>
    <p:sldId id="360" r:id="rId126"/>
    <p:sldId id="494" r:id="rId127"/>
    <p:sldId id="480" r:id="rId128"/>
    <p:sldId id="481" r:id="rId129"/>
    <p:sldId id="482" r:id="rId130"/>
    <p:sldId id="483" r:id="rId131"/>
    <p:sldId id="484" r:id="rId132"/>
    <p:sldId id="485" r:id="rId133"/>
    <p:sldId id="486" r:id="rId134"/>
    <p:sldId id="487" r:id="rId135"/>
    <p:sldId id="488" r:id="rId136"/>
    <p:sldId id="319" r:id="rId1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65DC1"/>
    <a:srgbClr val="FD9407"/>
    <a:srgbClr val="387B02"/>
    <a:srgbClr val="316A03"/>
    <a:srgbClr val="FF00FF"/>
    <a:srgbClr val="66CC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0" autoAdjust="0"/>
    <p:restoredTop sz="75097" autoAdjust="0"/>
  </p:normalViewPr>
  <p:slideViewPr>
    <p:cSldViewPr snapToGrid="0" snapToObjects="1">
      <p:cViewPr>
        <p:scale>
          <a:sx n="75" d="100"/>
          <a:sy n="75" d="100"/>
        </p:scale>
        <p:origin x="-18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notesMaster" Target="notesMasters/notesMaster1.xml"/><Relationship Id="rId13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printerSettings" Target="printerSettings/printerSettings1.bin"/><Relationship Id="rId141" Type="http://schemas.openxmlformats.org/officeDocument/2006/relationships/presProps" Target="presProps.xml"/><Relationship Id="rId142" Type="http://schemas.openxmlformats.org/officeDocument/2006/relationships/viewProps" Target="viewProps.xml"/><Relationship Id="rId143" Type="http://schemas.openxmlformats.org/officeDocument/2006/relationships/theme" Target="theme/theme1.xml"/><Relationship Id="rId1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7EDAC-FFEC-6E4C-B48D-37360E1CBAF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E0E0A-65BC-0F4D-8D43-EEE223C35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4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7765F-3E8B-C349-A316-1A31616EAFAF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2D5A-1BB7-CA42-B46D-35E7ABED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3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71001D-5BC8-AE4A-8A9F-CC9522D4F764}" type="slidenum">
              <a:rPr lang="en-US" sz="1200">
                <a:solidFill>
                  <a:prstClr val="black"/>
                </a:solidFill>
              </a:rPr>
              <a:pPr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C6F989-AD7F-7947-B0F8-C6D01DA7DBD2}" type="slidenum">
              <a:rPr lang="en-US" sz="1200">
                <a:solidFill>
                  <a:prstClr val="black"/>
                </a:solidFill>
              </a:rPr>
              <a:pPr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C6F989-AD7F-7947-B0F8-C6D01DA7DBD2}" type="slidenum">
              <a:rPr lang="en-US" sz="1200">
                <a:solidFill>
                  <a:prstClr val="black"/>
                </a:solidFill>
              </a:rPr>
              <a:pPr/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3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19CB12-D670-324F-9E48-6B603812B286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116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36C14-148D-B14B-B6B8-9BA3654B920C}" type="slidenum">
              <a:rPr lang="en-US"/>
              <a:pPr/>
              <a:t>30</a:t>
            </a:fld>
            <a:endParaRPr lang="en-US"/>
          </a:p>
        </p:txBody>
      </p:sp>
      <p:sp>
        <p:nvSpPr>
          <p:cNvPr id="112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36C14-148D-B14B-B6B8-9BA3654B920C}" type="slidenum">
              <a:rPr lang="en-US"/>
              <a:pPr/>
              <a:t>31</a:t>
            </a:fld>
            <a:endParaRPr lang="en-US"/>
          </a:p>
        </p:txBody>
      </p:sp>
      <p:sp>
        <p:nvSpPr>
          <p:cNvPr id="112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FWE</a:t>
            </a:r>
            <a:r>
              <a:rPr lang="en-US" baseline="0" dirty="0" smtClean="0"/>
              <a:t> – is percentage of STUDIES out of all studies that have any false positives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36C14-148D-B14B-B6B8-9BA3654B920C}" type="slidenum">
              <a:rPr lang="en-US"/>
              <a:pPr/>
              <a:t>32</a:t>
            </a:fld>
            <a:endParaRPr lang="en-US"/>
          </a:p>
        </p:txBody>
      </p:sp>
      <p:sp>
        <p:nvSpPr>
          <p:cNvPr id="112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of active pixels</a:t>
            </a:r>
            <a:r>
              <a:rPr lang="en-US" baseline="0" dirty="0" smtClean="0"/>
              <a:t> that are false positives – white pixels outside circle/</a:t>
            </a:r>
            <a:r>
              <a:rPr lang="en-US" dirty="0" smtClean="0"/>
              <a:t>All</a:t>
            </a:r>
            <a:r>
              <a:rPr lang="en-US" baseline="0" dirty="0" smtClean="0"/>
              <a:t> pixels that are positive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ED894-23EE-9F40-BA73-5297A12BAFAD}" type="slidenum">
              <a:rPr lang="en-US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DA280-C5EE-8146-A806-F9E3F11A45C9}" type="slidenum">
              <a:rPr lang="en-US">
                <a:solidFill>
                  <a:prstClr val="black"/>
                </a:solidFill>
                <a:latin typeface="Calibri"/>
              </a:rPr>
              <a:pPr/>
              <a:t>41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6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25405-4CF5-C043-8752-4E60D728EF13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A858E-056C-9647-99E2-B7D29977542D}" type="slidenum">
              <a:rPr lang="en-US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FSL – cluster threshold</a:t>
            </a:r>
            <a:r>
              <a:rPr lang="en-US" baseline="0" dirty="0" smtClean="0"/>
              <a:t> (default 3.1) – threshold using to define cluster threshold (u-cluster on this chart)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Sets voxels that have to be above the threshold in order to be in a cluster (k alpha = minimum size of cluster for it to be significant) – only 5% of studies will have any false positives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C6F39-7692-624F-B4AD-9F3A92A88FE3}" type="slidenum">
              <a:rPr lang="en-US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7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FWE</a:t>
            </a:r>
            <a:r>
              <a:rPr lang="en-US" baseline="0" dirty="0" smtClean="0"/>
              <a:t> is the probability of ANY study having a false positive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N= number of tests</a:t>
            </a:r>
          </a:p>
          <a:p>
            <a:r>
              <a:rPr lang="en-US" baseline="0" dirty="0" smtClean="0"/>
              <a:t>Doing this means that our error rate will be &lt;= alpha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9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plot</a:t>
            </a:r>
            <a:r>
              <a:rPr lang="en-US" baseline="0" dirty="0" smtClean="0"/>
              <a:t> the larger value, whether it be X1 OR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0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</a:t>
            </a:r>
            <a:r>
              <a:rPr lang="en-US" baseline="0" dirty="0" smtClean="0"/>
              <a:t> of studies that have ANY false positives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0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need to focus on the</a:t>
            </a:r>
            <a:r>
              <a:rPr lang="en-US" baseline="0" dirty="0" smtClean="0"/>
              <a:t> max statistic magnitude – so only need to worry about controlling for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7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 minutes up to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6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1ADD8-D6E0-EA45-877A-7EF19B0C22A9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5FBB43-AC51-B845-8F1E-1AF47AE956EA}" type="slidenum">
              <a:rPr lang="en-US" sz="1200">
                <a:solidFill>
                  <a:prstClr val="black"/>
                </a:solidFill>
              </a:rPr>
              <a:pPr/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1ADD8-D6E0-EA45-877A-7EF19B0C22A9}" type="slidenum">
              <a:rPr lang="en-US" sz="1200"/>
              <a:pPr/>
              <a:t>72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1ADD8-D6E0-EA45-877A-7EF19B0C22A9}" type="slidenum">
              <a:rPr lang="en-US" sz="1200"/>
              <a:pPr/>
              <a:t>73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1ADD8-D6E0-EA45-877A-7EF19B0C22A9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1ADD8-D6E0-EA45-877A-7EF19B0C22A9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1ADD8-D6E0-EA45-877A-7EF19B0C22A9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1ADD8-D6E0-EA45-877A-7EF19B0C22A9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1ADD8-D6E0-EA45-877A-7EF19B0C22A9}" type="slidenum">
              <a:rPr lang="en-US" sz="1200"/>
              <a:pPr/>
              <a:t>78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5C0B80-53E0-FF4C-B34F-A1289D4B9A8A}" type="slidenum">
              <a:rPr lang="en-US" sz="1200"/>
              <a:pPr/>
              <a:t>79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0997F1-C34B-3042-A91D-E8DABB6917E1}" type="slidenum">
              <a:rPr lang="en-US" sz="1200"/>
              <a:pPr/>
              <a:t>80</a:t>
            </a:fld>
            <a:endParaRPr lang="en-US" sz="1200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E2EDF5-4DED-8140-9E04-9ECD5420FA01}" type="slidenum">
              <a:rPr lang="en-US" sz="1200"/>
              <a:pPr/>
              <a:t>81</a:t>
            </a:fld>
            <a:endParaRPr lang="en-US" sz="1200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volume increases,</a:t>
            </a:r>
            <a:r>
              <a:rPr lang="en-US" baseline="0" dirty="0" smtClean="0"/>
              <a:t> the p-values will increase</a:t>
            </a:r>
            <a:endParaRPr lang="en-US" dirty="0" smtClean="0"/>
          </a:p>
          <a:p>
            <a:pPr eaLnBrk="1" hangingPunct="1"/>
            <a:r>
              <a:rPr lang="en-US" dirty="0" smtClean="0"/>
              <a:t>The more you smooth your data, the</a:t>
            </a:r>
            <a:r>
              <a:rPr lang="en-US" baseline="0" dirty="0" smtClean="0"/>
              <a:t> fewer unique tests there are, so fewer tests – decreases your p-value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47A692-5AF2-D242-B6C4-E697C9E8EBE0}" type="slidenum">
              <a:rPr lang="en-US" sz="1200">
                <a:solidFill>
                  <a:prstClr val="black"/>
                </a:solidFill>
              </a:rPr>
              <a:pPr/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86CC12-CFDA-6F44-A433-261E29AAE365}" type="slidenum">
              <a:rPr lang="en-US" sz="1200"/>
              <a:pPr/>
              <a:t>82</a:t>
            </a:fld>
            <a:endParaRPr lang="en-US" sz="1200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054C7-97F5-0843-837C-2DFE50491373}" type="slidenum">
              <a:rPr lang="en-US" sz="1200"/>
              <a:pPr/>
              <a:t>83</a:t>
            </a:fld>
            <a:endParaRPr lang="en-US" sz="1200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1689E5-0669-8F41-9B6A-45F8C3373317}" type="slidenum">
              <a:rPr lang="en-US" sz="1200"/>
              <a:pPr/>
              <a:t>84</a:t>
            </a:fld>
            <a:endParaRPr lang="en-US" sz="1200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FC707-D90C-CF46-A261-F64A1F021EF2}" type="slidenum">
              <a:rPr lang="en-US" sz="1200"/>
              <a:pPr/>
              <a:t>85</a:t>
            </a:fld>
            <a:endParaRPr lang="en-US" sz="1200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AB7AC1-C376-7B4F-9F61-98B63E90DACD}" type="slidenum">
              <a:rPr lang="en-US" sz="1200"/>
              <a:pPr/>
              <a:t>86</a:t>
            </a:fld>
            <a:endParaRPr lang="en-US" sz="1200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D7D4CA-6CAB-434D-B0D4-E7A65AD094D3}" type="slidenum">
              <a:rPr lang="en-US" sz="1200"/>
              <a:pPr/>
              <a:t>87</a:t>
            </a:fld>
            <a:endParaRPr lang="en-US" sz="1200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88AB54-7792-1449-82BA-0B2AF6638A83}" type="slidenum">
              <a:rPr lang="en-US" sz="1200"/>
              <a:pPr/>
              <a:t>88</a:t>
            </a:fld>
            <a:endParaRPr lang="en-US" sz="1200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need to lower your </a:t>
            </a:r>
            <a:r>
              <a:rPr lang="en-US" dirty="0" err="1" smtClean="0"/>
              <a:t>voxelwise</a:t>
            </a:r>
            <a:r>
              <a:rPr lang="en-US" dirty="0" smtClean="0"/>
              <a:t> threshold,</a:t>
            </a:r>
            <a:r>
              <a:rPr lang="en-US" baseline="0" dirty="0" smtClean="0"/>
              <a:t> you need to use nonparametric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45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Exchangability</a:t>
            </a:r>
            <a:r>
              <a:rPr lang="en-US" baseline="0" dirty="0" smtClean="0"/>
              <a:t> does not hold for temporally </a:t>
            </a:r>
            <a:r>
              <a:rPr lang="en-US" baseline="0" dirty="0" err="1" smtClean="0"/>
              <a:t>autocorrelated</a:t>
            </a:r>
            <a:r>
              <a:rPr lang="en-US" baseline="0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19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252F9F-E28E-084A-9A1E-1C15EA6EA0EF}" type="slidenum">
              <a:rPr lang="en-US" sz="1200">
                <a:solidFill>
                  <a:prstClr val="black"/>
                </a:solidFill>
              </a:rPr>
              <a:pPr/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38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Influetial</a:t>
            </a:r>
            <a:r>
              <a:rPr lang="en-US" baseline="0" dirty="0" smtClean="0"/>
              <a:t> outlier is an outlier for both x and y</a:t>
            </a:r>
          </a:p>
          <a:p>
            <a:r>
              <a:rPr lang="en-US" baseline="0" dirty="0" smtClean="0"/>
              <a:t>After permutation, it’s not an influential outlier – it’s only an outlier in y  (which means data are not </a:t>
            </a:r>
            <a:r>
              <a:rPr lang="en-US" baseline="0" dirty="0" err="1" smtClean="0"/>
              <a:t>exchangable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Randomise</a:t>
            </a:r>
            <a:r>
              <a:rPr lang="en-US" baseline="0" dirty="0" smtClean="0"/>
              <a:t> will not fix outliers</a:t>
            </a:r>
          </a:p>
          <a:p>
            <a:r>
              <a:rPr lang="en-US" baseline="0" dirty="0" smtClean="0"/>
              <a:t>Only fix is to take it out and put it in</a:t>
            </a:r>
          </a:p>
          <a:p>
            <a:r>
              <a:rPr lang="en-US" baseline="0" dirty="0" smtClean="0"/>
              <a:t>Only influential if it’s an outlier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232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00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Orange</a:t>
            </a:r>
            <a:r>
              <a:rPr lang="en-US" baseline="0" dirty="0" smtClean="0"/>
              <a:t> line is the original t-statistic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75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 permutations with</a:t>
            </a:r>
            <a:r>
              <a:rPr lang="en-US" baseline="0" dirty="0" smtClean="0"/>
              <a:t> 5 subjects</a:t>
            </a:r>
          </a:p>
          <a:p>
            <a:r>
              <a:rPr lang="en-US" baseline="0" dirty="0" smtClean="0"/>
              <a:t>So smallest p-value you can get is 1/120</a:t>
            </a:r>
          </a:p>
          <a:p>
            <a:r>
              <a:rPr lang="en-US" baseline="0" dirty="0" smtClean="0"/>
              <a:t>Need a sample size over 12 to run permutations</a:t>
            </a:r>
          </a:p>
          <a:p>
            <a:r>
              <a:rPr lang="en-US" baseline="0" dirty="0" smtClean="0"/>
              <a:t>More permutations increases the resolution of the p-value estimate, more specific estimate you can make of the 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1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7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 </a:t>
            </a:r>
            <a:r>
              <a:rPr lang="en-US" dirty="0" err="1" smtClean="0"/>
              <a:t>voxelwise</a:t>
            </a:r>
            <a:r>
              <a:rPr lang="en-US" baseline="0" dirty="0" smtClean="0"/>
              <a:t> maximum T based statistic</a:t>
            </a:r>
          </a:p>
          <a:p>
            <a:r>
              <a:rPr lang="en-US" baseline="0" dirty="0" smtClean="0"/>
              <a:t>When permuting data Swapping the values of 2 subjects in every voxel (always need to swap the same 2 subjects for every voxel in the brain in one permutation test)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79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colored line is the non-permuted</a:t>
            </a:r>
            <a:r>
              <a:rPr lang="en-US" baseline="0" dirty="0" smtClean="0"/>
              <a:t> statistic for 3 different voxels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74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largest statistic</a:t>
            </a:r>
            <a:r>
              <a:rPr lang="en-US" baseline="0" dirty="0" smtClean="0"/>
              <a:t>, ignoring sign when it’s a 2-sided test</a:t>
            </a:r>
          </a:p>
          <a:p>
            <a:r>
              <a:rPr lang="en-US" baseline="0" dirty="0" smtClean="0"/>
              <a:t>If it’s a 1-sided test, choose the largest stat (NOT ignoring sign – i.e., -1.55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43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= 0.23, .13,</a:t>
            </a:r>
            <a:r>
              <a:rPr lang="en-US" baseline="0" dirty="0" smtClean="0"/>
              <a:t> </a:t>
            </a:r>
            <a:r>
              <a:rPr lang="en-US" baseline="0" dirty="0" smtClean="0"/>
              <a:t>0.001</a:t>
            </a:r>
          </a:p>
          <a:p>
            <a:r>
              <a:rPr lang="en-US" baseline="0" dirty="0" smtClean="0"/>
              <a:t>P-value for each is the proportion of the distribution that is greater than that t-statistic (using FWE control)</a:t>
            </a:r>
          </a:p>
          <a:p>
            <a:r>
              <a:rPr lang="en-US" baseline="0" dirty="0" smtClean="0"/>
              <a:t>Linear regression between bold and </a:t>
            </a:r>
            <a:r>
              <a:rPr lang="en-US" baseline="0" dirty="0" err="1" smtClean="0"/>
              <a:t>regressor</a:t>
            </a:r>
            <a:r>
              <a:rPr lang="en-US" baseline="0" dirty="0" smtClean="0"/>
              <a:t> (x value) across a number of independent subjects</a:t>
            </a:r>
          </a:p>
          <a:p>
            <a:r>
              <a:rPr lang="en-US" baseline="0" dirty="0" smtClean="0"/>
              <a:t>Y is voxel intensity of ROI average bold activity</a:t>
            </a:r>
          </a:p>
          <a:p>
            <a:r>
              <a:rPr lang="en-US" baseline="0" dirty="0" smtClean="0"/>
              <a:t>X is </a:t>
            </a:r>
            <a:r>
              <a:rPr lang="en-US" baseline="0" dirty="0" err="1" smtClean="0"/>
              <a:t>regressor</a:t>
            </a:r>
            <a:r>
              <a:rPr lang="en-US" baseline="0" dirty="0" smtClean="0"/>
              <a:t> (e.g., depression score, age)</a:t>
            </a:r>
          </a:p>
          <a:p>
            <a:r>
              <a:rPr lang="en-US" baseline="0" dirty="0" smtClean="0"/>
              <a:t>In permutation tests, swapping the subjects’ bold intensity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F2D8B3-898F-E04A-B46B-45B686EF9627}" type="slidenum">
              <a:rPr lang="en-US" sz="1200">
                <a:solidFill>
                  <a:prstClr val="black"/>
                </a:solidFill>
              </a:rPr>
              <a:pPr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is how many false positives there were for those tests – </a:t>
            </a:r>
            <a:r>
              <a:rPr lang="en-US" dirty="0" err="1" smtClean="0"/>
              <a:t>Bonferroni</a:t>
            </a:r>
            <a:r>
              <a:rPr lang="en-US" dirty="0" smtClean="0"/>
              <a:t> only has 3.9% false positive, so it’s eating</a:t>
            </a:r>
            <a:r>
              <a:rPr lang="en-US" baseline="0" dirty="0" smtClean="0"/>
              <a:t> into your power (1.1% of your power is lost)</a:t>
            </a:r>
          </a:p>
          <a:p>
            <a:r>
              <a:rPr lang="en-US" baseline="0" dirty="0" smtClean="0"/>
              <a:t>As you have more correlated tests, the </a:t>
            </a:r>
            <a:r>
              <a:rPr lang="en-US" baseline="0" dirty="0" err="1" smtClean="0"/>
              <a:t>Bonferroni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familywise</a:t>
            </a:r>
            <a:r>
              <a:rPr lang="en-US" baseline="0" dirty="0" smtClean="0"/>
              <a:t> error rate gets smaller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2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FWER via permutation test strikes a balance</a:t>
            </a:r>
            <a:r>
              <a:rPr lang="en-US" baseline="0" dirty="0" smtClean="0"/>
              <a:t> between being conservative and keeping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3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Family wise error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All tests have to be independent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 – have to combine it with a max statistic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Only</a:t>
            </a:r>
            <a:r>
              <a:rPr lang="en-US" baseline="0" dirty="0" smtClean="0"/>
              <a:t> needed when tests are correlated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90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panels – voxel-wise RFT ends up being a conservative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Bonferroni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30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RFT</a:t>
            </a:r>
            <a:r>
              <a:rPr lang="en-US" baseline="0" dirty="0" smtClean="0"/>
              <a:t> theory assumptions: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Spatial smoothness of signal is constant over the brain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Spatial autocorrelation follows a specific distribution (squared exponential)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Cluster forming threshold needs to be high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The first 2 assumptions are violated, but if the cluster forming threshold helps them to hold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82D5A-1BB7-CA42-B46D-35E7ABED3B31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19DDB5-2E5E-0B4F-AB08-CC290CC200D3}" type="slidenum">
              <a:rPr lang="en-US" sz="1200">
                <a:solidFill>
                  <a:prstClr val="black"/>
                </a:solidFill>
              </a:rPr>
              <a:pPr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198719-87FA-7746-A4BC-E83422BB63E6}" type="slidenum">
              <a:rPr lang="en-US" sz="1200">
                <a:solidFill>
                  <a:prstClr val="black"/>
                </a:solidFill>
              </a:rPr>
              <a:pPr/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61731F-76FC-8744-BFD2-5C196F788FD4}" type="slidenum">
              <a:rPr lang="en-US" sz="1200">
                <a:solidFill>
                  <a:prstClr val="black"/>
                </a:solidFill>
              </a:rPr>
              <a:pPr/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71599" y="0"/>
            <a:ext cx="4148667" cy="6858000"/>
          </a:xfrm>
          <a:prstGeom prst="rect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3803650" cy="1470025"/>
          </a:xfrm>
        </p:spPr>
        <p:txBody>
          <a:bodyPr/>
          <a:lstStyle>
            <a:lvl1pPr>
              <a:defRPr>
                <a:solidFill>
                  <a:srgbClr val="FFFDA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8036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5545" cy="1243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214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D978-C16A-0349-926E-AC22756FC3A6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2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4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6.emf"/><Relationship Id="rId3" Type="http://schemas.openxmlformats.org/officeDocument/2006/relationships/image" Target="../media/image107.e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8.emf"/><Relationship Id="rId3" Type="http://schemas.openxmlformats.org/officeDocument/2006/relationships/image" Target="../media/image10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4" Type="http://schemas.openxmlformats.org/officeDocument/2006/relationships/image" Target="../media/image1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3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7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Relationship Id="rId32" Type="http://schemas.openxmlformats.org/officeDocument/2006/relationships/image" Target="../media/image58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Relationship Id="rId32" Type="http://schemas.openxmlformats.org/officeDocument/2006/relationships/image" Target="../media/image58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Relationship Id="rId32" Type="http://schemas.openxmlformats.org/officeDocument/2006/relationships/image" Target="../media/image58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4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emf"/><Relationship Id="rId3" Type="http://schemas.openxmlformats.org/officeDocument/2006/relationships/image" Target="../media/image64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Relationship Id="rId3" Type="http://schemas.openxmlformats.org/officeDocument/2006/relationships/image" Target="../media/image6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Relationship Id="rId3" Type="http://schemas.openxmlformats.org/officeDocument/2006/relationships/image" Target="../media/image6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Relationship Id="rId3" Type="http://schemas.openxmlformats.org/officeDocument/2006/relationships/image" Target="../media/image70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emf"/><Relationship Id="rId3" Type="http://schemas.openxmlformats.org/officeDocument/2006/relationships/image" Target="../media/image72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4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5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6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8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067" y="1605494"/>
            <a:ext cx="4301066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for multiple comparisons using a nonparametric permutation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762500"/>
            <a:ext cx="3776133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Jeanette Mumford</a:t>
            </a:r>
          </a:p>
        </p:txBody>
      </p:sp>
    </p:spTree>
    <p:extLst>
      <p:ext uri="{BB962C8B-B14F-4D97-AF65-F5344CB8AC3E}">
        <p14:creationId xmlns:p14="http://schemas.microsoft.com/office/powerpoint/2010/main" val="354490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pPr eaLnBrk="1" hangingPunct="1"/>
            <a:r>
              <a:rPr lang="en-US" dirty="0">
                <a:latin typeface="Calibri" charset="0"/>
              </a:rPr>
              <a:t>100 voxels have </a:t>
            </a:r>
            <a:r>
              <a:rPr lang="en-US" dirty="0" smtClean="0">
                <a:latin typeface="Calibri" charset="0"/>
                <a:cs typeface="Arial" charset="0"/>
              </a:rPr>
              <a:t>signal (null is false) 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80% power -&gt; 80 voxels detected</a:t>
            </a:r>
          </a:p>
          <a:p>
            <a:pPr eaLnBrk="1" hangingPunct="1"/>
            <a:r>
              <a:rPr lang="en-US" dirty="0">
                <a:latin typeface="Calibri" charset="0"/>
              </a:rPr>
              <a:t>1000 voxels </a:t>
            </a:r>
            <a:r>
              <a:rPr lang="en-US" dirty="0" smtClean="0">
                <a:latin typeface="Calibri" charset="0"/>
              </a:rPr>
              <a:t>have no signal (null)</a:t>
            </a:r>
            <a:endParaRPr lang="en-US" dirty="0" smtClean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5% type I error -&gt; 50 false positives</a:t>
            </a:r>
            <a:endParaRPr lang="en-US" dirty="0">
              <a:latin typeface="Calibri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2514600"/>
            <a:ext cx="80010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581400"/>
            <a:ext cx="80010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exchangeability does 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subjects</a:t>
            </a:r>
          </a:p>
          <a:p>
            <a:endParaRPr lang="en-US" dirty="0"/>
          </a:p>
          <a:p>
            <a:r>
              <a:rPr lang="en-US" dirty="0" smtClean="0"/>
              <a:t>Homoscedasticity </a:t>
            </a:r>
          </a:p>
          <a:p>
            <a:pPr lvl="1"/>
            <a:r>
              <a:rPr lang="en-US" dirty="0" err="1" smtClean="0"/>
              <a:t>Heteroscedasticity</a:t>
            </a:r>
            <a:r>
              <a:rPr lang="en-US" dirty="0" smtClean="0"/>
              <a:t> is fine if you’re running a 1-sample t-test</a:t>
            </a:r>
          </a:p>
          <a:p>
            <a:pPr lvl="1"/>
            <a:endParaRPr lang="en-US" dirty="0"/>
          </a:p>
          <a:p>
            <a:r>
              <a:rPr lang="en-US" dirty="0" smtClean="0"/>
              <a:t>(I’m sure there are exceptions)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9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2-sided hypothesis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the statistic (</a:t>
            </a:r>
            <a:r>
              <a:rPr lang="en-US" dirty="0" err="1" smtClean="0"/>
              <a:t>unpermuted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Permute data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t-statistic for permuted data and store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2-3, 5,000-10,000 times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the proportion of permutation statistics that are larger to or equal to (in magnitude) the magnitude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6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9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8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8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5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0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0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20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8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50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/>
            <a:r>
              <a:rPr lang="en-US" dirty="0">
                <a:latin typeface="Calibri" charset="0"/>
              </a:rPr>
              <a:t>80%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3581400"/>
            <a:ext cx="80010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99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_la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"/>
            <a:ext cx="9144000" cy="65314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01362" y="5137187"/>
            <a:ext cx="663837" cy="1241006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86531" y="5137187"/>
            <a:ext cx="663837" cy="1241006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87199" y="3318969"/>
            <a:ext cx="172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p=0.021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357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66" y="1586198"/>
            <a:ext cx="6016064" cy="5131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2823" y="6488668"/>
            <a:ext cx="615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O’Gorman, 2012.  Adaptive tests of significance with R and SAS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does null distribution flexibility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5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at most n! permutations</a:t>
            </a:r>
          </a:p>
          <a:p>
            <a:endParaRPr lang="en-US" dirty="0"/>
          </a:p>
          <a:p>
            <a:r>
              <a:rPr lang="en-US" dirty="0" smtClean="0"/>
              <a:t>How many permutations can you have when 5 subjects?</a:t>
            </a:r>
          </a:p>
          <a:p>
            <a:endParaRPr lang="en-US" dirty="0"/>
          </a:p>
          <a:p>
            <a:r>
              <a:rPr lang="en-US" dirty="0" smtClean="0"/>
              <a:t>What is the smallest p-value possible?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8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permutation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6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test with Max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Maximum T distribution?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the Max </a:t>
            </a:r>
            <a:r>
              <a:rPr lang="fr-FR" dirty="0" err="1" smtClean="0"/>
              <a:t>T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the job </a:t>
            </a:r>
            <a:r>
              <a:rPr lang="fr-FR" dirty="0" err="1" smtClean="0"/>
              <a:t>done</a:t>
            </a:r>
            <a:r>
              <a:rPr lang="fr-FR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max 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the statistics </a:t>
            </a:r>
            <a:r>
              <a:rPr lang="en-US" dirty="0" smtClean="0"/>
              <a:t>for all N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Permute </a:t>
            </a:r>
            <a:r>
              <a:rPr lang="en-US" dirty="0"/>
              <a:t>the data </a:t>
            </a:r>
            <a:r>
              <a:rPr lang="en-US" dirty="0" smtClean="0"/>
              <a:t>(same across </a:t>
            </a:r>
            <a:r>
              <a:rPr lang="en-US" i="1" dirty="0" smtClean="0"/>
              <a:t>all</a:t>
            </a:r>
            <a:r>
              <a:rPr lang="en-US" dirty="0" smtClean="0"/>
              <a:t> N models)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the N</a:t>
            </a:r>
            <a:r>
              <a:rPr lang="en-US" dirty="0" smtClean="0"/>
              <a:t> </a:t>
            </a:r>
            <a:r>
              <a:rPr lang="en-US" dirty="0"/>
              <a:t>statistics for the permuted data, </a:t>
            </a:r>
            <a:r>
              <a:rPr lang="en-US" dirty="0" smtClean="0"/>
              <a:t>and save </a:t>
            </a:r>
            <a:r>
              <a:rPr lang="en-US" dirty="0"/>
              <a:t>the largest </a:t>
            </a:r>
            <a:r>
              <a:rPr lang="en-US" dirty="0" smtClean="0"/>
              <a:t>one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2 and 3 </a:t>
            </a:r>
            <a:r>
              <a:rPr lang="en-US" dirty="0" smtClean="0"/>
              <a:t>5,000</a:t>
            </a:r>
            <a:r>
              <a:rPr lang="en-US" dirty="0"/>
              <a:t>-</a:t>
            </a:r>
            <a:r>
              <a:rPr lang="en-US" dirty="0" smtClean="0"/>
              <a:t>10,000 times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proportion of permutation statistics that are larger </a:t>
            </a:r>
            <a:r>
              <a:rPr lang="en-US" dirty="0" smtClean="0"/>
              <a:t>to or equal (</a:t>
            </a:r>
            <a:r>
              <a:rPr lang="en-US" dirty="0"/>
              <a:t>in magnitude) </a:t>
            </a:r>
            <a:r>
              <a:rPr lang="en-US" dirty="0" smtClean="0"/>
              <a:t>to </a:t>
            </a:r>
            <a:r>
              <a:rPr lang="en-US" dirty="0"/>
              <a:t>the magnitude </a:t>
            </a:r>
            <a:r>
              <a:rPr lang="en-US" dirty="0" smtClean="0"/>
              <a:t>for each of </a:t>
            </a:r>
            <a:r>
              <a:rPr lang="en-US" dirty="0"/>
              <a:t>your </a:t>
            </a:r>
            <a:r>
              <a:rPr lang="en-US" dirty="0" smtClean="0"/>
              <a:t>N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1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" y="505177"/>
            <a:ext cx="4572000" cy="5943600"/>
          </a:xfrm>
          <a:prstGeom prst="rect">
            <a:avLst/>
          </a:prstGeom>
        </p:spPr>
      </p:pic>
      <p:pic>
        <p:nvPicPr>
          <p:cNvPr id="8" name="Picture 7" descr="f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88" y="506591"/>
            <a:ext cx="457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7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88" y="506591"/>
            <a:ext cx="4572000" cy="5943600"/>
          </a:xfrm>
          <a:prstGeom prst="rect">
            <a:avLst/>
          </a:prstGeom>
        </p:spPr>
      </p:pic>
      <p:pic>
        <p:nvPicPr>
          <p:cNvPr id="5" name="Picture 4" descr="f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" y="505181"/>
            <a:ext cx="4572000" cy="5943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16778" y="1397000"/>
            <a:ext cx="2229555" cy="4007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88" y="506591"/>
            <a:ext cx="4572000" cy="5943600"/>
          </a:xfrm>
          <a:prstGeom prst="rect">
            <a:avLst/>
          </a:prstGeom>
        </p:spPr>
      </p:pic>
      <p:pic>
        <p:nvPicPr>
          <p:cNvPr id="11" name="Picture 10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" y="505181"/>
            <a:ext cx="4572000" cy="5943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16778" y="4995333"/>
            <a:ext cx="2032000" cy="5221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9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88" y="506591"/>
            <a:ext cx="4572000" cy="5943600"/>
          </a:xfrm>
          <a:prstGeom prst="rect">
            <a:avLst/>
          </a:prstGeom>
        </p:spPr>
      </p:pic>
      <p:pic>
        <p:nvPicPr>
          <p:cNvPr id="8" name="Picture 7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" y="505181"/>
            <a:ext cx="4572000" cy="5943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75667" y="1411111"/>
            <a:ext cx="1763889" cy="39934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0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/>
            <a:r>
              <a:rPr lang="en-US" dirty="0">
                <a:latin typeface="Calibri" charset="0"/>
              </a:rPr>
              <a:t>80%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3581400"/>
            <a:ext cx="80010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0" y="5634038"/>
            <a:ext cx="13716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Calibri"/>
              </a:rPr>
              <a:t>(Power)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634038"/>
            <a:ext cx="2057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(Type II err.)</a:t>
            </a:r>
          </a:p>
        </p:txBody>
      </p:sp>
    </p:spTree>
    <p:extLst>
      <p:ext uri="{BB962C8B-B14F-4D97-AF65-F5344CB8AC3E}">
        <p14:creationId xmlns:p14="http://schemas.microsoft.com/office/powerpoint/2010/main" val="38288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88" y="506591"/>
            <a:ext cx="4572000" cy="5943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75667" y="3217333"/>
            <a:ext cx="3203222" cy="21872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" y="491070"/>
            <a:ext cx="4572000" cy="594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4179" y="1162821"/>
            <a:ext cx="1308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387B02"/>
                </a:solidFill>
              </a:rPr>
              <a:t>p=0.39</a:t>
            </a:r>
            <a:endParaRPr lang="en-US" sz="2600" b="1" dirty="0">
              <a:solidFill>
                <a:srgbClr val="387B0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3039" y="1162821"/>
            <a:ext cx="1308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D9407"/>
                </a:solidFill>
              </a:rPr>
              <a:t>p=0.21</a:t>
            </a:r>
            <a:endParaRPr lang="en-US" sz="2600" b="1" dirty="0">
              <a:solidFill>
                <a:srgbClr val="FD940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9354" y="1162821"/>
            <a:ext cx="1308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165DC1"/>
                </a:solidFill>
              </a:rPr>
              <a:t>p=0.003</a:t>
            </a:r>
            <a:endParaRPr lang="en-US" sz="2600" b="1" dirty="0">
              <a:solidFill>
                <a:srgbClr val="165D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9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it compare to Bonferroni?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should we compare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7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Simulation: True FWER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/>
              <a:t>correlated dependent variables (</a:t>
            </a:r>
            <a:r>
              <a:rPr lang="en-US" dirty="0" err="1"/>
              <a:t>corr</a:t>
            </a:r>
            <a:r>
              <a:rPr lang="en-US" dirty="0"/>
              <a:t> = 0.8)</a:t>
            </a:r>
          </a:p>
          <a:p>
            <a:r>
              <a:rPr lang="en-US" dirty="0"/>
              <a:t>Single continuous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10,000 null data sets (result not in code)</a:t>
            </a:r>
          </a:p>
          <a:p>
            <a:pPr lvl="1"/>
            <a:r>
              <a:rPr lang="en-US" dirty="0" smtClean="0"/>
              <a:t>5000 permutations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72272"/>
              </p:ext>
            </p:extLst>
          </p:nvPr>
        </p:nvGraphicFramePr>
        <p:xfrm>
          <a:off x="2011284" y="4420256"/>
          <a:ext cx="5135580" cy="1554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7790"/>
                <a:gridCol w="2567790"/>
              </a:tblGrid>
              <a:tr h="375189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FWER</a:t>
                      </a:r>
                      <a:endParaRPr lang="en-US" sz="2800" b="1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Bonferroni</a:t>
                      </a:r>
                      <a:endParaRPr lang="en-US" sz="2800" b="1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0.0398</a:t>
                      </a:r>
                      <a:endParaRPr lang="en-US" sz="28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Permutation</a:t>
                      </a:r>
                      <a:endParaRPr lang="en-US" sz="2800" b="1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0.0483</a:t>
                      </a:r>
                      <a:endParaRPr lang="en-US" sz="28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8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Simulation: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data set</a:t>
            </a:r>
          </a:p>
          <a:p>
            <a:pPr lvl="1"/>
            <a:r>
              <a:rPr lang="en-US" dirty="0" smtClean="0"/>
              <a:t>Data correlated at 0.8</a:t>
            </a:r>
          </a:p>
          <a:p>
            <a:pPr lvl="1"/>
            <a:r>
              <a:rPr lang="en-US" dirty="0" smtClean="0"/>
              <a:t>20 regressions, all with signal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78965"/>
              </p:ext>
            </p:extLst>
          </p:nvPr>
        </p:nvGraphicFramePr>
        <p:xfrm>
          <a:off x="2011284" y="3390711"/>
          <a:ext cx="5135580" cy="1981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7790"/>
                <a:gridCol w="2567790"/>
              </a:tblGrid>
              <a:tr h="375189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Number of detections</a:t>
                      </a:r>
                      <a:endParaRPr lang="en-US" sz="2800" b="1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Bonferroni</a:t>
                      </a:r>
                      <a:endParaRPr lang="en-US" sz="2800" b="1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0/20</a:t>
                      </a:r>
                      <a:endParaRPr lang="en-US" sz="28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Permutation</a:t>
                      </a:r>
                      <a:endParaRPr lang="en-US" sz="2800" b="1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2/20</a:t>
                      </a:r>
                      <a:endParaRPr lang="en-US" sz="28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1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those p-values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13697"/>
              </p:ext>
            </p:extLst>
          </p:nvPr>
        </p:nvGraphicFramePr>
        <p:xfrm>
          <a:off x="56440" y="2118610"/>
          <a:ext cx="8988780" cy="520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</a:tblGrid>
              <a:tr h="5201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0.042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0.019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0.030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0.017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0.024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11378"/>
              </p:ext>
            </p:extLst>
          </p:nvPr>
        </p:nvGraphicFramePr>
        <p:xfrm>
          <a:off x="56440" y="3936114"/>
          <a:ext cx="8988780" cy="520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</a:tblGrid>
              <a:tr h="5201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0.042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0.019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0.030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0.017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0.024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440" y="1425226"/>
            <a:ext cx="275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PCER = 0.05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440" y="3001679"/>
            <a:ext cx="584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FWER </a:t>
            </a:r>
            <a:r>
              <a:rPr lang="en-US" sz="2800" u="sng" dirty="0" smtClean="0"/>
              <a:t>&lt;</a:t>
            </a:r>
            <a:r>
              <a:rPr lang="en-US" sz="2800" dirty="0" smtClean="0"/>
              <a:t> 0.05 via </a:t>
            </a:r>
            <a:r>
              <a:rPr lang="en-US" sz="2800" dirty="0" err="1" smtClean="0"/>
              <a:t>Bonferroni</a:t>
            </a:r>
            <a:endParaRPr lang="en-US" sz="2800" dirty="0" smtClean="0"/>
          </a:p>
          <a:p>
            <a:r>
              <a:rPr lang="en-US" sz="2800" dirty="0" smtClean="0"/>
              <a:t>PCER = 0.05/10 = 0.005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87516"/>
              </p:ext>
            </p:extLst>
          </p:nvPr>
        </p:nvGraphicFramePr>
        <p:xfrm>
          <a:off x="56440" y="5505270"/>
          <a:ext cx="8988780" cy="548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</a:tblGrid>
              <a:tr h="54839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0.17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0.033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0.085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0.032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0.128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0.079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0.455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40" y="4946271"/>
            <a:ext cx="584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FWER </a:t>
            </a:r>
            <a:r>
              <a:rPr lang="en-US" sz="2800" dirty="0"/>
              <a:t>=</a:t>
            </a:r>
            <a:r>
              <a:rPr lang="en-US" sz="2800" dirty="0" smtClean="0"/>
              <a:t> 0.05 via Permutation Test</a:t>
            </a:r>
          </a:p>
        </p:txBody>
      </p:sp>
    </p:spTree>
    <p:extLst>
      <p:ext uri="{BB962C8B-B14F-4D97-AF65-F5344CB8AC3E}">
        <p14:creationId xmlns:p14="http://schemas.microsoft.com/office/powerpoint/2010/main" val="39114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type of error rate does Bonferroni control?</a:t>
            </a:r>
          </a:p>
          <a:p>
            <a:endParaRPr lang="en-US" dirty="0" smtClean="0"/>
          </a:p>
          <a:p>
            <a:r>
              <a:rPr lang="en-US" dirty="0" smtClean="0"/>
              <a:t>What are the assumptions of the Bonferroni correction?</a:t>
            </a:r>
          </a:p>
          <a:p>
            <a:endParaRPr lang="en-US" dirty="0" smtClean="0"/>
          </a:p>
          <a:p>
            <a:r>
              <a:rPr lang="en-US" dirty="0" smtClean="0"/>
              <a:t>Does a standard permutation test control for multiple comparisons?  If not, what do we need to change to adjust for multiple comparisons?</a:t>
            </a:r>
          </a:p>
          <a:p>
            <a:endParaRPr lang="en-US" dirty="0"/>
          </a:p>
          <a:p>
            <a:r>
              <a:rPr lang="en-US" dirty="0" smtClean="0"/>
              <a:t>When is the </a:t>
            </a:r>
            <a:r>
              <a:rPr lang="en-US" dirty="0" err="1" smtClean="0"/>
              <a:t>permuation</a:t>
            </a:r>
            <a:r>
              <a:rPr lang="en-US" dirty="0" smtClean="0"/>
              <a:t>-based approach for multiple comparisons better than Bonferroni?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8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Type I error overview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Whole brain </a:t>
            </a:r>
            <a:r>
              <a:rPr lang="en-US" dirty="0" err="1" smtClean="0">
                <a:solidFill>
                  <a:srgbClr val="BFBFBF"/>
                </a:solidFill>
              </a:rPr>
              <a:t>thresholding</a:t>
            </a:r>
            <a:r>
              <a:rPr lang="en-US" dirty="0" smtClean="0">
                <a:solidFill>
                  <a:srgbClr val="BFBFBF"/>
                </a:solidFill>
              </a:rPr>
              <a:t> options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What type of error rate control should we have?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What statistic should we use?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Family-wise error control</a:t>
            </a:r>
          </a:p>
          <a:p>
            <a:pPr lvl="1"/>
            <a:r>
              <a:rPr lang="en-US" dirty="0" err="1" smtClean="0">
                <a:solidFill>
                  <a:srgbClr val="BFBFBF"/>
                </a:solidFill>
              </a:rPr>
              <a:t>Bonferroni</a:t>
            </a:r>
            <a:endParaRPr lang="en-US" dirty="0" smtClean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Maximum T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Random field theory (parametric)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Permutation tests (nonparametric)</a:t>
            </a:r>
          </a:p>
          <a:p>
            <a:r>
              <a:rPr lang="en-US" dirty="0" smtClean="0"/>
              <a:t>Cluster failure!! </a:t>
            </a:r>
          </a:p>
        </p:txBody>
      </p:sp>
    </p:spTree>
    <p:extLst>
      <p:ext uri="{BB962C8B-B14F-4D97-AF65-F5344CB8AC3E}">
        <p14:creationId xmlns:p14="http://schemas.microsoft.com/office/powerpoint/2010/main" val="9494833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Hopefully you’ve heard about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300"/>
            <a:ext cx="9144000" cy="22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Type I error control what we’d like?</a:t>
            </a:r>
          </a:p>
          <a:p>
            <a:endParaRPr lang="en-US" dirty="0"/>
          </a:p>
          <a:p>
            <a:r>
              <a:rPr lang="en-US" dirty="0" smtClean="0"/>
              <a:t>Analyzed data through typical pipelines</a:t>
            </a:r>
          </a:p>
          <a:p>
            <a:pPr lvl="1"/>
            <a:r>
              <a:rPr lang="en-US" dirty="0" smtClean="0"/>
              <a:t>SPM</a:t>
            </a:r>
          </a:p>
          <a:p>
            <a:pPr lvl="1"/>
            <a:r>
              <a:rPr lang="en-US" dirty="0" smtClean="0"/>
              <a:t>FSL</a:t>
            </a:r>
          </a:p>
          <a:p>
            <a:pPr lvl="1"/>
            <a:r>
              <a:rPr lang="en-US" dirty="0" smtClean="0"/>
              <a:t>AFNI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3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 oh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711"/>
            <a:ext cx="9144000" cy="48985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6896" y="1847495"/>
            <a:ext cx="5805976" cy="47217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/>
            <a:r>
              <a:rPr lang="en-US" dirty="0">
                <a:latin typeface="Calibri" charset="0"/>
              </a:rPr>
              <a:t>80%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950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05200" y="5634038"/>
            <a:ext cx="13716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Calibri"/>
              </a:rPr>
              <a:t>(Power)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634038"/>
            <a:ext cx="2057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(Type II err.)</a:t>
            </a:r>
          </a:p>
        </p:txBody>
      </p:sp>
    </p:spTree>
    <p:extLst>
      <p:ext uri="{BB962C8B-B14F-4D97-AF65-F5344CB8AC3E}">
        <p14:creationId xmlns:p14="http://schemas.microsoft.com/office/powerpoint/2010/main" val="57192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 oh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711"/>
            <a:ext cx="9144000" cy="48985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69884" y="1847495"/>
            <a:ext cx="2902987" cy="47217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4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 oh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0711"/>
            <a:ext cx="9144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8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</a:t>
            </a:r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forming threshold of p=0.001</a:t>
            </a:r>
          </a:p>
          <a:p>
            <a:r>
              <a:rPr lang="en-US" dirty="0" smtClean="0"/>
              <a:t>Cluster size threshold of 10 voxels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27" y="2762815"/>
            <a:ext cx="4895500" cy="38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wording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Became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35" y="1417638"/>
            <a:ext cx="5308600" cy="322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8735" y="3678494"/>
            <a:ext cx="5308600" cy="964944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1546"/>
            <a:ext cx="9144000" cy="14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3864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worried should we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that worried</a:t>
            </a:r>
          </a:p>
          <a:p>
            <a:pPr lvl="1"/>
            <a:r>
              <a:rPr lang="en-US" dirty="0" smtClean="0"/>
              <a:t>Tom Nichols posted an errata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Based on some estimates </a:t>
            </a:r>
            <a:r>
              <a:rPr lang="en-US" i="1" dirty="0" smtClean="0"/>
              <a:t>maybe</a:t>
            </a:r>
            <a:r>
              <a:rPr lang="en-US" dirty="0" smtClean="0"/>
              <a:t> 3500 studies are impacted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2794000"/>
            <a:ext cx="6261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1185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use nonparametric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pPr lvl="1"/>
            <a:r>
              <a:rPr lang="en-US" dirty="0" err="1" smtClean="0"/>
              <a:t>SnPM</a:t>
            </a:r>
            <a:endParaRPr lang="en-US" dirty="0" smtClean="0"/>
          </a:p>
          <a:p>
            <a:pPr lvl="1"/>
            <a:r>
              <a:rPr lang="en-US" dirty="0" err="1" smtClean="0"/>
              <a:t>randomise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FSL-based, but you can dump in any old NIFTI file</a:t>
            </a:r>
          </a:p>
          <a:p>
            <a:r>
              <a:rPr lang="en-US" dirty="0" smtClean="0"/>
              <a:t>If you’re using parametric </a:t>
            </a:r>
            <a:r>
              <a:rPr lang="en-US" dirty="0" err="1" smtClean="0"/>
              <a:t>thresholding</a:t>
            </a:r>
            <a:r>
              <a:rPr lang="en-US" dirty="0" smtClean="0"/>
              <a:t>, make sure you cluster forming threshold is p=0.001 or lower</a:t>
            </a:r>
          </a:p>
          <a:p>
            <a:pPr lvl="1"/>
            <a:r>
              <a:rPr lang="en-US" dirty="0" smtClean="0"/>
              <a:t>Note z-stat threshold would be higher (3.1 or higher)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254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0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/>
            <a:r>
              <a:rPr lang="en-US" dirty="0">
                <a:latin typeface="Calibri" charset="0"/>
              </a:rPr>
              <a:t>80%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950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05200" y="5634038"/>
            <a:ext cx="13716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Calibri"/>
              </a:rPr>
              <a:t>(Power)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634038"/>
            <a:ext cx="2057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(Type II err.)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5181600"/>
            <a:ext cx="2057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(Type I err.)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5181600"/>
            <a:ext cx="137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Calibri"/>
              </a:rPr>
              <a:t>(Correct)</a:t>
            </a:r>
          </a:p>
        </p:txBody>
      </p:sp>
    </p:spTree>
    <p:extLst>
      <p:ext uri="{BB962C8B-B14F-4D97-AF65-F5344CB8AC3E}">
        <p14:creationId xmlns:p14="http://schemas.microsoft.com/office/powerpoint/2010/main" val="46524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 eaLnBrk="1" hangingPunct="1"/>
            <a:r>
              <a:rPr lang="en-US" dirty="0" smtClean="0">
                <a:latin typeface="Calibri" charset="0"/>
              </a:rPr>
              <a:t>80</a:t>
            </a:r>
            <a:r>
              <a:rPr lang="en-US" dirty="0">
                <a:latin typeface="Calibri" charset="0"/>
              </a:rPr>
              <a:t>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950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130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970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1100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0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1100 total voxels</a:t>
            </a:r>
          </a:p>
          <a:p>
            <a:r>
              <a:rPr lang="en-US" dirty="0">
                <a:latin typeface="Calibri" charset="0"/>
              </a:rPr>
              <a:t>100 voxels have </a:t>
            </a:r>
            <a:r>
              <a:rPr lang="en-US" dirty="0">
                <a:latin typeface="Calibri" charset="0"/>
                <a:cs typeface="Arial" charset="0"/>
              </a:rPr>
              <a:t>signal (null is false) </a:t>
            </a:r>
          </a:p>
          <a:p>
            <a:pPr lvl="1" eaLnBrk="1" hangingPunct="1"/>
            <a:r>
              <a:rPr lang="en-US" dirty="0" smtClean="0">
                <a:latin typeface="Calibri" charset="0"/>
              </a:rPr>
              <a:t>80</a:t>
            </a:r>
            <a:r>
              <a:rPr lang="en-US" dirty="0">
                <a:latin typeface="Calibri" charset="0"/>
              </a:rPr>
              <a:t>% power -&gt; 80 voxels detected</a:t>
            </a:r>
          </a:p>
          <a:p>
            <a:r>
              <a:rPr lang="en-US" dirty="0">
                <a:latin typeface="Calibri" charset="0"/>
              </a:rPr>
              <a:t>1000 voxels have no signal (null)</a:t>
            </a:r>
            <a:endParaRPr lang="en-US" dirty="0">
              <a:latin typeface="Calibri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950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130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970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1100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53945" y="5222425"/>
            <a:ext cx="656456" cy="428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6223" y="2982204"/>
            <a:ext cx="2896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libri"/>
              </a:rPr>
              <a:t>focus is on controlling this number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710401" y="4109449"/>
            <a:ext cx="2511658" cy="1369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2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would you deal with this situation?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opulation of 100 students </a:t>
            </a:r>
          </a:p>
          <a:p>
            <a:r>
              <a:rPr lang="en-US" dirty="0" smtClean="0"/>
              <a:t>20 different depression measurements </a:t>
            </a:r>
          </a:p>
          <a:p>
            <a:r>
              <a:rPr lang="en-US" dirty="0" smtClean="0"/>
              <a:t>Are any associated with class performance?</a:t>
            </a:r>
          </a:p>
          <a:p>
            <a:endParaRPr lang="en-US" dirty="0" smtClean="0"/>
          </a:p>
          <a:p>
            <a:r>
              <a:rPr lang="en-US" dirty="0" smtClean="0"/>
              <a:t>You get the following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1036"/>
              </p:ext>
            </p:extLst>
          </p:nvPr>
        </p:nvGraphicFramePr>
        <p:xfrm>
          <a:off x="457197" y="5295524"/>
          <a:ext cx="8023580" cy="447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  <a:gridCol w="401179"/>
              </a:tblGrid>
              <a:tr h="4476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29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en-US" dirty="0" smtClean="0"/>
              <a:t>What about this set of p-values?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33483"/>
              </p:ext>
            </p:extLst>
          </p:nvPr>
        </p:nvGraphicFramePr>
        <p:xfrm>
          <a:off x="56440" y="2612495"/>
          <a:ext cx="8988780" cy="520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</a:tblGrid>
              <a:tr h="5201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0.042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0.019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0.030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0.017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0.024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600222"/>
            <a:ext cx="8588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Multiple comparison problem:  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# of FPs increases as you run more tests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3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en-US" dirty="0" smtClean="0"/>
              <a:t>Don’t forget power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645026">
            <a:off x="1759912" y="3638079"/>
            <a:ext cx="199813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Type I error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615526">
            <a:off x="5389840" y="4157365"/>
            <a:ext cx="199813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Power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08" y="2307166"/>
            <a:ext cx="381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 I error overview</a:t>
            </a:r>
          </a:p>
          <a:p>
            <a:r>
              <a:rPr lang="en-US" dirty="0" smtClean="0"/>
              <a:t>Whole brain </a:t>
            </a:r>
            <a:r>
              <a:rPr lang="en-US" dirty="0" err="1" smtClean="0"/>
              <a:t>thresholding</a:t>
            </a:r>
            <a:r>
              <a:rPr lang="en-US" dirty="0" smtClean="0"/>
              <a:t> options</a:t>
            </a:r>
          </a:p>
          <a:p>
            <a:pPr lvl="1"/>
            <a:r>
              <a:rPr lang="en-US" dirty="0" smtClean="0"/>
              <a:t>What type of error rate control should we have?</a:t>
            </a:r>
          </a:p>
          <a:p>
            <a:pPr lvl="1"/>
            <a:r>
              <a:rPr lang="en-US" dirty="0" smtClean="0"/>
              <a:t>What statistic should we use?</a:t>
            </a:r>
          </a:p>
          <a:p>
            <a:r>
              <a:rPr lang="en-US" dirty="0" smtClean="0"/>
              <a:t>Family-wise error control</a:t>
            </a:r>
          </a:p>
          <a:p>
            <a:pPr lvl="1"/>
            <a:r>
              <a:rPr lang="en-US" dirty="0" err="1" smtClean="0"/>
              <a:t>Bonferroni</a:t>
            </a:r>
            <a:endParaRPr lang="en-US" dirty="0" smtClean="0"/>
          </a:p>
          <a:p>
            <a:pPr lvl="1"/>
            <a:r>
              <a:rPr lang="en-US" dirty="0" smtClean="0"/>
              <a:t>Maximum T</a:t>
            </a:r>
          </a:p>
          <a:p>
            <a:pPr lvl="2"/>
            <a:r>
              <a:rPr lang="en-US" dirty="0" smtClean="0"/>
              <a:t>Random field theory (parametric)</a:t>
            </a:r>
          </a:p>
          <a:p>
            <a:pPr lvl="2"/>
            <a:r>
              <a:rPr lang="en-US" dirty="0" smtClean="0"/>
              <a:t>Permutation tests (nonparametric)</a:t>
            </a:r>
          </a:p>
          <a:p>
            <a:r>
              <a:rPr lang="en-US" dirty="0" smtClean="0"/>
              <a:t>Cluster failure!! </a:t>
            </a:r>
          </a:p>
        </p:txBody>
      </p:sp>
    </p:spTree>
    <p:extLst>
      <p:ext uri="{BB962C8B-B14F-4D97-AF65-F5344CB8AC3E}">
        <p14:creationId xmlns:p14="http://schemas.microsoft.com/office/powerpoint/2010/main" val="362085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Type I error overview</a:t>
            </a:r>
          </a:p>
          <a:p>
            <a:r>
              <a:rPr lang="en-US" dirty="0" smtClean="0"/>
              <a:t>Whole brain </a:t>
            </a:r>
            <a:r>
              <a:rPr lang="en-US" dirty="0" err="1" smtClean="0"/>
              <a:t>thresholding</a:t>
            </a:r>
            <a:r>
              <a:rPr lang="en-US" dirty="0" smtClean="0"/>
              <a:t> options</a:t>
            </a:r>
          </a:p>
          <a:p>
            <a:pPr lvl="1"/>
            <a:r>
              <a:rPr lang="en-US" dirty="0" smtClean="0"/>
              <a:t>What type of error rate control should we have?</a:t>
            </a:r>
          </a:p>
          <a:p>
            <a:pPr lvl="1"/>
            <a:r>
              <a:rPr lang="en-US" dirty="0" smtClean="0"/>
              <a:t>What statistic should we use?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Family-wise error control</a:t>
            </a:r>
          </a:p>
          <a:p>
            <a:pPr lvl="1"/>
            <a:r>
              <a:rPr lang="en-US" dirty="0" err="1" smtClean="0">
                <a:solidFill>
                  <a:srgbClr val="BFBFBF"/>
                </a:solidFill>
              </a:rPr>
              <a:t>Bonferroni</a:t>
            </a:r>
            <a:endParaRPr lang="en-US" dirty="0" smtClean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Maximum T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Random field theory (parametric)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Permutation tests (nonparametric)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Cluster failure!! </a:t>
            </a:r>
          </a:p>
        </p:txBody>
      </p:sp>
    </p:spTree>
    <p:extLst>
      <p:ext uri="{BB962C8B-B14F-4D97-AF65-F5344CB8AC3E}">
        <p14:creationId xmlns:p14="http://schemas.microsoft.com/office/powerpoint/2010/main" val="94948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 smtClean="0"/>
              <a:t>Use p &lt; 0.05 at each voxel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78417" y="2360083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179" y="4756150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78417" y="3026833"/>
            <a:ext cx="7503583" cy="13229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401" y="4756150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8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78417" y="3725333"/>
            <a:ext cx="7503583" cy="624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401" y="4756150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60401" y="4756150"/>
            <a:ext cx="7503583" cy="1989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6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60401" y="5132918"/>
            <a:ext cx="7503583" cy="161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60401" y="5503332"/>
            <a:ext cx="7503583" cy="12424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 smtClean="0"/>
              <a:t>Use p &lt; 0.05 for each statistic</a:t>
            </a:r>
          </a:p>
          <a:p>
            <a:pPr lvl="1"/>
            <a:r>
              <a:rPr lang="en-US" dirty="0" smtClean="0"/>
              <a:t>Family wise error</a:t>
            </a:r>
          </a:p>
          <a:p>
            <a:pPr lvl="2"/>
            <a:r>
              <a:rPr lang="en-US" dirty="0" smtClean="0"/>
              <a:t>Probability of </a:t>
            </a:r>
            <a:r>
              <a:rPr lang="en-US" i="1" dirty="0" smtClean="0"/>
              <a:t>any</a:t>
            </a:r>
            <a:r>
              <a:rPr lang="en-US" dirty="0" smtClean="0"/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/>
              <a:t>Clusterwise</a:t>
            </a:r>
            <a:endParaRPr lang="en-US" dirty="0" smtClean="0"/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04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brain: </a:t>
            </a:r>
            <a:r>
              <a:rPr lang="en-US" dirty="0" err="1" smtClean="0"/>
              <a:t>Thresholding</a:t>
            </a:r>
            <a:r>
              <a:rPr lang="en-US" dirty="0" smtClean="0"/>
              <a:t>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type of error rate does the researcher want to control?</a:t>
            </a:r>
          </a:p>
          <a:p>
            <a:pPr lvl="1"/>
            <a:r>
              <a:rPr lang="en-US" dirty="0" smtClean="0"/>
              <a:t>Per comparison error</a:t>
            </a:r>
          </a:p>
          <a:p>
            <a:pPr lvl="2"/>
            <a:r>
              <a:rPr lang="en-US" dirty="0"/>
              <a:t>Use p &lt; 0.05 for each statistic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Family wise error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Probability of </a:t>
            </a:r>
            <a:r>
              <a:rPr lang="en-US" i="1" dirty="0" smtClean="0">
                <a:solidFill>
                  <a:srgbClr val="FF0000"/>
                </a:solidFill>
              </a:rPr>
              <a:t>any</a:t>
            </a:r>
            <a:r>
              <a:rPr lang="en-US" dirty="0" smtClean="0">
                <a:solidFill>
                  <a:srgbClr val="FF0000"/>
                </a:solidFill>
              </a:rPr>
              <a:t> false positives</a:t>
            </a:r>
          </a:p>
          <a:p>
            <a:pPr lvl="1"/>
            <a:r>
              <a:rPr lang="en-US" dirty="0" smtClean="0"/>
              <a:t>False discovery rate</a:t>
            </a:r>
          </a:p>
          <a:p>
            <a:pPr lvl="2"/>
            <a:r>
              <a:rPr lang="en-US" dirty="0" smtClean="0"/>
              <a:t>Proportion of voxels found to be active that are false activations</a:t>
            </a:r>
          </a:p>
          <a:p>
            <a:r>
              <a:rPr lang="en-US" dirty="0" smtClean="0"/>
              <a:t>What statistic does the researcher want to use?</a:t>
            </a:r>
          </a:p>
          <a:p>
            <a:pPr lvl="1"/>
            <a:r>
              <a:rPr lang="en-US" dirty="0" err="1" smtClean="0"/>
              <a:t>Voxelwise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Clusterwise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Peakwise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483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2428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7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52875"/>
            <a:ext cx="692150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7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952875"/>
            <a:ext cx="679450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952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3952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952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52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3952875"/>
            <a:ext cx="679450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3952875"/>
            <a:ext cx="692150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3952875"/>
            <a:ext cx="693738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952875"/>
            <a:ext cx="693738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8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400"/>
            <a:ext cx="695325" cy="695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9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0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1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486400"/>
            <a:ext cx="684213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2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3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5486400"/>
            <a:ext cx="682625" cy="6826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5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5486400"/>
            <a:ext cx="695325" cy="695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6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5486400"/>
            <a:ext cx="695325" cy="695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7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486400"/>
            <a:ext cx="695325" cy="695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8" name="Picture 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2428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9" name="Picture 2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2428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0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28875"/>
            <a:ext cx="692150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1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428875"/>
            <a:ext cx="679450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2" name="Picture 2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428875"/>
            <a:ext cx="681037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3" name="Picture 3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2428875"/>
            <a:ext cx="679450" cy="681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4" name="Picture 3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2428875"/>
            <a:ext cx="692150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5" name="Picture 3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2428875"/>
            <a:ext cx="693738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6" name="Picture 3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428875"/>
            <a:ext cx="693738" cy="693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30" name="Rectangle 3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Error Rate</a:t>
            </a:r>
            <a:br>
              <a:rPr lang="en-US" dirty="0" smtClean="0"/>
            </a:br>
            <a:r>
              <a:rPr lang="en-US" dirty="0" smtClean="0"/>
              <a:t>Illustration:</a:t>
            </a:r>
          </a:p>
        </p:txBody>
      </p:sp>
      <p:sp>
        <p:nvSpPr>
          <p:cNvPr id="127008" name="Rectangle 35"/>
          <p:cNvSpPr>
            <a:spLocks noChangeAspect="1" noChangeArrowheads="1"/>
          </p:cNvSpPr>
          <p:nvPr/>
        </p:nvSpPr>
        <p:spPr bwMode="auto">
          <a:xfrm>
            <a:off x="4295775" y="3571875"/>
            <a:ext cx="779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>
                <a:latin typeface="Times New Roman" charset="0"/>
              </a:rPr>
              <a:t>Signal</a:t>
            </a:r>
          </a:p>
        </p:txBody>
      </p:sp>
      <p:sp>
        <p:nvSpPr>
          <p:cNvPr id="127009" name="Rectangle 36"/>
          <p:cNvSpPr>
            <a:spLocks noChangeAspect="1" noChangeArrowheads="1"/>
          </p:cNvSpPr>
          <p:nvPr/>
        </p:nvSpPr>
        <p:spPr bwMode="auto">
          <a:xfrm>
            <a:off x="3860800" y="5105400"/>
            <a:ext cx="166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>
                <a:latin typeface="Times New Roman" charset="0"/>
              </a:rPr>
              <a:t>Signal+Noise</a:t>
            </a:r>
          </a:p>
        </p:txBody>
      </p:sp>
      <p:sp>
        <p:nvSpPr>
          <p:cNvPr id="127010" name="Rectangle 37"/>
          <p:cNvSpPr>
            <a:spLocks noChangeAspect="1" noChangeArrowheads="1"/>
          </p:cNvSpPr>
          <p:nvPr/>
        </p:nvSpPr>
        <p:spPr bwMode="auto">
          <a:xfrm>
            <a:off x="4324350" y="2009775"/>
            <a:ext cx="71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>
                <a:latin typeface="Times New Roman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63264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 I error overview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Whole brain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thresholding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options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 type of error rate control should we have?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 statistic should we use?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Family-wise error control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Bonferroni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Maximum T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field theory (parametric)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Permutation tests (nonparametric)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Cluster failure!! </a:t>
            </a:r>
          </a:p>
        </p:txBody>
      </p:sp>
    </p:spTree>
    <p:extLst>
      <p:ext uri="{BB962C8B-B14F-4D97-AF65-F5344CB8AC3E}">
        <p14:creationId xmlns:p14="http://schemas.microsoft.com/office/powerpoint/2010/main" val="51854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31875"/>
            <a:ext cx="695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8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9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0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2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67063"/>
            <a:ext cx="6842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3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2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5" name="Rectangle 25"/>
          <p:cNvSpPr>
            <a:spLocks noChangeAspect="1" noChangeArrowheads="1"/>
          </p:cNvSpPr>
          <p:nvPr/>
        </p:nvSpPr>
        <p:spPr bwMode="auto">
          <a:xfrm>
            <a:off x="7364413" y="3916363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FWE</a:t>
            </a:r>
          </a:p>
        </p:txBody>
      </p:sp>
      <p:sp>
        <p:nvSpPr>
          <p:cNvPr id="56346" name="Freeform 26"/>
          <p:cNvSpPr>
            <a:spLocks noChangeAspect="1"/>
          </p:cNvSpPr>
          <p:nvPr/>
        </p:nvSpPr>
        <p:spPr bwMode="auto">
          <a:xfrm>
            <a:off x="554038" y="3340100"/>
            <a:ext cx="336550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7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28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29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0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1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2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Freeform 33"/>
          <p:cNvSpPr>
            <a:spLocks noChangeAspect="1"/>
          </p:cNvSpPr>
          <p:nvPr/>
        </p:nvSpPr>
        <p:spPr bwMode="auto">
          <a:xfrm>
            <a:off x="142398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4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Freeform 36"/>
          <p:cNvSpPr>
            <a:spLocks noChangeAspect="1"/>
          </p:cNvSpPr>
          <p:nvPr/>
        </p:nvSpPr>
        <p:spPr bwMode="auto">
          <a:xfrm>
            <a:off x="228123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38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Line 39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0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41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Rectangle 42"/>
          <p:cNvSpPr>
            <a:spLocks noChangeAspect="1" noChangeArrowheads="1"/>
          </p:cNvSpPr>
          <p:nvPr/>
        </p:nvSpPr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Freeform 43"/>
          <p:cNvSpPr>
            <a:spLocks noChangeAspect="1"/>
          </p:cNvSpPr>
          <p:nvPr/>
        </p:nvSpPr>
        <p:spPr bwMode="auto">
          <a:xfrm>
            <a:off x="3136900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45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Line 47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8" name="Line 48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9" name="Line 49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0" name="Line 50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1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Rectangle 52"/>
          <p:cNvSpPr>
            <a:spLocks noChangeAspect="1" noChangeArrowheads="1"/>
          </p:cNvSpPr>
          <p:nvPr/>
        </p:nvSpPr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Freeform 53"/>
          <p:cNvSpPr>
            <a:spLocks noChangeAspect="1"/>
          </p:cNvSpPr>
          <p:nvPr/>
        </p:nvSpPr>
        <p:spPr bwMode="auto">
          <a:xfrm>
            <a:off x="3994150" y="3340100"/>
            <a:ext cx="322263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54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Line 59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0" name="Line 60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1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Freeform 62"/>
          <p:cNvSpPr>
            <a:spLocks noChangeAspect="1"/>
          </p:cNvSpPr>
          <p:nvPr/>
        </p:nvSpPr>
        <p:spPr bwMode="auto">
          <a:xfrm>
            <a:off x="4849813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Line 63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4" name="Line 64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5" name="Line 65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6" name="Line 66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7" name="Line 67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8" name="Line 68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9" name="Line 69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0" name="Line 70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1" name="Freeform 71"/>
          <p:cNvSpPr>
            <a:spLocks noChangeAspect="1"/>
          </p:cNvSpPr>
          <p:nvPr/>
        </p:nvSpPr>
        <p:spPr bwMode="auto">
          <a:xfrm>
            <a:off x="5707063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92" name="Picture 7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93" name="Freeform 73"/>
          <p:cNvSpPr>
            <a:spLocks noChangeAspect="1"/>
          </p:cNvSpPr>
          <p:nvPr/>
        </p:nvSpPr>
        <p:spPr bwMode="auto">
          <a:xfrm>
            <a:off x="6564313" y="3340100"/>
            <a:ext cx="334962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4" name="Freeform 74"/>
          <p:cNvSpPr>
            <a:spLocks noChangeAspect="1"/>
          </p:cNvSpPr>
          <p:nvPr/>
        </p:nvSpPr>
        <p:spPr bwMode="auto">
          <a:xfrm>
            <a:off x="741997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5" name="Freeform 75"/>
          <p:cNvSpPr>
            <a:spLocks noChangeAspect="1"/>
          </p:cNvSpPr>
          <p:nvPr/>
        </p:nvSpPr>
        <p:spPr bwMode="auto">
          <a:xfrm>
            <a:off x="827722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96" name="Group 76"/>
          <p:cNvGrpSpPr>
            <a:grpSpLocks/>
          </p:cNvGrpSpPr>
          <p:nvPr/>
        </p:nvGrpSpPr>
        <p:grpSpPr bwMode="auto">
          <a:xfrm>
            <a:off x="488950" y="5886450"/>
            <a:ext cx="8239125" cy="285750"/>
            <a:chOff x="308" y="3312"/>
            <a:chExt cx="5190" cy="180"/>
          </a:xfrm>
        </p:grpSpPr>
        <p:sp>
          <p:nvSpPr>
            <p:cNvPr id="56397" name="Rectangle 77"/>
            <p:cNvSpPr>
              <a:spLocks noChangeAspect="1" noChangeArrowheads="1"/>
            </p:cNvSpPr>
            <p:nvPr/>
          </p:nvSpPr>
          <p:spPr bwMode="auto">
            <a:xfrm>
              <a:off x="308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6.7%</a:t>
              </a:r>
            </a:p>
          </p:txBody>
        </p:sp>
        <p:sp>
          <p:nvSpPr>
            <p:cNvPr id="56398" name="Rectangle 78"/>
            <p:cNvSpPr>
              <a:spLocks noChangeAspect="1" noChangeArrowheads="1"/>
            </p:cNvSpPr>
            <p:nvPr/>
          </p:nvSpPr>
          <p:spPr bwMode="auto">
            <a:xfrm>
              <a:off x="811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10.4%</a:t>
              </a:r>
            </a:p>
          </p:txBody>
        </p:sp>
        <p:sp>
          <p:nvSpPr>
            <p:cNvPr id="56399" name="Rectangle 79"/>
            <p:cNvSpPr>
              <a:spLocks noChangeAspect="1" noChangeArrowheads="1"/>
            </p:cNvSpPr>
            <p:nvPr/>
          </p:nvSpPr>
          <p:spPr bwMode="auto">
            <a:xfrm>
              <a:off x="1350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14.9%</a:t>
              </a:r>
            </a:p>
          </p:txBody>
        </p:sp>
        <p:sp>
          <p:nvSpPr>
            <p:cNvPr id="56400" name="Rectangle 80"/>
            <p:cNvSpPr>
              <a:spLocks noChangeAspect="1" noChangeArrowheads="1"/>
            </p:cNvSpPr>
            <p:nvPr/>
          </p:nvSpPr>
          <p:spPr bwMode="auto">
            <a:xfrm>
              <a:off x="1935" y="3319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9.3%</a:t>
              </a:r>
            </a:p>
          </p:txBody>
        </p:sp>
        <p:sp>
          <p:nvSpPr>
            <p:cNvPr id="56401" name="Rectangle 81"/>
            <p:cNvSpPr>
              <a:spLocks noChangeAspect="1" noChangeArrowheads="1"/>
            </p:cNvSpPr>
            <p:nvPr/>
          </p:nvSpPr>
          <p:spPr bwMode="auto">
            <a:xfrm>
              <a:off x="242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16.2%</a:t>
              </a:r>
            </a:p>
          </p:txBody>
        </p:sp>
        <p:sp>
          <p:nvSpPr>
            <p:cNvPr id="56402" name="Rectangle 82"/>
            <p:cNvSpPr>
              <a:spLocks noChangeAspect="1" noChangeArrowheads="1"/>
            </p:cNvSpPr>
            <p:nvPr/>
          </p:nvSpPr>
          <p:spPr bwMode="auto">
            <a:xfrm>
              <a:off x="296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13.8%</a:t>
              </a:r>
            </a:p>
          </p:txBody>
        </p:sp>
        <p:sp>
          <p:nvSpPr>
            <p:cNvPr id="56403" name="Rectangle 83"/>
            <p:cNvSpPr>
              <a:spLocks noChangeAspect="1" noChangeArrowheads="1"/>
            </p:cNvSpPr>
            <p:nvPr/>
          </p:nvSpPr>
          <p:spPr bwMode="auto">
            <a:xfrm>
              <a:off x="3508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14.0%</a:t>
              </a:r>
            </a:p>
          </p:txBody>
        </p:sp>
        <p:sp>
          <p:nvSpPr>
            <p:cNvPr id="56404" name="Rectangle 84"/>
            <p:cNvSpPr>
              <a:spLocks noChangeAspect="1" noChangeArrowheads="1"/>
            </p:cNvSpPr>
            <p:nvPr/>
          </p:nvSpPr>
          <p:spPr bwMode="auto">
            <a:xfrm>
              <a:off x="4048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10.5%</a:t>
              </a:r>
            </a:p>
          </p:txBody>
        </p:sp>
        <p:sp>
          <p:nvSpPr>
            <p:cNvPr id="56405" name="Rectangle 85"/>
            <p:cNvSpPr>
              <a:spLocks noChangeAspect="1" noChangeArrowheads="1"/>
            </p:cNvSpPr>
            <p:nvPr/>
          </p:nvSpPr>
          <p:spPr bwMode="auto">
            <a:xfrm>
              <a:off x="4586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12.2%</a:t>
              </a:r>
            </a:p>
          </p:txBody>
        </p:sp>
        <p:sp>
          <p:nvSpPr>
            <p:cNvPr id="56406" name="Rectangle 86"/>
            <p:cNvSpPr>
              <a:spLocks noChangeAspect="1" noChangeArrowheads="1"/>
            </p:cNvSpPr>
            <p:nvPr/>
          </p:nvSpPr>
          <p:spPr bwMode="auto">
            <a:xfrm>
              <a:off x="5170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8.7%</a:t>
              </a:r>
            </a:p>
          </p:txBody>
        </p:sp>
      </p:grpSp>
      <p:sp>
        <p:nvSpPr>
          <p:cNvPr id="56407" name="Freeform 87"/>
          <p:cNvSpPr>
            <a:spLocks noChangeAspect="1"/>
          </p:cNvSpPr>
          <p:nvPr/>
        </p:nvSpPr>
        <p:spPr bwMode="auto">
          <a:xfrm>
            <a:off x="552450" y="5348288"/>
            <a:ext cx="336550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8" name="Line 88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Line 89"/>
          <p:cNvSpPr>
            <a:spLocks noChangeAspect="1" noChangeShapeType="1"/>
          </p:cNvSpPr>
          <p:nvPr/>
        </p:nvSpPr>
        <p:spPr bwMode="auto">
          <a:xfrm>
            <a:off x="379413" y="5160963"/>
            <a:ext cx="1587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0" name="Line 90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1" name="Line 91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2" name="Rectangle 92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3" name="Rectangle 93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14" name="Picture 9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15" name="Freeform 95"/>
          <p:cNvSpPr>
            <a:spLocks noChangeAspect="1"/>
          </p:cNvSpPr>
          <p:nvPr/>
        </p:nvSpPr>
        <p:spPr bwMode="auto">
          <a:xfrm>
            <a:off x="142240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6" name="Line 96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7" name="Line 97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8" name="Line 98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9" name="Line 99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0" name="Line 100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1" name="Line 101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2" name="Line 102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3" name="Line 103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4" name="Rectangle 104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5" name="Rectangle 105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26" name="Picture 10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7" name="Freeform 107"/>
          <p:cNvSpPr>
            <a:spLocks noChangeAspect="1"/>
          </p:cNvSpPr>
          <p:nvPr/>
        </p:nvSpPr>
        <p:spPr bwMode="auto">
          <a:xfrm>
            <a:off x="227965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8" name="Line 108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9" name="Line 109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0" name="Line 110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1" name="Line 111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2" name="Line 112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3" name="Line 113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4" name="Line 114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5" name="Line 115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6" name="Rectangle 116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7" name="Rectangle 117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38" name="Picture 11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39" name="Freeform 119"/>
          <p:cNvSpPr>
            <a:spLocks noChangeAspect="1"/>
          </p:cNvSpPr>
          <p:nvPr/>
        </p:nvSpPr>
        <p:spPr bwMode="auto">
          <a:xfrm>
            <a:off x="3135313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0" name="Line 120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1" name="Line 121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2" name="Line 122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3" name="Line 123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4" name="Line 124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5" name="Line 125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6" name="Line 126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7" name="Line 127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8" name="Rectangle 128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9" name="Rectangle 129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50" name="Picture 13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51" name="Freeform 131"/>
          <p:cNvSpPr>
            <a:spLocks noChangeAspect="1"/>
          </p:cNvSpPr>
          <p:nvPr/>
        </p:nvSpPr>
        <p:spPr bwMode="auto">
          <a:xfrm>
            <a:off x="3992563" y="5348288"/>
            <a:ext cx="322262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2" name="Line 132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3" name="Line 133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4" name="Line 134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5" name="Line 135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6" name="Line 136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7" name="Line 137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8" name="Line 138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9" name="Line 139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0" name="Rectangle 140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1" name="Rectangle 141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62" name="Picture 14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63" name="Freeform 143"/>
          <p:cNvSpPr>
            <a:spLocks noChangeAspect="1"/>
          </p:cNvSpPr>
          <p:nvPr/>
        </p:nvSpPr>
        <p:spPr bwMode="auto">
          <a:xfrm>
            <a:off x="4848225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4" name="Line 144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5" name="Line 145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6" name="Line 146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7" name="Line 147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8" name="Line 148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9" name="Line 149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0" name="Line 150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1" name="Line 151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2" name="Rectangle 152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3" name="Rectangle 153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4" name="Picture 15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5" name="Freeform 155"/>
          <p:cNvSpPr>
            <a:spLocks noChangeAspect="1"/>
          </p:cNvSpPr>
          <p:nvPr/>
        </p:nvSpPr>
        <p:spPr bwMode="auto">
          <a:xfrm>
            <a:off x="5705475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6" name="Line 156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7" name="Line 157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8" name="Picture 158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9" name="Freeform 159"/>
          <p:cNvSpPr>
            <a:spLocks noChangeAspect="1"/>
          </p:cNvSpPr>
          <p:nvPr/>
        </p:nvSpPr>
        <p:spPr bwMode="auto">
          <a:xfrm>
            <a:off x="6562725" y="5348288"/>
            <a:ext cx="334963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80" name="Picture 160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81" name="Freeform 161"/>
          <p:cNvSpPr>
            <a:spLocks noChangeAspect="1"/>
          </p:cNvSpPr>
          <p:nvPr/>
        </p:nvSpPr>
        <p:spPr bwMode="auto">
          <a:xfrm>
            <a:off x="741838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2" name="Freeform 162"/>
          <p:cNvSpPr>
            <a:spLocks noChangeAspect="1"/>
          </p:cNvSpPr>
          <p:nvPr/>
        </p:nvSpPr>
        <p:spPr bwMode="auto">
          <a:xfrm>
            <a:off x="827563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3" name="Rectangle 163"/>
          <p:cNvSpPr>
            <a:spLocks noChangeAspect="1" noChangeArrowheads="1"/>
          </p:cNvSpPr>
          <p:nvPr/>
        </p:nvSpPr>
        <p:spPr bwMode="auto">
          <a:xfrm>
            <a:off x="457200" y="2667000"/>
            <a:ext cx="838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Familywise Error Rate at 10%</a:t>
            </a:r>
          </a:p>
        </p:txBody>
      </p:sp>
      <p:grpSp>
        <p:nvGrpSpPr>
          <p:cNvPr id="56484" name="Group 164"/>
          <p:cNvGrpSpPr>
            <a:grpSpLocks/>
          </p:cNvGrpSpPr>
          <p:nvPr/>
        </p:nvGrpSpPr>
        <p:grpSpPr bwMode="auto">
          <a:xfrm>
            <a:off x="420688" y="1797050"/>
            <a:ext cx="8297862" cy="274638"/>
            <a:chOff x="265" y="1056"/>
            <a:chExt cx="5227" cy="173"/>
          </a:xfrm>
        </p:grpSpPr>
        <p:sp>
          <p:nvSpPr>
            <p:cNvPr id="56485" name="Rectangle 165"/>
            <p:cNvSpPr>
              <a:spLocks noChangeAspect="1" noChangeArrowheads="1"/>
            </p:cNvSpPr>
            <p:nvPr/>
          </p:nvSpPr>
          <p:spPr bwMode="auto">
            <a:xfrm>
              <a:off x="265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6" name="Rectangle 166"/>
            <p:cNvSpPr>
              <a:spLocks noChangeAspect="1" noChangeArrowheads="1"/>
            </p:cNvSpPr>
            <p:nvPr/>
          </p:nvSpPr>
          <p:spPr bwMode="auto">
            <a:xfrm>
              <a:off x="812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7" name="Rectangle 167"/>
            <p:cNvSpPr>
              <a:spLocks noChangeAspect="1" noChangeArrowheads="1"/>
            </p:cNvSpPr>
            <p:nvPr/>
          </p:nvSpPr>
          <p:spPr bwMode="auto">
            <a:xfrm>
              <a:off x="1353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12.5%</a:t>
              </a:r>
            </a:p>
          </p:txBody>
        </p:sp>
        <p:sp>
          <p:nvSpPr>
            <p:cNvPr id="56488" name="Rectangle 168"/>
            <p:cNvSpPr>
              <a:spLocks noChangeAspect="1" noChangeArrowheads="1"/>
            </p:cNvSpPr>
            <p:nvPr/>
          </p:nvSpPr>
          <p:spPr bwMode="auto">
            <a:xfrm>
              <a:off x="1891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10.8%</a:t>
              </a:r>
            </a:p>
          </p:txBody>
        </p:sp>
        <p:sp>
          <p:nvSpPr>
            <p:cNvPr id="56489" name="Rectangle 169"/>
            <p:cNvSpPr>
              <a:spLocks noChangeAspect="1" noChangeArrowheads="1"/>
            </p:cNvSpPr>
            <p:nvPr/>
          </p:nvSpPr>
          <p:spPr bwMode="auto">
            <a:xfrm>
              <a:off x="243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11.5%</a:t>
              </a:r>
            </a:p>
          </p:txBody>
        </p:sp>
        <p:sp>
          <p:nvSpPr>
            <p:cNvPr id="56490" name="Rectangle 170"/>
            <p:cNvSpPr>
              <a:spLocks noChangeAspect="1" noChangeArrowheads="1"/>
            </p:cNvSpPr>
            <p:nvPr/>
          </p:nvSpPr>
          <p:spPr bwMode="auto">
            <a:xfrm>
              <a:off x="297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10.0%</a:t>
              </a:r>
            </a:p>
          </p:txBody>
        </p:sp>
        <p:sp>
          <p:nvSpPr>
            <p:cNvPr id="56491" name="Rectangle 171"/>
            <p:cNvSpPr>
              <a:spLocks noChangeAspect="1" noChangeArrowheads="1"/>
            </p:cNvSpPr>
            <p:nvPr/>
          </p:nvSpPr>
          <p:spPr bwMode="auto">
            <a:xfrm>
              <a:off x="3509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10.7%</a:t>
              </a:r>
            </a:p>
          </p:txBody>
        </p:sp>
        <p:sp>
          <p:nvSpPr>
            <p:cNvPr id="56492" name="Rectangle 172"/>
            <p:cNvSpPr>
              <a:spLocks noChangeAspect="1" noChangeArrowheads="1"/>
            </p:cNvSpPr>
            <p:nvPr/>
          </p:nvSpPr>
          <p:spPr bwMode="auto">
            <a:xfrm>
              <a:off x="405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11.2%</a:t>
              </a:r>
            </a:p>
          </p:txBody>
        </p:sp>
        <p:sp>
          <p:nvSpPr>
            <p:cNvPr id="56493" name="Rectangle 173"/>
            <p:cNvSpPr>
              <a:spLocks noChangeAspect="1" noChangeArrowheads="1"/>
            </p:cNvSpPr>
            <p:nvPr/>
          </p:nvSpPr>
          <p:spPr bwMode="auto">
            <a:xfrm>
              <a:off x="4588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10.2%</a:t>
              </a:r>
            </a:p>
          </p:txBody>
        </p:sp>
        <p:sp>
          <p:nvSpPr>
            <p:cNvPr id="56494" name="Rectangle 174"/>
            <p:cNvSpPr>
              <a:spLocks noChangeAspect="1" noChangeArrowheads="1"/>
            </p:cNvSpPr>
            <p:nvPr/>
          </p:nvSpPr>
          <p:spPr bwMode="auto">
            <a:xfrm>
              <a:off x="5164" y="1056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9.5%</a:t>
              </a:r>
            </a:p>
          </p:txBody>
        </p:sp>
      </p:grpSp>
      <p:sp>
        <p:nvSpPr>
          <p:cNvPr id="56495" name="Freeform 175"/>
          <p:cNvSpPr>
            <a:spLocks noChangeAspect="1"/>
          </p:cNvSpPr>
          <p:nvPr/>
        </p:nvSpPr>
        <p:spPr bwMode="auto">
          <a:xfrm>
            <a:off x="552450" y="1208088"/>
            <a:ext cx="336550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6" name="Freeform 176"/>
          <p:cNvSpPr>
            <a:spLocks noChangeAspect="1"/>
          </p:cNvSpPr>
          <p:nvPr/>
        </p:nvSpPr>
        <p:spPr bwMode="auto">
          <a:xfrm>
            <a:off x="142240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7" name="Freeform 177"/>
          <p:cNvSpPr>
            <a:spLocks noChangeAspect="1"/>
          </p:cNvSpPr>
          <p:nvPr/>
        </p:nvSpPr>
        <p:spPr bwMode="auto">
          <a:xfrm>
            <a:off x="227965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8" name="Freeform 178"/>
          <p:cNvSpPr>
            <a:spLocks noChangeAspect="1"/>
          </p:cNvSpPr>
          <p:nvPr/>
        </p:nvSpPr>
        <p:spPr bwMode="auto">
          <a:xfrm>
            <a:off x="3135313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9" name="Freeform 179"/>
          <p:cNvSpPr>
            <a:spLocks noChangeAspect="1"/>
          </p:cNvSpPr>
          <p:nvPr/>
        </p:nvSpPr>
        <p:spPr bwMode="auto">
          <a:xfrm>
            <a:off x="3992563" y="1220788"/>
            <a:ext cx="322262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0" name="Freeform 180"/>
          <p:cNvSpPr>
            <a:spLocks noChangeAspect="1"/>
          </p:cNvSpPr>
          <p:nvPr/>
        </p:nvSpPr>
        <p:spPr bwMode="auto">
          <a:xfrm>
            <a:off x="4848225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1" name="Freeform 181"/>
          <p:cNvSpPr>
            <a:spLocks noChangeAspect="1"/>
          </p:cNvSpPr>
          <p:nvPr/>
        </p:nvSpPr>
        <p:spPr bwMode="auto">
          <a:xfrm>
            <a:off x="5705475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2" name="Freeform 182"/>
          <p:cNvSpPr>
            <a:spLocks noChangeAspect="1"/>
          </p:cNvSpPr>
          <p:nvPr/>
        </p:nvSpPr>
        <p:spPr bwMode="auto">
          <a:xfrm>
            <a:off x="6562725" y="1208088"/>
            <a:ext cx="334963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3" name="Freeform 183"/>
          <p:cNvSpPr>
            <a:spLocks noChangeAspect="1"/>
          </p:cNvSpPr>
          <p:nvPr/>
        </p:nvSpPr>
        <p:spPr bwMode="auto">
          <a:xfrm>
            <a:off x="741838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4" name="Freeform 184"/>
          <p:cNvSpPr>
            <a:spLocks noChangeAspect="1"/>
          </p:cNvSpPr>
          <p:nvPr/>
        </p:nvSpPr>
        <p:spPr bwMode="auto">
          <a:xfrm>
            <a:off x="827563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5" name="Rectangle 185"/>
          <p:cNvSpPr>
            <a:spLocks noChangeAspect="1" noChangeArrowheads="1"/>
          </p:cNvSpPr>
          <p:nvPr/>
        </p:nvSpPr>
        <p:spPr bwMode="auto">
          <a:xfrm>
            <a:off x="381000" y="501650"/>
            <a:ext cx="845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Per Comparison Rate at 10%</a:t>
            </a:r>
          </a:p>
        </p:txBody>
      </p:sp>
      <p:sp>
        <p:nvSpPr>
          <p:cNvPr id="56506" name="Rectangle 186"/>
          <p:cNvSpPr>
            <a:spLocks noChangeAspect="1" noChangeArrowheads="1"/>
          </p:cNvSpPr>
          <p:nvPr/>
        </p:nvSpPr>
        <p:spPr bwMode="auto">
          <a:xfrm>
            <a:off x="381000" y="20875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Null Pixels that are False Positives</a:t>
            </a:r>
          </a:p>
        </p:txBody>
      </p:sp>
      <p:sp>
        <p:nvSpPr>
          <p:cNvPr id="56507" name="Rectangle 187"/>
          <p:cNvSpPr>
            <a:spLocks noChangeAspect="1" noChangeArrowheads="1"/>
          </p:cNvSpPr>
          <p:nvPr/>
        </p:nvSpPr>
        <p:spPr bwMode="auto">
          <a:xfrm>
            <a:off x="457200" y="4678363"/>
            <a:ext cx="838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False Discovery Rate at 10%</a:t>
            </a:r>
          </a:p>
        </p:txBody>
      </p:sp>
      <p:sp>
        <p:nvSpPr>
          <p:cNvPr id="56508" name="Rectangle 188"/>
          <p:cNvSpPr>
            <a:spLocks noChangeAspect="1" noChangeArrowheads="1"/>
          </p:cNvSpPr>
          <p:nvPr/>
        </p:nvSpPr>
        <p:spPr bwMode="auto">
          <a:xfrm>
            <a:off x="381000" y="41449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Occurrence of Familywise Error</a:t>
            </a:r>
          </a:p>
        </p:txBody>
      </p:sp>
      <p:sp>
        <p:nvSpPr>
          <p:cNvPr id="56509" name="Rectangle 189"/>
          <p:cNvSpPr>
            <a:spLocks noChangeAspect="1" noChangeArrowheads="1"/>
          </p:cNvSpPr>
          <p:nvPr/>
        </p:nvSpPr>
        <p:spPr bwMode="auto">
          <a:xfrm>
            <a:off x="381000" y="6172200"/>
            <a:ext cx="845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Activated Pixels that are False Positives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273" y="2505364"/>
            <a:ext cx="8774545" cy="4179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31875"/>
            <a:ext cx="695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8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9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0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2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67063"/>
            <a:ext cx="6842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3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2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5" name="Rectangle 25"/>
          <p:cNvSpPr>
            <a:spLocks noChangeAspect="1" noChangeArrowheads="1"/>
          </p:cNvSpPr>
          <p:nvPr/>
        </p:nvSpPr>
        <p:spPr bwMode="auto">
          <a:xfrm>
            <a:off x="7364413" y="3916363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FWE</a:t>
            </a:r>
          </a:p>
        </p:txBody>
      </p:sp>
      <p:sp>
        <p:nvSpPr>
          <p:cNvPr id="56346" name="Freeform 26"/>
          <p:cNvSpPr>
            <a:spLocks noChangeAspect="1"/>
          </p:cNvSpPr>
          <p:nvPr/>
        </p:nvSpPr>
        <p:spPr bwMode="auto">
          <a:xfrm>
            <a:off x="554038" y="3340100"/>
            <a:ext cx="336550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7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28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29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0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1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2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Freeform 33"/>
          <p:cNvSpPr>
            <a:spLocks noChangeAspect="1"/>
          </p:cNvSpPr>
          <p:nvPr/>
        </p:nvSpPr>
        <p:spPr bwMode="auto">
          <a:xfrm>
            <a:off x="142398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4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Freeform 36"/>
          <p:cNvSpPr>
            <a:spLocks noChangeAspect="1"/>
          </p:cNvSpPr>
          <p:nvPr/>
        </p:nvSpPr>
        <p:spPr bwMode="auto">
          <a:xfrm>
            <a:off x="228123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38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Line 39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0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41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Rectangle 42"/>
          <p:cNvSpPr>
            <a:spLocks noChangeAspect="1" noChangeArrowheads="1"/>
          </p:cNvSpPr>
          <p:nvPr/>
        </p:nvSpPr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Freeform 43"/>
          <p:cNvSpPr>
            <a:spLocks noChangeAspect="1"/>
          </p:cNvSpPr>
          <p:nvPr/>
        </p:nvSpPr>
        <p:spPr bwMode="auto">
          <a:xfrm>
            <a:off x="3136900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45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Line 47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8" name="Line 48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9" name="Line 49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0" name="Line 50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1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Rectangle 52"/>
          <p:cNvSpPr>
            <a:spLocks noChangeAspect="1" noChangeArrowheads="1"/>
          </p:cNvSpPr>
          <p:nvPr/>
        </p:nvSpPr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Freeform 53"/>
          <p:cNvSpPr>
            <a:spLocks noChangeAspect="1"/>
          </p:cNvSpPr>
          <p:nvPr/>
        </p:nvSpPr>
        <p:spPr bwMode="auto">
          <a:xfrm>
            <a:off x="3994150" y="3340100"/>
            <a:ext cx="322263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54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Line 59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0" name="Line 60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1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Freeform 62"/>
          <p:cNvSpPr>
            <a:spLocks noChangeAspect="1"/>
          </p:cNvSpPr>
          <p:nvPr/>
        </p:nvSpPr>
        <p:spPr bwMode="auto">
          <a:xfrm>
            <a:off x="4849813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Line 63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4" name="Line 64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5" name="Line 65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6" name="Line 66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7" name="Line 67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8" name="Line 68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9" name="Line 69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0" name="Line 70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1" name="Freeform 71"/>
          <p:cNvSpPr>
            <a:spLocks noChangeAspect="1"/>
          </p:cNvSpPr>
          <p:nvPr/>
        </p:nvSpPr>
        <p:spPr bwMode="auto">
          <a:xfrm>
            <a:off x="5707063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92" name="Picture 7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93" name="Freeform 73"/>
          <p:cNvSpPr>
            <a:spLocks noChangeAspect="1"/>
          </p:cNvSpPr>
          <p:nvPr/>
        </p:nvSpPr>
        <p:spPr bwMode="auto">
          <a:xfrm>
            <a:off x="6564313" y="3340100"/>
            <a:ext cx="334962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4" name="Freeform 74"/>
          <p:cNvSpPr>
            <a:spLocks noChangeAspect="1"/>
          </p:cNvSpPr>
          <p:nvPr/>
        </p:nvSpPr>
        <p:spPr bwMode="auto">
          <a:xfrm>
            <a:off x="741997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5" name="Freeform 75"/>
          <p:cNvSpPr>
            <a:spLocks noChangeAspect="1"/>
          </p:cNvSpPr>
          <p:nvPr/>
        </p:nvSpPr>
        <p:spPr bwMode="auto">
          <a:xfrm>
            <a:off x="827722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96" name="Group 76"/>
          <p:cNvGrpSpPr>
            <a:grpSpLocks/>
          </p:cNvGrpSpPr>
          <p:nvPr/>
        </p:nvGrpSpPr>
        <p:grpSpPr bwMode="auto">
          <a:xfrm>
            <a:off x="488950" y="5886450"/>
            <a:ext cx="8239125" cy="285750"/>
            <a:chOff x="308" y="3312"/>
            <a:chExt cx="5190" cy="180"/>
          </a:xfrm>
        </p:grpSpPr>
        <p:sp>
          <p:nvSpPr>
            <p:cNvPr id="56397" name="Rectangle 77"/>
            <p:cNvSpPr>
              <a:spLocks noChangeAspect="1" noChangeArrowheads="1"/>
            </p:cNvSpPr>
            <p:nvPr/>
          </p:nvSpPr>
          <p:spPr bwMode="auto">
            <a:xfrm>
              <a:off x="308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6.7%</a:t>
              </a:r>
            </a:p>
          </p:txBody>
        </p:sp>
        <p:sp>
          <p:nvSpPr>
            <p:cNvPr id="56398" name="Rectangle 78"/>
            <p:cNvSpPr>
              <a:spLocks noChangeAspect="1" noChangeArrowheads="1"/>
            </p:cNvSpPr>
            <p:nvPr/>
          </p:nvSpPr>
          <p:spPr bwMode="auto">
            <a:xfrm>
              <a:off x="811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10.4%</a:t>
              </a:r>
            </a:p>
          </p:txBody>
        </p:sp>
        <p:sp>
          <p:nvSpPr>
            <p:cNvPr id="56399" name="Rectangle 79"/>
            <p:cNvSpPr>
              <a:spLocks noChangeAspect="1" noChangeArrowheads="1"/>
            </p:cNvSpPr>
            <p:nvPr/>
          </p:nvSpPr>
          <p:spPr bwMode="auto">
            <a:xfrm>
              <a:off x="1350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14.9%</a:t>
              </a:r>
            </a:p>
          </p:txBody>
        </p:sp>
        <p:sp>
          <p:nvSpPr>
            <p:cNvPr id="56400" name="Rectangle 80"/>
            <p:cNvSpPr>
              <a:spLocks noChangeAspect="1" noChangeArrowheads="1"/>
            </p:cNvSpPr>
            <p:nvPr/>
          </p:nvSpPr>
          <p:spPr bwMode="auto">
            <a:xfrm>
              <a:off x="1935" y="3319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9.3%</a:t>
              </a:r>
            </a:p>
          </p:txBody>
        </p:sp>
        <p:sp>
          <p:nvSpPr>
            <p:cNvPr id="56401" name="Rectangle 81"/>
            <p:cNvSpPr>
              <a:spLocks noChangeAspect="1" noChangeArrowheads="1"/>
            </p:cNvSpPr>
            <p:nvPr/>
          </p:nvSpPr>
          <p:spPr bwMode="auto">
            <a:xfrm>
              <a:off x="242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16.2%</a:t>
              </a:r>
            </a:p>
          </p:txBody>
        </p:sp>
        <p:sp>
          <p:nvSpPr>
            <p:cNvPr id="56402" name="Rectangle 82"/>
            <p:cNvSpPr>
              <a:spLocks noChangeAspect="1" noChangeArrowheads="1"/>
            </p:cNvSpPr>
            <p:nvPr/>
          </p:nvSpPr>
          <p:spPr bwMode="auto">
            <a:xfrm>
              <a:off x="296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13.8%</a:t>
              </a:r>
            </a:p>
          </p:txBody>
        </p:sp>
        <p:sp>
          <p:nvSpPr>
            <p:cNvPr id="56403" name="Rectangle 83"/>
            <p:cNvSpPr>
              <a:spLocks noChangeAspect="1" noChangeArrowheads="1"/>
            </p:cNvSpPr>
            <p:nvPr/>
          </p:nvSpPr>
          <p:spPr bwMode="auto">
            <a:xfrm>
              <a:off x="3508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14.0%</a:t>
              </a:r>
            </a:p>
          </p:txBody>
        </p:sp>
        <p:sp>
          <p:nvSpPr>
            <p:cNvPr id="56404" name="Rectangle 84"/>
            <p:cNvSpPr>
              <a:spLocks noChangeAspect="1" noChangeArrowheads="1"/>
            </p:cNvSpPr>
            <p:nvPr/>
          </p:nvSpPr>
          <p:spPr bwMode="auto">
            <a:xfrm>
              <a:off x="4048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10.5%</a:t>
              </a:r>
            </a:p>
          </p:txBody>
        </p:sp>
        <p:sp>
          <p:nvSpPr>
            <p:cNvPr id="56405" name="Rectangle 85"/>
            <p:cNvSpPr>
              <a:spLocks noChangeAspect="1" noChangeArrowheads="1"/>
            </p:cNvSpPr>
            <p:nvPr/>
          </p:nvSpPr>
          <p:spPr bwMode="auto">
            <a:xfrm>
              <a:off x="4586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12.2%</a:t>
              </a:r>
            </a:p>
          </p:txBody>
        </p:sp>
        <p:sp>
          <p:nvSpPr>
            <p:cNvPr id="56406" name="Rectangle 86"/>
            <p:cNvSpPr>
              <a:spLocks noChangeAspect="1" noChangeArrowheads="1"/>
            </p:cNvSpPr>
            <p:nvPr/>
          </p:nvSpPr>
          <p:spPr bwMode="auto">
            <a:xfrm>
              <a:off x="5170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8.7%</a:t>
              </a:r>
            </a:p>
          </p:txBody>
        </p:sp>
      </p:grpSp>
      <p:sp>
        <p:nvSpPr>
          <p:cNvPr id="56407" name="Freeform 87"/>
          <p:cNvSpPr>
            <a:spLocks noChangeAspect="1"/>
          </p:cNvSpPr>
          <p:nvPr/>
        </p:nvSpPr>
        <p:spPr bwMode="auto">
          <a:xfrm>
            <a:off x="552450" y="5348288"/>
            <a:ext cx="336550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8" name="Line 88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Line 89"/>
          <p:cNvSpPr>
            <a:spLocks noChangeAspect="1" noChangeShapeType="1"/>
          </p:cNvSpPr>
          <p:nvPr/>
        </p:nvSpPr>
        <p:spPr bwMode="auto">
          <a:xfrm>
            <a:off x="379413" y="5160963"/>
            <a:ext cx="1587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0" name="Line 90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1" name="Line 91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2" name="Rectangle 92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3" name="Rectangle 93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14" name="Picture 9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15" name="Freeform 95"/>
          <p:cNvSpPr>
            <a:spLocks noChangeAspect="1"/>
          </p:cNvSpPr>
          <p:nvPr/>
        </p:nvSpPr>
        <p:spPr bwMode="auto">
          <a:xfrm>
            <a:off x="142240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6" name="Line 96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7" name="Line 97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8" name="Line 98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9" name="Line 99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0" name="Line 100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1" name="Line 101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2" name="Line 102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3" name="Line 103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4" name="Rectangle 104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5" name="Rectangle 105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26" name="Picture 10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7" name="Freeform 107"/>
          <p:cNvSpPr>
            <a:spLocks noChangeAspect="1"/>
          </p:cNvSpPr>
          <p:nvPr/>
        </p:nvSpPr>
        <p:spPr bwMode="auto">
          <a:xfrm>
            <a:off x="227965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8" name="Line 108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9" name="Line 109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0" name="Line 110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1" name="Line 111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2" name="Line 112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3" name="Line 113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4" name="Line 114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5" name="Line 115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6" name="Rectangle 116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7" name="Rectangle 117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38" name="Picture 11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39" name="Freeform 119"/>
          <p:cNvSpPr>
            <a:spLocks noChangeAspect="1"/>
          </p:cNvSpPr>
          <p:nvPr/>
        </p:nvSpPr>
        <p:spPr bwMode="auto">
          <a:xfrm>
            <a:off x="3135313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0" name="Line 120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1" name="Line 121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2" name="Line 122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3" name="Line 123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4" name="Line 124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5" name="Line 125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6" name="Line 126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7" name="Line 127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8" name="Rectangle 128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9" name="Rectangle 129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50" name="Picture 13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51" name="Freeform 131"/>
          <p:cNvSpPr>
            <a:spLocks noChangeAspect="1"/>
          </p:cNvSpPr>
          <p:nvPr/>
        </p:nvSpPr>
        <p:spPr bwMode="auto">
          <a:xfrm>
            <a:off x="3992563" y="5348288"/>
            <a:ext cx="322262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2" name="Line 132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3" name="Line 133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4" name="Line 134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5" name="Line 135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6" name="Line 136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7" name="Line 137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8" name="Line 138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9" name="Line 139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0" name="Rectangle 140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1" name="Rectangle 141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62" name="Picture 14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63" name="Freeform 143"/>
          <p:cNvSpPr>
            <a:spLocks noChangeAspect="1"/>
          </p:cNvSpPr>
          <p:nvPr/>
        </p:nvSpPr>
        <p:spPr bwMode="auto">
          <a:xfrm>
            <a:off x="4848225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4" name="Line 144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5" name="Line 145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6" name="Line 146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7" name="Line 147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8" name="Line 148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9" name="Line 149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0" name="Line 150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1" name="Line 151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2" name="Rectangle 152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3" name="Rectangle 153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4" name="Picture 15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5" name="Freeform 155"/>
          <p:cNvSpPr>
            <a:spLocks noChangeAspect="1"/>
          </p:cNvSpPr>
          <p:nvPr/>
        </p:nvSpPr>
        <p:spPr bwMode="auto">
          <a:xfrm>
            <a:off x="5705475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6" name="Line 156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7" name="Line 157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8" name="Picture 158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9" name="Freeform 159"/>
          <p:cNvSpPr>
            <a:spLocks noChangeAspect="1"/>
          </p:cNvSpPr>
          <p:nvPr/>
        </p:nvSpPr>
        <p:spPr bwMode="auto">
          <a:xfrm>
            <a:off x="6562725" y="5348288"/>
            <a:ext cx="334963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80" name="Picture 160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81" name="Freeform 161"/>
          <p:cNvSpPr>
            <a:spLocks noChangeAspect="1"/>
          </p:cNvSpPr>
          <p:nvPr/>
        </p:nvSpPr>
        <p:spPr bwMode="auto">
          <a:xfrm>
            <a:off x="741838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2" name="Freeform 162"/>
          <p:cNvSpPr>
            <a:spLocks noChangeAspect="1"/>
          </p:cNvSpPr>
          <p:nvPr/>
        </p:nvSpPr>
        <p:spPr bwMode="auto">
          <a:xfrm>
            <a:off x="827563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3" name="Rectangle 163"/>
          <p:cNvSpPr>
            <a:spLocks noChangeAspect="1" noChangeArrowheads="1"/>
          </p:cNvSpPr>
          <p:nvPr/>
        </p:nvSpPr>
        <p:spPr bwMode="auto">
          <a:xfrm>
            <a:off x="457200" y="2667000"/>
            <a:ext cx="838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Familywise Error Rate at 10%</a:t>
            </a:r>
          </a:p>
        </p:txBody>
      </p:sp>
      <p:grpSp>
        <p:nvGrpSpPr>
          <p:cNvPr id="56484" name="Group 164"/>
          <p:cNvGrpSpPr>
            <a:grpSpLocks/>
          </p:cNvGrpSpPr>
          <p:nvPr/>
        </p:nvGrpSpPr>
        <p:grpSpPr bwMode="auto">
          <a:xfrm>
            <a:off x="420688" y="1797050"/>
            <a:ext cx="8297862" cy="274638"/>
            <a:chOff x="265" y="1056"/>
            <a:chExt cx="5227" cy="173"/>
          </a:xfrm>
        </p:grpSpPr>
        <p:sp>
          <p:nvSpPr>
            <p:cNvPr id="56485" name="Rectangle 165"/>
            <p:cNvSpPr>
              <a:spLocks noChangeAspect="1" noChangeArrowheads="1"/>
            </p:cNvSpPr>
            <p:nvPr/>
          </p:nvSpPr>
          <p:spPr bwMode="auto">
            <a:xfrm>
              <a:off x="265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6" name="Rectangle 166"/>
            <p:cNvSpPr>
              <a:spLocks noChangeAspect="1" noChangeArrowheads="1"/>
            </p:cNvSpPr>
            <p:nvPr/>
          </p:nvSpPr>
          <p:spPr bwMode="auto">
            <a:xfrm>
              <a:off x="812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7" name="Rectangle 167"/>
            <p:cNvSpPr>
              <a:spLocks noChangeAspect="1" noChangeArrowheads="1"/>
            </p:cNvSpPr>
            <p:nvPr/>
          </p:nvSpPr>
          <p:spPr bwMode="auto">
            <a:xfrm>
              <a:off x="1353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12.5%</a:t>
              </a:r>
            </a:p>
          </p:txBody>
        </p:sp>
        <p:sp>
          <p:nvSpPr>
            <p:cNvPr id="56488" name="Rectangle 168"/>
            <p:cNvSpPr>
              <a:spLocks noChangeAspect="1" noChangeArrowheads="1"/>
            </p:cNvSpPr>
            <p:nvPr/>
          </p:nvSpPr>
          <p:spPr bwMode="auto">
            <a:xfrm>
              <a:off x="1891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10.8%</a:t>
              </a:r>
            </a:p>
          </p:txBody>
        </p:sp>
        <p:sp>
          <p:nvSpPr>
            <p:cNvPr id="56489" name="Rectangle 169"/>
            <p:cNvSpPr>
              <a:spLocks noChangeAspect="1" noChangeArrowheads="1"/>
            </p:cNvSpPr>
            <p:nvPr/>
          </p:nvSpPr>
          <p:spPr bwMode="auto">
            <a:xfrm>
              <a:off x="243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11.5%</a:t>
              </a:r>
            </a:p>
          </p:txBody>
        </p:sp>
        <p:sp>
          <p:nvSpPr>
            <p:cNvPr id="56490" name="Rectangle 170"/>
            <p:cNvSpPr>
              <a:spLocks noChangeAspect="1" noChangeArrowheads="1"/>
            </p:cNvSpPr>
            <p:nvPr/>
          </p:nvSpPr>
          <p:spPr bwMode="auto">
            <a:xfrm>
              <a:off x="297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10.0%</a:t>
              </a:r>
            </a:p>
          </p:txBody>
        </p:sp>
        <p:sp>
          <p:nvSpPr>
            <p:cNvPr id="56491" name="Rectangle 171"/>
            <p:cNvSpPr>
              <a:spLocks noChangeAspect="1" noChangeArrowheads="1"/>
            </p:cNvSpPr>
            <p:nvPr/>
          </p:nvSpPr>
          <p:spPr bwMode="auto">
            <a:xfrm>
              <a:off x="3509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10.7%</a:t>
              </a:r>
            </a:p>
          </p:txBody>
        </p:sp>
        <p:sp>
          <p:nvSpPr>
            <p:cNvPr id="56492" name="Rectangle 172"/>
            <p:cNvSpPr>
              <a:spLocks noChangeAspect="1" noChangeArrowheads="1"/>
            </p:cNvSpPr>
            <p:nvPr/>
          </p:nvSpPr>
          <p:spPr bwMode="auto">
            <a:xfrm>
              <a:off x="405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11.2%</a:t>
              </a:r>
            </a:p>
          </p:txBody>
        </p:sp>
        <p:sp>
          <p:nvSpPr>
            <p:cNvPr id="56493" name="Rectangle 173"/>
            <p:cNvSpPr>
              <a:spLocks noChangeAspect="1" noChangeArrowheads="1"/>
            </p:cNvSpPr>
            <p:nvPr/>
          </p:nvSpPr>
          <p:spPr bwMode="auto">
            <a:xfrm>
              <a:off x="4588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10.2%</a:t>
              </a:r>
            </a:p>
          </p:txBody>
        </p:sp>
        <p:sp>
          <p:nvSpPr>
            <p:cNvPr id="56494" name="Rectangle 174"/>
            <p:cNvSpPr>
              <a:spLocks noChangeAspect="1" noChangeArrowheads="1"/>
            </p:cNvSpPr>
            <p:nvPr/>
          </p:nvSpPr>
          <p:spPr bwMode="auto">
            <a:xfrm>
              <a:off x="5164" y="1056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9.5%</a:t>
              </a:r>
            </a:p>
          </p:txBody>
        </p:sp>
      </p:grpSp>
      <p:sp>
        <p:nvSpPr>
          <p:cNvPr id="56495" name="Freeform 175"/>
          <p:cNvSpPr>
            <a:spLocks noChangeAspect="1"/>
          </p:cNvSpPr>
          <p:nvPr/>
        </p:nvSpPr>
        <p:spPr bwMode="auto">
          <a:xfrm>
            <a:off x="552450" y="1208088"/>
            <a:ext cx="336550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6" name="Freeform 176"/>
          <p:cNvSpPr>
            <a:spLocks noChangeAspect="1"/>
          </p:cNvSpPr>
          <p:nvPr/>
        </p:nvSpPr>
        <p:spPr bwMode="auto">
          <a:xfrm>
            <a:off x="142240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7" name="Freeform 177"/>
          <p:cNvSpPr>
            <a:spLocks noChangeAspect="1"/>
          </p:cNvSpPr>
          <p:nvPr/>
        </p:nvSpPr>
        <p:spPr bwMode="auto">
          <a:xfrm>
            <a:off x="227965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8" name="Freeform 178"/>
          <p:cNvSpPr>
            <a:spLocks noChangeAspect="1"/>
          </p:cNvSpPr>
          <p:nvPr/>
        </p:nvSpPr>
        <p:spPr bwMode="auto">
          <a:xfrm>
            <a:off x="3135313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9" name="Freeform 179"/>
          <p:cNvSpPr>
            <a:spLocks noChangeAspect="1"/>
          </p:cNvSpPr>
          <p:nvPr/>
        </p:nvSpPr>
        <p:spPr bwMode="auto">
          <a:xfrm>
            <a:off x="3992563" y="1220788"/>
            <a:ext cx="322262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0" name="Freeform 180"/>
          <p:cNvSpPr>
            <a:spLocks noChangeAspect="1"/>
          </p:cNvSpPr>
          <p:nvPr/>
        </p:nvSpPr>
        <p:spPr bwMode="auto">
          <a:xfrm>
            <a:off x="4848225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1" name="Freeform 181"/>
          <p:cNvSpPr>
            <a:spLocks noChangeAspect="1"/>
          </p:cNvSpPr>
          <p:nvPr/>
        </p:nvSpPr>
        <p:spPr bwMode="auto">
          <a:xfrm>
            <a:off x="5705475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2" name="Freeform 182"/>
          <p:cNvSpPr>
            <a:spLocks noChangeAspect="1"/>
          </p:cNvSpPr>
          <p:nvPr/>
        </p:nvSpPr>
        <p:spPr bwMode="auto">
          <a:xfrm>
            <a:off x="6562725" y="1208088"/>
            <a:ext cx="334963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3" name="Freeform 183"/>
          <p:cNvSpPr>
            <a:spLocks noChangeAspect="1"/>
          </p:cNvSpPr>
          <p:nvPr/>
        </p:nvSpPr>
        <p:spPr bwMode="auto">
          <a:xfrm>
            <a:off x="741838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4" name="Freeform 184"/>
          <p:cNvSpPr>
            <a:spLocks noChangeAspect="1"/>
          </p:cNvSpPr>
          <p:nvPr/>
        </p:nvSpPr>
        <p:spPr bwMode="auto">
          <a:xfrm>
            <a:off x="827563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5" name="Rectangle 185"/>
          <p:cNvSpPr>
            <a:spLocks noChangeAspect="1" noChangeArrowheads="1"/>
          </p:cNvSpPr>
          <p:nvPr/>
        </p:nvSpPr>
        <p:spPr bwMode="auto">
          <a:xfrm>
            <a:off x="381000" y="501650"/>
            <a:ext cx="845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Per Comparison Rate at 10%</a:t>
            </a:r>
          </a:p>
        </p:txBody>
      </p:sp>
      <p:sp>
        <p:nvSpPr>
          <p:cNvPr id="56506" name="Rectangle 186"/>
          <p:cNvSpPr>
            <a:spLocks noChangeAspect="1" noChangeArrowheads="1"/>
          </p:cNvSpPr>
          <p:nvPr/>
        </p:nvSpPr>
        <p:spPr bwMode="auto">
          <a:xfrm>
            <a:off x="381000" y="20875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Null Pixels that are False Positives</a:t>
            </a:r>
          </a:p>
        </p:txBody>
      </p:sp>
      <p:sp>
        <p:nvSpPr>
          <p:cNvPr id="56507" name="Rectangle 187"/>
          <p:cNvSpPr>
            <a:spLocks noChangeAspect="1" noChangeArrowheads="1"/>
          </p:cNvSpPr>
          <p:nvPr/>
        </p:nvSpPr>
        <p:spPr bwMode="auto">
          <a:xfrm>
            <a:off x="457200" y="4678363"/>
            <a:ext cx="838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False Discovery Rate at 10%</a:t>
            </a:r>
          </a:p>
        </p:txBody>
      </p:sp>
      <p:sp>
        <p:nvSpPr>
          <p:cNvPr id="56508" name="Rectangle 188"/>
          <p:cNvSpPr>
            <a:spLocks noChangeAspect="1" noChangeArrowheads="1"/>
          </p:cNvSpPr>
          <p:nvPr/>
        </p:nvSpPr>
        <p:spPr bwMode="auto">
          <a:xfrm>
            <a:off x="381000" y="41449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Occurrence of Familywise Error</a:t>
            </a:r>
          </a:p>
        </p:txBody>
      </p:sp>
      <p:sp>
        <p:nvSpPr>
          <p:cNvPr id="56509" name="Rectangle 189"/>
          <p:cNvSpPr>
            <a:spLocks noChangeAspect="1" noChangeArrowheads="1"/>
          </p:cNvSpPr>
          <p:nvPr/>
        </p:nvSpPr>
        <p:spPr bwMode="auto">
          <a:xfrm>
            <a:off x="381000" y="6172200"/>
            <a:ext cx="845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Activated Pixels that are False Positives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273" y="4560454"/>
            <a:ext cx="8774545" cy="2124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4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031875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31875"/>
            <a:ext cx="695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03505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8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9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0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31670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2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67063"/>
            <a:ext cx="6842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3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2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5" name="Rectangle 25"/>
          <p:cNvSpPr>
            <a:spLocks noChangeAspect="1" noChangeArrowheads="1"/>
          </p:cNvSpPr>
          <p:nvPr/>
        </p:nvSpPr>
        <p:spPr bwMode="auto">
          <a:xfrm>
            <a:off x="7364413" y="3916363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FWE</a:t>
            </a:r>
          </a:p>
        </p:txBody>
      </p:sp>
      <p:sp>
        <p:nvSpPr>
          <p:cNvPr id="56346" name="Freeform 26"/>
          <p:cNvSpPr>
            <a:spLocks noChangeAspect="1"/>
          </p:cNvSpPr>
          <p:nvPr/>
        </p:nvSpPr>
        <p:spPr bwMode="auto">
          <a:xfrm>
            <a:off x="554038" y="3340100"/>
            <a:ext cx="336550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7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28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29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0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1"/>
          <p:cNvSpPr>
            <a:spLocks noChangeAspect="1" noChangeShapeType="1"/>
          </p:cNvSpPr>
          <p:nvPr/>
        </p:nvSpPr>
        <p:spPr bwMode="auto">
          <a:xfrm>
            <a:off x="381000" y="38496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2"/>
          <p:cNvSpPr>
            <a:spLocks noChangeAspect="1" noChangeShapeType="1"/>
          </p:cNvSpPr>
          <p:nvPr/>
        </p:nvSpPr>
        <p:spPr bwMode="auto">
          <a:xfrm>
            <a:off x="381000" y="3154363"/>
            <a:ext cx="1588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Freeform 33"/>
          <p:cNvSpPr>
            <a:spLocks noChangeAspect="1"/>
          </p:cNvSpPr>
          <p:nvPr/>
        </p:nvSpPr>
        <p:spPr bwMode="auto">
          <a:xfrm>
            <a:off x="142398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4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Aspect="1" noChangeShapeType="1"/>
          </p:cNvSpPr>
          <p:nvPr/>
        </p:nvSpPr>
        <p:spPr bwMode="auto">
          <a:xfrm>
            <a:off x="1249363" y="3167063"/>
            <a:ext cx="684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Freeform 36"/>
          <p:cNvSpPr>
            <a:spLocks noChangeAspect="1"/>
          </p:cNvSpPr>
          <p:nvPr/>
        </p:nvSpPr>
        <p:spPr bwMode="auto">
          <a:xfrm>
            <a:off x="2281238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38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Line 39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0"/>
          <p:cNvSpPr>
            <a:spLocks noChangeAspect="1" noChangeShapeType="1"/>
          </p:cNvSpPr>
          <p:nvPr/>
        </p:nvSpPr>
        <p:spPr bwMode="auto">
          <a:xfrm>
            <a:off x="210661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41"/>
          <p:cNvSpPr>
            <a:spLocks noChangeAspect="1" noChangeShapeType="1"/>
          </p:cNvSpPr>
          <p:nvPr/>
        </p:nvSpPr>
        <p:spPr bwMode="auto">
          <a:xfrm>
            <a:off x="210661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Rectangle 42"/>
          <p:cNvSpPr>
            <a:spLocks noChangeAspect="1" noChangeArrowheads="1"/>
          </p:cNvSpPr>
          <p:nvPr/>
        </p:nvSpPr>
        <p:spPr bwMode="auto">
          <a:xfrm>
            <a:off x="2963863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Freeform 43"/>
          <p:cNvSpPr>
            <a:spLocks noChangeAspect="1"/>
          </p:cNvSpPr>
          <p:nvPr/>
        </p:nvSpPr>
        <p:spPr bwMode="auto">
          <a:xfrm>
            <a:off x="3136900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45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Line 47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8" name="Line 48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9" name="Line 49"/>
          <p:cNvSpPr>
            <a:spLocks noChangeAspect="1" noChangeShapeType="1"/>
          </p:cNvSpPr>
          <p:nvPr/>
        </p:nvSpPr>
        <p:spPr bwMode="auto">
          <a:xfrm>
            <a:off x="2963863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0" name="Line 50"/>
          <p:cNvSpPr>
            <a:spLocks noChangeAspect="1" noChangeShapeType="1"/>
          </p:cNvSpPr>
          <p:nvPr/>
        </p:nvSpPr>
        <p:spPr bwMode="auto">
          <a:xfrm>
            <a:off x="2963863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1"/>
          <p:cNvSpPr>
            <a:spLocks noChangeAspect="1" noChangeShapeType="1"/>
          </p:cNvSpPr>
          <p:nvPr/>
        </p:nvSpPr>
        <p:spPr bwMode="auto">
          <a:xfrm>
            <a:off x="2963863" y="31670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Rectangle 52"/>
          <p:cNvSpPr>
            <a:spLocks noChangeAspect="1" noChangeArrowheads="1"/>
          </p:cNvSpPr>
          <p:nvPr/>
        </p:nvSpPr>
        <p:spPr bwMode="auto">
          <a:xfrm>
            <a:off x="3819525" y="31670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Freeform 53"/>
          <p:cNvSpPr>
            <a:spLocks noChangeAspect="1"/>
          </p:cNvSpPr>
          <p:nvPr/>
        </p:nvSpPr>
        <p:spPr bwMode="auto">
          <a:xfrm>
            <a:off x="3994150" y="3340100"/>
            <a:ext cx="322263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54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Line 59"/>
          <p:cNvSpPr>
            <a:spLocks noChangeAspect="1" noChangeShapeType="1"/>
          </p:cNvSpPr>
          <p:nvPr/>
        </p:nvSpPr>
        <p:spPr bwMode="auto">
          <a:xfrm>
            <a:off x="381952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0" name="Line 60"/>
          <p:cNvSpPr>
            <a:spLocks noChangeAspect="1" noChangeShapeType="1"/>
          </p:cNvSpPr>
          <p:nvPr/>
        </p:nvSpPr>
        <p:spPr bwMode="auto">
          <a:xfrm>
            <a:off x="381952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1"/>
          <p:cNvSpPr>
            <a:spLocks noChangeAspect="1" noChangeShapeType="1"/>
          </p:cNvSpPr>
          <p:nvPr/>
        </p:nvSpPr>
        <p:spPr bwMode="auto">
          <a:xfrm>
            <a:off x="3819525" y="31670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Freeform 62"/>
          <p:cNvSpPr>
            <a:spLocks noChangeAspect="1"/>
          </p:cNvSpPr>
          <p:nvPr/>
        </p:nvSpPr>
        <p:spPr bwMode="auto">
          <a:xfrm>
            <a:off x="4849813" y="3340100"/>
            <a:ext cx="323850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Line 63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4" name="Line 64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5" name="Line 65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6" name="Line 66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7" name="Line 67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8" name="Line 68"/>
          <p:cNvSpPr>
            <a:spLocks noChangeAspect="1" noChangeShapeType="1"/>
          </p:cNvSpPr>
          <p:nvPr/>
        </p:nvSpPr>
        <p:spPr bwMode="auto">
          <a:xfrm>
            <a:off x="4676775" y="38496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9" name="Line 69"/>
          <p:cNvSpPr>
            <a:spLocks noChangeAspect="1" noChangeShapeType="1"/>
          </p:cNvSpPr>
          <p:nvPr/>
        </p:nvSpPr>
        <p:spPr bwMode="auto">
          <a:xfrm>
            <a:off x="4676775" y="31670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0" name="Line 70"/>
          <p:cNvSpPr>
            <a:spLocks noChangeAspect="1" noChangeShapeType="1"/>
          </p:cNvSpPr>
          <p:nvPr/>
        </p:nvSpPr>
        <p:spPr bwMode="auto">
          <a:xfrm>
            <a:off x="4676775" y="31670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1" name="Freeform 71"/>
          <p:cNvSpPr>
            <a:spLocks noChangeAspect="1"/>
          </p:cNvSpPr>
          <p:nvPr/>
        </p:nvSpPr>
        <p:spPr bwMode="auto">
          <a:xfrm>
            <a:off x="5707063" y="3340100"/>
            <a:ext cx="322262" cy="323850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92" name="Picture 7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31670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93" name="Freeform 73"/>
          <p:cNvSpPr>
            <a:spLocks noChangeAspect="1"/>
          </p:cNvSpPr>
          <p:nvPr/>
        </p:nvSpPr>
        <p:spPr bwMode="auto">
          <a:xfrm>
            <a:off x="6564313" y="3340100"/>
            <a:ext cx="334962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4" name="Freeform 74"/>
          <p:cNvSpPr>
            <a:spLocks noChangeAspect="1"/>
          </p:cNvSpPr>
          <p:nvPr/>
        </p:nvSpPr>
        <p:spPr bwMode="auto">
          <a:xfrm>
            <a:off x="741997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5" name="Freeform 75"/>
          <p:cNvSpPr>
            <a:spLocks noChangeAspect="1"/>
          </p:cNvSpPr>
          <p:nvPr/>
        </p:nvSpPr>
        <p:spPr bwMode="auto">
          <a:xfrm>
            <a:off x="8277225" y="3340100"/>
            <a:ext cx="334963" cy="323850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96" name="Group 76"/>
          <p:cNvGrpSpPr>
            <a:grpSpLocks/>
          </p:cNvGrpSpPr>
          <p:nvPr/>
        </p:nvGrpSpPr>
        <p:grpSpPr bwMode="auto">
          <a:xfrm>
            <a:off x="488950" y="5886450"/>
            <a:ext cx="8239125" cy="285750"/>
            <a:chOff x="308" y="3312"/>
            <a:chExt cx="5190" cy="180"/>
          </a:xfrm>
        </p:grpSpPr>
        <p:sp>
          <p:nvSpPr>
            <p:cNvPr id="56397" name="Rectangle 77"/>
            <p:cNvSpPr>
              <a:spLocks noChangeAspect="1" noChangeArrowheads="1"/>
            </p:cNvSpPr>
            <p:nvPr/>
          </p:nvSpPr>
          <p:spPr bwMode="auto">
            <a:xfrm>
              <a:off x="308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6.7%</a:t>
              </a:r>
            </a:p>
          </p:txBody>
        </p:sp>
        <p:sp>
          <p:nvSpPr>
            <p:cNvPr id="56398" name="Rectangle 78"/>
            <p:cNvSpPr>
              <a:spLocks noChangeAspect="1" noChangeArrowheads="1"/>
            </p:cNvSpPr>
            <p:nvPr/>
          </p:nvSpPr>
          <p:spPr bwMode="auto">
            <a:xfrm>
              <a:off x="811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10.4%</a:t>
              </a:r>
            </a:p>
          </p:txBody>
        </p:sp>
        <p:sp>
          <p:nvSpPr>
            <p:cNvPr id="56399" name="Rectangle 79"/>
            <p:cNvSpPr>
              <a:spLocks noChangeAspect="1" noChangeArrowheads="1"/>
            </p:cNvSpPr>
            <p:nvPr/>
          </p:nvSpPr>
          <p:spPr bwMode="auto">
            <a:xfrm>
              <a:off x="1350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14.9%</a:t>
              </a:r>
            </a:p>
          </p:txBody>
        </p:sp>
        <p:sp>
          <p:nvSpPr>
            <p:cNvPr id="56400" name="Rectangle 80"/>
            <p:cNvSpPr>
              <a:spLocks noChangeAspect="1" noChangeArrowheads="1"/>
            </p:cNvSpPr>
            <p:nvPr/>
          </p:nvSpPr>
          <p:spPr bwMode="auto">
            <a:xfrm>
              <a:off x="1935" y="3319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9.3%</a:t>
              </a:r>
            </a:p>
          </p:txBody>
        </p:sp>
        <p:sp>
          <p:nvSpPr>
            <p:cNvPr id="56401" name="Rectangle 81"/>
            <p:cNvSpPr>
              <a:spLocks noChangeAspect="1" noChangeArrowheads="1"/>
            </p:cNvSpPr>
            <p:nvPr/>
          </p:nvSpPr>
          <p:spPr bwMode="auto">
            <a:xfrm>
              <a:off x="242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16.2%</a:t>
              </a:r>
            </a:p>
          </p:txBody>
        </p:sp>
        <p:sp>
          <p:nvSpPr>
            <p:cNvPr id="56402" name="Rectangle 82"/>
            <p:cNvSpPr>
              <a:spLocks noChangeAspect="1" noChangeArrowheads="1"/>
            </p:cNvSpPr>
            <p:nvPr/>
          </p:nvSpPr>
          <p:spPr bwMode="auto">
            <a:xfrm>
              <a:off x="2969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13.8%</a:t>
              </a:r>
            </a:p>
          </p:txBody>
        </p:sp>
        <p:sp>
          <p:nvSpPr>
            <p:cNvPr id="56403" name="Rectangle 83"/>
            <p:cNvSpPr>
              <a:spLocks noChangeAspect="1" noChangeArrowheads="1"/>
            </p:cNvSpPr>
            <p:nvPr/>
          </p:nvSpPr>
          <p:spPr bwMode="auto">
            <a:xfrm>
              <a:off x="3508" y="331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14.0%</a:t>
              </a:r>
            </a:p>
          </p:txBody>
        </p:sp>
        <p:sp>
          <p:nvSpPr>
            <p:cNvPr id="56404" name="Rectangle 84"/>
            <p:cNvSpPr>
              <a:spLocks noChangeAspect="1" noChangeArrowheads="1"/>
            </p:cNvSpPr>
            <p:nvPr/>
          </p:nvSpPr>
          <p:spPr bwMode="auto">
            <a:xfrm>
              <a:off x="4048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10.5%</a:t>
              </a:r>
            </a:p>
          </p:txBody>
        </p:sp>
        <p:sp>
          <p:nvSpPr>
            <p:cNvPr id="56405" name="Rectangle 85"/>
            <p:cNvSpPr>
              <a:spLocks noChangeAspect="1" noChangeArrowheads="1"/>
            </p:cNvSpPr>
            <p:nvPr/>
          </p:nvSpPr>
          <p:spPr bwMode="auto">
            <a:xfrm>
              <a:off x="4586" y="3312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12.2%</a:t>
              </a:r>
            </a:p>
          </p:txBody>
        </p:sp>
        <p:sp>
          <p:nvSpPr>
            <p:cNvPr id="56406" name="Rectangle 86"/>
            <p:cNvSpPr>
              <a:spLocks noChangeAspect="1" noChangeArrowheads="1"/>
            </p:cNvSpPr>
            <p:nvPr/>
          </p:nvSpPr>
          <p:spPr bwMode="auto">
            <a:xfrm>
              <a:off x="5170" y="331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8.7%</a:t>
              </a:r>
            </a:p>
          </p:txBody>
        </p:sp>
      </p:grpSp>
      <p:sp>
        <p:nvSpPr>
          <p:cNvPr id="56407" name="Freeform 87"/>
          <p:cNvSpPr>
            <a:spLocks noChangeAspect="1"/>
          </p:cNvSpPr>
          <p:nvPr/>
        </p:nvSpPr>
        <p:spPr bwMode="auto">
          <a:xfrm>
            <a:off x="552450" y="5348288"/>
            <a:ext cx="336550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8" name="Line 88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Line 89"/>
          <p:cNvSpPr>
            <a:spLocks noChangeAspect="1" noChangeShapeType="1"/>
          </p:cNvSpPr>
          <p:nvPr/>
        </p:nvSpPr>
        <p:spPr bwMode="auto">
          <a:xfrm>
            <a:off x="379413" y="5160963"/>
            <a:ext cx="1587" cy="695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0" name="Line 90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1" name="Line 91"/>
          <p:cNvSpPr>
            <a:spLocks noChangeAspect="1" noChangeShapeType="1"/>
          </p:cNvSpPr>
          <p:nvPr/>
        </p:nvSpPr>
        <p:spPr bwMode="auto">
          <a:xfrm>
            <a:off x="379413" y="5856288"/>
            <a:ext cx="695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2" name="Rectangle 92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3" name="Rectangle 93"/>
          <p:cNvSpPr>
            <a:spLocks noChangeAspect="1" noChangeArrowheads="1"/>
          </p:cNvSpPr>
          <p:nvPr/>
        </p:nvSpPr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14" name="Picture 9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5173663"/>
            <a:ext cx="6842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15" name="Freeform 95"/>
          <p:cNvSpPr>
            <a:spLocks noChangeAspect="1"/>
          </p:cNvSpPr>
          <p:nvPr/>
        </p:nvSpPr>
        <p:spPr bwMode="auto">
          <a:xfrm>
            <a:off x="142240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6" name="Line 96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7" name="Line 97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8" name="Line 98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9" name="Line 99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0" name="Line 100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1" name="Line 101"/>
          <p:cNvSpPr>
            <a:spLocks noChangeAspect="1" noChangeShapeType="1"/>
          </p:cNvSpPr>
          <p:nvPr/>
        </p:nvSpPr>
        <p:spPr bwMode="auto">
          <a:xfrm>
            <a:off x="1247775" y="5856288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2" name="Line 102"/>
          <p:cNvSpPr>
            <a:spLocks noChangeAspect="1" noChangeShapeType="1"/>
          </p:cNvSpPr>
          <p:nvPr/>
        </p:nvSpPr>
        <p:spPr bwMode="auto">
          <a:xfrm>
            <a:off x="1247775" y="5173663"/>
            <a:ext cx="6842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3" name="Line 103"/>
          <p:cNvSpPr>
            <a:spLocks noChangeAspect="1" noChangeShapeType="1"/>
          </p:cNvSpPr>
          <p:nvPr/>
        </p:nvSpPr>
        <p:spPr bwMode="auto">
          <a:xfrm>
            <a:off x="1247775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4" name="Rectangle 104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5" name="Rectangle 105"/>
          <p:cNvSpPr>
            <a:spLocks noChangeAspect="1" noChangeArrowheads="1"/>
          </p:cNvSpPr>
          <p:nvPr/>
        </p:nvSpPr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26" name="Picture 10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7" name="Freeform 107"/>
          <p:cNvSpPr>
            <a:spLocks noChangeAspect="1"/>
          </p:cNvSpPr>
          <p:nvPr/>
        </p:nvSpPr>
        <p:spPr bwMode="auto">
          <a:xfrm>
            <a:off x="2279650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8" name="Line 108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9" name="Line 109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0" name="Line 110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1" name="Line 111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2" name="Line 112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3" name="Line 113"/>
          <p:cNvSpPr>
            <a:spLocks noChangeAspect="1" noChangeShapeType="1"/>
          </p:cNvSpPr>
          <p:nvPr/>
        </p:nvSpPr>
        <p:spPr bwMode="auto">
          <a:xfrm>
            <a:off x="210502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4" name="Line 114"/>
          <p:cNvSpPr>
            <a:spLocks noChangeAspect="1" noChangeShapeType="1"/>
          </p:cNvSpPr>
          <p:nvPr/>
        </p:nvSpPr>
        <p:spPr bwMode="auto">
          <a:xfrm>
            <a:off x="210502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5" name="Line 115"/>
          <p:cNvSpPr>
            <a:spLocks noChangeAspect="1" noChangeShapeType="1"/>
          </p:cNvSpPr>
          <p:nvPr/>
        </p:nvSpPr>
        <p:spPr bwMode="auto">
          <a:xfrm>
            <a:off x="210502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6" name="Rectangle 116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37" name="Rectangle 117"/>
          <p:cNvSpPr>
            <a:spLocks noChangeAspect="1" noChangeArrowheads="1"/>
          </p:cNvSpPr>
          <p:nvPr/>
        </p:nvSpPr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38" name="Picture 11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39" name="Freeform 119"/>
          <p:cNvSpPr>
            <a:spLocks noChangeAspect="1"/>
          </p:cNvSpPr>
          <p:nvPr/>
        </p:nvSpPr>
        <p:spPr bwMode="auto">
          <a:xfrm>
            <a:off x="3135313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0" name="Line 120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1" name="Line 121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2" name="Line 122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3" name="Line 123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4" name="Line 124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5" name="Line 125"/>
          <p:cNvSpPr>
            <a:spLocks noChangeAspect="1" noChangeShapeType="1"/>
          </p:cNvSpPr>
          <p:nvPr/>
        </p:nvSpPr>
        <p:spPr bwMode="auto">
          <a:xfrm>
            <a:off x="2962275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6" name="Line 126"/>
          <p:cNvSpPr>
            <a:spLocks noChangeAspect="1" noChangeShapeType="1"/>
          </p:cNvSpPr>
          <p:nvPr/>
        </p:nvSpPr>
        <p:spPr bwMode="auto">
          <a:xfrm>
            <a:off x="2962275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7" name="Line 127"/>
          <p:cNvSpPr>
            <a:spLocks noChangeAspect="1" noChangeShapeType="1"/>
          </p:cNvSpPr>
          <p:nvPr/>
        </p:nvSpPr>
        <p:spPr bwMode="auto">
          <a:xfrm>
            <a:off x="2962275" y="5173663"/>
            <a:ext cx="1588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8" name="Rectangle 128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49" name="Rectangle 129"/>
          <p:cNvSpPr>
            <a:spLocks noChangeAspect="1" noChangeArrowheads="1"/>
          </p:cNvSpPr>
          <p:nvPr/>
        </p:nvSpPr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50" name="Picture 13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51" name="Freeform 131"/>
          <p:cNvSpPr>
            <a:spLocks noChangeAspect="1"/>
          </p:cNvSpPr>
          <p:nvPr/>
        </p:nvSpPr>
        <p:spPr bwMode="auto">
          <a:xfrm>
            <a:off x="3992563" y="5348288"/>
            <a:ext cx="322262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2" name="Line 132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3" name="Line 133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4" name="Line 134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5" name="Line 135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6" name="Line 136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7" name="Line 137"/>
          <p:cNvSpPr>
            <a:spLocks noChangeAspect="1" noChangeShapeType="1"/>
          </p:cNvSpPr>
          <p:nvPr/>
        </p:nvSpPr>
        <p:spPr bwMode="auto">
          <a:xfrm>
            <a:off x="381793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8" name="Line 138"/>
          <p:cNvSpPr>
            <a:spLocks noChangeAspect="1" noChangeShapeType="1"/>
          </p:cNvSpPr>
          <p:nvPr/>
        </p:nvSpPr>
        <p:spPr bwMode="auto">
          <a:xfrm>
            <a:off x="38179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59" name="Line 139"/>
          <p:cNvSpPr>
            <a:spLocks noChangeAspect="1" noChangeShapeType="1"/>
          </p:cNvSpPr>
          <p:nvPr/>
        </p:nvSpPr>
        <p:spPr bwMode="auto">
          <a:xfrm>
            <a:off x="3817938" y="5173663"/>
            <a:ext cx="3175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0" name="Rectangle 140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1" name="Rectangle 141"/>
          <p:cNvSpPr>
            <a:spLocks noChangeAspect="1" noChangeArrowheads="1"/>
          </p:cNvSpPr>
          <p:nvPr/>
        </p:nvSpPr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62" name="Picture 14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63" name="Freeform 143"/>
          <p:cNvSpPr>
            <a:spLocks noChangeAspect="1"/>
          </p:cNvSpPr>
          <p:nvPr/>
        </p:nvSpPr>
        <p:spPr bwMode="auto">
          <a:xfrm>
            <a:off x="4848225" y="5348288"/>
            <a:ext cx="323850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4" name="Line 144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5" name="Line 145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6" name="Line 146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7" name="Line 147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8" name="Line 148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69" name="Line 149"/>
          <p:cNvSpPr>
            <a:spLocks noChangeAspect="1" noChangeShapeType="1"/>
          </p:cNvSpPr>
          <p:nvPr/>
        </p:nvSpPr>
        <p:spPr bwMode="auto">
          <a:xfrm>
            <a:off x="4675188" y="5856288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0" name="Line 150"/>
          <p:cNvSpPr>
            <a:spLocks noChangeAspect="1" noChangeShapeType="1"/>
          </p:cNvSpPr>
          <p:nvPr/>
        </p:nvSpPr>
        <p:spPr bwMode="auto">
          <a:xfrm>
            <a:off x="467518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1" name="Line 151"/>
          <p:cNvSpPr>
            <a:spLocks noChangeAspect="1" noChangeShapeType="1"/>
          </p:cNvSpPr>
          <p:nvPr/>
        </p:nvSpPr>
        <p:spPr bwMode="auto">
          <a:xfrm>
            <a:off x="4675188" y="5173663"/>
            <a:ext cx="1587" cy="682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2" name="Rectangle 152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3" name="Rectangle 153"/>
          <p:cNvSpPr>
            <a:spLocks noChangeAspect="1" noChangeArrowheads="1"/>
          </p:cNvSpPr>
          <p:nvPr/>
        </p:nvSpPr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 w="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4" name="Picture 15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5173663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5" name="Freeform 155"/>
          <p:cNvSpPr>
            <a:spLocks noChangeAspect="1"/>
          </p:cNvSpPr>
          <p:nvPr/>
        </p:nvSpPr>
        <p:spPr bwMode="auto">
          <a:xfrm>
            <a:off x="5705475" y="5348288"/>
            <a:ext cx="322263" cy="322262"/>
          </a:xfrm>
          <a:custGeom>
            <a:avLst/>
            <a:gdLst>
              <a:gd name="T0" fmla="*/ 6 w 156"/>
              <a:gd name="T1" fmla="*/ 114 h 156"/>
              <a:gd name="T2" fmla="*/ 6 w 156"/>
              <a:gd name="T3" fmla="*/ 132 h 156"/>
              <a:gd name="T4" fmla="*/ 12 w 156"/>
              <a:gd name="T5" fmla="*/ 132 h 156"/>
              <a:gd name="T6" fmla="*/ 18 w 156"/>
              <a:gd name="T7" fmla="*/ 138 h 156"/>
              <a:gd name="T8" fmla="*/ 24 w 156"/>
              <a:gd name="T9" fmla="*/ 150 h 156"/>
              <a:gd name="T10" fmla="*/ 30 w 156"/>
              <a:gd name="T11" fmla="*/ 150 h 156"/>
              <a:gd name="T12" fmla="*/ 36 w 156"/>
              <a:gd name="T13" fmla="*/ 150 h 156"/>
              <a:gd name="T14" fmla="*/ 42 w 156"/>
              <a:gd name="T15" fmla="*/ 156 h 156"/>
              <a:gd name="T16" fmla="*/ 48 w 156"/>
              <a:gd name="T17" fmla="*/ 156 h 156"/>
              <a:gd name="T18" fmla="*/ 54 w 156"/>
              <a:gd name="T19" fmla="*/ 156 h 156"/>
              <a:gd name="T20" fmla="*/ 60 w 156"/>
              <a:gd name="T21" fmla="*/ 156 h 156"/>
              <a:gd name="T22" fmla="*/ 66 w 156"/>
              <a:gd name="T23" fmla="*/ 156 h 156"/>
              <a:gd name="T24" fmla="*/ 72 w 156"/>
              <a:gd name="T25" fmla="*/ 156 h 156"/>
              <a:gd name="T26" fmla="*/ 78 w 156"/>
              <a:gd name="T27" fmla="*/ 156 h 156"/>
              <a:gd name="T28" fmla="*/ 84 w 156"/>
              <a:gd name="T29" fmla="*/ 156 h 156"/>
              <a:gd name="T30" fmla="*/ 90 w 156"/>
              <a:gd name="T31" fmla="*/ 156 h 156"/>
              <a:gd name="T32" fmla="*/ 96 w 156"/>
              <a:gd name="T33" fmla="*/ 156 h 156"/>
              <a:gd name="T34" fmla="*/ 102 w 156"/>
              <a:gd name="T35" fmla="*/ 156 h 156"/>
              <a:gd name="T36" fmla="*/ 108 w 156"/>
              <a:gd name="T37" fmla="*/ 156 h 156"/>
              <a:gd name="T38" fmla="*/ 114 w 156"/>
              <a:gd name="T39" fmla="*/ 150 h 156"/>
              <a:gd name="T40" fmla="*/ 120 w 156"/>
              <a:gd name="T41" fmla="*/ 150 h 156"/>
              <a:gd name="T42" fmla="*/ 126 w 156"/>
              <a:gd name="T43" fmla="*/ 150 h 156"/>
              <a:gd name="T44" fmla="*/ 132 w 156"/>
              <a:gd name="T45" fmla="*/ 144 h 156"/>
              <a:gd name="T46" fmla="*/ 138 w 156"/>
              <a:gd name="T47" fmla="*/ 138 h 156"/>
              <a:gd name="T48" fmla="*/ 144 w 156"/>
              <a:gd name="T49" fmla="*/ 132 h 156"/>
              <a:gd name="T50" fmla="*/ 150 w 156"/>
              <a:gd name="T51" fmla="*/ 126 h 156"/>
              <a:gd name="T52" fmla="*/ 150 w 156"/>
              <a:gd name="T53" fmla="*/ 114 h 156"/>
              <a:gd name="T54" fmla="*/ 156 w 156"/>
              <a:gd name="T55" fmla="*/ 108 h 156"/>
              <a:gd name="T56" fmla="*/ 156 w 156"/>
              <a:gd name="T57" fmla="*/ 42 h 156"/>
              <a:gd name="T58" fmla="*/ 150 w 156"/>
              <a:gd name="T59" fmla="*/ 36 h 156"/>
              <a:gd name="T60" fmla="*/ 150 w 156"/>
              <a:gd name="T61" fmla="*/ 24 h 156"/>
              <a:gd name="T62" fmla="*/ 144 w 156"/>
              <a:gd name="T63" fmla="*/ 24 h 156"/>
              <a:gd name="T64" fmla="*/ 138 w 156"/>
              <a:gd name="T65" fmla="*/ 18 h 156"/>
              <a:gd name="T66" fmla="*/ 132 w 156"/>
              <a:gd name="T67" fmla="*/ 6 h 156"/>
              <a:gd name="T68" fmla="*/ 126 w 156"/>
              <a:gd name="T69" fmla="*/ 6 h 156"/>
              <a:gd name="T70" fmla="*/ 120 w 156"/>
              <a:gd name="T71" fmla="*/ 6 h 156"/>
              <a:gd name="T72" fmla="*/ 114 w 156"/>
              <a:gd name="T73" fmla="*/ 0 h 156"/>
              <a:gd name="T74" fmla="*/ 108 w 156"/>
              <a:gd name="T75" fmla="*/ 0 h 156"/>
              <a:gd name="T76" fmla="*/ 102 w 156"/>
              <a:gd name="T77" fmla="*/ 0 h 156"/>
              <a:gd name="T78" fmla="*/ 96 w 156"/>
              <a:gd name="T79" fmla="*/ 0 h 156"/>
              <a:gd name="T80" fmla="*/ 90 w 156"/>
              <a:gd name="T81" fmla="*/ 0 h 156"/>
              <a:gd name="T82" fmla="*/ 84 w 156"/>
              <a:gd name="T83" fmla="*/ 0 h 156"/>
              <a:gd name="T84" fmla="*/ 78 w 156"/>
              <a:gd name="T85" fmla="*/ 0 h 156"/>
              <a:gd name="T86" fmla="*/ 72 w 156"/>
              <a:gd name="T87" fmla="*/ 0 h 156"/>
              <a:gd name="T88" fmla="*/ 66 w 156"/>
              <a:gd name="T89" fmla="*/ 0 h 156"/>
              <a:gd name="T90" fmla="*/ 60 w 156"/>
              <a:gd name="T91" fmla="*/ 0 h 156"/>
              <a:gd name="T92" fmla="*/ 54 w 156"/>
              <a:gd name="T93" fmla="*/ 0 h 156"/>
              <a:gd name="T94" fmla="*/ 48 w 156"/>
              <a:gd name="T95" fmla="*/ 0 h 156"/>
              <a:gd name="T96" fmla="*/ 42 w 156"/>
              <a:gd name="T97" fmla="*/ 6 h 156"/>
              <a:gd name="T98" fmla="*/ 36 w 156"/>
              <a:gd name="T99" fmla="*/ 6 h 156"/>
              <a:gd name="T100" fmla="*/ 30 w 156"/>
              <a:gd name="T101" fmla="*/ 6 h 156"/>
              <a:gd name="T102" fmla="*/ 24 w 156"/>
              <a:gd name="T103" fmla="*/ 12 h 156"/>
              <a:gd name="T104" fmla="*/ 18 w 156"/>
              <a:gd name="T105" fmla="*/ 18 h 156"/>
              <a:gd name="T106" fmla="*/ 12 w 156"/>
              <a:gd name="T107" fmla="*/ 24 h 156"/>
              <a:gd name="T108" fmla="*/ 6 w 156"/>
              <a:gd name="T109" fmla="*/ 30 h 156"/>
              <a:gd name="T110" fmla="*/ 6 w 156"/>
              <a:gd name="T111" fmla="*/ 42 h 156"/>
              <a:gd name="T112" fmla="*/ 0 w 156"/>
              <a:gd name="T113" fmla="*/ 48 h 156"/>
              <a:gd name="T114" fmla="*/ 0 w 156"/>
              <a:gd name="T115" fmla="*/ 114 h 156"/>
              <a:gd name="T116" fmla="*/ 6 w 156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6">
                <a:moveTo>
                  <a:pt x="6" y="114"/>
                </a:moveTo>
                <a:lnTo>
                  <a:pt x="6" y="132"/>
                </a:lnTo>
                <a:lnTo>
                  <a:pt x="12" y="132"/>
                </a:lnTo>
                <a:lnTo>
                  <a:pt x="18" y="138"/>
                </a:lnTo>
                <a:lnTo>
                  <a:pt x="24" y="150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44"/>
                </a:lnTo>
                <a:lnTo>
                  <a:pt x="138" y="138"/>
                </a:lnTo>
                <a:lnTo>
                  <a:pt x="144" y="132"/>
                </a:lnTo>
                <a:lnTo>
                  <a:pt x="150" y="126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6" y="30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6" name="Line 156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77" name="Line 157"/>
          <p:cNvSpPr>
            <a:spLocks noChangeAspect="1" noChangeShapeType="1"/>
          </p:cNvSpPr>
          <p:nvPr/>
        </p:nvSpPr>
        <p:spPr bwMode="auto">
          <a:xfrm>
            <a:off x="5532438" y="5173663"/>
            <a:ext cx="682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78" name="Picture 158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79" name="Freeform 159"/>
          <p:cNvSpPr>
            <a:spLocks noChangeAspect="1"/>
          </p:cNvSpPr>
          <p:nvPr/>
        </p:nvSpPr>
        <p:spPr bwMode="auto">
          <a:xfrm>
            <a:off x="6562725" y="5348288"/>
            <a:ext cx="334963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480" name="Picture 160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51736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81" name="Freeform 161"/>
          <p:cNvSpPr>
            <a:spLocks noChangeAspect="1"/>
          </p:cNvSpPr>
          <p:nvPr/>
        </p:nvSpPr>
        <p:spPr bwMode="auto">
          <a:xfrm>
            <a:off x="741838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2" name="Freeform 162"/>
          <p:cNvSpPr>
            <a:spLocks noChangeAspect="1"/>
          </p:cNvSpPr>
          <p:nvPr/>
        </p:nvSpPr>
        <p:spPr bwMode="auto">
          <a:xfrm>
            <a:off x="8275638" y="5348288"/>
            <a:ext cx="334962" cy="322262"/>
          </a:xfrm>
          <a:custGeom>
            <a:avLst/>
            <a:gdLst>
              <a:gd name="T0" fmla="*/ 6 w 162"/>
              <a:gd name="T1" fmla="*/ 114 h 156"/>
              <a:gd name="T2" fmla="*/ 6 w 162"/>
              <a:gd name="T3" fmla="*/ 126 h 156"/>
              <a:gd name="T4" fmla="*/ 12 w 162"/>
              <a:gd name="T5" fmla="*/ 132 h 156"/>
              <a:gd name="T6" fmla="*/ 24 w 162"/>
              <a:gd name="T7" fmla="*/ 144 h 156"/>
              <a:gd name="T8" fmla="*/ 18 w 162"/>
              <a:gd name="T9" fmla="*/ 144 h 156"/>
              <a:gd name="T10" fmla="*/ 24 w 162"/>
              <a:gd name="T11" fmla="*/ 144 h 156"/>
              <a:gd name="T12" fmla="*/ 30 w 162"/>
              <a:gd name="T13" fmla="*/ 150 h 156"/>
              <a:gd name="T14" fmla="*/ 36 w 162"/>
              <a:gd name="T15" fmla="*/ 150 h 156"/>
              <a:gd name="T16" fmla="*/ 42 w 162"/>
              <a:gd name="T17" fmla="*/ 156 h 156"/>
              <a:gd name="T18" fmla="*/ 48 w 162"/>
              <a:gd name="T19" fmla="*/ 156 h 156"/>
              <a:gd name="T20" fmla="*/ 54 w 162"/>
              <a:gd name="T21" fmla="*/ 156 h 156"/>
              <a:gd name="T22" fmla="*/ 60 w 162"/>
              <a:gd name="T23" fmla="*/ 156 h 156"/>
              <a:gd name="T24" fmla="*/ 66 w 162"/>
              <a:gd name="T25" fmla="*/ 156 h 156"/>
              <a:gd name="T26" fmla="*/ 72 w 162"/>
              <a:gd name="T27" fmla="*/ 156 h 156"/>
              <a:gd name="T28" fmla="*/ 78 w 162"/>
              <a:gd name="T29" fmla="*/ 156 h 156"/>
              <a:gd name="T30" fmla="*/ 84 w 162"/>
              <a:gd name="T31" fmla="*/ 156 h 156"/>
              <a:gd name="T32" fmla="*/ 90 w 162"/>
              <a:gd name="T33" fmla="*/ 156 h 156"/>
              <a:gd name="T34" fmla="*/ 96 w 162"/>
              <a:gd name="T35" fmla="*/ 156 h 156"/>
              <a:gd name="T36" fmla="*/ 102 w 162"/>
              <a:gd name="T37" fmla="*/ 156 h 156"/>
              <a:gd name="T38" fmla="*/ 108 w 162"/>
              <a:gd name="T39" fmla="*/ 156 h 156"/>
              <a:gd name="T40" fmla="*/ 114 w 162"/>
              <a:gd name="T41" fmla="*/ 156 h 156"/>
              <a:gd name="T42" fmla="*/ 120 w 162"/>
              <a:gd name="T43" fmla="*/ 150 h 156"/>
              <a:gd name="T44" fmla="*/ 126 w 162"/>
              <a:gd name="T45" fmla="*/ 150 h 156"/>
              <a:gd name="T46" fmla="*/ 132 w 162"/>
              <a:gd name="T47" fmla="*/ 150 h 156"/>
              <a:gd name="T48" fmla="*/ 138 w 162"/>
              <a:gd name="T49" fmla="*/ 144 h 156"/>
              <a:gd name="T50" fmla="*/ 144 w 162"/>
              <a:gd name="T51" fmla="*/ 138 h 156"/>
              <a:gd name="T52" fmla="*/ 150 w 162"/>
              <a:gd name="T53" fmla="*/ 132 h 156"/>
              <a:gd name="T54" fmla="*/ 156 w 162"/>
              <a:gd name="T55" fmla="*/ 126 h 156"/>
              <a:gd name="T56" fmla="*/ 156 w 162"/>
              <a:gd name="T57" fmla="*/ 114 h 156"/>
              <a:gd name="T58" fmla="*/ 162 w 162"/>
              <a:gd name="T59" fmla="*/ 108 h 156"/>
              <a:gd name="T60" fmla="*/ 162 w 162"/>
              <a:gd name="T61" fmla="*/ 42 h 156"/>
              <a:gd name="T62" fmla="*/ 156 w 162"/>
              <a:gd name="T63" fmla="*/ 36 h 156"/>
              <a:gd name="T64" fmla="*/ 156 w 162"/>
              <a:gd name="T65" fmla="*/ 30 h 156"/>
              <a:gd name="T66" fmla="*/ 150 w 162"/>
              <a:gd name="T67" fmla="*/ 24 h 156"/>
              <a:gd name="T68" fmla="*/ 144 w 162"/>
              <a:gd name="T69" fmla="*/ 18 h 156"/>
              <a:gd name="T70" fmla="*/ 138 w 162"/>
              <a:gd name="T71" fmla="*/ 12 h 156"/>
              <a:gd name="T72" fmla="*/ 126 w 162"/>
              <a:gd name="T73" fmla="*/ 6 h 156"/>
              <a:gd name="T74" fmla="*/ 120 w 162"/>
              <a:gd name="T75" fmla="*/ 0 h 156"/>
              <a:gd name="T76" fmla="*/ 114 w 162"/>
              <a:gd name="T77" fmla="*/ 0 h 156"/>
              <a:gd name="T78" fmla="*/ 108 w 162"/>
              <a:gd name="T79" fmla="*/ 0 h 156"/>
              <a:gd name="T80" fmla="*/ 102 w 162"/>
              <a:gd name="T81" fmla="*/ 0 h 156"/>
              <a:gd name="T82" fmla="*/ 96 w 162"/>
              <a:gd name="T83" fmla="*/ 0 h 156"/>
              <a:gd name="T84" fmla="*/ 90 w 162"/>
              <a:gd name="T85" fmla="*/ 0 h 156"/>
              <a:gd name="T86" fmla="*/ 84 w 162"/>
              <a:gd name="T87" fmla="*/ 0 h 156"/>
              <a:gd name="T88" fmla="*/ 78 w 162"/>
              <a:gd name="T89" fmla="*/ 0 h 156"/>
              <a:gd name="T90" fmla="*/ 72 w 162"/>
              <a:gd name="T91" fmla="*/ 0 h 156"/>
              <a:gd name="T92" fmla="*/ 66 w 162"/>
              <a:gd name="T93" fmla="*/ 0 h 156"/>
              <a:gd name="T94" fmla="*/ 60 w 162"/>
              <a:gd name="T95" fmla="*/ 0 h 156"/>
              <a:gd name="T96" fmla="*/ 54 w 162"/>
              <a:gd name="T97" fmla="*/ 0 h 156"/>
              <a:gd name="T98" fmla="*/ 48 w 162"/>
              <a:gd name="T99" fmla="*/ 0 h 156"/>
              <a:gd name="T100" fmla="*/ 42 w 162"/>
              <a:gd name="T101" fmla="*/ 6 h 156"/>
              <a:gd name="T102" fmla="*/ 36 w 162"/>
              <a:gd name="T103" fmla="*/ 6 h 156"/>
              <a:gd name="T104" fmla="*/ 30 w 162"/>
              <a:gd name="T105" fmla="*/ 6 h 156"/>
              <a:gd name="T106" fmla="*/ 24 w 162"/>
              <a:gd name="T107" fmla="*/ 12 h 156"/>
              <a:gd name="T108" fmla="*/ 18 w 162"/>
              <a:gd name="T109" fmla="*/ 18 h 156"/>
              <a:gd name="T110" fmla="*/ 12 w 162"/>
              <a:gd name="T111" fmla="*/ 24 h 156"/>
              <a:gd name="T112" fmla="*/ 0 w 162"/>
              <a:gd name="T113" fmla="*/ 42 h 156"/>
              <a:gd name="T114" fmla="*/ 0 w 162"/>
              <a:gd name="T115" fmla="*/ 114 h 156"/>
              <a:gd name="T116" fmla="*/ 6 w 162"/>
              <a:gd name="T117" fmla="*/ 11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156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24" y="144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56"/>
                </a:lnTo>
                <a:lnTo>
                  <a:pt x="60" y="156"/>
                </a:lnTo>
                <a:lnTo>
                  <a:pt x="66" y="156"/>
                </a:lnTo>
                <a:lnTo>
                  <a:pt x="72" y="156"/>
                </a:lnTo>
                <a:lnTo>
                  <a:pt x="78" y="156"/>
                </a:lnTo>
                <a:lnTo>
                  <a:pt x="84" y="156"/>
                </a:lnTo>
                <a:lnTo>
                  <a:pt x="90" y="156"/>
                </a:lnTo>
                <a:lnTo>
                  <a:pt x="96" y="156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14"/>
                </a:lnTo>
                <a:lnTo>
                  <a:pt x="162" y="108"/>
                </a:lnTo>
                <a:lnTo>
                  <a:pt x="162" y="42"/>
                </a:lnTo>
                <a:lnTo>
                  <a:pt x="156" y="36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6"/>
                </a:lnTo>
                <a:lnTo>
                  <a:pt x="24" y="12"/>
                </a:lnTo>
                <a:lnTo>
                  <a:pt x="18" y="18"/>
                </a:lnTo>
                <a:lnTo>
                  <a:pt x="12" y="24"/>
                </a:lnTo>
                <a:lnTo>
                  <a:pt x="0" y="42"/>
                </a:lnTo>
                <a:lnTo>
                  <a:pt x="0" y="114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83" name="Rectangle 163"/>
          <p:cNvSpPr>
            <a:spLocks noChangeAspect="1" noChangeArrowheads="1"/>
          </p:cNvSpPr>
          <p:nvPr/>
        </p:nvSpPr>
        <p:spPr bwMode="auto">
          <a:xfrm>
            <a:off x="457200" y="2667000"/>
            <a:ext cx="838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Familywise Error Rate at 10%</a:t>
            </a:r>
          </a:p>
        </p:txBody>
      </p:sp>
      <p:grpSp>
        <p:nvGrpSpPr>
          <p:cNvPr id="56484" name="Group 164"/>
          <p:cNvGrpSpPr>
            <a:grpSpLocks/>
          </p:cNvGrpSpPr>
          <p:nvPr/>
        </p:nvGrpSpPr>
        <p:grpSpPr bwMode="auto">
          <a:xfrm>
            <a:off x="420688" y="1797050"/>
            <a:ext cx="8297862" cy="274638"/>
            <a:chOff x="265" y="1056"/>
            <a:chExt cx="5227" cy="173"/>
          </a:xfrm>
        </p:grpSpPr>
        <p:sp>
          <p:nvSpPr>
            <p:cNvPr id="56485" name="Rectangle 165"/>
            <p:cNvSpPr>
              <a:spLocks noChangeAspect="1" noChangeArrowheads="1"/>
            </p:cNvSpPr>
            <p:nvPr/>
          </p:nvSpPr>
          <p:spPr bwMode="auto">
            <a:xfrm>
              <a:off x="265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6" name="Rectangle 166"/>
            <p:cNvSpPr>
              <a:spLocks noChangeAspect="1" noChangeArrowheads="1"/>
            </p:cNvSpPr>
            <p:nvPr/>
          </p:nvSpPr>
          <p:spPr bwMode="auto">
            <a:xfrm>
              <a:off x="812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11.3%</a:t>
              </a:r>
            </a:p>
          </p:txBody>
        </p:sp>
        <p:sp>
          <p:nvSpPr>
            <p:cNvPr id="56487" name="Rectangle 167"/>
            <p:cNvSpPr>
              <a:spLocks noChangeAspect="1" noChangeArrowheads="1"/>
            </p:cNvSpPr>
            <p:nvPr/>
          </p:nvSpPr>
          <p:spPr bwMode="auto">
            <a:xfrm>
              <a:off x="1353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12.5%</a:t>
              </a:r>
            </a:p>
          </p:txBody>
        </p:sp>
        <p:sp>
          <p:nvSpPr>
            <p:cNvPr id="56488" name="Rectangle 168"/>
            <p:cNvSpPr>
              <a:spLocks noChangeAspect="1" noChangeArrowheads="1"/>
            </p:cNvSpPr>
            <p:nvPr/>
          </p:nvSpPr>
          <p:spPr bwMode="auto">
            <a:xfrm>
              <a:off x="1891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10.8%</a:t>
              </a:r>
            </a:p>
          </p:txBody>
        </p:sp>
        <p:sp>
          <p:nvSpPr>
            <p:cNvPr id="56489" name="Rectangle 169"/>
            <p:cNvSpPr>
              <a:spLocks noChangeAspect="1" noChangeArrowheads="1"/>
            </p:cNvSpPr>
            <p:nvPr/>
          </p:nvSpPr>
          <p:spPr bwMode="auto">
            <a:xfrm>
              <a:off x="243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11.5%</a:t>
              </a:r>
            </a:p>
          </p:txBody>
        </p:sp>
        <p:sp>
          <p:nvSpPr>
            <p:cNvPr id="56490" name="Rectangle 170"/>
            <p:cNvSpPr>
              <a:spLocks noChangeAspect="1" noChangeArrowheads="1"/>
            </p:cNvSpPr>
            <p:nvPr/>
          </p:nvSpPr>
          <p:spPr bwMode="auto">
            <a:xfrm>
              <a:off x="297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10.0%</a:t>
              </a:r>
            </a:p>
          </p:txBody>
        </p:sp>
        <p:sp>
          <p:nvSpPr>
            <p:cNvPr id="56491" name="Rectangle 171"/>
            <p:cNvSpPr>
              <a:spLocks noChangeAspect="1" noChangeArrowheads="1"/>
            </p:cNvSpPr>
            <p:nvPr/>
          </p:nvSpPr>
          <p:spPr bwMode="auto">
            <a:xfrm>
              <a:off x="3509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10.7%</a:t>
              </a:r>
            </a:p>
          </p:txBody>
        </p:sp>
        <p:sp>
          <p:nvSpPr>
            <p:cNvPr id="56492" name="Rectangle 172"/>
            <p:cNvSpPr>
              <a:spLocks noChangeAspect="1" noChangeArrowheads="1"/>
            </p:cNvSpPr>
            <p:nvPr/>
          </p:nvSpPr>
          <p:spPr bwMode="auto">
            <a:xfrm>
              <a:off x="4050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11.2%</a:t>
              </a:r>
            </a:p>
          </p:txBody>
        </p:sp>
        <p:sp>
          <p:nvSpPr>
            <p:cNvPr id="56493" name="Rectangle 173"/>
            <p:cNvSpPr>
              <a:spLocks noChangeAspect="1" noChangeArrowheads="1"/>
            </p:cNvSpPr>
            <p:nvPr/>
          </p:nvSpPr>
          <p:spPr bwMode="auto">
            <a:xfrm>
              <a:off x="4588" y="105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10.2%</a:t>
              </a:r>
            </a:p>
          </p:txBody>
        </p:sp>
        <p:sp>
          <p:nvSpPr>
            <p:cNvPr id="56494" name="Rectangle 174"/>
            <p:cNvSpPr>
              <a:spLocks noChangeAspect="1" noChangeArrowheads="1"/>
            </p:cNvSpPr>
            <p:nvPr/>
          </p:nvSpPr>
          <p:spPr bwMode="auto">
            <a:xfrm>
              <a:off x="5164" y="1056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800">
                  <a:latin typeface="Arial Unicode MS" charset="0"/>
                </a:rPr>
                <a:t>9.5%</a:t>
              </a:r>
            </a:p>
          </p:txBody>
        </p:sp>
      </p:grpSp>
      <p:sp>
        <p:nvSpPr>
          <p:cNvPr id="56495" name="Freeform 175"/>
          <p:cNvSpPr>
            <a:spLocks noChangeAspect="1"/>
          </p:cNvSpPr>
          <p:nvPr/>
        </p:nvSpPr>
        <p:spPr bwMode="auto">
          <a:xfrm>
            <a:off x="552450" y="1208088"/>
            <a:ext cx="336550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6" name="Freeform 176"/>
          <p:cNvSpPr>
            <a:spLocks noChangeAspect="1"/>
          </p:cNvSpPr>
          <p:nvPr/>
        </p:nvSpPr>
        <p:spPr bwMode="auto">
          <a:xfrm>
            <a:off x="142240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7" name="Freeform 177"/>
          <p:cNvSpPr>
            <a:spLocks noChangeAspect="1"/>
          </p:cNvSpPr>
          <p:nvPr/>
        </p:nvSpPr>
        <p:spPr bwMode="auto">
          <a:xfrm>
            <a:off x="2279650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8" name="Freeform 178"/>
          <p:cNvSpPr>
            <a:spLocks noChangeAspect="1"/>
          </p:cNvSpPr>
          <p:nvPr/>
        </p:nvSpPr>
        <p:spPr bwMode="auto">
          <a:xfrm>
            <a:off x="3135313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99" name="Freeform 179"/>
          <p:cNvSpPr>
            <a:spLocks noChangeAspect="1"/>
          </p:cNvSpPr>
          <p:nvPr/>
        </p:nvSpPr>
        <p:spPr bwMode="auto">
          <a:xfrm>
            <a:off x="3992563" y="1220788"/>
            <a:ext cx="322262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0" name="Freeform 180"/>
          <p:cNvSpPr>
            <a:spLocks noChangeAspect="1"/>
          </p:cNvSpPr>
          <p:nvPr/>
        </p:nvSpPr>
        <p:spPr bwMode="auto">
          <a:xfrm>
            <a:off x="4848225" y="1220788"/>
            <a:ext cx="323850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1" name="Freeform 181"/>
          <p:cNvSpPr>
            <a:spLocks noChangeAspect="1"/>
          </p:cNvSpPr>
          <p:nvPr/>
        </p:nvSpPr>
        <p:spPr bwMode="auto">
          <a:xfrm>
            <a:off x="5705475" y="1220788"/>
            <a:ext cx="322263" cy="311150"/>
          </a:xfrm>
          <a:custGeom>
            <a:avLst/>
            <a:gdLst>
              <a:gd name="T0" fmla="*/ 6 w 156"/>
              <a:gd name="T1" fmla="*/ 114 h 150"/>
              <a:gd name="T2" fmla="*/ 6 w 156"/>
              <a:gd name="T3" fmla="*/ 126 h 150"/>
              <a:gd name="T4" fmla="*/ 12 w 156"/>
              <a:gd name="T5" fmla="*/ 132 h 150"/>
              <a:gd name="T6" fmla="*/ 18 w 156"/>
              <a:gd name="T7" fmla="*/ 138 h 150"/>
              <a:gd name="T8" fmla="*/ 24 w 156"/>
              <a:gd name="T9" fmla="*/ 144 h 150"/>
              <a:gd name="T10" fmla="*/ 30 w 156"/>
              <a:gd name="T11" fmla="*/ 150 h 150"/>
              <a:gd name="T12" fmla="*/ 36 w 156"/>
              <a:gd name="T13" fmla="*/ 150 h 150"/>
              <a:gd name="T14" fmla="*/ 42 w 156"/>
              <a:gd name="T15" fmla="*/ 150 h 150"/>
              <a:gd name="T16" fmla="*/ 48 w 156"/>
              <a:gd name="T17" fmla="*/ 150 h 150"/>
              <a:gd name="T18" fmla="*/ 54 w 156"/>
              <a:gd name="T19" fmla="*/ 150 h 150"/>
              <a:gd name="T20" fmla="*/ 60 w 156"/>
              <a:gd name="T21" fmla="*/ 150 h 150"/>
              <a:gd name="T22" fmla="*/ 66 w 156"/>
              <a:gd name="T23" fmla="*/ 150 h 150"/>
              <a:gd name="T24" fmla="*/ 72 w 156"/>
              <a:gd name="T25" fmla="*/ 150 h 150"/>
              <a:gd name="T26" fmla="*/ 78 w 156"/>
              <a:gd name="T27" fmla="*/ 150 h 150"/>
              <a:gd name="T28" fmla="*/ 84 w 156"/>
              <a:gd name="T29" fmla="*/ 150 h 150"/>
              <a:gd name="T30" fmla="*/ 90 w 156"/>
              <a:gd name="T31" fmla="*/ 150 h 150"/>
              <a:gd name="T32" fmla="*/ 96 w 156"/>
              <a:gd name="T33" fmla="*/ 150 h 150"/>
              <a:gd name="T34" fmla="*/ 102 w 156"/>
              <a:gd name="T35" fmla="*/ 150 h 150"/>
              <a:gd name="T36" fmla="*/ 108 w 156"/>
              <a:gd name="T37" fmla="*/ 150 h 150"/>
              <a:gd name="T38" fmla="*/ 114 w 156"/>
              <a:gd name="T39" fmla="*/ 150 h 150"/>
              <a:gd name="T40" fmla="*/ 120 w 156"/>
              <a:gd name="T41" fmla="*/ 150 h 150"/>
              <a:gd name="T42" fmla="*/ 126 w 156"/>
              <a:gd name="T43" fmla="*/ 150 h 150"/>
              <a:gd name="T44" fmla="*/ 132 w 156"/>
              <a:gd name="T45" fmla="*/ 138 h 150"/>
              <a:gd name="T46" fmla="*/ 138 w 156"/>
              <a:gd name="T47" fmla="*/ 132 h 150"/>
              <a:gd name="T48" fmla="*/ 144 w 156"/>
              <a:gd name="T49" fmla="*/ 132 h 150"/>
              <a:gd name="T50" fmla="*/ 150 w 156"/>
              <a:gd name="T51" fmla="*/ 120 h 150"/>
              <a:gd name="T52" fmla="*/ 150 w 156"/>
              <a:gd name="T53" fmla="*/ 114 h 150"/>
              <a:gd name="T54" fmla="*/ 156 w 156"/>
              <a:gd name="T55" fmla="*/ 108 h 150"/>
              <a:gd name="T56" fmla="*/ 156 w 156"/>
              <a:gd name="T57" fmla="*/ 42 h 150"/>
              <a:gd name="T58" fmla="*/ 150 w 156"/>
              <a:gd name="T59" fmla="*/ 36 h 150"/>
              <a:gd name="T60" fmla="*/ 150 w 156"/>
              <a:gd name="T61" fmla="*/ 24 h 150"/>
              <a:gd name="T62" fmla="*/ 144 w 156"/>
              <a:gd name="T63" fmla="*/ 18 h 150"/>
              <a:gd name="T64" fmla="*/ 138 w 156"/>
              <a:gd name="T65" fmla="*/ 12 h 150"/>
              <a:gd name="T66" fmla="*/ 132 w 156"/>
              <a:gd name="T67" fmla="*/ 6 h 150"/>
              <a:gd name="T68" fmla="*/ 126 w 156"/>
              <a:gd name="T69" fmla="*/ 0 h 150"/>
              <a:gd name="T70" fmla="*/ 120 w 156"/>
              <a:gd name="T71" fmla="*/ 0 h 150"/>
              <a:gd name="T72" fmla="*/ 114 w 156"/>
              <a:gd name="T73" fmla="*/ 0 h 150"/>
              <a:gd name="T74" fmla="*/ 108 w 156"/>
              <a:gd name="T75" fmla="*/ 0 h 150"/>
              <a:gd name="T76" fmla="*/ 102 w 156"/>
              <a:gd name="T77" fmla="*/ 0 h 150"/>
              <a:gd name="T78" fmla="*/ 96 w 156"/>
              <a:gd name="T79" fmla="*/ 0 h 150"/>
              <a:gd name="T80" fmla="*/ 90 w 156"/>
              <a:gd name="T81" fmla="*/ 0 h 150"/>
              <a:gd name="T82" fmla="*/ 84 w 156"/>
              <a:gd name="T83" fmla="*/ 0 h 150"/>
              <a:gd name="T84" fmla="*/ 78 w 156"/>
              <a:gd name="T85" fmla="*/ 0 h 150"/>
              <a:gd name="T86" fmla="*/ 72 w 156"/>
              <a:gd name="T87" fmla="*/ 0 h 150"/>
              <a:gd name="T88" fmla="*/ 66 w 156"/>
              <a:gd name="T89" fmla="*/ 0 h 150"/>
              <a:gd name="T90" fmla="*/ 60 w 156"/>
              <a:gd name="T91" fmla="*/ 0 h 150"/>
              <a:gd name="T92" fmla="*/ 54 w 156"/>
              <a:gd name="T93" fmla="*/ 0 h 150"/>
              <a:gd name="T94" fmla="*/ 48 w 156"/>
              <a:gd name="T95" fmla="*/ 0 h 150"/>
              <a:gd name="T96" fmla="*/ 42 w 156"/>
              <a:gd name="T97" fmla="*/ 0 h 150"/>
              <a:gd name="T98" fmla="*/ 36 w 156"/>
              <a:gd name="T99" fmla="*/ 0 h 150"/>
              <a:gd name="T100" fmla="*/ 30 w 156"/>
              <a:gd name="T101" fmla="*/ 0 h 150"/>
              <a:gd name="T102" fmla="*/ 24 w 156"/>
              <a:gd name="T103" fmla="*/ 12 h 150"/>
              <a:gd name="T104" fmla="*/ 18 w 156"/>
              <a:gd name="T105" fmla="*/ 18 h 150"/>
              <a:gd name="T106" fmla="*/ 12 w 156"/>
              <a:gd name="T107" fmla="*/ 18 h 150"/>
              <a:gd name="T108" fmla="*/ 6 w 156"/>
              <a:gd name="T109" fmla="*/ 30 h 150"/>
              <a:gd name="T110" fmla="*/ 6 w 156"/>
              <a:gd name="T111" fmla="*/ 36 h 150"/>
              <a:gd name="T112" fmla="*/ 0 w 156"/>
              <a:gd name="T113" fmla="*/ 42 h 150"/>
              <a:gd name="T114" fmla="*/ 0 w 156"/>
              <a:gd name="T115" fmla="*/ 108 h 150"/>
              <a:gd name="T116" fmla="*/ 6 w 156"/>
              <a:gd name="T117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150">
                <a:moveTo>
                  <a:pt x="6" y="114"/>
                </a:moveTo>
                <a:lnTo>
                  <a:pt x="6" y="126"/>
                </a:lnTo>
                <a:lnTo>
                  <a:pt x="12" y="132"/>
                </a:lnTo>
                <a:lnTo>
                  <a:pt x="18" y="138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0"/>
                </a:lnTo>
                <a:lnTo>
                  <a:pt x="48" y="150"/>
                </a:lnTo>
                <a:lnTo>
                  <a:pt x="54" y="150"/>
                </a:lnTo>
                <a:lnTo>
                  <a:pt x="60" y="150"/>
                </a:lnTo>
                <a:lnTo>
                  <a:pt x="66" y="150"/>
                </a:lnTo>
                <a:lnTo>
                  <a:pt x="72" y="150"/>
                </a:lnTo>
                <a:lnTo>
                  <a:pt x="78" y="150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0"/>
                </a:lnTo>
                <a:lnTo>
                  <a:pt x="108" y="150"/>
                </a:lnTo>
                <a:lnTo>
                  <a:pt x="114" y="150"/>
                </a:lnTo>
                <a:lnTo>
                  <a:pt x="120" y="150"/>
                </a:lnTo>
                <a:lnTo>
                  <a:pt x="126" y="150"/>
                </a:lnTo>
                <a:lnTo>
                  <a:pt x="132" y="138"/>
                </a:lnTo>
                <a:lnTo>
                  <a:pt x="138" y="132"/>
                </a:lnTo>
                <a:lnTo>
                  <a:pt x="144" y="132"/>
                </a:lnTo>
                <a:lnTo>
                  <a:pt x="150" y="120"/>
                </a:lnTo>
                <a:lnTo>
                  <a:pt x="150" y="114"/>
                </a:lnTo>
                <a:lnTo>
                  <a:pt x="156" y="108"/>
                </a:lnTo>
                <a:lnTo>
                  <a:pt x="156" y="42"/>
                </a:lnTo>
                <a:lnTo>
                  <a:pt x="150" y="36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0"/>
                </a:lnTo>
                <a:lnTo>
                  <a:pt x="36" y="0"/>
                </a:lnTo>
                <a:lnTo>
                  <a:pt x="30" y="0"/>
                </a:lnTo>
                <a:lnTo>
                  <a:pt x="24" y="12"/>
                </a:lnTo>
                <a:lnTo>
                  <a:pt x="18" y="18"/>
                </a:lnTo>
                <a:lnTo>
                  <a:pt x="12" y="18"/>
                </a:lnTo>
                <a:lnTo>
                  <a:pt x="6" y="30"/>
                </a:lnTo>
                <a:lnTo>
                  <a:pt x="6" y="36"/>
                </a:lnTo>
                <a:lnTo>
                  <a:pt x="0" y="42"/>
                </a:lnTo>
                <a:lnTo>
                  <a:pt x="0" y="108"/>
                </a:lnTo>
                <a:lnTo>
                  <a:pt x="6" y="1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2" name="Freeform 182"/>
          <p:cNvSpPr>
            <a:spLocks noChangeAspect="1"/>
          </p:cNvSpPr>
          <p:nvPr/>
        </p:nvSpPr>
        <p:spPr bwMode="auto">
          <a:xfrm>
            <a:off x="6562725" y="1208088"/>
            <a:ext cx="334963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3" name="Freeform 183"/>
          <p:cNvSpPr>
            <a:spLocks noChangeAspect="1"/>
          </p:cNvSpPr>
          <p:nvPr/>
        </p:nvSpPr>
        <p:spPr bwMode="auto">
          <a:xfrm>
            <a:off x="741838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4" name="Freeform 184"/>
          <p:cNvSpPr>
            <a:spLocks noChangeAspect="1"/>
          </p:cNvSpPr>
          <p:nvPr/>
        </p:nvSpPr>
        <p:spPr bwMode="auto">
          <a:xfrm>
            <a:off x="8275638" y="1208088"/>
            <a:ext cx="334962" cy="334962"/>
          </a:xfrm>
          <a:custGeom>
            <a:avLst/>
            <a:gdLst>
              <a:gd name="T0" fmla="*/ 6 w 162"/>
              <a:gd name="T1" fmla="*/ 120 h 162"/>
              <a:gd name="T2" fmla="*/ 6 w 162"/>
              <a:gd name="T3" fmla="*/ 132 h 162"/>
              <a:gd name="T4" fmla="*/ 12 w 162"/>
              <a:gd name="T5" fmla="*/ 138 h 162"/>
              <a:gd name="T6" fmla="*/ 18 w 162"/>
              <a:gd name="T7" fmla="*/ 144 h 162"/>
              <a:gd name="T8" fmla="*/ 24 w 162"/>
              <a:gd name="T9" fmla="*/ 150 h 162"/>
              <a:gd name="T10" fmla="*/ 30 w 162"/>
              <a:gd name="T11" fmla="*/ 156 h 162"/>
              <a:gd name="T12" fmla="*/ 36 w 162"/>
              <a:gd name="T13" fmla="*/ 156 h 162"/>
              <a:gd name="T14" fmla="*/ 42 w 162"/>
              <a:gd name="T15" fmla="*/ 156 h 162"/>
              <a:gd name="T16" fmla="*/ 48 w 162"/>
              <a:gd name="T17" fmla="*/ 162 h 162"/>
              <a:gd name="T18" fmla="*/ 54 w 162"/>
              <a:gd name="T19" fmla="*/ 162 h 162"/>
              <a:gd name="T20" fmla="*/ 60 w 162"/>
              <a:gd name="T21" fmla="*/ 162 h 162"/>
              <a:gd name="T22" fmla="*/ 66 w 162"/>
              <a:gd name="T23" fmla="*/ 162 h 162"/>
              <a:gd name="T24" fmla="*/ 72 w 162"/>
              <a:gd name="T25" fmla="*/ 162 h 162"/>
              <a:gd name="T26" fmla="*/ 78 w 162"/>
              <a:gd name="T27" fmla="*/ 162 h 162"/>
              <a:gd name="T28" fmla="*/ 84 w 162"/>
              <a:gd name="T29" fmla="*/ 162 h 162"/>
              <a:gd name="T30" fmla="*/ 90 w 162"/>
              <a:gd name="T31" fmla="*/ 162 h 162"/>
              <a:gd name="T32" fmla="*/ 96 w 162"/>
              <a:gd name="T33" fmla="*/ 162 h 162"/>
              <a:gd name="T34" fmla="*/ 102 w 162"/>
              <a:gd name="T35" fmla="*/ 162 h 162"/>
              <a:gd name="T36" fmla="*/ 108 w 162"/>
              <a:gd name="T37" fmla="*/ 162 h 162"/>
              <a:gd name="T38" fmla="*/ 114 w 162"/>
              <a:gd name="T39" fmla="*/ 162 h 162"/>
              <a:gd name="T40" fmla="*/ 120 w 162"/>
              <a:gd name="T41" fmla="*/ 156 h 162"/>
              <a:gd name="T42" fmla="*/ 126 w 162"/>
              <a:gd name="T43" fmla="*/ 156 h 162"/>
              <a:gd name="T44" fmla="*/ 132 w 162"/>
              <a:gd name="T45" fmla="*/ 150 h 162"/>
              <a:gd name="T46" fmla="*/ 138 w 162"/>
              <a:gd name="T47" fmla="*/ 144 h 162"/>
              <a:gd name="T48" fmla="*/ 144 w 162"/>
              <a:gd name="T49" fmla="*/ 138 h 162"/>
              <a:gd name="T50" fmla="*/ 150 w 162"/>
              <a:gd name="T51" fmla="*/ 132 h 162"/>
              <a:gd name="T52" fmla="*/ 156 w 162"/>
              <a:gd name="T53" fmla="*/ 126 h 162"/>
              <a:gd name="T54" fmla="*/ 156 w 162"/>
              <a:gd name="T55" fmla="*/ 120 h 162"/>
              <a:gd name="T56" fmla="*/ 162 w 162"/>
              <a:gd name="T57" fmla="*/ 114 h 162"/>
              <a:gd name="T58" fmla="*/ 162 w 162"/>
              <a:gd name="T59" fmla="*/ 48 h 162"/>
              <a:gd name="T60" fmla="*/ 156 w 162"/>
              <a:gd name="T61" fmla="*/ 42 h 162"/>
              <a:gd name="T62" fmla="*/ 156 w 162"/>
              <a:gd name="T63" fmla="*/ 30 h 162"/>
              <a:gd name="T64" fmla="*/ 150 w 162"/>
              <a:gd name="T65" fmla="*/ 24 h 162"/>
              <a:gd name="T66" fmla="*/ 144 w 162"/>
              <a:gd name="T67" fmla="*/ 18 h 162"/>
              <a:gd name="T68" fmla="*/ 138 w 162"/>
              <a:gd name="T69" fmla="*/ 12 h 162"/>
              <a:gd name="T70" fmla="*/ 132 w 162"/>
              <a:gd name="T71" fmla="*/ 6 h 162"/>
              <a:gd name="T72" fmla="*/ 126 w 162"/>
              <a:gd name="T73" fmla="*/ 6 h 162"/>
              <a:gd name="T74" fmla="*/ 120 w 162"/>
              <a:gd name="T75" fmla="*/ 6 h 162"/>
              <a:gd name="T76" fmla="*/ 114 w 162"/>
              <a:gd name="T77" fmla="*/ 0 h 162"/>
              <a:gd name="T78" fmla="*/ 108 w 162"/>
              <a:gd name="T79" fmla="*/ 0 h 162"/>
              <a:gd name="T80" fmla="*/ 102 w 162"/>
              <a:gd name="T81" fmla="*/ 0 h 162"/>
              <a:gd name="T82" fmla="*/ 96 w 162"/>
              <a:gd name="T83" fmla="*/ 0 h 162"/>
              <a:gd name="T84" fmla="*/ 90 w 162"/>
              <a:gd name="T85" fmla="*/ 0 h 162"/>
              <a:gd name="T86" fmla="*/ 84 w 162"/>
              <a:gd name="T87" fmla="*/ 0 h 162"/>
              <a:gd name="T88" fmla="*/ 78 w 162"/>
              <a:gd name="T89" fmla="*/ 0 h 162"/>
              <a:gd name="T90" fmla="*/ 72 w 162"/>
              <a:gd name="T91" fmla="*/ 0 h 162"/>
              <a:gd name="T92" fmla="*/ 66 w 162"/>
              <a:gd name="T93" fmla="*/ 0 h 162"/>
              <a:gd name="T94" fmla="*/ 60 w 162"/>
              <a:gd name="T95" fmla="*/ 0 h 162"/>
              <a:gd name="T96" fmla="*/ 54 w 162"/>
              <a:gd name="T97" fmla="*/ 0 h 162"/>
              <a:gd name="T98" fmla="*/ 48 w 162"/>
              <a:gd name="T99" fmla="*/ 0 h 162"/>
              <a:gd name="T100" fmla="*/ 42 w 162"/>
              <a:gd name="T101" fmla="*/ 6 h 162"/>
              <a:gd name="T102" fmla="*/ 36 w 162"/>
              <a:gd name="T103" fmla="*/ 6 h 162"/>
              <a:gd name="T104" fmla="*/ 30 w 162"/>
              <a:gd name="T105" fmla="*/ 12 h 162"/>
              <a:gd name="T106" fmla="*/ 24 w 162"/>
              <a:gd name="T107" fmla="*/ 18 h 162"/>
              <a:gd name="T108" fmla="*/ 18 w 162"/>
              <a:gd name="T109" fmla="*/ 24 h 162"/>
              <a:gd name="T110" fmla="*/ 12 w 162"/>
              <a:gd name="T111" fmla="*/ 30 h 162"/>
              <a:gd name="T112" fmla="*/ 6 w 162"/>
              <a:gd name="T113" fmla="*/ 36 h 162"/>
              <a:gd name="T114" fmla="*/ 6 w 162"/>
              <a:gd name="T115" fmla="*/ 42 h 162"/>
              <a:gd name="T116" fmla="*/ 0 w 162"/>
              <a:gd name="T117" fmla="*/ 48 h 162"/>
              <a:gd name="T118" fmla="*/ 0 w 162"/>
              <a:gd name="T119" fmla="*/ 114 h 162"/>
              <a:gd name="T120" fmla="*/ 6 w 162"/>
              <a:gd name="T121" fmla="*/ 12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62">
                <a:moveTo>
                  <a:pt x="6" y="120"/>
                </a:moveTo>
                <a:lnTo>
                  <a:pt x="6" y="132"/>
                </a:lnTo>
                <a:lnTo>
                  <a:pt x="12" y="138"/>
                </a:lnTo>
                <a:lnTo>
                  <a:pt x="18" y="144"/>
                </a:lnTo>
                <a:lnTo>
                  <a:pt x="24" y="150"/>
                </a:lnTo>
                <a:lnTo>
                  <a:pt x="30" y="156"/>
                </a:lnTo>
                <a:lnTo>
                  <a:pt x="36" y="156"/>
                </a:lnTo>
                <a:lnTo>
                  <a:pt x="42" y="156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2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2"/>
                </a:lnTo>
                <a:lnTo>
                  <a:pt x="120" y="156"/>
                </a:lnTo>
                <a:lnTo>
                  <a:pt x="126" y="156"/>
                </a:lnTo>
                <a:lnTo>
                  <a:pt x="132" y="150"/>
                </a:lnTo>
                <a:lnTo>
                  <a:pt x="138" y="144"/>
                </a:lnTo>
                <a:lnTo>
                  <a:pt x="144" y="138"/>
                </a:lnTo>
                <a:lnTo>
                  <a:pt x="150" y="132"/>
                </a:lnTo>
                <a:lnTo>
                  <a:pt x="156" y="126"/>
                </a:lnTo>
                <a:lnTo>
                  <a:pt x="156" y="120"/>
                </a:lnTo>
                <a:lnTo>
                  <a:pt x="162" y="114"/>
                </a:lnTo>
                <a:lnTo>
                  <a:pt x="162" y="48"/>
                </a:lnTo>
                <a:lnTo>
                  <a:pt x="156" y="42"/>
                </a:lnTo>
                <a:lnTo>
                  <a:pt x="156" y="30"/>
                </a:lnTo>
                <a:lnTo>
                  <a:pt x="150" y="24"/>
                </a:lnTo>
                <a:lnTo>
                  <a:pt x="144" y="18"/>
                </a:lnTo>
                <a:lnTo>
                  <a:pt x="138" y="12"/>
                </a:lnTo>
                <a:lnTo>
                  <a:pt x="132" y="6"/>
                </a:lnTo>
                <a:lnTo>
                  <a:pt x="126" y="6"/>
                </a:lnTo>
                <a:lnTo>
                  <a:pt x="120" y="6"/>
                </a:lnTo>
                <a:lnTo>
                  <a:pt x="114" y="0"/>
                </a:lnTo>
                <a:lnTo>
                  <a:pt x="108" y="0"/>
                </a:lnTo>
                <a:lnTo>
                  <a:pt x="102" y="0"/>
                </a:lnTo>
                <a:lnTo>
                  <a:pt x="96" y="0"/>
                </a:lnTo>
                <a:lnTo>
                  <a:pt x="90" y="0"/>
                </a:lnTo>
                <a:lnTo>
                  <a:pt x="84" y="0"/>
                </a:lnTo>
                <a:lnTo>
                  <a:pt x="78" y="0"/>
                </a:lnTo>
                <a:lnTo>
                  <a:pt x="72" y="0"/>
                </a:lnTo>
                <a:lnTo>
                  <a:pt x="66" y="0"/>
                </a:lnTo>
                <a:lnTo>
                  <a:pt x="60" y="0"/>
                </a:lnTo>
                <a:lnTo>
                  <a:pt x="54" y="0"/>
                </a:lnTo>
                <a:lnTo>
                  <a:pt x="48" y="0"/>
                </a:lnTo>
                <a:lnTo>
                  <a:pt x="42" y="6"/>
                </a:lnTo>
                <a:lnTo>
                  <a:pt x="36" y="6"/>
                </a:lnTo>
                <a:lnTo>
                  <a:pt x="30" y="12"/>
                </a:lnTo>
                <a:lnTo>
                  <a:pt x="24" y="18"/>
                </a:lnTo>
                <a:lnTo>
                  <a:pt x="18" y="24"/>
                </a:lnTo>
                <a:lnTo>
                  <a:pt x="12" y="30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114"/>
                </a:lnTo>
                <a:lnTo>
                  <a:pt x="6" y="12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05" name="Rectangle 185"/>
          <p:cNvSpPr>
            <a:spLocks noChangeAspect="1" noChangeArrowheads="1"/>
          </p:cNvSpPr>
          <p:nvPr/>
        </p:nvSpPr>
        <p:spPr bwMode="auto">
          <a:xfrm>
            <a:off x="381000" y="501650"/>
            <a:ext cx="845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Per Comparison Rate at 10%</a:t>
            </a:r>
          </a:p>
        </p:txBody>
      </p:sp>
      <p:sp>
        <p:nvSpPr>
          <p:cNvPr id="56506" name="Rectangle 186"/>
          <p:cNvSpPr>
            <a:spLocks noChangeAspect="1" noChangeArrowheads="1"/>
          </p:cNvSpPr>
          <p:nvPr/>
        </p:nvSpPr>
        <p:spPr bwMode="auto">
          <a:xfrm>
            <a:off x="381000" y="20875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Null Pixels that are False Positives</a:t>
            </a:r>
          </a:p>
        </p:txBody>
      </p:sp>
      <p:sp>
        <p:nvSpPr>
          <p:cNvPr id="56507" name="Rectangle 187"/>
          <p:cNvSpPr>
            <a:spLocks noChangeAspect="1" noChangeArrowheads="1"/>
          </p:cNvSpPr>
          <p:nvPr/>
        </p:nvSpPr>
        <p:spPr bwMode="auto">
          <a:xfrm>
            <a:off x="457200" y="4678363"/>
            <a:ext cx="838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800">
                <a:latin typeface="Times New Roman" charset="0"/>
              </a:rPr>
              <a:t>Control of False Discovery Rate at 10%</a:t>
            </a:r>
          </a:p>
        </p:txBody>
      </p:sp>
      <p:sp>
        <p:nvSpPr>
          <p:cNvPr id="56508" name="Rectangle 188"/>
          <p:cNvSpPr>
            <a:spLocks noChangeAspect="1" noChangeArrowheads="1"/>
          </p:cNvSpPr>
          <p:nvPr/>
        </p:nvSpPr>
        <p:spPr bwMode="auto">
          <a:xfrm>
            <a:off x="381000" y="4144963"/>
            <a:ext cx="845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Occurrence of Familywise Error</a:t>
            </a:r>
          </a:p>
        </p:txBody>
      </p:sp>
      <p:sp>
        <p:nvSpPr>
          <p:cNvPr id="56509" name="Rectangle 189"/>
          <p:cNvSpPr>
            <a:spLocks noChangeAspect="1" noChangeArrowheads="1"/>
          </p:cNvSpPr>
          <p:nvPr/>
        </p:nvSpPr>
        <p:spPr bwMode="auto">
          <a:xfrm>
            <a:off x="381000" y="6172200"/>
            <a:ext cx="845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800">
                <a:latin typeface="Arial Unicode MS" charset="0"/>
              </a:rPr>
              <a:t>Percentage of Activated Pixels that are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90699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en-US" dirty="0" smtClean="0"/>
              <a:t>Per comparison error control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88" y="1399595"/>
            <a:ext cx="2525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(Null) study</a:t>
            </a:r>
          </a:p>
          <a:p>
            <a:pPr algn="ctr"/>
            <a:r>
              <a:rPr lang="en-US" sz="2400" dirty="0" smtClean="0"/>
              <a:t>20 tests</a:t>
            </a:r>
            <a:endParaRPr lang="en-US" sz="24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41905"/>
              </p:ext>
            </p:extLst>
          </p:nvPr>
        </p:nvGraphicFramePr>
        <p:xfrm>
          <a:off x="4682939" y="160173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49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7488" y="1399595"/>
            <a:ext cx="2525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(Null) study</a:t>
            </a:r>
          </a:p>
          <a:p>
            <a:pPr algn="ctr"/>
            <a:r>
              <a:rPr lang="en-US" sz="2400" dirty="0" smtClean="0"/>
              <a:t>20 tests</a:t>
            </a:r>
            <a:endParaRPr lang="en-US" sz="24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68293"/>
              </p:ext>
            </p:extLst>
          </p:nvPr>
        </p:nvGraphicFramePr>
        <p:xfrm>
          <a:off x="4682939" y="160173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en-US" dirty="0" smtClean="0"/>
              <a:t>Per comparison error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8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39372"/>
              </p:ext>
            </p:extLst>
          </p:nvPr>
        </p:nvGraphicFramePr>
        <p:xfrm>
          <a:off x="4682939" y="160173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43047"/>
              </p:ext>
            </p:extLst>
          </p:nvPr>
        </p:nvGraphicFramePr>
        <p:xfrm>
          <a:off x="4682939" y="2135346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2042"/>
              </p:ext>
            </p:extLst>
          </p:nvPr>
        </p:nvGraphicFramePr>
        <p:xfrm>
          <a:off x="4682939" y="2668958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4350"/>
              </p:ext>
            </p:extLst>
          </p:nvPr>
        </p:nvGraphicFramePr>
        <p:xfrm>
          <a:off x="4682939" y="320257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74735"/>
              </p:ext>
            </p:extLst>
          </p:nvPr>
        </p:nvGraphicFramePr>
        <p:xfrm>
          <a:off x="4682939" y="3736182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66540"/>
              </p:ext>
            </p:extLst>
          </p:nvPr>
        </p:nvGraphicFramePr>
        <p:xfrm>
          <a:off x="4682939" y="426979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70938"/>
              </p:ext>
            </p:extLst>
          </p:nvPr>
        </p:nvGraphicFramePr>
        <p:xfrm>
          <a:off x="4682939" y="4803406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17503"/>
              </p:ext>
            </p:extLst>
          </p:nvPr>
        </p:nvGraphicFramePr>
        <p:xfrm>
          <a:off x="4682939" y="5337018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5431"/>
              </p:ext>
            </p:extLst>
          </p:nvPr>
        </p:nvGraphicFramePr>
        <p:xfrm>
          <a:off x="4682939" y="587063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32284"/>
              </p:ext>
            </p:extLst>
          </p:nvPr>
        </p:nvGraphicFramePr>
        <p:xfrm>
          <a:off x="4682939" y="6404241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57275"/>
              </p:ext>
            </p:extLst>
          </p:nvPr>
        </p:nvGraphicFramePr>
        <p:xfrm>
          <a:off x="289494" y="1592133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75200"/>
              </p:ext>
            </p:extLst>
          </p:nvPr>
        </p:nvGraphicFramePr>
        <p:xfrm>
          <a:off x="289494" y="2125745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90607"/>
              </p:ext>
            </p:extLst>
          </p:nvPr>
        </p:nvGraphicFramePr>
        <p:xfrm>
          <a:off x="289494" y="2659357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27526"/>
              </p:ext>
            </p:extLst>
          </p:nvPr>
        </p:nvGraphicFramePr>
        <p:xfrm>
          <a:off x="289494" y="3192969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86630"/>
              </p:ext>
            </p:extLst>
          </p:nvPr>
        </p:nvGraphicFramePr>
        <p:xfrm>
          <a:off x="289494" y="3726581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96964"/>
              </p:ext>
            </p:extLst>
          </p:nvPr>
        </p:nvGraphicFramePr>
        <p:xfrm>
          <a:off x="289494" y="4260193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61404"/>
              </p:ext>
            </p:extLst>
          </p:nvPr>
        </p:nvGraphicFramePr>
        <p:xfrm>
          <a:off x="289494" y="4793805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25564"/>
              </p:ext>
            </p:extLst>
          </p:nvPr>
        </p:nvGraphicFramePr>
        <p:xfrm>
          <a:off x="289494" y="5327417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8229"/>
              </p:ext>
            </p:extLst>
          </p:nvPr>
        </p:nvGraphicFramePr>
        <p:xfrm>
          <a:off x="289494" y="5861029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36851"/>
              </p:ext>
            </p:extLst>
          </p:nvPr>
        </p:nvGraphicFramePr>
        <p:xfrm>
          <a:off x="289494" y="639464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en-US" dirty="0" smtClean="0"/>
              <a:t>Per comparison error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7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86461"/>
              </p:ext>
            </p:extLst>
          </p:nvPr>
        </p:nvGraphicFramePr>
        <p:xfrm>
          <a:off x="4682939" y="160173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8731"/>
              </p:ext>
            </p:extLst>
          </p:nvPr>
        </p:nvGraphicFramePr>
        <p:xfrm>
          <a:off x="4682939" y="2135346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96874"/>
              </p:ext>
            </p:extLst>
          </p:nvPr>
        </p:nvGraphicFramePr>
        <p:xfrm>
          <a:off x="4682939" y="2668958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30093"/>
              </p:ext>
            </p:extLst>
          </p:nvPr>
        </p:nvGraphicFramePr>
        <p:xfrm>
          <a:off x="4682939" y="320257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26104"/>
              </p:ext>
            </p:extLst>
          </p:nvPr>
        </p:nvGraphicFramePr>
        <p:xfrm>
          <a:off x="4682939" y="3736182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31907"/>
              </p:ext>
            </p:extLst>
          </p:nvPr>
        </p:nvGraphicFramePr>
        <p:xfrm>
          <a:off x="4682939" y="426979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9710"/>
              </p:ext>
            </p:extLst>
          </p:nvPr>
        </p:nvGraphicFramePr>
        <p:xfrm>
          <a:off x="4682939" y="4803406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1128"/>
              </p:ext>
            </p:extLst>
          </p:nvPr>
        </p:nvGraphicFramePr>
        <p:xfrm>
          <a:off x="4682939" y="5337018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66790"/>
              </p:ext>
            </p:extLst>
          </p:nvPr>
        </p:nvGraphicFramePr>
        <p:xfrm>
          <a:off x="4682939" y="587063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35135"/>
              </p:ext>
            </p:extLst>
          </p:nvPr>
        </p:nvGraphicFramePr>
        <p:xfrm>
          <a:off x="4682939" y="6404241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16474"/>
              </p:ext>
            </p:extLst>
          </p:nvPr>
        </p:nvGraphicFramePr>
        <p:xfrm>
          <a:off x="289494" y="1592133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2432"/>
              </p:ext>
            </p:extLst>
          </p:nvPr>
        </p:nvGraphicFramePr>
        <p:xfrm>
          <a:off x="289494" y="2125745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25431"/>
              </p:ext>
            </p:extLst>
          </p:nvPr>
        </p:nvGraphicFramePr>
        <p:xfrm>
          <a:off x="289494" y="2659357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77567"/>
              </p:ext>
            </p:extLst>
          </p:nvPr>
        </p:nvGraphicFramePr>
        <p:xfrm>
          <a:off x="289494" y="3192969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89800"/>
              </p:ext>
            </p:extLst>
          </p:nvPr>
        </p:nvGraphicFramePr>
        <p:xfrm>
          <a:off x="289494" y="3726581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52066"/>
              </p:ext>
            </p:extLst>
          </p:nvPr>
        </p:nvGraphicFramePr>
        <p:xfrm>
          <a:off x="289494" y="4260193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4492"/>
              </p:ext>
            </p:extLst>
          </p:nvPr>
        </p:nvGraphicFramePr>
        <p:xfrm>
          <a:off x="289494" y="4793805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73619"/>
              </p:ext>
            </p:extLst>
          </p:nvPr>
        </p:nvGraphicFramePr>
        <p:xfrm>
          <a:off x="289494" y="5327417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43117"/>
              </p:ext>
            </p:extLst>
          </p:nvPr>
        </p:nvGraphicFramePr>
        <p:xfrm>
          <a:off x="289494" y="5861029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34901"/>
              </p:ext>
            </p:extLst>
          </p:nvPr>
        </p:nvGraphicFramePr>
        <p:xfrm>
          <a:off x="289494" y="639464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Family-wise error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16089"/>
              </p:ext>
            </p:extLst>
          </p:nvPr>
        </p:nvGraphicFramePr>
        <p:xfrm>
          <a:off x="4682939" y="160173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97713"/>
              </p:ext>
            </p:extLst>
          </p:nvPr>
        </p:nvGraphicFramePr>
        <p:xfrm>
          <a:off x="4682939" y="2135346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88672"/>
              </p:ext>
            </p:extLst>
          </p:nvPr>
        </p:nvGraphicFramePr>
        <p:xfrm>
          <a:off x="4682939" y="2668958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41139"/>
              </p:ext>
            </p:extLst>
          </p:nvPr>
        </p:nvGraphicFramePr>
        <p:xfrm>
          <a:off x="4682939" y="320257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28857"/>
              </p:ext>
            </p:extLst>
          </p:nvPr>
        </p:nvGraphicFramePr>
        <p:xfrm>
          <a:off x="4682939" y="3736182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38755"/>
              </p:ext>
            </p:extLst>
          </p:nvPr>
        </p:nvGraphicFramePr>
        <p:xfrm>
          <a:off x="4682939" y="426979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62832"/>
              </p:ext>
            </p:extLst>
          </p:nvPr>
        </p:nvGraphicFramePr>
        <p:xfrm>
          <a:off x="4682939" y="4803406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73848"/>
              </p:ext>
            </p:extLst>
          </p:nvPr>
        </p:nvGraphicFramePr>
        <p:xfrm>
          <a:off x="4682939" y="5337018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70641"/>
              </p:ext>
            </p:extLst>
          </p:nvPr>
        </p:nvGraphicFramePr>
        <p:xfrm>
          <a:off x="4682939" y="587063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8468"/>
              </p:ext>
            </p:extLst>
          </p:nvPr>
        </p:nvGraphicFramePr>
        <p:xfrm>
          <a:off x="4682939" y="6404241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83497"/>
              </p:ext>
            </p:extLst>
          </p:nvPr>
        </p:nvGraphicFramePr>
        <p:xfrm>
          <a:off x="289494" y="1592133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82048"/>
              </p:ext>
            </p:extLst>
          </p:nvPr>
        </p:nvGraphicFramePr>
        <p:xfrm>
          <a:off x="289494" y="2125745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75475"/>
              </p:ext>
            </p:extLst>
          </p:nvPr>
        </p:nvGraphicFramePr>
        <p:xfrm>
          <a:off x="289494" y="2659357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04963"/>
              </p:ext>
            </p:extLst>
          </p:nvPr>
        </p:nvGraphicFramePr>
        <p:xfrm>
          <a:off x="289494" y="3192969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8956"/>
              </p:ext>
            </p:extLst>
          </p:nvPr>
        </p:nvGraphicFramePr>
        <p:xfrm>
          <a:off x="289494" y="3726581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9139"/>
              </p:ext>
            </p:extLst>
          </p:nvPr>
        </p:nvGraphicFramePr>
        <p:xfrm>
          <a:off x="289494" y="4260193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58313"/>
              </p:ext>
            </p:extLst>
          </p:nvPr>
        </p:nvGraphicFramePr>
        <p:xfrm>
          <a:off x="289494" y="4793805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72292"/>
              </p:ext>
            </p:extLst>
          </p:nvPr>
        </p:nvGraphicFramePr>
        <p:xfrm>
          <a:off x="289494" y="5327417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7093"/>
              </p:ext>
            </p:extLst>
          </p:nvPr>
        </p:nvGraphicFramePr>
        <p:xfrm>
          <a:off x="289494" y="5861029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51596"/>
              </p:ext>
            </p:extLst>
          </p:nvPr>
        </p:nvGraphicFramePr>
        <p:xfrm>
          <a:off x="289494" y="639464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look like this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4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41719"/>
              </p:ext>
            </p:extLst>
          </p:nvPr>
        </p:nvGraphicFramePr>
        <p:xfrm>
          <a:off x="4682939" y="160173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80283"/>
              </p:ext>
            </p:extLst>
          </p:nvPr>
        </p:nvGraphicFramePr>
        <p:xfrm>
          <a:off x="4682939" y="2135346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9755"/>
              </p:ext>
            </p:extLst>
          </p:nvPr>
        </p:nvGraphicFramePr>
        <p:xfrm>
          <a:off x="4682939" y="2668958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01393"/>
              </p:ext>
            </p:extLst>
          </p:nvPr>
        </p:nvGraphicFramePr>
        <p:xfrm>
          <a:off x="4682939" y="320257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1288"/>
              </p:ext>
            </p:extLst>
          </p:nvPr>
        </p:nvGraphicFramePr>
        <p:xfrm>
          <a:off x="4682939" y="3736182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62628"/>
              </p:ext>
            </p:extLst>
          </p:nvPr>
        </p:nvGraphicFramePr>
        <p:xfrm>
          <a:off x="4682939" y="4269794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9035"/>
              </p:ext>
            </p:extLst>
          </p:nvPr>
        </p:nvGraphicFramePr>
        <p:xfrm>
          <a:off x="4682939" y="4803406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84563"/>
              </p:ext>
            </p:extLst>
          </p:nvPr>
        </p:nvGraphicFramePr>
        <p:xfrm>
          <a:off x="4682939" y="5337018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89105"/>
              </p:ext>
            </p:extLst>
          </p:nvPr>
        </p:nvGraphicFramePr>
        <p:xfrm>
          <a:off x="4682939" y="587063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77319"/>
              </p:ext>
            </p:extLst>
          </p:nvPr>
        </p:nvGraphicFramePr>
        <p:xfrm>
          <a:off x="4682939" y="6404241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06688"/>
              </p:ext>
            </p:extLst>
          </p:nvPr>
        </p:nvGraphicFramePr>
        <p:xfrm>
          <a:off x="289494" y="1592133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1902"/>
              </p:ext>
            </p:extLst>
          </p:nvPr>
        </p:nvGraphicFramePr>
        <p:xfrm>
          <a:off x="289494" y="2125745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51978"/>
              </p:ext>
            </p:extLst>
          </p:nvPr>
        </p:nvGraphicFramePr>
        <p:xfrm>
          <a:off x="289494" y="2659357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75746"/>
              </p:ext>
            </p:extLst>
          </p:nvPr>
        </p:nvGraphicFramePr>
        <p:xfrm>
          <a:off x="289494" y="3192969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44462"/>
              </p:ext>
            </p:extLst>
          </p:nvPr>
        </p:nvGraphicFramePr>
        <p:xfrm>
          <a:off x="289494" y="3726581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2348"/>
              </p:ext>
            </p:extLst>
          </p:nvPr>
        </p:nvGraphicFramePr>
        <p:xfrm>
          <a:off x="289494" y="4260193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9480"/>
              </p:ext>
            </p:extLst>
          </p:nvPr>
        </p:nvGraphicFramePr>
        <p:xfrm>
          <a:off x="289494" y="4793805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98436"/>
              </p:ext>
            </p:extLst>
          </p:nvPr>
        </p:nvGraphicFramePr>
        <p:xfrm>
          <a:off x="289494" y="5327417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09678"/>
              </p:ext>
            </p:extLst>
          </p:nvPr>
        </p:nvGraphicFramePr>
        <p:xfrm>
          <a:off x="289494" y="5861029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4870"/>
              </p:ext>
            </p:extLst>
          </p:nvPr>
        </p:nvGraphicFramePr>
        <p:xfrm>
          <a:off x="289494" y="6394640"/>
          <a:ext cx="41656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87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inference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Voxel level</a:t>
            </a:r>
          </a:p>
          <a:p>
            <a:endParaRPr lang="en-US" dirty="0" smtClean="0"/>
          </a:p>
          <a:p>
            <a:r>
              <a:rPr lang="en-US" dirty="0" smtClean="0"/>
              <a:t>Cluster level</a:t>
            </a:r>
          </a:p>
          <a:p>
            <a:endParaRPr lang="en-US" dirty="0" smtClean="0"/>
          </a:p>
          <a:p>
            <a:r>
              <a:rPr lang="en-US" dirty="0" smtClean="0"/>
              <a:t>Peak level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52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“Prerequisites”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endParaRPr lang="en-US" dirty="0"/>
          </a:p>
          <a:p>
            <a:r>
              <a:rPr lang="en-US" dirty="0" smtClean="0"/>
              <a:t>Basic ideas of </a:t>
            </a:r>
          </a:p>
          <a:p>
            <a:pPr lvl="1"/>
            <a:r>
              <a:rPr lang="en-US" dirty="0" smtClean="0"/>
              <a:t>Type I Error</a:t>
            </a:r>
          </a:p>
          <a:p>
            <a:pPr lvl="1"/>
            <a:r>
              <a:rPr lang="en-US" dirty="0" smtClean="0"/>
              <a:t>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000" dirty="0"/>
              <a:t>Voxel-level Inference</a:t>
            </a:r>
          </a:p>
        </p:txBody>
      </p:sp>
      <p:sp>
        <p:nvSpPr>
          <p:cNvPr id="11285" name="Rectangle 21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Retain voxels above </a:t>
            </a:r>
            <a:r>
              <a:rPr lang="en-US">
                <a:solidFill>
                  <a:srgbClr val="000000"/>
                </a:solidFill>
                <a:sym typeface="Symbol" charset="0"/>
              </a:rPr>
              <a:t>-level threshold </a:t>
            </a:r>
            <a:r>
              <a:rPr lang="en-US" i="1">
                <a:solidFill>
                  <a:srgbClr val="000000"/>
                </a:solidFill>
                <a:sym typeface="Symbol" charset="0"/>
              </a:rPr>
              <a:t>u</a:t>
            </a:r>
            <a:r>
              <a:rPr lang="en-US" baseline="-25000">
                <a:solidFill>
                  <a:srgbClr val="000000"/>
                </a:solidFill>
                <a:sym typeface="Symbol" charset="0"/>
              </a:rPr>
              <a:t></a:t>
            </a:r>
          </a:p>
          <a:p>
            <a:r>
              <a:rPr lang="en-US">
                <a:solidFill>
                  <a:srgbClr val="000000"/>
                </a:solidFill>
              </a:rPr>
              <a:t>Gives best spatial specificity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null hyp. at a single voxel can be rejected</a:t>
            </a: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>
            <a:off x="3850848" y="4114800"/>
            <a:ext cx="1323422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510540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Statistic values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55698" y="5339625"/>
            <a:ext cx="4516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2562098" y="3675925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70473" y="5295175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0172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Retain voxels above </a:t>
            </a:r>
            <a:r>
              <a:rPr lang="en-US">
                <a:solidFill>
                  <a:srgbClr val="000000"/>
                </a:solidFill>
                <a:sym typeface="Symbol" charset="0"/>
              </a:rPr>
              <a:t>-level threshold </a:t>
            </a:r>
            <a:r>
              <a:rPr lang="en-US" i="1">
                <a:solidFill>
                  <a:srgbClr val="000000"/>
                </a:solidFill>
                <a:sym typeface="Symbol" charset="0"/>
              </a:rPr>
              <a:t>u</a:t>
            </a:r>
            <a:r>
              <a:rPr lang="en-US" baseline="-25000">
                <a:solidFill>
                  <a:srgbClr val="000000"/>
                </a:solidFill>
                <a:sym typeface="Symbol" charset="0"/>
              </a:rPr>
              <a:t></a:t>
            </a:r>
          </a:p>
          <a:p>
            <a:r>
              <a:rPr lang="en-US">
                <a:solidFill>
                  <a:srgbClr val="000000"/>
                </a:solidFill>
              </a:rPr>
              <a:t>Gives best spatial specificity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null hyp. at a single voxel can be rejected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155698" y="5339625"/>
            <a:ext cx="4516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2562098" y="3675925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070473" y="5295175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417635" y="4510950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28635" y="4734787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rot="16200000">
            <a:off x="2027110" y="4918937"/>
            <a:ext cx="8318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000" dirty="0"/>
              <a:t>Voxel-level Inference</a:t>
            </a:r>
          </a:p>
        </p:txBody>
      </p:sp>
    </p:spTree>
    <p:extLst>
      <p:ext uri="{BB962C8B-B14F-4D97-AF65-F5344CB8AC3E}">
        <p14:creationId xmlns:p14="http://schemas.microsoft.com/office/powerpoint/2010/main" val="18273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Retain voxels above </a:t>
            </a:r>
            <a:r>
              <a:rPr lang="en-US">
                <a:solidFill>
                  <a:srgbClr val="000000"/>
                </a:solidFill>
                <a:sym typeface="Symbol" charset="0"/>
              </a:rPr>
              <a:t>-level threshold </a:t>
            </a:r>
            <a:r>
              <a:rPr lang="en-US" i="1">
                <a:solidFill>
                  <a:srgbClr val="000000"/>
                </a:solidFill>
                <a:sym typeface="Symbol" charset="0"/>
              </a:rPr>
              <a:t>u</a:t>
            </a:r>
            <a:r>
              <a:rPr lang="en-US" baseline="-25000">
                <a:solidFill>
                  <a:srgbClr val="000000"/>
                </a:solidFill>
                <a:sym typeface="Symbol" charset="0"/>
              </a:rPr>
              <a:t></a:t>
            </a:r>
          </a:p>
          <a:p>
            <a:r>
              <a:rPr lang="en-US">
                <a:solidFill>
                  <a:srgbClr val="000000"/>
                </a:solidFill>
              </a:rPr>
              <a:t>Gives best spatial specificity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null hyp. at a single voxel can be rejected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33248" y="5744437"/>
            <a:ext cx="204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Significant Voxels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2011235" y="5445987"/>
            <a:ext cx="156845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155698" y="5339625"/>
            <a:ext cx="4516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2562098" y="3675925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070473" y="5295175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417635" y="4510950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528635" y="4734787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595560" y="5341212"/>
            <a:ext cx="18891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 flipH="1">
            <a:off x="6364160" y="5744437"/>
            <a:ext cx="204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No significant Voxels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 flipV="1">
            <a:off x="5178298" y="5445987"/>
            <a:ext cx="156845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rot="-5400000">
            <a:off x="2027110" y="4918937"/>
            <a:ext cx="8318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000" dirty="0"/>
              <a:t>Voxel-level Inference</a:t>
            </a:r>
          </a:p>
        </p:txBody>
      </p:sp>
    </p:spTree>
    <p:extLst>
      <p:ext uri="{BB962C8B-B14F-4D97-AF65-F5344CB8AC3E}">
        <p14:creationId xmlns:p14="http://schemas.microsoft.com/office/powerpoint/2010/main" val="341735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4" name="Rectangle 24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4765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Two step-process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Define clusters by arbitrary threshold </a:t>
            </a:r>
            <a:r>
              <a:rPr lang="en-US" i="1">
                <a:solidFill>
                  <a:srgbClr val="000000"/>
                </a:solidFill>
              </a:rPr>
              <a:t>u</a:t>
            </a:r>
            <a:r>
              <a:rPr lang="en-US" baseline="-25000">
                <a:solidFill>
                  <a:srgbClr val="000000"/>
                </a:solidFill>
              </a:rPr>
              <a:t>clus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2155825" y="5335588"/>
            <a:ext cx="45164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88" name="Freeform 28"/>
          <p:cNvSpPr>
            <a:spLocks/>
          </p:cNvSpPr>
          <p:nvPr/>
        </p:nvSpPr>
        <p:spPr bwMode="auto">
          <a:xfrm>
            <a:off x="2562225" y="3671888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2417763" y="4816475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814513" y="452120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6070600" y="5291138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rot="16200000" flipV="1">
            <a:off x="3686969" y="4650582"/>
            <a:ext cx="0" cy="3222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rot="16200000" flipV="1">
            <a:off x="5133976" y="4319587"/>
            <a:ext cx="0" cy="9874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Cluster-level Inference</a:t>
            </a:r>
          </a:p>
        </p:txBody>
      </p:sp>
    </p:spTree>
    <p:extLst>
      <p:ext uri="{BB962C8B-B14F-4D97-AF65-F5344CB8AC3E}">
        <p14:creationId xmlns:p14="http://schemas.microsoft.com/office/powerpoint/2010/main" val="65306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4765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Two step-process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Define clusters by arbitrary threshold </a:t>
            </a:r>
            <a:r>
              <a:rPr lang="en-US" i="1">
                <a:solidFill>
                  <a:srgbClr val="000000"/>
                </a:solidFill>
              </a:rPr>
              <a:t>u</a:t>
            </a:r>
            <a:r>
              <a:rPr lang="en-US" baseline="-25000">
                <a:solidFill>
                  <a:srgbClr val="000000"/>
                </a:solidFill>
              </a:rPr>
              <a:t>clus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Retain clusters larger than </a:t>
            </a:r>
            <a:r>
              <a:rPr lang="en-US">
                <a:solidFill>
                  <a:srgbClr val="000000"/>
                </a:solidFill>
                <a:sym typeface="Symbol" charset="0"/>
              </a:rPr>
              <a:t>-level threshold </a:t>
            </a:r>
            <a:r>
              <a:rPr lang="en-US" i="1">
                <a:solidFill>
                  <a:srgbClr val="000000"/>
                </a:solidFill>
                <a:sym typeface="Symbol" charset="0"/>
              </a:rPr>
              <a:t>k</a:t>
            </a:r>
            <a:r>
              <a:rPr lang="en-US" baseline="-25000">
                <a:solidFill>
                  <a:srgbClr val="000000"/>
                </a:solidFill>
                <a:sym typeface="Symbol" charset="0"/>
              </a:rPr>
              <a:t>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33375" y="5740400"/>
            <a:ext cx="204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Cluster not significant 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2011363" y="5441950"/>
            <a:ext cx="156845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155825" y="5335588"/>
            <a:ext cx="45164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2562225" y="3671888"/>
            <a:ext cx="3613150" cy="1892300"/>
          </a:xfrm>
          <a:custGeom>
            <a:avLst/>
            <a:gdLst>
              <a:gd name="T0" fmla="*/ 0 w 1327"/>
              <a:gd name="T1" fmla="*/ 550 h 569"/>
              <a:gd name="T2" fmla="*/ 29 w 1327"/>
              <a:gd name="T3" fmla="*/ 527 h 569"/>
              <a:gd name="T4" fmla="*/ 99 w 1327"/>
              <a:gd name="T5" fmla="*/ 469 h 569"/>
              <a:gd name="T6" fmla="*/ 175 w 1327"/>
              <a:gd name="T7" fmla="*/ 521 h 569"/>
              <a:gd name="T8" fmla="*/ 256 w 1327"/>
              <a:gd name="T9" fmla="*/ 556 h 569"/>
              <a:gd name="T10" fmla="*/ 320 w 1327"/>
              <a:gd name="T11" fmla="*/ 498 h 569"/>
              <a:gd name="T12" fmla="*/ 349 w 1327"/>
              <a:gd name="T13" fmla="*/ 411 h 569"/>
              <a:gd name="T14" fmla="*/ 390 w 1327"/>
              <a:gd name="T15" fmla="*/ 207 h 569"/>
              <a:gd name="T16" fmla="*/ 408 w 1327"/>
              <a:gd name="T17" fmla="*/ 15 h 569"/>
              <a:gd name="T18" fmla="*/ 437 w 1327"/>
              <a:gd name="T19" fmla="*/ 114 h 569"/>
              <a:gd name="T20" fmla="*/ 454 w 1327"/>
              <a:gd name="T21" fmla="*/ 306 h 569"/>
              <a:gd name="T22" fmla="*/ 483 w 1327"/>
              <a:gd name="T23" fmla="*/ 416 h 569"/>
              <a:gd name="T24" fmla="*/ 553 w 1327"/>
              <a:gd name="T25" fmla="*/ 550 h 569"/>
              <a:gd name="T26" fmla="*/ 629 w 1327"/>
              <a:gd name="T27" fmla="*/ 521 h 569"/>
              <a:gd name="T28" fmla="*/ 669 w 1327"/>
              <a:gd name="T29" fmla="*/ 556 h 569"/>
              <a:gd name="T30" fmla="*/ 722 w 1327"/>
              <a:gd name="T31" fmla="*/ 440 h 569"/>
              <a:gd name="T32" fmla="*/ 751 w 1327"/>
              <a:gd name="T33" fmla="*/ 370 h 569"/>
              <a:gd name="T34" fmla="*/ 803 w 1327"/>
              <a:gd name="T35" fmla="*/ 323 h 569"/>
              <a:gd name="T36" fmla="*/ 885 w 1327"/>
              <a:gd name="T37" fmla="*/ 306 h 569"/>
              <a:gd name="T38" fmla="*/ 1024 w 1327"/>
              <a:gd name="T39" fmla="*/ 312 h 569"/>
              <a:gd name="T40" fmla="*/ 1100 w 1327"/>
              <a:gd name="T41" fmla="*/ 323 h 569"/>
              <a:gd name="T42" fmla="*/ 1146 w 1327"/>
              <a:gd name="T43" fmla="*/ 405 h 569"/>
              <a:gd name="T44" fmla="*/ 1216 w 1327"/>
              <a:gd name="T45" fmla="*/ 521 h 569"/>
              <a:gd name="T46" fmla="*/ 1280 w 1327"/>
              <a:gd name="T47" fmla="*/ 521 h 569"/>
              <a:gd name="T48" fmla="*/ 1327 w 1327"/>
              <a:gd name="T49" fmla="*/ 45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7" h="569">
                <a:moveTo>
                  <a:pt x="0" y="550"/>
                </a:moveTo>
                <a:cubicBezTo>
                  <a:pt x="6" y="545"/>
                  <a:pt x="13" y="540"/>
                  <a:pt x="29" y="527"/>
                </a:cubicBezTo>
                <a:cubicBezTo>
                  <a:pt x="45" y="514"/>
                  <a:pt x="75" y="470"/>
                  <a:pt x="99" y="469"/>
                </a:cubicBezTo>
                <a:cubicBezTo>
                  <a:pt x="123" y="468"/>
                  <a:pt x="149" y="507"/>
                  <a:pt x="175" y="521"/>
                </a:cubicBezTo>
                <a:cubicBezTo>
                  <a:pt x="201" y="535"/>
                  <a:pt x="232" y="560"/>
                  <a:pt x="256" y="556"/>
                </a:cubicBezTo>
                <a:cubicBezTo>
                  <a:pt x="280" y="552"/>
                  <a:pt x="304" y="522"/>
                  <a:pt x="320" y="498"/>
                </a:cubicBezTo>
                <a:cubicBezTo>
                  <a:pt x="336" y="474"/>
                  <a:pt x="337" y="459"/>
                  <a:pt x="349" y="411"/>
                </a:cubicBezTo>
                <a:cubicBezTo>
                  <a:pt x="361" y="363"/>
                  <a:pt x="380" y="273"/>
                  <a:pt x="390" y="207"/>
                </a:cubicBezTo>
                <a:cubicBezTo>
                  <a:pt x="400" y="141"/>
                  <a:pt x="400" y="30"/>
                  <a:pt x="408" y="15"/>
                </a:cubicBezTo>
                <a:cubicBezTo>
                  <a:pt x="416" y="0"/>
                  <a:pt x="429" y="66"/>
                  <a:pt x="437" y="114"/>
                </a:cubicBezTo>
                <a:cubicBezTo>
                  <a:pt x="445" y="162"/>
                  <a:pt x="446" y="256"/>
                  <a:pt x="454" y="306"/>
                </a:cubicBezTo>
                <a:cubicBezTo>
                  <a:pt x="462" y="356"/>
                  <a:pt x="467" y="375"/>
                  <a:pt x="483" y="416"/>
                </a:cubicBezTo>
                <a:cubicBezTo>
                  <a:pt x="499" y="457"/>
                  <a:pt x="529" y="532"/>
                  <a:pt x="553" y="550"/>
                </a:cubicBezTo>
                <a:cubicBezTo>
                  <a:pt x="577" y="568"/>
                  <a:pt x="610" y="520"/>
                  <a:pt x="629" y="521"/>
                </a:cubicBezTo>
                <a:cubicBezTo>
                  <a:pt x="648" y="522"/>
                  <a:pt x="653" y="569"/>
                  <a:pt x="669" y="556"/>
                </a:cubicBezTo>
                <a:cubicBezTo>
                  <a:pt x="685" y="543"/>
                  <a:pt x="708" y="471"/>
                  <a:pt x="722" y="440"/>
                </a:cubicBezTo>
                <a:cubicBezTo>
                  <a:pt x="736" y="409"/>
                  <a:pt x="737" y="389"/>
                  <a:pt x="751" y="370"/>
                </a:cubicBezTo>
                <a:cubicBezTo>
                  <a:pt x="765" y="351"/>
                  <a:pt x="781" y="334"/>
                  <a:pt x="803" y="323"/>
                </a:cubicBezTo>
                <a:cubicBezTo>
                  <a:pt x="825" y="312"/>
                  <a:pt x="848" y="308"/>
                  <a:pt x="885" y="306"/>
                </a:cubicBezTo>
                <a:cubicBezTo>
                  <a:pt x="922" y="304"/>
                  <a:pt x="988" y="309"/>
                  <a:pt x="1024" y="312"/>
                </a:cubicBezTo>
                <a:cubicBezTo>
                  <a:pt x="1060" y="315"/>
                  <a:pt x="1080" y="308"/>
                  <a:pt x="1100" y="323"/>
                </a:cubicBezTo>
                <a:cubicBezTo>
                  <a:pt x="1120" y="338"/>
                  <a:pt x="1127" y="372"/>
                  <a:pt x="1146" y="405"/>
                </a:cubicBezTo>
                <a:cubicBezTo>
                  <a:pt x="1165" y="438"/>
                  <a:pt x="1194" y="502"/>
                  <a:pt x="1216" y="521"/>
                </a:cubicBezTo>
                <a:cubicBezTo>
                  <a:pt x="1238" y="540"/>
                  <a:pt x="1262" y="533"/>
                  <a:pt x="1280" y="521"/>
                </a:cubicBezTo>
                <a:cubicBezTo>
                  <a:pt x="1298" y="509"/>
                  <a:pt x="1312" y="480"/>
                  <a:pt x="1327" y="451"/>
                </a:cubicBezTo>
              </a:path>
            </a:pathLst>
          </a:cu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417763" y="4816475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814513" y="452120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070600" y="5291138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rot="16200000" flipV="1">
            <a:off x="3686969" y="4650582"/>
            <a:ext cx="0" cy="3222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rot="16200000" flipV="1">
            <a:off x="5133976" y="4319587"/>
            <a:ext cx="0" cy="9874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 flipH="1">
            <a:off x="6364288" y="5740400"/>
            <a:ext cx="204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Cluster significant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 flipV="1">
            <a:off x="5178425" y="5441950"/>
            <a:ext cx="156845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379788" y="5807075"/>
            <a:ext cx="6000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330575" y="589915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676775" y="5335588"/>
            <a:ext cx="9223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802188" y="5807075"/>
            <a:ext cx="6000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752975" y="589915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400" baseline="-25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3546475" y="5299075"/>
            <a:ext cx="279400" cy="666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Cluster-level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level inference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start with a cluster forming threshold</a:t>
            </a:r>
          </a:p>
          <a:p>
            <a:r>
              <a:rPr lang="en-US" dirty="0" smtClean="0"/>
              <a:t>Instead of cluster size, focus on peak height</a:t>
            </a:r>
          </a:p>
          <a:p>
            <a:r>
              <a:rPr lang="en-US" dirty="0" smtClean="0"/>
              <a:t>Similarly to cluster level inference, significance applies to a set of voxels</a:t>
            </a:r>
          </a:p>
          <a:p>
            <a:pPr lvl="1"/>
            <a:r>
              <a:rPr lang="en-US" dirty="0" smtClean="0"/>
              <a:t>The peak and its neighbors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862050" y="4762532"/>
            <a:ext cx="5629057" cy="1375188"/>
          </a:xfrm>
          <a:custGeom>
            <a:avLst/>
            <a:gdLst>
              <a:gd name="connsiteX0" fmla="*/ 0 w 5629057"/>
              <a:gd name="connsiteY0" fmla="*/ 1338024 h 1375188"/>
              <a:gd name="connsiteX1" fmla="*/ 566338 w 5629057"/>
              <a:gd name="connsiteY1" fmla="*/ 840353 h 1375188"/>
              <a:gd name="connsiteX2" fmla="*/ 1029706 w 5629057"/>
              <a:gd name="connsiteY2" fmla="*/ 1260799 h 1375188"/>
              <a:gd name="connsiteX3" fmla="*/ 1518816 w 5629057"/>
              <a:gd name="connsiteY3" fmla="*/ 377003 h 1375188"/>
              <a:gd name="connsiteX4" fmla="*/ 1999345 w 5629057"/>
              <a:gd name="connsiteY4" fmla="*/ 1235058 h 1375188"/>
              <a:gd name="connsiteX5" fmla="*/ 2454132 w 5629057"/>
              <a:gd name="connsiteY5" fmla="*/ 625839 h 1375188"/>
              <a:gd name="connsiteX6" fmla="*/ 2702977 w 5629057"/>
              <a:gd name="connsiteY6" fmla="*/ 737386 h 1375188"/>
              <a:gd name="connsiteX7" fmla="*/ 3174926 w 5629057"/>
              <a:gd name="connsiteY7" fmla="*/ 8040 h 1375188"/>
              <a:gd name="connsiteX8" fmla="*/ 3724102 w 5629057"/>
              <a:gd name="connsiteY8" fmla="*/ 1286541 h 1375188"/>
              <a:gd name="connsiteX9" fmla="*/ 4135984 w 5629057"/>
              <a:gd name="connsiteY9" fmla="*/ 891836 h 1375188"/>
              <a:gd name="connsiteX10" fmla="*/ 4599352 w 5629057"/>
              <a:gd name="connsiteY10" fmla="*/ 1372346 h 1375188"/>
              <a:gd name="connsiteX11" fmla="*/ 5036976 w 5629057"/>
              <a:gd name="connsiteY11" fmla="*/ 1097769 h 1375188"/>
              <a:gd name="connsiteX12" fmla="*/ 5629057 w 5629057"/>
              <a:gd name="connsiteY12" fmla="*/ 1243638 h 1375188"/>
              <a:gd name="connsiteX13" fmla="*/ 5629057 w 5629057"/>
              <a:gd name="connsiteY13" fmla="*/ 1243638 h 13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29057" h="1375188">
                <a:moveTo>
                  <a:pt x="0" y="1338024"/>
                </a:moveTo>
                <a:cubicBezTo>
                  <a:pt x="197360" y="1095624"/>
                  <a:pt x="394720" y="853224"/>
                  <a:pt x="566338" y="840353"/>
                </a:cubicBezTo>
                <a:cubicBezTo>
                  <a:pt x="737956" y="827482"/>
                  <a:pt x="870960" y="1338024"/>
                  <a:pt x="1029706" y="1260799"/>
                </a:cubicBezTo>
                <a:cubicBezTo>
                  <a:pt x="1188452" y="1183574"/>
                  <a:pt x="1357210" y="381293"/>
                  <a:pt x="1518816" y="377003"/>
                </a:cubicBezTo>
                <a:cubicBezTo>
                  <a:pt x="1680422" y="372713"/>
                  <a:pt x="1843459" y="1193585"/>
                  <a:pt x="1999345" y="1235058"/>
                </a:cubicBezTo>
                <a:cubicBezTo>
                  <a:pt x="2155231" y="1276531"/>
                  <a:pt x="2336860" y="708784"/>
                  <a:pt x="2454132" y="625839"/>
                </a:cubicBezTo>
                <a:cubicBezTo>
                  <a:pt x="2571404" y="542894"/>
                  <a:pt x="2582845" y="840352"/>
                  <a:pt x="2702977" y="737386"/>
                </a:cubicBezTo>
                <a:cubicBezTo>
                  <a:pt x="2823109" y="634420"/>
                  <a:pt x="3004739" y="-83486"/>
                  <a:pt x="3174926" y="8040"/>
                </a:cubicBezTo>
                <a:cubicBezTo>
                  <a:pt x="3345114" y="99566"/>
                  <a:pt x="3563926" y="1139242"/>
                  <a:pt x="3724102" y="1286541"/>
                </a:cubicBezTo>
                <a:cubicBezTo>
                  <a:pt x="3884278" y="1433840"/>
                  <a:pt x="3990109" y="877535"/>
                  <a:pt x="4135984" y="891836"/>
                </a:cubicBezTo>
                <a:cubicBezTo>
                  <a:pt x="4281859" y="906137"/>
                  <a:pt x="4449187" y="1338024"/>
                  <a:pt x="4599352" y="1372346"/>
                </a:cubicBezTo>
                <a:cubicBezTo>
                  <a:pt x="4749517" y="1406668"/>
                  <a:pt x="4865359" y="1119220"/>
                  <a:pt x="5036976" y="1097769"/>
                </a:cubicBezTo>
                <a:cubicBezTo>
                  <a:pt x="5208593" y="1076318"/>
                  <a:pt x="5629057" y="1243638"/>
                  <a:pt x="5629057" y="1243638"/>
                </a:cubicBezTo>
                <a:lnTo>
                  <a:pt x="5629057" y="1243638"/>
                </a:lnTo>
              </a:path>
            </a:pathLst>
          </a:cu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58749" y="6029150"/>
            <a:ext cx="635943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16519" y="59847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6621" y="523349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7396" y="5690695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2153718"/>
            <a:ext cx="8229600" cy="22738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15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level inference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start with a cluster forming threshold</a:t>
            </a:r>
          </a:p>
          <a:p>
            <a:r>
              <a:rPr lang="en-US" dirty="0" smtClean="0"/>
              <a:t>Instead of cluster size, focus on peak height</a:t>
            </a:r>
          </a:p>
          <a:p>
            <a:r>
              <a:rPr lang="en-US" dirty="0" smtClean="0"/>
              <a:t>Similarly to cluster level inference, significance applies to a set of voxels</a:t>
            </a:r>
          </a:p>
          <a:p>
            <a:pPr lvl="1"/>
            <a:r>
              <a:rPr lang="en-US" dirty="0" smtClean="0"/>
              <a:t>The peak and its neighbors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862050" y="4762532"/>
            <a:ext cx="5629057" cy="1375188"/>
          </a:xfrm>
          <a:custGeom>
            <a:avLst/>
            <a:gdLst>
              <a:gd name="connsiteX0" fmla="*/ 0 w 5629057"/>
              <a:gd name="connsiteY0" fmla="*/ 1338024 h 1375188"/>
              <a:gd name="connsiteX1" fmla="*/ 566338 w 5629057"/>
              <a:gd name="connsiteY1" fmla="*/ 840353 h 1375188"/>
              <a:gd name="connsiteX2" fmla="*/ 1029706 w 5629057"/>
              <a:gd name="connsiteY2" fmla="*/ 1260799 h 1375188"/>
              <a:gd name="connsiteX3" fmla="*/ 1518816 w 5629057"/>
              <a:gd name="connsiteY3" fmla="*/ 377003 h 1375188"/>
              <a:gd name="connsiteX4" fmla="*/ 1999345 w 5629057"/>
              <a:gd name="connsiteY4" fmla="*/ 1235058 h 1375188"/>
              <a:gd name="connsiteX5" fmla="*/ 2454132 w 5629057"/>
              <a:gd name="connsiteY5" fmla="*/ 625839 h 1375188"/>
              <a:gd name="connsiteX6" fmla="*/ 2702977 w 5629057"/>
              <a:gd name="connsiteY6" fmla="*/ 737386 h 1375188"/>
              <a:gd name="connsiteX7" fmla="*/ 3174926 w 5629057"/>
              <a:gd name="connsiteY7" fmla="*/ 8040 h 1375188"/>
              <a:gd name="connsiteX8" fmla="*/ 3724102 w 5629057"/>
              <a:gd name="connsiteY8" fmla="*/ 1286541 h 1375188"/>
              <a:gd name="connsiteX9" fmla="*/ 4135984 w 5629057"/>
              <a:gd name="connsiteY9" fmla="*/ 891836 h 1375188"/>
              <a:gd name="connsiteX10" fmla="*/ 4599352 w 5629057"/>
              <a:gd name="connsiteY10" fmla="*/ 1372346 h 1375188"/>
              <a:gd name="connsiteX11" fmla="*/ 5036976 w 5629057"/>
              <a:gd name="connsiteY11" fmla="*/ 1097769 h 1375188"/>
              <a:gd name="connsiteX12" fmla="*/ 5629057 w 5629057"/>
              <a:gd name="connsiteY12" fmla="*/ 1243638 h 1375188"/>
              <a:gd name="connsiteX13" fmla="*/ 5629057 w 5629057"/>
              <a:gd name="connsiteY13" fmla="*/ 1243638 h 13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29057" h="1375188">
                <a:moveTo>
                  <a:pt x="0" y="1338024"/>
                </a:moveTo>
                <a:cubicBezTo>
                  <a:pt x="197360" y="1095624"/>
                  <a:pt x="394720" y="853224"/>
                  <a:pt x="566338" y="840353"/>
                </a:cubicBezTo>
                <a:cubicBezTo>
                  <a:pt x="737956" y="827482"/>
                  <a:pt x="870960" y="1338024"/>
                  <a:pt x="1029706" y="1260799"/>
                </a:cubicBezTo>
                <a:cubicBezTo>
                  <a:pt x="1188452" y="1183574"/>
                  <a:pt x="1357210" y="381293"/>
                  <a:pt x="1518816" y="377003"/>
                </a:cubicBezTo>
                <a:cubicBezTo>
                  <a:pt x="1680422" y="372713"/>
                  <a:pt x="1843459" y="1193585"/>
                  <a:pt x="1999345" y="1235058"/>
                </a:cubicBezTo>
                <a:cubicBezTo>
                  <a:pt x="2155231" y="1276531"/>
                  <a:pt x="2336860" y="708784"/>
                  <a:pt x="2454132" y="625839"/>
                </a:cubicBezTo>
                <a:cubicBezTo>
                  <a:pt x="2571404" y="542894"/>
                  <a:pt x="2582845" y="840352"/>
                  <a:pt x="2702977" y="737386"/>
                </a:cubicBezTo>
                <a:cubicBezTo>
                  <a:pt x="2823109" y="634420"/>
                  <a:pt x="3004739" y="-83486"/>
                  <a:pt x="3174926" y="8040"/>
                </a:cubicBezTo>
                <a:cubicBezTo>
                  <a:pt x="3345114" y="99566"/>
                  <a:pt x="3563926" y="1139242"/>
                  <a:pt x="3724102" y="1286541"/>
                </a:cubicBezTo>
                <a:cubicBezTo>
                  <a:pt x="3884278" y="1433840"/>
                  <a:pt x="3990109" y="877535"/>
                  <a:pt x="4135984" y="891836"/>
                </a:cubicBezTo>
                <a:cubicBezTo>
                  <a:pt x="4281859" y="906137"/>
                  <a:pt x="4449187" y="1338024"/>
                  <a:pt x="4599352" y="1372346"/>
                </a:cubicBezTo>
                <a:cubicBezTo>
                  <a:pt x="4749517" y="1406668"/>
                  <a:pt x="4865359" y="1119220"/>
                  <a:pt x="5036976" y="1097769"/>
                </a:cubicBezTo>
                <a:cubicBezTo>
                  <a:pt x="5208593" y="1076318"/>
                  <a:pt x="5629057" y="1243638"/>
                  <a:pt x="5629057" y="1243638"/>
                </a:cubicBezTo>
                <a:lnTo>
                  <a:pt x="5629057" y="1243638"/>
                </a:lnTo>
              </a:path>
            </a:pathLst>
          </a:cu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58749" y="6029150"/>
            <a:ext cx="635943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16519" y="59847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6621" y="523349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7396" y="5690695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8322" y="553456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35917" y="5094873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12093" y="5298759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53610" y="4696031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46948" y="554349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6770" y="517416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</a:rPr>
              <a:t>1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1495" y="473472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2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6253" y="4958554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3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8399" y="4326699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4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9688" y="5180626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5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2840160"/>
            <a:ext cx="8229600" cy="15874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2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level inference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start with a cluster forming threshold</a:t>
            </a:r>
          </a:p>
          <a:p>
            <a:r>
              <a:rPr lang="en-US" dirty="0" smtClean="0"/>
              <a:t>Instead of cluster size, focus on peak height</a:t>
            </a:r>
          </a:p>
          <a:p>
            <a:r>
              <a:rPr lang="en-US" dirty="0" smtClean="0"/>
              <a:t>Similarly to cluster level inference, significance applies to a set of voxels</a:t>
            </a:r>
          </a:p>
          <a:p>
            <a:pPr lvl="1"/>
            <a:r>
              <a:rPr lang="en-US" dirty="0" smtClean="0"/>
              <a:t>The peak and its neighbors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862050" y="4762532"/>
            <a:ext cx="5629057" cy="1375188"/>
          </a:xfrm>
          <a:custGeom>
            <a:avLst/>
            <a:gdLst>
              <a:gd name="connsiteX0" fmla="*/ 0 w 5629057"/>
              <a:gd name="connsiteY0" fmla="*/ 1338024 h 1375188"/>
              <a:gd name="connsiteX1" fmla="*/ 566338 w 5629057"/>
              <a:gd name="connsiteY1" fmla="*/ 840353 h 1375188"/>
              <a:gd name="connsiteX2" fmla="*/ 1029706 w 5629057"/>
              <a:gd name="connsiteY2" fmla="*/ 1260799 h 1375188"/>
              <a:gd name="connsiteX3" fmla="*/ 1518816 w 5629057"/>
              <a:gd name="connsiteY3" fmla="*/ 377003 h 1375188"/>
              <a:gd name="connsiteX4" fmla="*/ 1999345 w 5629057"/>
              <a:gd name="connsiteY4" fmla="*/ 1235058 h 1375188"/>
              <a:gd name="connsiteX5" fmla="*/ 2454132 w 5629057"/>
              <a:gd name="connsiteY5" fmla="*/ 625839 h 1375188"/>
              <a:gd name="connsiteX6" fmla="*/ 2702977 w 5629057"/>
              <a:gd name="connsiteY6" fmla="*/ 737386 h 1375188"/>
              <a:gd name="connsiteX7" fmla="*/ 3174926 w 5629057"/>
              <a:gd name="connsiteY7" fmla="*/ 8040 h 1375188"/>
              <a:gd name="connsiteX8" fmla="*/ 3724102 w 5629057"/>
              <a:gd name="connsiteY8" fmla="*/ 1286541 h 1375188"/>
              <a:gd name="connsiteX9" fmla="*/ 4135984 w 5629057"/>
              <a:gd name="connsiteY9" fmla="*/ 891836 h 1375188"/>
              <a:gd name="connsiteX10" fmla="*/ 4599352 w 5629057"/>
              <a:gd name="connsiteY10" fmla="*/ 1372346 h 1375188"/>
              <a:gd name="connsiteX11" fmla="*/ 5036976 w 5629057"/>
              <a:gd name="connsiteY11" fmla="*/ 1097769 h 1375188"/>
              <a:gd name="connsiteX12" fmla="*/ 5629057 w 5629057"/>
              <a:gd name="connsiteY12" fmla="*/ 1243638 h 1375188"/>
              <a:gd name="connsiteX13" fmla="*/ 5629057 w 5629057"/>
              <a:gd name="connsiteY13" fmla="*/ 1243638 h 13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29057" h="1375188">
                <a:moveTo>
                  <a:pt x="0" y="1338024"/>
                </a:moveTo>
                <a:cubicBezTo>
                  <a:pt x="197360" y="1095624"/>
                  <a:pt x="394720" y="853224"/>
                  <a:pt x="566338" y="840353"/>
                </a:cubicBezTo>
                <a:cubicBezTo>
                  <a:pt x="737956" y="827482"/>
                  <a:pt x="870960" y="1338024"/>
                  <a:pt x="1029706" y="1260799"/>
                </a:cubicBezTo>
                <a:cubicBezTo>
                  <a:pt x="1188452" y="1183574"/>
                  <a:pt x="1357210" y="381293"/>
                  <a:pt x="1518816" y="377003"/>
                </a:cubicBezTo>
                <a:cubicBezTo>
                  <a:pt x="1680422" y="372713"/>
                  <a:pt x="1843459" y="1193585"/>
                  <a:pt x="1999345" y="1235058"/>
                </a:cubicBezTo>
                <a:cubicBezTo>
                  <a:pt x="2155231" y="1276531"/>
                  <a:pt x="2336860" y="708784"/>
                  <a:pt x="2454132" y="625839"/>
                </a:cubicBezTo>
                <a:cubicBezTo>
                  <a:pt x="2571404" y="542894"/>
                  <a:pt x="2582845" y="840352"/>
                  <a:pt x="2702977" y="737386"/>
                </a:cubicBezTo>
                <a:cubicBezTo>
                  <a:pt x="2823109" y="634420"/>
                  <a:pt x="3004739" y="-83486"/>
                  <a:pt x="3174926" y="8040"/>
                </a:cubicBezTo>
                <a:cubicBezTo>
                  <a:pt x="3345114" y="99566"/>
                  <a:pt x="3563926" y="1139242"/>
                  <a:pt x="3724102" y="1286541"/>
                </a:cubicBezTo>
                <a:cubicBezTo>
                  <a:pt x="3884278" y="1433840"/>
                  <a:pt x="3990109" y="877535"/>
                  <a:pt x="4135984" y="891836"/>
                </a:cubicBezTo>
                <a:cubicBezTo>
                  <a:pt x="4281859" y="906137"/>
                  <a:pt x="4449187" y="1338024"/>
                  <a:pt x="4599352" y="1372346"/>
                </a:cubicBezTo>
                <a:cubicBezTo>
                  <a:pt x="4749517" y="1406668"/>
                  <a:pt x="4865359" y="1119220"/>
                  <a:pt x="5036976" y="1097769"/>
                </a:cubicBezTo>
                <a:cubicBezTo>
                  <a:pt x="5208593" y="1076318"/>
                  <a:pt x="5629057" y="1243638"/>
                  <a:pt x="5629057" y="1243638"/>
                </a:cubicBezTo>
                <a:lnTo>
                  <a:pt x="5629057" y="1243638"/>
                </a:lnTo>
              </a:path>
            </a:pathLst>
          </a:cu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58749" y="6029150"/>
            <a:ext cx="635943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16519" y="59847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6621" y="523349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7396" y="5690695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8322" y="553456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35917" y="5094873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12093" y="5298759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53610" y="4696031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46948" y="554349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6770" y="517416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</a:rPr>
              <a:t>1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1495" y="473472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2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6253" y="4958554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3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8399" y="4326699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4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9688" y="5180626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5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2840160"/>
            <a:ext cx="8229600" cy="15874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372040" y="4800866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peak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2815" y="5258066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8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level inference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start with a cluster forming threshold</a:t>
            </a:r>
          </a:p>
          <a:p>
            <a:r>
              <a:rPr lang="en-US" dirty="0" smtClean="0"/>
              <a:t>Instead of cluster size, focus on peak height</a:t>
            </a:r>
          </a:p>
          <a:p>
            <a:r>
              <a:rPr lang="en-US" dirty="0" smtClean="0"/>
              <a:t>Similarly to cluster level inference, significance applies to a set of voxels</a:t>
            </a:r>
          </a:p>
          <a:p>
            <a:pPr lvl="1"/>
            <a:r>
              <a:rPr lang="en-US" dirty="0" smtClean="0"/>
              <a:t>The peak and its neighbors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862050" y="4762532"/>
            <a:ext cx="5629057" cy="1375188"/>
          </a:xfrm>
          <a:custGeom>
            <a:avLst/>
            <a:gdLst>
              <a:gd name="connsiteX0" fmla="*/ 0 w 5629057"/>
              <a:gd name="connsiteY0" fmla="*/ 1338024 h 1375188"/>
              <a:gd name="connsiteX1" fmla="*/ 566338 w 5629057"/>
              <a:gd name="connsiteY1" fmla="*/ 840353 h 1375188"/>
              <a:gd name="connsiteX2" fmla="*/ 1029706 w 5629057"/>
              <a:gd name="connsiteY2" fmla="*/ 1260799 h 1375188"/>
              <a:gd name="connsiteX3" fmla="*/ 1518816 w 5629057"/>
              <a:gd name="connsiteY3" fmla="*/ 377003 h 1375188"/>
              <a:gd name="connsiteX4" fmla="*/ 1999345 w 5629057"/>
              <a:gd name="connsiteY4" fmla="*/ 1235058 h 1375188"/>
              <a:gd name="connsiteX5" fmla="*/ 2454132 w 5629057"/>
              <a:gd name="connsiteY5" fmla="*/ 625839 h 1375188"/>
              <a:gd name="connsiteX6" fmla="*/ 2702977 w 5629057"/>
              <a:gd name="connsiteY6" fmla="*/ 737386 h 1375188"/>
              <a:gd name="connsiteX7" fmla="*/ 3174926 w 5629057"/>
              <a:gd name="connsiteY7" fmla="*/ 8040 h 1375188"/>
              <a:gd name="connsiteX8" fmla="*/ 3724102 w 5629057"/>
              <a:gd name="connsiteY8" fmla="*/ 1286541 h 1375188"/>
              <a:gd name="connsiteX9" fmla="*/ 4135984 w 5629057"/>
              <a:gd name="connsiteY9" fmla="*/ 891836 h 1375188"/>
              <a:gd name="connsiteX10" fmla="*/ 4599352 w 5629057"/>
              <a:gd name="connsiteY10" fmla="*/ 1372346 h 1375188"/>
              <a:gd name="connsiteX11" fmla="*/ 5036976 w 5629057"/>
              <a:gd name="connsiteY11" fmla="*/ 1097769 h 1375188"/>
              <a:gd name="connsiteX12" fmla="*/ 5629057 w 5629057"/>
              <a:gd name="connsiteY12" fmla="*/ 1243638 h 1375188"/>
              <a:gd name="connsiteX13" fmla="*/ 5629057 w 5629057"/>
              <a:gd name="connsiteY13" fmla="*/ 1243638 h 13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29057" h="1375188">
                <a:moveTo>
                  <a:pt x="0" y="1338024"/>
                </a:moveTo>
                <a:cubicBezTo>
                  <a:pt x="197360" y="1095624"/>
                  <a:pt x="394720" y="853224"/>
                  <a:pt x="566338" y="840353"/>
                </a:cubicBezTo>
                <a:cubicBezTo>
                  <a:pt x="737956" y="827482"/>
                  <a:pt x="870960" y="1338024"/>
                  <a:pt x="1029706" y="1260799"/>
                </a:cubicBezTo>
                <a:cubicBezTo>
                  <a:pt x="1188452" y="1183574"/>
                  <a:pt x="1357210" y="381293"/>
                  <a:pt x="1518816" y="377003"/>
                </a:cubicBezTo>
                <a:cubicBezTo>
                  <a:pt x="1680422" y="372713"/>
                  <a:pt x="1843459" y="1193585"/>
                  <a:pt x="1999345" y="1235058"/>
                </a:cubicBezTo>
                <a:cubicBezTo>
                  <a:pt x="2155231" y="1276531"/>
                  <a:pt x="2336860" y="708784"/>
                  <a:pt x="2454132" y="625839"/>
                </a:cubicBezTo>
                <a:cubicBezTo>
                  <a:pt x="2571404" y="542894"/>
                  <a:pt x="2582845" y="840352"/>
                  <a:pt x="2702977" y="737386"/>
                </a:cubicBezTo>
                <a:cubicBezTo>
                  <a:pt x="2823109" y="634420"/>
                  <a:pt x="3004739" y="-83486"/>
                  <a:pt x="3174926" y="8040"/>
                </a:cubicBezTo>
                <a:cubicBezTo>
                  <a:pt x="3345114" y="99566"/>
                  <a:pt x="3563926" y="1139242"/>
                  <a:pt x="3724102" y="1286541"/>
                </a:cubicBezTo>
                <a:cubicBezTo>
                  <a:pt x="3884278" y="1433840"/>
                  <a:pt x="3990109" y="877535"/>
                  <a:pt x="4135984" y="891836"/>
                </a:cubicBezTo>
                <a:cubicBezTo>
                  <a:pt x="4281859" y="906137"/>
                  <a:pt x="4449187" y="1338024"/>
                  <a:pt x="4599352" y="1372346"/>
                </a:cubicBezTo>
                <a:cubicBezTo>
                  <a:pt x="4749517" y="1406668"/>
                  <a:pt x="4865359" y="1119220"/>
                  <a:pt x="5036976" y="1097769"/>
                </a:cubicBezTo>
                <a:cubicBezTo>
                  <a:pt x="5208593" y="1076318"/>
                  <a:pt x="5629057" y="1243638"/>
                  <a:pt x="5629057" y="1243638"/>
                </a:cubicBezTo>
                <a:lnTo>
                  <a:pt x="5629057" y="1243638"/>
                </a:lnTo>
              </a:path>
            </a:pathLst>
          </a:cu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58749" y="6029150"/>
            <a:ext cx="635943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16519" y="59847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6621" y="523349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clus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7396" y="5690695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8322" y="553456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35917" y="5094873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12093" y="5298759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53610" y="4696031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46948" y="5543492"/>
            <a:ext cx="85809" cy="94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6770" y="517416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</a:rPr>
              <a:t>1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1495" y="4734720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2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6253" y="4958554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3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8399" y="4326699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4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9688" y="5180626"/>
            <a:ext cx="5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Z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5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372040" y="4800866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peak</a:t>
            </a:r>
            <a:endParaRPr lang="en-US" sz="2400" baseline="-250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22815" y="5258066"/>
            <a:ext cx="59637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9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Type I error overview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Whole brain </a:t>
            </a:r>
            <a:r>
              <a:rPr lang="en-US" dirty="0" err="1" smtClean="0">
                <a:solidFill>
                  <a:srgbClr val="BFBFBF"/>
                </a:solidFill>
              </a:rPr>
              <a:t>thresholding</a:t>
            </a:r>
            <a:r>
              <a:rPr lang="en-US" dirty="0" smtClean="0">
                <a:solidFill>
                  <a:srgbClr val="BFBFBF"/>
                </a:solidFill>
              </a:rPr>
              <a:t> options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What type of error rate control should we have?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What statistic should we use?</a:t>
            </a:r>
          </a:p>
          <a:p>
            <a:r>
              <a:rPr lang="en-US" dirty="0" smtClean="0"/>
              <a:t>Family-wise error control</a:t>
            </a:r>
          </a:p>
          <a:p>
            <a:pPr lvl="1"/>
            <a:r>
              <a:rPr lang="en-US" dirty="0" err="1" smtClean="0"/>
              <a:t>Bonferroni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Maximum T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Random field theory (parametric)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Permutation tests (nonparametric)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Cluster failure!! </a:t>
            </a:r>
          </a:p>
        </p:txBody>
      </p:sp>
    </p:spTree>
    <p:extLst>
      <p:ext uri="{BB962C8B-B14F-4D97-AF65-F5344CB8AC3E}">
        <p14:creationId xmlns:p14="http://schemas.microsoft.com/office/powerpoint/2010/main" val="94948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23" y="3475565"/>
            <a:ext cx="4572000" cy="3657600"/>
          </a:xfrm>
          <a:prstGeom prst="rect">
            <a:avLst/>
          </a:prstGeom>
        </p:spPr>
      </p:pic>
      <p:pic>
        <p:nvPicPr>
          <p:cNvPr id="11" name="Picture 10" descr="f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23" y="3475565"/>
            <a:ext cx="4572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en-US" dirty="0" smtClean="0"/>
              <a:t>P-value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857067" cy="4525963"/>
          </a:xfrm>
        </p:spPr>
        <p:txBody>
          <a:bodyPr/>
          <a:lstStyle/>
          <a:p>
            <a:r>
              <a:rPr lang="en-US" dirty="0" smtClean="0"/>
              <a:t>Assuming the null is true . . .</a:t>
            </a:r>
            <a:endParaRPr lang="en-US" dirty="0"/>
          </a:p>
          <a:p>
            <a:r>
              <a:rPr lang="en-US" dirty="0" smtClean="0"/>
              <a:t>What is the probability of obtaining my statistic or something more extreme?</a:t>
            </a:r>
            <a:endParaRPr lang="en-US" dirty="0"/>
          </a:p>
        </p:txBody>
      </p:sp>
      <p:pic>
        <p:nvPicPr>
          <p:cNvPr id="5" name="Picture 4" descr="fig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23" y="3475565"/>
            <a:ext cx="4572000" cy="3657600"/>
          </a:xfrm>
          <a:prstGeom prst="rect">
            <a:avLst/>
          </a:prstGeom>
        </p:spPr>
      </p:pic>
      <p:pic>
        <p:nvPicPr>
          <p:cNvPr id="9" name="Picture 8" descr="fig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23" y="3475565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3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inequality and FWER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FWER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P(T</a:t>
            </a:r>
            <a:r>
              <a:rPr lang="en-US" baseline="-25000" dirty="0" smtClean="0"/>
              <a:t>1</a:t>
            </a:r>
            <a:r>
              <a:rPr lang="en-US" dirty="0" smtClean="0"/>
              <a:t>=FP or T</a:t>
            </a:r>
            <a:r>
              <a:rPr lang="en-US" baseline="-25000" dirty="0" smtClean="0"/>
              <a:t>2</a:t>
            </a:r>
            <a:r>
              <a:rPr lang="en-US" dirty="0" smtClean="0"/>
              <a:t>=FP or … or T</a:t>
            </a:r>
            <a:r>
              <a:rPr lang="en-US" baseline="-25000" dirty="0" smtClean="0"/>
              <a:t>N</a:t>
            </a:r>
            <a:r>
              <a:rPr lang="en-US" dirty="0" smtClean="0"/>
              <a:t>=FP)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≤ P(T</a:t>
            </a:r>
            <a:r>
              <a:rPr lang="en-US" baseline="-25000" dirty="0" smtClean="0"/>
              <a:t>1</a:t>
            </a:r>
            <a:r>
              <a:rPr lang="en-US" dirty="0" smtClean="0"/>
              <a:t>=FP) + </a:t>
            </a:r>
            <a:r>
              <a:rPr lang="en-US" dirty="0"/>
              <a:t>P(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=</a:t>
            </a:r>
            <a:r>
              <a:rPr lang="en-US" dirty="0"/>
              <a:t>FP) </a:t>
            </a:r>
            <a:r>
              <a:rPr lang="en-US" dirty="0" smtClean="0"/>
              <a:t>+ … + </a:t>
            </a:r>
            <a:r>
              <a:rPr lang="en-US" dirty="0"/>
              <a:t>P(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en-US" dirty="0" smtClean="0"/>
              <a:t>=</a:t>
            </a:r>
            <a:r>
              <a:rPr lang="en-US" dirty="0"/>
              <a:t>FP)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= α/N + </a:t>
            </a:r>
            <a:r>
              <a:rPr lang="en-US" dirty="0"/>
              <a:t>α/N </a:t>
            </a:r>
            <a:r>
              <a:rPr lang="en-US" dirty="0" smtClean="0"/>
              <a:t>+ … + </a:t>
            </a:r>
            <a:r>
              <a:rPr lang="en-US" dirty="0"/>
              <a:t>α/N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= 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2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True FWER when using Bonferroni </a:t>
            </a:r>
            <a:br>
              <a:rPr lang="en-US" dirty="0" smtClean="0"/>
            </a:br>
            <a:r>
              <a:rPr lang="en-US" dirty="0" smtClean="0"/>
              <a:t>for 2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FWER  </a:t>
            </a:r>
          </a:p>
          <a:p>
            <a:pPr marL="0" indent="0">
              <a:buNone/>
            </a:pPr>
            <a:r>
              <a:rPr lang="en-US" dirty="0" smtClean="0"/>
              <a:t>= P(T</a:t>
            </a:r>
            <a:r>
              <a:rPr lang="en-US" baseline="-25000" dirty="0" smtClean="0"/>
              <a:t>1</a:t>
            </a:r>
            <a:r>
              <a:rPr lang="en-US" dirty="0" smtClean="0"/>
              <a:t>=FP or T</a:t>
            </a:r>
            <a:r>
              <a:rPr lang="en-US" baseline="-25000" dirty="0" smtClean="0"/>
              <a:t>2</a:t>
            </a:r>
            <a:r>
              <a:rPr lang="en-US" dirty="0" smtClean="0"/>
              <a:t>=FP) </a:t>
            </a:r>
          </a:p>
          <a:p>
            <a:pPr marL="0" indent="0">
              <a:buNone/>
            </a:pPr>
            <a:r>
              <a:rPr lang="en-US" dirty="0" smtClean="0"/>
              <a:t>= P(T</a:t>
            </a:r>
            <a:r>
              <a:rPr lang="en-US" baseline="-25000" dirty="0" smtClean="0"/>
              <a:t>1</a:t>
            </a:r>
            <a:r>
              <a:rPr lang="en-US" dirty="0" smtClean="0"/>
              <a:t>=FP) + P(T</a:t>
            </a:r>
            <a:r>
              <a:rPr lang="en-US" baseline="-25000" dirty="0" smtClean="0"/>
              <a:t>2</a:t>
            </a:r>
            <a:r>
              <a:rPr lang="en-US" dirty="0" smtClean="0"/>
              <a:t>=FP) – P(T</a:t>
            </a:r>
            <a:r>
              <a:rPr lang="en-US" baseline="-25000" dirty="0" smtClean="0"/>
              <a:t>1</a:t>
            </a:r>
            <a:r>
              <a:rPr lang="en-US" dirty="0" smtClean="0"/>
              <a:t>=FP and T</a:t>
            </a:r>
            <a:r>
              <a:rPr lang="en-US" baseline="-25000" dirty="0" smtClean="0"/>
              <a:t>2</a:t>
            </a:r>
            <a:r>
              <a:rPr lang="en-US" dirty="0" smtClean="0"/>
              <a:t>=FP)</a:t>
            </a:r>
          </a:p>
          <a:p>
            <a:pPr marL="0" indent="0">
              <a:buNone/>
            </a:pPr>
            <a:r>
              <a:rPr lang="en-US" dirty="0"/>
              <a:t>= 0.05/2    +   0.05/2    - 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6600"/>
                </a:solidFill>
              </a:rPr>
              <a:t>?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4457318"/>
            <a:ext cx="852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are </a:t>
            </a:r>
            <a:r>
              <a:rPr lang="en-US" sz="2800" i="1" dirty="0" smtClean="0"/>
              <a:t>disjoint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6600"/>
                </a:solidFill>
              </a:rPr>
              <a:t>?=0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FWER = 0.05</a:t>
            </a:r>
          </a:p>
          <a:p>
            <a:endParaRPr lang="en-US" sz="2800" dirty="0"/>
          </a:p>
          <a:p>
            <a:r>
              <a:rPr lang="en-US" sz="2800" dirty="0"/>
              <a:t>If T</a:t>
            </a:r>
            <a:r>
              <a:rPr lang="en-US" sz="2800" baseline="-25000" dirty="0"/>
              <a:t>1</a:t>
            </a:r>
            <a:r>
              <a:rPr lang="en-US" sz="2800" dirty="0"/>
              <a:t> and T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 smtClean="0"/>
              <a:t>are </a:t>
            </a:r>
            <a:r>
              <a:rPr lang="en-US" sz="2800" i="1" dirty="0" smtClean="0">
                <a:solidFill>
                  <a:srgbClr val="000000"/>
                </a:solidFill>
              </a:rPr>
              <a:t>the same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>
                <a:solidFill>
                  <a:srgbClr val="FF6600"/>
                </a:solidFill>
              </a:rPr>
              <a:t>?=0.05/2</a:t>
            </a:r>
          </a:p>
          <a:p>
            <a:r>
              <a:rPr lang="en-US" sz="2800" dirty="0" smtClean="0"/>
              <a:t>FWER = 0.05/2 = 0.025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57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those p-values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27115"/>
              </p:ext>
            </p:extLst>
          </p:nvPr>
        </p:nvGraphicFramePr>
        <p:xfrm>
          <a:off x="56440" y="2118610"/>
          <a:ext cx="8988780" cy="520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</a:tblGrid>
              <a:tr h="5201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0.042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0.019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0.030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0.017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0.024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01824"/>
              </p:ext>
            </p:extLst>
          </p:nvPr>
        </p:nvGraphicFramePr>
        <p:xfrm>
          <a:off x="56440" y="3936114"/>
          <a:ext cx="8988780" cy="520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  <a:gridCol w="898878"/>
              </a:tblGrid>
              <a:tr h="5201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0.042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4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0.019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0.030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0.017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0.024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440" y="1425226"/>
            <a:ext cx="275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PCER = 0.05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440" y="3001679"/>
            <a:ext cx="584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FWER </a:t>
            </a:r>
            <a:r>
              <a:rPr lang="en-US" sz="2800" u="sng" dirty="0" smtClean="0"/>
              <a:t>&lt;</a:t>
            </a:r>
            <a:r>
              <a:rPr lang="en-US" sz="2800" dirty="0" smtClean="0"/>
              <a:t> 0.05 via </a:t>
            </a:r>
            <a:r>
              <a:rPr lang="en-US" sz="2800" dirty="0" err="1" smtClean="0"/>
              <a:t>Bonferroni</a:t>
            </a:r>
            <a:endParaRPr lang="en-US" sz="2800" dirty="0" smtClean="0"/>
          </a:p>
          <a:p>
            <a:r>
              <a:rPr lang="en-US" sz="2800" dirty="0" smtClean="0"/>
              <a:t>PCER = 0.05/10 = 0.005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773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Type I error overview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Whole brain </a:t>
            </a:r>
            <a:r>
              <a:rPr lang="en-US" dirty="0" err="1" smtClean="0">
                <a:solidFill>
                  <a:srgbClr val="BFBFBF"/>
                </a:solidFill>
              </a:rPr>
              <a:t>thresholding</a:t>
            </a:r>
            <a:r>
              <a:rPr lang="en-US" dirty="0" smtClean="0">
                <a:solidFill>
                  <a:srgbClr val="BFBFBF"/>
                </a:solidFill>
              </a:rPr>
              <a:t> options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What type of error rate control should we have?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What statistic should we use?</a:t>
            </a:r>
          </a:p>
          <a:p>
            <a:r>
              <a:rPr lang="en-US" dirty="0" smtClean="0"/>
              <a:t>Family-wise error control</a:t>
            </a:r>
          </a:p>
          <a:p>
            <a:pPr lvl="1"/>
            <a:r>
              <a:rPr lang="en-US" dirty="0" err="1" smtClean="0">
                <a:solidFill>
                  <a:srgbClr val="BFBFBF"/>
                </a:solidFill>
              </a:rPr>
              <a:t>Bonferroni</a:t>
            </a:r>
            <a:endParaRPr lang="en-US" dirty="0" smtClean="0">
              <a:solidFill>
                <a:srgbClr val="BFBFBF"/>
              </a:solidFill>
            </a:endParaRPr>
          </a:p>
          <a:p>
            <a:pPr lvl="1"/>
            <a:r>
              <a:rPr lang="en-US" dirty="0" smtClean="0"/>
              <a:t>Maximum T</a:t>
            </a:r>
          </a:p>
          <a:p>
            <a:pPr lvl="2"/>
            <a:r>
              <a:rPr lang="en-US" dirty="0" smtClean="0"/>
              <a:t>Random field theory (parametric)</a:t>
            </a:r>
          </a:p>
          <a:p>
            <a:pPr lvl="2"/>
            <a:r>
              <a:rPr lang="en-US" dirty="0" smtClean="0"/>
              <a:t>Permutation tests (nonparametric)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Cluster failure!! </a:t>
            </a:r>
          </a:p>
        </p:txBody>
      </p:sp>
    </p:spTree>
    <p:extLst>
      <p:ext uri="{BB962C8B-B14F-4D97-AF65-F5344CB8AC3E}">
        <p14:creationId xmlns:p14="http://schemas.microsoft.com/office/powerpoint/2010/main" val="9494833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“Maximum”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</a:t>
            </a:r>
            <a:r>
              <a:rPr lang="en-US" dirty="0"/>
              <a:t>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does P(Max{X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}) look like? </a:t>
            </a:r>
          </a:p>
        </p:txBody>
      </p:sp>
      <p:pic>
        <p:nvPicPr>
          <p:cNvPr id="6" name="Picture 5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971801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971801"/>
            <a:ext cx="4572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“Maximum”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</a:t>
            </a:r>
            <a:r>
              <a:rPr lang="en-US" dirty="0"/>
              <a:t>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does P(Max{X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}) look like? </a:t>
            </a:r>
          </a:p>
        </p:txBody>
      </p:sp>
    </p:spTree>
    <p:extLst>
      <p:ext uri="{BB962C8B-B14F-4D97-AF65-F5344CB8AC3E}">
        <p14:creationId xmlns:p14="http://schemas.microsoft.com/office/powerpoint/2010/main" val="132244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971801"/>
            <a:ext cx="4572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“Maximum”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</a:t>
            </a:r>
            <a:r>
              <a:rPr lang="en-US" dirty="0"/>
              <a:t>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does P(Max{X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}) look like? </a:t>
            </a:r>
          </a:p>
        </p:txBody>
      </p:sp>
      <p:pic>
        <p:nvPicPr>
          <p:cNvPr id="11" name="Picture 10" descr="f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34" y="2949389"/>
            <a:ext cx="3657600" cy="3657600"/>
          </a:xfrm>
          <a:prstGeom prst="rect">
            <a:avLst/>
          </a:prstGeom>
        </p:spPr>
      </p:pic>
      <p:sp>
        <p:nvSpPr>
          <p:cNvPr id="19" name="Multiply 18"/>
          <p:cNvSpPr/>
          <p:nvPr/>
        </p:nvSpPr>
        <p:spPr>
          <a:xfrm>
            <a:off x="2642982" y="4130038"/>
            <a:ext cx="332452" cy="269607"/>
          </a:xfrm>
          <a:prstGeom prst="mathMultiply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74386" y="4288861"/>
            <a:ext cx="3955065" cy="1236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34" y="2949389"/>
            <a:ext cx="3657600" cy="3657600"/>
          </a:xfrm>
          <a:prstGeom prst="rect">
            <a:avLst/>
          </a:prstGeom>
        </p:spPr>
      </p:pic>
      <p:pic>
        <p:nvPicPr>
          <p:cNvPr id="7" name="Picture 6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971801"/>
            <a:ext cx="4572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“Maximum”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</a:t>
            </a:r>
            <a:r>
              <a:rPr lang="en-US" dirty="0"/>
              <a:t>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does P(Max{X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}) look like?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70097" y="4663001"/>
            <a:ext cx="3955065" cy="988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2346814" y="4528197"/>
            <a:ext cx="332452" cy="269607"/>
          </a:xfrm>
          <a:prstGeom prst="mathMultiply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34" y="2949389"/>
            <a:ext cx="3657600" cy="3657600"/>
          </a:xfrm>
          <a:prstGeom prst="rect">
            <a:avLst/>
          </a:prstGeom>
        </p:spPr>
      </p:pic>
      <p:pic>
        <p:nvPicPr>
          <p:cNvPr id="7" name="Picture 6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971801"/>
            <a:ext cx="4572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“Maximum”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</a:t>
            </a:r>
            <a:r>
              <a:rPr lang="en-US" dirty="0"/>
              <a:t>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does P(Max{X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}) look like?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26883" y="4448715"/>
            <a:ext cx="4298279" cy="1202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1989839" y="4264841"/>
            <a:ext cx="332452" cy="269607"/>
          </a:xfrm>
          <a:prstGeom prst="mathMultiply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34" y="2949389"/>
            <a:ext cx="3657600" cy="3657600"/>
          </a:xfrm>
          <a:prstGeom prst="rect">
            <a:avLst/>
          </a:prstGeom>
        </p:spPr>
      </p:pic>
      <p:pic>
        <p:nvPicPr>
          <p:cNvPr id="7" name="Picture 6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971801"/>
            <a:ext cx="4572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“Maximum”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</a:t>
            </a:r>
            <a:r>
              <a:rPr lang="en-US" dirty="0"/>
              <a:t>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does P(Max{X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}) look like?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18453" y="4628219"/>
            <a:ext cx="4368047" cy="1023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1697801" y="4445000"/>
            <a:ext cx="332452" cy="269607"/>
          </a:xfrm>
          <a:prstGeom prst="mathMultiply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en-US" dirty="0" smtClean="0"/>
              <a:t>What does the 5% cutoff imply?</a:t>
            </a:r>
            <a:endParaRPr lang="en-US" dirty="0"/>
          </a:p>
        </p:txBody>
      </p:sp>
      <p:pic>
        <p:nvPicPr>
          <p:cNvPr id="6" name="Picture 5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7" y="1417638"/>
            <a:ext cx="7247466" cy="483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888" y="5943894"/>
            <a:ext cx="884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If the null is true, we’ll have a false positive 5% of the time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595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34" y="2949389"/>
            <a:ext cx="3657600" cy="3657600"/>
          </a:xfrm>
          <a:prstGeom prst="rect">
            <a:avLst/>
          </a:prstGeom>
        </p:spPr>
      </p:pic>
      <p:pic>
        <p:nvPicPr>
          <p:cNvPr id="7" name="Picture 6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971801"/>
            <a:ext cx="4572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“Maximum”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</a:t>
            </a:r>
            <a:r>
              <a:rPr lang="en-US" dirty="0"/>
              <a:t>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does P(Max{X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}) look like? </a:t>
            </a:r>
          </a:p>
        </p:txBody>
      </p:sp>
    </p:spTree>
    <p:extLst>
      <p:ext uri="{BB962C8B-B14F-4D97-AF65-F5344CB8AC3E}">
        <p14:creationId xmlns:p14="http://schemas.microsoft.com/office/powerpoint/2010/main" val="195888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34" y="2949389"/>
            <a:ext cx="3657600" cy="3657600"/>
          </a:xfrm>
          <a:prstGeom prst="rect">
            <a:avLst/>
          </a:prstGeom>
        </p:spPr>
      </p:pic>
      <p:pic>
        <p:nvPicPr>
          <p:cNvPr id="7" name="Picture 6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971801"/>
            <a:ext cx="4572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“Maximum”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</a:t>
            </a:r>
            <a:r>
              <a:rPr lang="en-US" dirty="0"/>
              <a:t>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does P(Max{X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}) look like? </a:t>
            </a:r>
          </a:p>
        </p:txBody>
      </p:sp>
    </p:spTree>
    <p:extLst>
      <p:ext uri="{BB962C8B-B14F-4D97-AF65-F5344CB8AC3E}">
        <p14:creationId xmlns:p14="http://schemas.microsoft.com/office/powerpoint/2010/main" val="349063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 me what FWER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Another way to control all tests</a:t>
            </a:r>
            <a:endParaRPr lang="en-US" dirty="0"/>
          </a:p>
        </p:txBody>
      </p:sp>
      <p:pic>
        <p:nvPicPr>
          <p:cNvPr id="8" name="Picture 7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" y="1386030"/>
            <a:ext cx="7315200" cy="5486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486419" y="3795160"/>
            <a:ext cx="6572714" cy="14431"/>
          </a:xfrm>
          <a:prstGeom prst="line">
            <a:avLst/>
          </a:prstGeom>
          <a:ln w="38100" cmpd="sng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Another way to control all tests</a:t>
            </a:r>
            <a:endParaRPr lang="en-US" dirty="0"/>
          </a:p>
        </p:txBody>
      </p:sp>
      <p:pic>
        <p:nvPicPr>
          <p:cNvPr id="8" name="Picture 7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" y="1386030"/>
            <a:ext cx="7315200" cy="5486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486419" y="2813900"/>
            <a:ext cx="6572714" cy="14431"/>
          </a:xfrm>
          <a:prstGeom prst="line">
            <a:avLst/>
          </a:prstGeom>
          <a:ln w="38100" cmpd="sng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8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Another way to control all tests</a:t>
            </a:r>
            <a:endParaRPr lang="en-US" dirty="0"/>
          </a:p>
        </p:txBody>
      </p:sp>
      <p:pic>
        <p:nvPicPr>
          <p:cNvPr id="8" name="Picture 7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" y="1386030"/>
            <a:ext cx="7315200" cy="5486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486419" y="2135676"/>
            <a:ext cx="6572714" cy="14431"/>
          </a:xfrm>
          <a:prstGeom prst="line">
            <a:avLst/>
          </a:prstGeom>
          <a:ln w="38100" cmpd="sng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Another way to control all tests</a:t>
            </a:r>
            <a:endParaRPr lang="en-US" dirty="0"/>
          </a:p>
        </p:txBody>
      </p:sp>
      <p:pic>
        <p:nvPicPr>
          <p:cNvPr id="8" name="Picture 7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" y="1386030"/>
            <a:ext cx="7315200" cy="5486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486419" y="2135676"/>
            <a:ext cx="6572714" cy="14431"/>
          </a:xfrm>
          <a:prstGeom prst="line">
            <a:avLst/>
          </a:prstGeom>
          <a:ln w="38100" cmpd="sng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5-Point Star 2"/>
          <p:cNvSpPr/>
          <p:nvPr/>
        </p:nvSpPr>
        <p:spPr>
          <a:xfrm>
            <a:off x="5445125" y="1975482"/>
            <a:ext cx="571500" cy="516893"/>
          </a:xfrm>
          <a:prstGeom prst="star5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</a:t>
            </a:r>
            <a:r>
              <a:rPr lang="en-US" dirty="0" err="1" smtClean="0"/>
              <a:t>vs</a:t>
            </a:r>
            <a:r>
              <a:rPr lang="en-US" dirty="0" smtClean="0"/>
              <a:t> Nonparametric Inference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07246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Parametric</a:t>
            </a:r>
          </a:p>
          <a:p>
            <a:pPr lvl="1"/>
            <a:r>
              <a:rPr lang="en-US" dirty="0" smtClean="0"/>
              <a:t>You have an equation for the distribution function</a:t>
            </a:r>
          </a:p>
          <a:p>
            <a:pPr lvl="1"/>
            <a:endParaRPr lang="en-US" dirty="0"/>
          </a:p>
          <a:p>
            <a:r>
              <a:rPr lang="en-US" dirty="0" smtClean="0"/>
              <a:t>Nonparametric</a:t>
            </a:r>
          </a:p>
          <a:p>
            <a:pPr lvl="1"/>
            <a:r>
              <a:rPr lang="en-US" dirty="0" smtClean="0"/>
              <a:t>Fewer assumptions</a:t>
            </a:r>
          </a:p>
          <a:p>
            <a:pPr lvl="1"/>
            <a:r>
              <a:rPr lang="en-US" dirty="0" smtClean="0"/>
              <a:t>Use your data to generate the null (permutations)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66" y="1267177"/>
            <a:ext cx="4572000" cy="2743200"/>
          </a:xfrm>
          <a:prstGeom prst="rect">
            <a:avLst/>
          </a:prstGeom>
        </p:spPr>
      </p:pic>
      <p:pic>
        <p:nvPicPr>
          <p:cNvPr id="10" name="Picture 9" descr="f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66" y="4145845"/>
            <a:ext cx="45720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50803" y="6283981"/>
            <a:ext cx="93387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To control FWER, we’ll use a Max T distribution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FWER – Random Field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approach to controlling false positives</a:t>
            </a:r>
          </a:p>
          <a:p>
            <a:pPr lvl="1"/>
            <a:r>
              <a:rPr lang="en-US" dirty="0" smtClean="0"/>
              <a:t>Parametric = there’s an equation that will spit out the p-value</a:t>
            </a:r>
          </a:p>
          <a:p>
            <a:r>
              <a:rPr lang="en-US" dirty="0" smtClean="0"/>
              <a:t>Beyond the scope of this course</a:t>
            </a:r>
          </a:p>
          <a:p>
            <a:endParaRPr lang="en-US" dirty="0"/>
          </a:p>
          <a:p>
            <a:r>
              <a:rPr lang="en-US" dirty="0" smtClean="0"/>
              <a:t>Tends to be as conservative as </a:t>
            </a:r>
            <a:r>
              <a:rPr lang="en-US" dirty="0" err="1" smtClean="0"/>
              <a:t>Bonferroni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89412"/>
            <a:ext cx="8229600" cy="32571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FWER – Random Field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approach to controlling false positives</a:t>
            </a:r>
          </a:p>
          <a:p>
            <a:pPr lvl="1"/>
            <a:r>
              <a:rPr lang="en-US" dirty="0" smtClean="0"/>
              <a:t>Parametric = there’s an equation that will spit out the p-value</a:t>
            </a:r>
          </a:p>
          <a:p>
            <a:r>
              <a:rPr lang="en-US" dirty="0" smtClean="0"/>
              <a:t>Beyond the scope of this course</a:t>
            </a:r>
          </a:p>
          <a:p>
            <a:endParaRPr lang="en-US" dirty="0"/>
          </a:p>
          <a:p>
            <a:r>
              <a:rPr lang="en-US" dirty="0" smtClean="0"/>
              <a:t>Tends to be as conservative as </a:t>
            </a:r>
            <a:r>
              <a:rPr lang="en-US" dirty="0" err="1" smtClean="0"/>
              <a:t>Bonferroni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630706"/>
            <a:ext cx="8229600" cy="231588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1100 total voxels</a:t>
            </a:r>
          </a:p>
          <a:p>
            <a:pPr eaLnBrk="1" hangingPunct="1"/>
            <a:r>
              <a:rPr lang="en-US">
                <a:latin typeface="Calibri" charset="0"/>
              </a:rPr>
              <a:t>100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</a:t>
            </a:r>
            <a:r>
              <a:rPr lang="el-GR">
                <a:latin typeface="Calibri" charset="0"/>
                <a:cs typeface="Arial" charset="0"/>
              </a:rPr>
              <a:t>Δ</a:t>
            </a:r>
            <a:r>
              <a:rPr lang="en-US">
                <a:latin typeface="Calibri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>
                <a:latin typeface="Calibri" charset="0"/>
              </a:rPr>
              <a:t>80% power -&gt; 80 voxels detected</a:t>
            </a:r>
          </a:p>
          <a:p>
            <a:pPr eaLnBrk="1" hangingPunct="1"/>
            <a:r>
              <a:rPr lang="en-US">
                <a:latin typeface="Calibri" charset="0"/>
              </a:rPr>
              <a:t>1000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=0</a:t>
            </a:r>
          </a:p>
          <a:p>
            <a:pPr lvl="1" eaLnBrk="1" hangingPunct="1"/>
            <a:r>
              <a:rPr lang="en-US">
                <a:latin typeface="Calibri" charset="0"/>
              </a:rPr>
              <a:t>5%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331927"/>
            <a:ext cx="8001000" cy="297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88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FWER – Random Field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approach to controlling false positives</a:t>
            </a:r>
          </a:p>
          <a:p>
            <a:pPr lvl="1"/>
            <a:r>
              <a:rPr lang="en-US" dirty="0" smtClean="0"/>
              <a:t>Parametric = there’s an equation that will spit out the p-value</a:t>
            </a:r>
          </a:p>
          <a:p>
            <a:endParaRPr lang="en-US" dirty="0"/>
          </a:p>
          <a:p>
            <a:r>
              <a:rPr lang="en-US" dirty="0" err="1" smtClean="0"/>
              <a:t>Voxelwise</a:t>
            </a:r>
            <a:r>
              <a:rPr lang="en-US" dirty="0" smtClean="0"/>
              <a:t> version tends to be as conservative as </a:t>
            </a:r>
            <a:r>
              <a:rPr lang="en-US" dirty="0" err="1" smtClean="0"/>
              <a:t>Bonferroni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1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38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FWER with </a:t>
            </a:r>
            <a:r>
              <a:rPr lang="en-US" dirty="0" smtClean="0"/>
              <a:t>max statistic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7772400" cy="460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FWER &amp; distribution of maximum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i="1" baseline="300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		FWER	= P(FWE)</a:t>
            </a:r>
            <a:br>
              <a:rPr lang="en-US" sz="2400" smtClean="0"/>
            </a:br>
            <a:r>
              <a:rPr lang="en-US" sz="2400" smtClean="0"/>
              <a:t>		= P(One or more voxels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		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smtClean="0"/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100(1-</a:t>
            </a:r>
            <a:r>
              <a:rPr lang="en-US" sz="2800" smtClean="0">
                <a:sym typeface="Symbol" charset="0"/>
              </a:rPr>
              <a:t>)%ile of </a:t>
            </a:r>
            <a:r>
              <a:rPr lang="en-US" sz="2800" smtClean="0"/>
              <a:t>max dist</a:t>
            </a:r>
            <a:r>
              <a:rPr lang="en-US" sz="2800" i="1" baseline="30000" smtClean="0"/>
              <a:t>n</a:t>
            </a:r>
            <a:r>
              <a:rPr lang="en-US" sz="2800" smtClean="0"/>
              <a:t> controls FWER</a:t>
            </a:r>
            <a:endParaRPr lang="en-US" sz="2800" smtClean="0">
              <a:sym typeface="Symbol" charset="0"/>
            </a:endParaRPr>
          </a:p>
          <a:p>
            <a:pPr lvl="1" algn="ctr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FWER 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baseline="-25000" smtClean="0">
                <a:sym typeface="Symbol" charset="0"/>
              </a:rPr>
              <a:t>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 </a:t>
            </a:r>
            <a:r>
              <a:rPr lang="en-US" sz="2400" smtClean="0">
                <a:sym typeface="Symbol" charset="0"/>
              </a:rPr>
              <a:t> </a:t>
            </a:r>
            <a:r>
              <a:rPr lang="en-US" sz="2400" i="1" smtClean="0">
                <a:sym typeface="Symbol" charset="0"/>
              </a:rPr>
              <a:t></a:t>
            </a:r>
            <a:endParaRPr lang="en-US" sz="2400" smtClean="0"/>
          </a:p>
          <a:p>
            <a:pPr lvl="1" eaLnBrk="1" hangingPunct="1"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eaLnBrk="1" hangingPunct="1">
              <a:buFontTx/>
              <a:buChar char="-"/>
              <a:tabLst>
                <a:tab pos="1541463" algn="l"/>
                <a:tab pos="2568575" algn="l"/>
              </a:tabLst>
              <a:defRPr/>
            </a:pPr>
            <a:endParaRPr lang="en-US" sz="900" smtClean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502150" y="5943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1">
                <a:latin typeface="Times New Roman" charset="0"/>
              </a:rPr>
              <a:t>u</a:t>
            </a:r>
            <a:r>
              <a:rPr lang="en-US" baseline="-25000">
                <a:latin typeface="Times New Roman" charset="0"/>
                <a:sym typeface="Symbol" charset="0"/>
              </a:rPr>
              <a:t></a:t>
            </a:r>
          </a:p>
        </p:txBody>
      </p:sp>
      <p:grpSp>
        <p:nvGrpSpPr>
          <p:cNvPr id="56324" name="Group 7"/>
          <p:cNvGrpSpPr>
            <a:grpSpLocks/>
          </p:cNvGrpSpPr>
          <p:nvPr/>
        </p:nvGrpSpPr>
        <p:grpSpPr bwMode="auto">
          <a:xfrm>
            <a:off x="2735263" y="4782202"/>
            <a:ext cx="4025900" cy="1333499"/>
            <a:chOff x="1723" y="3246"/>
            <a:chExt cx="2536" cy="840"/>
          </a:xfrm>
        </p:grpSpPr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1723" y="3246"/>
              <a:ext cx="2368" cy="839"/>
            </a:xfrm>
            <a:custGeom>
              <a:avLst/>
              <a:gdLst>
                <a:gd name="T0" fmla="*/ 0 w 2368"/>
                <a:gd name="T1" fmla="*/ 822 h 839"/>
                <a:gd name="T2" fmla="*/ 352 w 2368"/>
                <a:gd name="T3" fmla="*/ 807 h 839"/>
                <a:gd name="T4" fmla="*/ 546 w 2368"/>
                <a:gd name="T5" fmla="*/ 627 h 839"/>
                <a:gd name="T6" fmla="*/ 659 w 2368"/>
                <a:gd name="T7" fmla="*/ 156 h 839"/>
                <a:gd name="T8" fmla="*/ 793 w 2368"/>
                <a:gd name="T9" fmla="*/ 14 h 839"/>
                <a:gd name="T10" fmla="*/ 898 w 2368"/>
                <a:gd name="T11" fmla="*/ 74 h 839"/>
                <a:gd name="T12" fmla="*/ 980 w 2368"/>
                <a:gd name="T13" fmla="*/ 268 h 839"/>
                <a:gd name="T14" fmla="*/ 1152 w 2368"/>
                <a:gd name="T15" fmla="*/ 448 h 839"/>
                <a:gd name="T16" fmla="*/ 1609 w 2368"/>
                <a:gd name="T17" fmla="*/ 687 h 839"/>
                <a:gd name="T18" fmla="*/ 2042 w 2368"/>
                <a:gd name="T19" fmla="*/ 770 h 839"/>
                <a:gd name="T20" fmla="*/ 2319 w 2368"/>
                <a:gd name="T21" fmla="*/ 777 h 839"/>
                <a:gd name="T22" fmla="*/ 2334 w 2368"/>
                <a:gd name="T23" fmla="*/ 822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68" h="839">
                  <a:moveTo>
                    <a:pt x="0" y="822"/>
                  </a:moveTo>
                  <a:cubicBezTo>
                    <a:pt x="130" y="830"/>
                    <a:pt x="261" y="839"/>
                    <a:pt x="352" y="807"/>
                  </a:cubicBezTo>
                  <a:cubicBezTo>
                    <a:pt x="443" y="775"/>
                    <a:pt x="495" y="735"/>
                    <a:pt x="546" y="627"/>
                  </a:cubicBezTo>
                  <a:cubicBezTo>
                    <a:pt x="597" y="519"/>
                    <a:pt x="618" y="258"/>
                    <a:pt x="659" y="156"/>
                  </a:cubicBezTo>
                  <a:cubicBezTo>
                    <a:pt x="700" y="54"/>
                    <a:pt x="753" y="28"/>
                    <a:pt x="793" y="14"/>
                  </a:cubicBezTo>
                  <a:cubicBezTo>
                    <a:pt x="833" y="0"/>
                    <a:pt x="867" y="32"/>
                    <a:pt x="898" y="74"/>
                  </a:cubicBezTo>
                  <a:cubicBezTo>
                    <a:pt x="929" y="116"/>
                    <a:pt x="938" y="206"/>
                    <a:pt x="980" y="268"/>
                  </a:cubicBezTo>
                  <a:cubicBezTo>
                    <a:pt x="1022" y="330"/>
                    <a:pt x="1047" y="378"/>
                    <a:pt x="1152" y="448"/>
                  </a:cubicBezTo>
                  <a:cubicBezTo>
                    <a:pt x="1257" y="518"/>
                    <a:pt x="1461" y="633"/>
                    <a:pt x="1609" y="687"/>
                  </a:cubicBezTo>
                  <a:cubicBezTo>
                    <a:pt x="1757" y="741"/>
                    <a:pt x="1924" y="755"/>
                    <a:pt x="2042" y="770"/>
                  </a:cubicBezTo>
                  <a:cubicBezTo>
                    <a:pt x="2160" y="785"/>
                    <a:pt x="2270" y="768"/>
                    <a:pt x="2319" y="777"/>
                  </a:cubicBezTo>
                  <a:cubicBezTo>
                    <a:pt x="2368" y="786"/>
                    <a:pt x="2332" y="810"/>
                    <a:pt x="2334" y="822"/>
                  </a:cubicBezTo>
                </a:path>
              </a:pathLst>
            </a:cu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2950" y="3727"/>
              <a:ext cx="1309" cy="359"/>
            </a:xfrm>
            <a:custGeom>
              <a:avLst/>
              <a:gdLst>
                <a:gd name="T0" fmla="*/ 0 w 1309"/>
                <a:gd name="T1" fmla="*/ 343 h 352"/>
                <a:gd name="T2" fmla="*/ 1122 w 1309"/>
                <a:gd name="T3" fmla="*/ 343 h 352"/>
                <a:gd name="T4" fmla="*/ 1122 w 1309"/>
                <a:gd name="T5" fmla="*/ 291 h 352"/>
                <a:gd name="T6" fmla="*/ 905 w 1309"/>
                <a:gd name="T7" fmla="*/ 298 h 352"/>
                <a:gd name="T8" fmla="*/ 643 w 1309"/>
                <a:gd name="T9" fmla="*/ 261 h 352"/>
                <a:gd name="T10" fmla="*/ 344 w 1309"/>
                <a:gd name="T11" fmla="*/ 193 h 352"/>
                <a:gd name="T12" fmla="*/ 172 w 1309"/>
                <a:gd name="T13" fmla="*/ 119 h 352"/>
                <a:gd name="T14" fmla="*/ 45 w 1309"/>
                <a:gd name="T15" fmla="*/ 36 h 352"/>
                <a:gd name="T16" fmla="*/ 45 w 1309"/>
                <a:gd name="T17" fmla="*/ 33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9" h="352">
                  <a:moveTo>
                    <a:pt x="0" y="343"/>
                  </a:moveTo>
                  <a:cubicBezTo>
                    <a:pt x="467" y="347"/>
                    <a:pt x="935" y="352"/>
                    <a:pt x="1122" y="343"/>
                  </a:cubicBezTo>
                  <a:cubicBezTo>
                    <a:pt x="1309" y="334"/>
                    <a:pt x="1158" y="298"/>
                    <a:pt x="1122" y="291"/>
                  </a:cubicBezTo>
                  <a:cubicBezTo>
                    <a:pt x="1086" y="284"/>
                    <a:pt x="985" y="303"/>
                    <a:pt x="905" y="298"/>
                  </a:cubicBezTo>
                  <a:cubicBezTo>
                    <a:pt x="825" y="293"/>
                    <a:pt x="737" y="279"/>
                    <a:pt x="643" y="261"/>
                  </a:cubicBezTo>
                  <a:cubicBezTo>
                    <a:pt x="549" y="243"/>
                    <a:pt x="422" y="217"/>
                    <a:pt x="344" y="193"/>
                  </a:cubicBezTo>
                  <a:cubicBezTo>
                    <a:pt x="266" y="169"/>
                    <a:pt x="222" y="145"/>
                    <a:pt x="172" y="119"/>
                  </a:cubicBezTo>
                  <a:cubicBezTo>
                    <a:pt x="122" y="93"/>
                    <a:pt x="66" y="0"/>
                    <a:pt x="45" y="36"/>
                  </a:cubicBezTo>
                  <a:cubicBezTo>
                    <a:pt x="24" y="72"/>
                    <a:pt x="34" y="203"/>
                    <a:pt x="45" y="335"/>
                  </a:cubicBezTo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3009" y="3783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Times New Roman" charset="0"/>
                  <a:sym typeface="Symbol" charset="0"/>
                </a:rPr>
                <a:t>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V="1">
              <a:off x="2992" y="3268"/>
              <a:ext cx="0" cy="7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735" y="4077"/>
              <a:ext cx="2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85800" y="2166471"/>
            <a:ext cx="8099612" cy="440764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38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FWER with </a:t>
            </a:r>
            <a:r>
              <a:rPr lang="en-US" dirty="0" smtClean="0"/>
              <a:t>max statistic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7772400" cy="460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FWER &amp; distribution of maximum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i="1" baseline="300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		FWER	= P(FWE)</a:t>
            </a:r>
            <a:br>
              <a:rPr lang="en-US" sz="2400" smtClean="0"/>
            </a:br>
            <a:r>
              <a:rPr lang="en-US" sz="2400" smtClean="0"/>
              <a:t>		= P(One or more voxels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		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smtClean="0"/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100(1-</a:t>
            </a:r>
            <a:r>
              <a:rPr lang="en-US" sz="2800" smtClean="0">
                <a:sym typeface="Symbol" charset="0"/>
              </a:rPr>
              <a:t>)%ile of </a:t>
            </a:r>
            <a:r>
              <a:rPr lang="en-US" sz="2800" smtClean="0"/>
              <a:t>max dist</a:t>
            </a:r>
            <a:r>
              <a:rPr lang="en-US" sz="2800" i="1" baseline="30000" smtClean="0"/>
              <a:t>n</a:t>
            </a:r>
            <a:r>
              <a:rPr lang="en-US" sz="2800" smtClean="0"/>
              <a:t> controls FWER</a:t>
            </a:r>
            <a:endParaRPr lang="en-US" sz="2800" smtClean="0">
              <a:sym typeface="Symbol" charset="0"/>
            </a:endParaRPr>
          </a:p>
          <a:p>
            <a:pPr lvl="1" algn="ctr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FWER 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baseline="-25000" smtClean="0">
                <a:sym typeface="Symbol" charset="0"/>
              </a:rPr>
              <a:t>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 </a:t>
            </a:r>
            <a:r>
              <a:rPr lang="en-US" sz="2400" smtClean="0">
                <a:sym typeface="Symbol" charset="0"/>
              </a:rPr>
              <a:t> </a:t>
            </a:r>
            <a:r>
              <a:rPr lang="en-US" sz="2400" i="1" smtClean="0">
                <a:sym typeface="Symbol" charset="0"/>
              </a:rPr>
              <a:t></a:t>
            </a:r>
            <a:endParaRPr lang="en-US" sz="2400" smtClean="0"/>
          </a:p>
          <a:p>
            <a:pPr lvl="1" eaLnBrk="1" hangingPunct="1"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eaLnBrk="1" hangingPunct="1">
              <a:buFontTx/>
              <a:buChar char="-"/>
              <a:tabLst>
                <a:tab pos="1541463" algn="l"/>
                <a:tab pos="2568575" algn="l"/>
              </a:tabLst>
              <a:defRPr/>
            </a:pPr>
            <a:endParaRPr lang="en-US" sz="900" smtClean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502150" y="5943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1">
                <a:latin typeface="Times New Roman" charset="0"/>
              </a:rPr>
              <a:t>u</a:t>
            </a:r>
            <a:r>
              <a:rPr lang="en-US" baseline="-25000">
                <a:latin typeface="Times New Roman" charset="0"/>
                <a:sym typeface="Symbol" charset="0"/>
              </a:rPr>
              <a:t></a:t>
            </a:r>
          </a:p>
        </p:txBody>
      </p:sp>
      <p:grpSp>
        <p:nvGrpSpPr>
          <p:cNvPr id="56324" name="Group 7"/>
          <p:cNvGrpSpPr>
            <a:grpSpLocks/>
          </p:cNvGrpSpPr>
          <p:nvPr/>
        </p:nvGrpSpPr>
        <p:grpSpPr bwMode="auto">
          <a:xfrm>
            <a:off x="2735263" y="4782202"/>
            <a:ext cx="4025900" cy="1333499"/>
            <a:chOff x="1723" y="3246"/>
            <a:chExt cx="2536" cy="840"/>
          </a:xfrm>
        </p:grpSpPr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1723" y="3246"/>
              <a:ext cx="2368" cy="839"/>
            </a:xfrm>
            <a:custGeom>
              <a:avLst/>
              <a:gdLst>
                <a:gd name="T0" fmla="*/ 0 w 2368"/>
                <a:gd name="T1" fmla="*/ 822 h 839"/>
                <a:gd name="T2" fmla="*/ 352 w 2368"/>
                <a:gd name="T3" fmla="*/ 807 h 839"/>
                <a:gd name="T4" fmla="*/ 546 w 2368"/>
                <a:gd name="T5" fmla="*/ 627 h 839"/>
                <a:gd name="T6" fmla="*/ 659 w 2368"/>
                <a:gd name="T7" fmla="*/ 156 h 839"/>
                <a:gd name="T8" fmla="*/ 793 w 2368"/>
                <a:gd name="T9" fmla="*/ 14 h 839"/>
                <a:gd name="T10" fmla="*/ 898 w 2368"/>
                <a:gd name="T11" fmla="*/ 74 h 839"/>
                <a:gd name="T12" fmla="*/ 980 w 2368"/>
                <a:gd name="T13" fmla="*/ 268 h 839"/>
                <a:gd name="T14" fmla="*/ 1152 w 2368"/>
                <a:gd name="T15" fmla="*/ 448 h 839"/>
                <a:gd name="T16" fmla="*/ 1609 w 2368"/>
                <a:gd name="T17" fmla="*/ 687 h 839"/>
                <a:gd name="T18" fmla="*/ 2042 w 2368"/>
                <a:gd name="T19" fmla="*/ 770 h 839"/>
                <a:gd name="T20" fmla="*/ 2319 w 2368"/>
                <a:gd name="T21" fmla="*/ 777 h 839"/>
                <a:gd name="T22" fmla="*/ 2334 w 2368"/>
                <a:gd name="T23" fmla="*/ 822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68" h="839">
                  <a:moveTo>
                    <a:pt x="0" y="822"/>
                  </a:moveTo>
                  <a:cubicBezTo>
                    <a:pt x="130" y="830"/>
                    <a:pt x="261" y="839"/>
                    <a:pt x="352" y="807"/>
                  </a:cubicBezTo>
                  <a:cubicBezTo>
                    <a:pt x="443" y="775"/>
                    <a:pt x="495" y="735"/>
                    <a:pt x="546" y="627"/>
                  </a:cubicBezTo>
                  <a:cubicBezTo>
                    <a:pt x="597" y="519"/>
                    <a:pt x="618" y="258"/>
                    <a:pt x="659" y="156"/>
                  </a:cubicBezTo>
                  <a:cubicBezTo>
                    <a:pt x="700" y="54"/>
                    <a:pt x="753" y="28"/>
                    <a:pt x="793" y="14"/>
                  </a:cubicBezTo>
                  <a:cubicBezTo>
                    <a:pt x="833" y="0"/>
                    <a:pt x="867" y="32"/>
                    <a:pt x="898" y="74"/>
                  </a:cubicBezTo>
                  <a:cubicBezTo>
                    <a:pt x="929" y="116"/>
                    <a:pt x="938" y="206"/>
                    <a:pt x="980" y="268"/>
                  </a:cubicBezTo>
                  <a:cubicBezTo>
                    <a:pt x="1022" y="330"/>
                    <a:pt x="1047" y="378"/>
                    <a:pt x="1152" y="448"/>
                  </a:cubicBezTo>
                  <a:cubicBezTo>
                    <a:pt x="1257" y="518"/>
                    <a:pt x="1461" y="633"/>
                    <a:pt x="1609" y="687"/>
                  </a:cubicBezTo>
                  <a:cubicBezTo>
                    <a:pt x="1757" y="741"/>
                    <a:pt x="1924" y="755"/>
                    <a:pt x="2042" y="770"/>
                  </a:cubicBezTo>
                  <a:cubicBezTo>
                    <a:pt x="2160" y="785"/>
                    <a:pt x="2270" y="768"/>
                    <a:pt x="2319" y="777"/>
                  </a:cubicBezTo>
                  <a:cubicBezTo>
                    <a:pt x="2368" y="786"/>
                    <a:pt x="2332" y="810"/>
                    <a:pt x="2334" y="822"/>
                  </a:cubicBezTo>
                </a:path>
              </a:pathLst>
            </a:cu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2950" y="3727"/>
              <a:ext cx="1309" cy="359"/>
            </a:xfrm>
            <a:custGeom>
              <a:avLst/>
              <a:gdLst>
                <a:gd name="T0" fmla="*/ 0 w 1309"/>
                <a:gd name="T1" fmla="*/ 343 h 352"/>
                <a:gd name="T2" fmla="*/ 1122 w 1309"/>
                <a:gd name="T3" fmla="*/ 343 h 352"/>
                <a:gd name="T4" fmla="*/ 1122 w 1309"/>
                <a:gd name="T5" fmla="*/ 291 h 352"/>
                <a:gd name="T6" fmla="*/ 905 w 1309"/>
                <a:gd name="T7" fmla="*/ 298 h 352"/>
                <a:gd name="T8" fmla="*/ 643 w 1309"/>
                <a:gd name="T9" fmla="*/ 261 h 352"/>
                <a:gd name="T10" fmla="*/ 344 w 1309"/>
                <a:gd name="T11" fmla="*/ 193 h 352"/>
                <a:gd name="T12" fmla="*/ 172 w 1309"/>
                <a:gd name="T13" fmla="*/ 119 h 352"/>
                <a:gd name="T14" fmla="*/ 45 w 1309"/>
                <a:gd name="T15" fmla="*/ 36 h 352"/>
                <a:gd name="T16" fmla="*/ 45 w 1309"/>
                <a:gd name="T17" fmla="*/ 33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9" h="352">
                  <a:moveTo>
                    <a:pt x="0" y="343"/>
                  </a:moveTo>
                  <a:cubicBezTo>
                    <a:pt x="467" y="347"/>
                    <a:pt x="935" y="352"/>
                    <a:pt x="1122" y="343"/>
                  </a:cubicBezTo>
                  <a:cubicBezTo>
                    <a:pt x="1309" y="334"/>
                    <a:pt x="1158" y="298"/>
                    <a:pt x="1122" y="291"/>
                  </a:cubicBezTo>
                  <a:cubicBezTo>
                    <a:pt x="1086" y="284"/>
                    <a:pt x="985" y="303"/>
                    <a:pt x="905" y="298"/>
                  </a:cubicBezTo>
                  <a:cubicBezTo>
                    <a:pt x="825" y="293"/>
                    <a:pt x="737" y="279"/>
                    <a:pt x="643" y="261"/>
                  </a:cubicBezTo>
                  <a:cubicBezTo>
                    <a:pt x="549" y="243"/>
                    <a:pt x="422" y="217"/>
                    <a:pt x="344" y="193"/>
                  </a:cubicBezTo>
                  <a:cubicBezTo>
                    <a:pt x="266" y="169"/>
                    <a:pt x="222" y="145"/>
                    <a:pt x="172" y="119"/>
                  </a:cubicBezTo>
                  <a:cubicBezTo>
                    <a:pt x="122" y="93"/>
                    <a:pt x="66" y="0"/>
                    <a:pt x="45" y="36"/>
                  </a:cubicBezTo>
                  <a:cubicBezTo>
                    <a:pt x="24" y="72"/>
                    <a:pt x="34" y="203"/>
                    <a:pt x="45" y="335"/>
                  </a:cubicBezTo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3009" y="3783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Times New Roman" charset="0"/>
                  <a:sym typeface="Symbol" charset="0"/>
                </a:rPr>
                <a:t>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V="1">
              <a:off x="2992" y="3268"/>
              <a:ext cx="0" cy="7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735" y="4077"/>
              <a:ext cx="2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85800" y="2599765"/>
            <a:ext cx="8099612" cy="39743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7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38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FWER with </a:t>
            </a:r>
            <a:r>
              <a:rPr lang="en-US" dirty="0" smtClean="0"/>
              <a:t>max statistic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7772400" cy="460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FWER &amp; distribution of maximum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i="1" baseline="300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		FWER	= P(FWE)</a:t>
            </a:r>
            <a:br>
              <a:rPr lang="en-US" sz="2400" smtClean="0"/>
            </a:br>
            <a:r>
              <a:rPr lang="en-US" sz="2400" smtClean="0"/>
              <a:t>		= P(One or more voxels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		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smtClean="0"/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100(1-</a:t>
            </a:r>
            <a:r>
              <a:rPr lang="en-US" sz="2800" smtClean="0">
                <a:sym typeface="Symbol" charset="0"/>
              </a:rPr>
              <a:t>)%ile of </a:t>
            </a:r>
            <a:r>
              <a:rPr lang="en-US" sz="2800" smtClean="0"/>
              <a:t>max dist</a:t>
            </a:r>
            <a:r>
              <a:rPr lang="en-US" sz="2800" i="1" baseline="30000" smtClean="0"/>
              <a:t>n</a:t>
            </a:r>
            <a:r>
              <a:rPr lang="en-US" sz="2800" smtClean="0"/>
              <a:t> controls FWER</a:t>
            </a:r>
            <a:endParaRPr lang="en-US" sz="2800" smtClean="0">
              <a:sym typeface="Symbol" charset="0"/>
            </a:endParaRPr>
          </a:p>
          <a:p>
            <a:pPr lvl="1" algn="ctr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FWER 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baseline="-25000" smtClean="0">
                <a:sym typeface="Symbol" charset="0"/>
              </a:rPr>
              <a:t>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 </a:t>
            </a:r>
            <a:r>
              <a:rPr lang="en-US" sz="2400" smtClean="0">
                <a:sym typeface="Symbol" charset="0"/>
              </a:rPr>
              <a:t> </a:t>
            </a:r>
            <a:r>
              <a:rPr lang="en-US" sz="2400" i="1" smtClean="0">
                <a:sym typeface="Symbol" charset="0"/>
              </a:rPr>
              <a:t></a:t>
            </a:r>
            <a:endParaRPr lang="en-US" sz="2400" smtClean="0"/>
          </a:p>
          <a:p>
            <a:pPr lvl="1" eaLnBrk="1" hangingPunct="1"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eaLnBrk="1" hangingPunct="1">
              <a:buFontTx/>
              <a:buChar char="-"/>
              <a:tabLst>
                <a:tab pos="1541463" algn="l"/>
                <a:tab pos="2568575" algn="l"/>
              </a:tabLst>
              <a:defRPr/>
            </a:pPr>
            <a:endParaRPr lang="en-US" sz="900" smtClean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502150" y="5943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1">
                <a:latin typeface="Times New Roman" charset="0"/>
              </a:rPr>
              <a:t>u</a:t>
            </a:r>
            <a:r>
              <a:rPr lang="en-US" baseline="-25000">
                <a:latin typeface="Times New Roman" charset="0"/>
                <a:sym typeface="Symbol" charset="0"/>
              </a:rPr>
              <a:t></a:t>
            </a:r>
          </a:p>
        </p:txBody>
      </p:sp>
      <p:grpSp>
        <p:nvGrpSpPr>
          <p:cNvPr id="56324" name="Group 7"/>
          <p:cNvGrpSpPr>
            <a:grpSpLocks/>
          </p:cNvGrpSpPr>
          <p:nvPr/>
        </p:nvGrpSpPr>
        <p:grpSpPr bwMode="auto">
          <a:xfrm>
            <a:off x="2735263" y="4782202"/>
            <a:ext cx="4025900" cy="1333499"/>
            <a:chOff x="1723" y="3246"/>
            <a:chExt cx="2536" cy="840"/>
          </a:xfrm>
        </p:grpSpPr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1723" y="3246"/>
              <a:ext cx="2368" cy="839"/>
            </a:xfrm>
            <a:custGeom>
              <a:avLst/>
              <a:gdLst>
                <a:gd name="T0" fmla="*/ 0 w 2368"/>
                <a:gd name="T1" fmla="*/ 822 h 839"/>
                <a:gd name="T2" fmla="*/ 352 w 2368"/>
                <a:gd name="T3" fmla="*/ 807 h 839"/>
                <a:gd name="T4" fmla="*/ 546 w 2368"/>
                <a:gd name="T5" fmla="*/ 627 h 839"/>
                <a:gd name="T6" fmla="*/ 659 w 2368"/>
                <a:gd name="T7" fmla="*/ 156 h 839"/>
                <a:gd name="T8" fmla="*/ 793 w 2368"/>
                <a:gd name="T9" fmla="*/ 14 h 839"/>
                <a:gd name="T10" fmla="*/ 898 w 2368"/>
                <a:gd name="T11" fmla="*/ 74 h 839"/>
                <a:gd name="T12" fmla="*/ 980 w 2368"/>
                <a:gd name="T13" fmla="*/ 268 h 839"/>
                <a:gd name="T14" fmla="*/ 1152 w 2368"/>
                <a:gd name="T15" fmla="*/ 448 h 839"/>
                <a:gd name="T16" fmla="*/ 1609 w 2368"/>
                <a:gd name="T17" fmla="*/ 687 h 839"/>
                <a:gd name="T18" fmla="*/ 2042 w 2368"/>
                <a:gd name="T19" fmla="*/ 770 h 839"/>
                <a:gd name="T20" fmla="*/ 2319 w 2368"/>
                <a:gd name="T21" fmla="*/ 777 h 839"/>
                <a:gd name="T22" fmla="*/ 2334 w 2368"/>
                <a:gd name="T23" fmla="*/ 822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68" h="839">
                  <a:moveTo>
                    <a:pt x="0" y="822"/>
                  </a:moveTo>
                  <a:cubicBezTo>
                    <a:pt x="130" y="830"/>
                    <a:pt x="261" y="839"/>
                    <a:pt x="352" y="807"/>
                  </a:cubicBezTo>
                  <a:cubicBezTo>
                    <a:pt x="443" y="775"/>
                    <a:pt x="495" y="735"/>
                    <a:pt x="546" y="627"/>
                  </a:cubicBezTo>
                  <a:cubicBezTo>
                    <a:pt x="597" y="519"/>
                    <a:pt x="618" y="258"/>
                    <a:pt x="659" y="156"/>
                  </a:cubicBezTo>
                  <a:cubicBezTo>
                    <a:pt x="700" y="54"/>
                    <a:pt x="753" y="28"/>
                    <a:pt x="793" y="14"/>
                  </a:cubicBezTo>
                  <a:cubicBezTo>
                    <a:pt x="833" y="0"/>
                    <a:pt x="867" y="32"/>
                    <a:pt x="898" y="74"/>
                  </a:cubicBezTo>
                  <a:cubicBezTo>
                    <a:pt x="929" y="116"/>
                    <a:pt x="938" y="206"/>
                    <a:pt x="980" y="268"/>
                  </a:cubicBezTo>
                  <a:cubicBezTo>
                    <a:pt x="1022" y="330"/>
                    <a:pt x="1047" y="378"/>
                    <a:pt x="1152" y="448"/>
                  </a:cubicBezTo>
                  <a:cubicBezTo>
                    <a:pt x="1257" y="518"/>
                    <a:pt x="1461" y="633"/>
                    <a:pt x="1609" y="687"/>
                  </a:cubicBezTo>
                  <a:cubicBezTo>
                    <a:pt x="1757" y="741"/>
                    <a:pt x="1924" y="755"/>
                    <a:pt x="2042" y="770"/>
                  </a:cubicBezTo>
                  <a:cubicBezTo>
                    <a:pt x="2160" y="785"/>
                    <a:pt x="2270" y="768"/>
                    <a:pt x="2319" y="777"/>
                  </a:cubicBezTo>
                  <a:cubicBezTo>
                    <a:pt x="2368" y="786"/>
                    <a:pt x="2332" y="810"/>
                    <a:pt x="2334" y="822"/>
                  </a:cubicBezTo>
                </a:path>
              </a:pathLst>
            </a:cu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2950" y="3727"/>
              <a:ext cx="1309" cy="359"/>
            </a:xfrm>
            <a:custGeom>
              <a:avLst/>
              <a:gdLst>
                <a:gd name="T0" fmla="*/ 0 w 1309"/>
                <a:gd name="T1" fmla="*/ 343 h 352"/>
                <a:gd name="T2" fmla="*/ 1122 w 1309"/>
                <a:gd name="T3" fmla="*/ 343 h 352"/>
                <a:gd name="T4" fmla="*/ 1122 w 1309"/>
                <a:gd name="T5" fmla="*/ 291 h 352"/>
                <a:gd name="T6" fmla="*/ 905 w 1309"/>
                <a:gd name="T7" fmla="*/ 298 h 352"/>
                <a:gd name="T8" fmla="*/ 643 w 1309"/>
                <a:gd name="T9" fmla="*/ 261 h 352"/>
                <a:gd name="T10" fmla="*/ 344 w 1309"/>
                <a:gd name="T11" fmla="*/ 193 h 352"/>
                <a:gd name="T12" fmla="*/ 172 w 1309"/>
                <a:gd name="T13" fmla="*/ 119 h 352"/>
                <a:gd name="T14" fmla="*/ 45 w 1309"/>
                <a:gd name="T15" fmla="*/ 36 h 352"/>
                <a:gd name="T16" fmla="*/ 45 w 1309"/>
                <a:gd name="T17" fmla="*/ 33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9" h="352">
                  <a:moveTo>
                    <a:pt x="0" y="343"/>
                  </a:moveTo>
                  <a:cubicBezTo>
                    <a:pt x="467" y="347"/>
                    <a:pt x="935" y="352"/>
                    <a:pt x="1122" y="343"/>
                  </a:cubicBezTo>
                  <a:cubicBezTo>
                    <a:pt x="1309" y="334"/>
                    <a:pt x="1158" y="298"/>
                    <a:pt x="1122" y="291"/>
                  </a:cubicBezTo>
                  <a:cubicBezTo>
                    <a:pt x="1086" y="284"/>
                    <a:pt x="985" y="303"/>
                    <a:pt x="905" y="298"/>
                  </a:cubicBezTo>
                  <a:cubicBezTo>
                    <a:pt x="825" y="293"/>
                    <a:pt x="737" y="279"/>
                    <a:pt x="643" y="261"/>
                  </a:cubicBezTo>
                  <a:cubicBezTo>
                    <a:pt x="549" y="243"/>
                    <a:pt x="422" y="217"/>
                    <a:pt x="344" y="193"/>
                  </a:cubicBezTo>
                  <a:cubicBezTo>
                    <a:pt x="266" y="169"/>
                    <a:pt x="222" y="145"/>
                    <a:pt x="172" y="119"/>
                  </a:cubicBezTo>
                  <a:cubicBezTo>
                    <a:pt x="122" y="93"/>
                    <a:pt x="66" y="0"/>
                    <a:pt x="45" y="36"/>
                  </a:cubicBezTo>
                  <a:cubicBezTo>
                    <a:pt x="24" y="72"/>
                    <a:pt x="34" y="203"/>
                    <a:pt x="45" y="335"/>
                  </a:cubicBezTo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3009" y="3783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Times New Roman" charset="0"/>
                  <a:sym typeface="Symbol" charset="0"/>
                </a:rPr>
                <a:t>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V="1">
              <a:off x="2992" y="3268"/>
              <a:ext cx="0" cy="7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735" y="4077"/>
              <a:ext cx="2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85800" y="2988235"/>
            <a:ext cx="8099612" cy="35858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38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FWER with </a:t>
            </a:r>
            <a:r>
              <a:rPr lang="en-US" dirty="0" smtClean="0"/>
              <a:t>max statistic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7772400" cy="460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FWER &amp; distribution of maximum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i="1" baseline="300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		FWER	= P(FWE)</a:t>
            </a:r>
            <a:br>
              <a:rPr lang="en-US" sz="2400" smtClean="0"/>
            </a:br>
            <a:r>
              <a:rPr lang="en-US" sz="2400" smtClean="0"/>
              <a:t>		= P(One or more voxels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		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smtClean="0"/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100(1-</a:t>
            </a:r>
            <a:r>
              <a:rPr lang="en-US" sz="2800" smtClean="0">
                <a:sym typeface="Symbol" charset="0"/>
              </a:rPr>
              <a:t>)%ile of </a:t>
            </a:r>
            <a:r>
              <a:rPr lang="en-US" sz="2800" smtClean="0"/>
              <a:t>max dist</a:t>
            </a:r>
            <a:r>
              <a:rPr lang="en-US" sz="2800" i="1" baseline="30000" smtClean="0"/>
              <a:t>n</a:t>
            </a:r>
            <a:r>
              <a:rPr lang="en-US" sz="2800" smtClean="0"/>
              <a:t> controls FWER</a:t>
            </a:r>
            <a:endParaRPr lang="en-US" sz="2800" smtClean="0">
              <a:sym typeface="Symbol" charset="0"/>
            </a:endParaRPr>
          </a:p>
          <a:p>
            <a:pPr lvl="1" algn="ctr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FWER 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baseline="-25000" smtClean="0">
                <a:sym typeface="Symbol" charset="0"/>
              </a:rPr>
              <a:t>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 </a:t>
            </a:r>
            <a:r>
              <a:rPr lang="en-US" sz="2400" smtClean="0">
                <a:sym typeface="Symbol" charset="0"/>
              </a:rPr>
              <a:t> </a:t>
            </a:r>
            <a:r>
              <a:rPr lang="en-US" sz="2400" i="1" smtClean="0">
                <a:sym typeface="Symbol" charset="0"/>
              </a:rPr>
              <a:t></a:t>
            </a:r>
            <a:endParaRPr lang="en-US" sz="2400" smtClean="0"/>
          </a:p>
          <a:p>
            <a:pPr lvl="1" eaLnBrk="1" hangingPunct="1"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eaLnBrk="1" hangingPunct="1">
              <a:buFontTx/>
              <a:buChar char="-"/>
              <a:tabLst>
                <a:tab pos="1541463" algn="l"/>
                <a:tab pos="2568575" algn="l"/>
              </a:tabLst>
              <a:defRPr/>
            </a:pPr>
            <a:endParaRPr lang="en-US" sz="900" smtClean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502150" y="5943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1">
                <a:latin typeface="Times New Roman" charset="0"/>
              </a:rPr>
              <a:t>u</a:t>
            </a:r>
            <a:r>
              <a:rPr lang="en-US" baseline="-25000">
                <a:latin typeface="Times New Roman" charset="0"/>
                <a:sym typeface="Symbol" charset="0"/>
              </a:rPr>
              <a:t></a:t>
            </a:r>
          </a:p>
        </p:txBody>
      </p:sp>
      <p:grpSp>
        <p:nvGrpSpPr>
          <p:cNvPr id="56324" name="Group 7"/>
          <p:cNvGrpSpPr>
            <a:grpSpLocks/>
          </p:cNvGrpSpPr>
          <p:nvPr/>
        </p:nvGrpSpPr>
        <p:grpSpPr bwMode="auto">
          <a:xfrm>
            <a:off x="2735263" y="4782202"/>
            <a:ext cx="4025900" cy="1333499"/>
            <a:chOff x="1723" y="3246"/>
            <a:chExt cx="2536" cy="840"/>
          </a:xfrm>
        </p:grpSpPr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1723" y="3246"/>
              <a:ext cx="2368" cy="839"/>
            </a:xfrm>
            <a:custGeom>
              <a:avLst/>
              <a:gdLst>
                <a:gd name="T0" fmla="*/ 0 w 2368"/>
                <a:gd name="T1" fmla="*/ 822 h 839"/>
                <a:gd name="T2" fmla="*/ 352 w 2368"/>
                <a:gd name="T3" fmla="*/ 807 h 839"/>
                <a:gd name="T4" fmla="*/ 546 w 2368"/>
                <a:gd name="T5" fmla="*/ 627 h 839"/>
                <a:gd name="T6" fmla="*/ 659 w 2368"/>
                <a:gd name="T7" fmla="*/ 156 h 839"/>
                <a:gd name="T8" fmla="*/ 793 w 2368"/>
                <a:gd name="T9" fmla="*/ 14 h 839"/>
                <a:gd name="T10" fmla="*/ 898 w 2368"/>
                <a:gd name="T11" fmla="*/ 74 h 839"/>
                <a:gd name="T12" fmla="*/ 980 w 2368"/>
                <a:gd name="T13" fmla="*/ 268 h 839"/>
                <a:gd name="T14" fmla="*/ 1152 w 2368"/>
                <a:gd name="T15" fmla="*/ 448 h 839"/>
                <a:gd name="T16" fmla="*/ 1609 w 2368"/>
                <a:gd name="T17" fmla="*/ 687 h 839"/>
                <a:gd name="T18" fmla="*/ 2042 w 2368"/>
                <a:gd name="T19" fmla="*/ 770 h 839"/>
                <a:gd name="T20" fmla="*/ 2319 w 2368"/>
                <a:gd name="T21" fmla="*/ 777 h 839"/>
                <a:gd name="T22" fmla="*/ 2334 w 2368"/>
                <a:gd name="T23" fmla="*/ 822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68" h="839">
                  <a:moveTo>
                    <a:pt x="0" y="822"/>
                  </a:moveTo>
                  <a:cubicBezTo>
                    <a:pt x="130" y="830"/>
                    <a:pt x="261" y="839"/>
                    <a:pt x="352" y="807"/>
                  </a:cubicBezTo>
                  <a:cubicBezTo>
                    <a:pt x="443" y="775"/>
                    <a:pt x="495" y="735"/>
                    <a:pt x="546" y="627"/>
                  </a:cubicBezTo>
                  <a:cubicBezTo>
                    <a:pt x="597" y="519"/>
                    <a:pt x="618" y="258"/>
                    <a:pt x="659" y="156"/>
                  </a:cubicBezTo>
                  <a:cubicBezTo>
                    <a:pt x="700" y="54"/>
                    <a:pt x="753" y="28"/>
                    <a:pt x="793" y="14"/>
                  </a:cubicBezTo>
                  <a:cubicBezTo>
                    <a:pt x="833" y="0"/>
                    <a:pt x="867" y="32"/>
                    <a:pt x="898" y="74"/>
                  </a:cubicBezTo>
                  <a:cubicBezTo>
                    <a:pt x="929" y="116"/>
                    <a:pt x="938" y="206"/>
                    <a:pt x="980" y="268"/>
                  </a:cubicBezTo>
                  <a:cubicBezTo>
                    <a:pt x="1022" y="330"/>
                    <a:pt x="1047" y="378"/>
                    <a:pt x="1152" y="448"/>
                  </a:cubicBezTo>
                  <a:cubicBezTo>
                    <a:pt x="1257" y="518"/>
                    <a:pt x="1461" y="633"/>
                    <a:pt x="1609" y="687"/>
                  </a:cubicBezTo>
                  <a:cubicBezTo>
                    <a:pt x="1757" y="741"/>
                    <a:pt x="1924" y="755"/>
                    <a:pt x="2042" y="770"/>
                  </a:cubicBezTo>
                  <a:cubicBezTo>
                    <a:pt x="2160" y="785"/>
                    <a:pt x="2270" y="768"/>
                    <a:pt x="2319" y="777"/>
                  </a:cubicBezTo>
                  <a:cubicBezTo>
                    <a:pt x="2368" y="786"/>
                    <a:pt x="2332" y="810"/>
                    <a:pt x="2334" y="822"/>
                  </a:cubicBezTo>
                </a:path>
              </a:pathLst>
            </a:cu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2950" y="3727"/>
              <a:ext cx="1309" cy="359"/>
            </a:xfrm>
            <a:custGeom>
              <a:avLst/>
              <a:gdLst>
                <a:gd name="T0" fmla="*/ 0 w 1309"/>
                <a:gd name="T1" fmla="*/ 343 h 352"/>
                <a:gd name="T2" fmla="*/ 1122 w 1309"/>
                <a:gd name="T3" fmla="*/ 343 h 352"/>
                <a:gd name="T4" fmla="*/ 1122 w 1309"/>
                <a:gd name="T5" fmla="*/ 291 h 352"/>
                <a:gd name="T6" fmla="*/ 905 w 1309"/>
                <a:gd name="T7" fmla="*/ 298 h 352"/>
                <a:gd name="T8" fmla="*/ 643 w 1309"/>
                <a:gd name="T9" fmla="*/ 261 h 352"/>
                <a:gd name="T10" fmla="*/ 344 w 1309"/>
                <a:gd name="T11" fmla="*/ 193 h 352"/>
                <a:gd name="T12" fmla="*/ 172 w 1309"/>
                <a:gd name="T13" fmla="*/ 119 h 352"/>
                <a:gd name="T14" fmla="*/ 45 w 1309"/>
                <a:gd name="T15" fmla="*/ 36 h 352"/>
                <a:gd name="T16" fmla="*/ 45 w 1309"/>
                <a:gd name="T17" fmla="*/ 33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9" h="352">
                  <a:moveTo>
                    <a:pt x="0" y="343"/>
                  </a:moveTo>
                  <a:cubicBezTo>
                    <a:pt x="467" y="347"/>
                    <a:pt x="935" y="352"/>
                    <a:pt x="1122" y="343"/>
                  </a:cubicBezTo>
                  <a:cubicBezTo>
                    <a:pt x="1309" y="334"/>
                    <a:pt x="1158" y="298"/>
                    <a:pt x="1122" y="291"/>
                  </a:cubicBezTo>
                  <a:cubicBezTo>
                    <a:pt x="1086" y="284"/>
                    <a:pt x="985" y="303"/>
                    <a:pt x="905" y="298"/>
                  </a:cubicBezTo>
                  <a:cubicBezTo>
                    <a:pt x="825" y="293"/>
                    <a:pt x="737" y="279"/>
                    <a:pt x="643" y="261"/>
                  </a:cubicBezTo>
                  <a:cubicBezTo>
                    <a:pt x="549" y="243"/>
                    <a:pt x="422" y="217"/>
                    <a:pt x="344" y="193"/>
                  </a:cubicBezTo>
                  <a:cubicBezTo>
                    <a:pt x="266" y="169"/>
                    <a:pt x="222" y="145"/>
                    <a:pt x="172" y="119"/>
                  </a:cubicBezTo>
                  <a:cubicBezTo>
                    <a:pt x="122" y="93"/>
                    <a:pt x="66" y="0"/>
                    <a:pt x="45" y="36"/>
                  </a:cubicBezTo>
                  <a:cubicBezTo>
                    <a:pt x="24" y="72"/>
                    <a:pt x="34" y="203"/>
                    <a:pt x="45" y="335"/>
                  </a:cubicBezTo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3009" y="3783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Times New Roman" charset="0"/>
                  <a:sym typeface="Symbol" charset="0"/>
                </a:rPr>
                <a:t>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V="1">
              <a:off x="2992" y="3268"/>
              <a:ext cx="0" cy="7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735" y="4077"/>
              <a:ext cx="2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85800" y="3511177"/>
            <a:ext cx="8099612" cy="30629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38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FWER with </a:t>
            </a:r>
            <a:r>
              <a:rPr lang="en-US" dirty="0" smtClean="0"/>
              <a:t>max statistic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7772400" cy="460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FWER &amp; distribution of maximum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i="1" baseline="300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		FWER	= P(FWE)</a:t>
            </a:r>
            <a:br>
              <a:rPr lang="en-US" sz="2400" smtClean="0"/>
            </a:br>
            <a:r>
              <a:rPr lang="en-US" sz="2400" smtClean="0"/>
              <a:t>		= P(One or more voxels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		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smtClean="0"/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100(1-</a:t>
            </a:r>
            <a:r>
              <a:rPr lang="en-US" sz="2800" smtClean="0">
                <a:sym typeface="Symbol" charset="0"/>
              </a:rPr>
              <a:t>)%ile of </a:t>
            </a:r>
            <a:r>
              <a:rPr lang="en-US" sz="2800" smtClean="0"/>
              <a:t>max dist</a:t>
            </a:r>
            <a:r>
              <a:rPr lang="en-US" sz="2800" i="1" baseline="30000" smtClean="0"/>
              <a:t>n</a:t>
            </a:r>
            <a:r>
              <a:rPr lang="en-US" sz="2800" smtClean="0"/>
              <a:t> controls FWER</a:t>
            </a:r>
            <a:endParaRPr lang="en-US" sz="2800" smtClean="0">
              <a:sym typeface="Symbol" charset="0"/>
            </a:endParaRPr>
          </a:p>
          <a:p>
            <a:pPr lvl="1" algn="ctr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FWER 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baseline="-25000" smtClean="0">
                <a:sym typeface="Symbol" charset="0"/>
              </a:rPr>
              <a:t>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 </a:t>
            </a:r>
            <a:r>
              <a:rPr lang="en-US" sz="2400" smtClean="0">
                <a:sym typeface="Symbol" charset="0"/>
              </a:rPr>
              <a:t> </a:t>
            </a:r>
            <a:r>
              <a:rPr lang="en-US" sz="2400" i="1" smtClean="0">
                <a:sym typeface="Symbol" charset="0"/>
              </a:rPr>
              <a:t></a:t>
            </a:r>
            <a:endParaRPr lang="en-US" sz="2400" smtClean="0"/>
          </a:p>
          <a:p>
            <a:pPr lvl="1" eaLnBrk="1" hangingPunct="1"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eaLnBrk="1" hangingPunct="1">
              <a:buFontTx/>
              <a:buChar char="-"/>
              <a:tabLst>
                <a:tab pos="1541463" algn="l"/>
                <a:tab pos="2568575" algn="l"/>
              </a:tabLst>
              <a:defRPr/>
            </a:pPr>
            <a:endParaRPr lang="en-US" sz="900" smtClean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502150" y="5943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1">
                <a:latin typeface="Times New Roman" charset="0"/>
              </a:rPr>
              <a:t>u</a:t>
            </a:r>
            <a:r>
              <a:rPr lang="en-US" baseline="-25000">
                <a:latin typeface="Times New Roman" charset="0"/>
                <a:sym typeface="Symbol" charset="0"/>
              </a:rPr>
              <a:t></a:t>
            </a:r>
          </a:p>
        </p:txBody>
      </p:sp>
      <p:grpSp>
        <p:nvGrpSpPr>
          <p:cNvPr id="56324" name="Group 7"/>
          <p:cNvGrpSpPr>
            <a:grpSpLocks/>
          </p:cNvGrpSpPr>
          <p:nvPr/>
        </p:nvGrpSpPr>
        <p:grpSpPr bwMode="auto">
          <a:xfrm>
            <a:off x="2735263" y="4782202"/>
            <a:ext cx="4025900" cy="1333499"/>
            <a:chOff x="1723" y="3246"/>
            <a:chExt cx="2536" cy="840"/>
          </a:xfrm>
        </p:grpSpPr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1723" y="3246"/>
              <a:ext cx="2368" cy="839"/>
            </a:xfrm>
            <a:custGeom>
              <a:avLst/>
              <a:gdLst>
                <a:gd name="T0" fmla="*/ 0 w 2368"/>
                <a:gd name="T1" fmla="*/ 822 h 839"/>
                <a:gd name="T2" fmla="*/ 352 w 2368"/>
                <a:gd name="T3" fmla="*/ 807 h 839"/>
                <a:gd name="T4" fmla="*/ 546 w 2368"/>
                <a:gd name="T5" fmla="*/ 627 h 839"/>
                <a:gd name="T6" fmla="*/ 659 w 2368"/>
                <a:gd name="T7" fmla="*/ 156 h 839"/>
                <a:gd name="T8" fmla="*/ 793 w 2368"/>
                <a:gd name="T9" fmla="*/ 14 h 839"/>
                <a:gd name="T10" fmla="*/ 898 w 2368"/>
                <a:gd name="T11" fmla="*/ 74 h 839"/>
                <a:gd name="T12" fmla="*/ 980 w 2368"/>
                <a:gd name="T13" fmla="*/ 268 h 839"/>
                <a:gd name="T14" fmla="*/ 1152 w 2368"/>
                <a:gd name="T15" fmla="*/ 448 h 839"/>
                <a:gd name="T16" fmla="*/ 1609 w 2368"/>
                <a:gd name="T17" fmla="*/ 687 h 839"/>
                <a:gd name="T18" fmla="*/ 2042 w 2368"/>
                <a:gd name="T19" fmla="*/ 770 h 839"/>
                <a:gd name="T20" fmla="*/ 2319 w 2368"/>
                <a:gd name="T21" fmla="*/ 777 h 839"/>
                <a:gd name="T22" fmla="*/ 2334 w 2368"/>
                <a:gd name="T23" fmla="*/ 822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68" h="839">
                  <a:moveTo>
                    <a:pt x="0" y="822"/>
                  </a:moveTo>
                  <a:cubicBezTo>
                    <a:pt x="130" y="830"/>
                    <a:pt x="261" y="839"/>
                    <a:pt x="352" y="807"/>
                  </a:cubicBezTo>
                  <a:cubicBezTo>
                    <a:pt x="443" y="775"/>
                    <a:pt x="495" y="735"/>
                    <a:pt x="546" y="627"/>
                  </a:cubicBezTo>
                  <a:cubicBezTo>
                    <a:pt x="597" y="519"/>
                    <a:pt x="618" y="258"/>
                    <a:pt x="659" y="156"/>
                  </a:cubicBezTo>
                  <a:cubicBezTo>
                    <a:pt x="700" y="54"/>
                    <a:pt x="753" y="28"/>
                    <a:pt x="793" y="14"/>
                  </a:cubicBezTo>
                  <a:cubicBezTo>
                    <a:pt x="833" y="0"/>
                    <a:pt x="867" y="32"/>
                    <a:pt x="898" y="74"/>
                  </a:cubicBezTo>
                  <a:cubicBezTo>
                    <a:pt x="929" y="116"/>
                    <a:pt x="938" y="206"/>
                    <a:pt x="980" y="268"/>
                  </a:cubicBezTo>
                  <a:cubicBezTo>
                    <a:pt x="1022" y="330"/>
                    <a:pt x="1047" y="378"/>
                    <a:pt x="1152" y="448"/>
                  </a:cubicBezTo>
                  <a:cubicBezTo>
                    <a:pt x="1257" y="518"/>
                    <a:pt x="1461" y="633"/>
                    <a:pt x="1609" y="687"/>
                  </a:cubicBezTo>
                  <a:cubicBezTo>
                    <a:pt x="1757" y="741"/>
                    <a:pt x="1924" y="755"/>
                    <a:pt x="2042" y="770"/>
                  </a:cubicBezTo>
                  <a:cubicBezTo>
                    <a:pt x="2160" y="785"/>
                    <a:pt x="2270" y="768"/>
                    <a:pt x="2319" y="777"/>
                  </a:cubicBezTo>
                  <a:cubicBezTo>
                    <a:pt x="2368" y="786"/>
                    <a:pt x="2332" y="810"/>
                    <a:pt x="2334" y="822"/>
                  </a:cubicBezTo>
                </a:path>
              </a:pathLst>
            </a:cu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2950" y="3727"/>
              <a:ext cx="1309" cy="359"/>
            </a:xfrm>
            <a:custGeom>
              <a:avLst/>
              <a:gdLst>
                <a:gd name="T0" fmla="*/ 0 w 1309"/>
                <a:gd name="T1" fmla="*/ 343 h 352"/>
                <a:gd name="T2" fmla="*/ 1122 w 1309"/>
                <a:gd name="T3" fmla="*/ 343 h 352"/>
                <a:gd name="T4" fmla="*/ 1122 w 1309"/>
                <a:gd name="T5" fmla="*/ 291 h 352"/>
                <a:gd name="T6" fmla="*/ 905 w 1309"/>
                <a:gd name="T7" fmla="*/ 298 h 352"/>
                <a:gd name="T8" fmla="*/ 643 w 1309"/>
                <a:gd name="T9" fmla="*/ 261 h 352"/>
                <a:gd name="T10" fmla="*/ 344 w 1309"/>
                <a:gd name="T11" fmla="*/ 193 h 352"/>
                <a:gd name="T12" fmla="*/ 172 w 1309"/>
                <a:gd name="T13" fmla="*/ 119 h 352"/>
                <a:gd name="T14" fmla="*/ 45 w 1309"/>
                <a:gd name="T15" fmla="*/ 36 h 352"/>
                <a:gd name="T16" fmla="*/ 45 w 1309"/>
                <a:gd name="T17" fmla="*/ 33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9" h="352">
                  <a:moveTo>
                    <a:pt x="0" y="343"/>
                  </a:moveTo>
                  <a:cubicBezTo>
                    <a:pt x="467" y="347"/>
                    <a:pt x="935" y="352"/>
                    <a:pt x="1122" y="343"/>
                  </a:cubicBezTo>
                  <a:cubicBezTo>
                    <a:pt x="1309" y="334"/>
                    <a:pt x="1158" y="298"/>
                    <a:pt x="1122" y="291"/>
                  </a:cubicBezTo>
                  <a:cubicBezTo>
                    <a:pt x="1086" y="284"/>
                    <a:pt x="985" y="303"/>
                    <a:pt x="905" y="298"/>
                  </a:cubicBezTo>
                  <a:cubicBezTo>
                    <a:pt x="825" y="293"/>
                    <a:pt x="737" y="279"/>
                    <a:pt x="643" y="261"/>
                  </a:cubicBezTo>
                  <a:cubicBezTo>
                    <a:pt x="549" y="243"/>
                    <a:pt x="422" y="217"/>
                    <a:pt x="344" y="193"/>
                  </a:cubicBezTo>
                  <a:cubicBezTo>
                    <a:pt x="266" y="169"/>
                    <a:pt x="222" y="145"/>
                    <a:pt x="172" y="119"/>
                  </a:cubicBezTo>
                  <a:cubicBezTo>
                    <a:pt x="122" y="93"/>
                    <a:pt x="66" y="0"/>
                    <a:pt x="45" y="36"/>
                  </a:cubicBezTo>
                  <a:cubicBezTo>
                    <a:pt x="24" y="72"/>
                    <a:pt x="34" y="203"/>
                    <a:pt x="45" y="335"/>
                  </a:cubicBezTo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3009" y="3783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Times New Roman" charset="0"/>
                  <a:sym typeface="Symbol" charset="0"/>
                </a:rPr>
                <a:t>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V="1">
              <a:off x="2992" y="3268"/>
              <a:ext cx="0" cy="7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735" y="4077"/>
              <a:ext cx="2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85800" y="4782201"/>
            <a:ext cx="8099612" cy="179191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38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FWER with </a:t>
            </a:r>
            <a:r>
              <a:rPr lang="en-US" dirty="0" smtClean="0"/>
              <a:t>max statistic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7772400" cy="460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FWER &amp; distribution of maximum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i="1" baseline="300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		FWER	= P(FWE)</a:t>
            </a:r>
            <a:br>
              <a:rPr lang="en-US" sz="2400" smtClean="0"/>
            </a:br>
            <a:r>
              <a:rPr lang="en-US" sz="2400" smtClean="0"/>
              <a:t>		= P(One or more voxels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		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smtClean="0"/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100(1-</a:t>
            </a:r>
            <a:r>
              <a:rPr lang="en-US" sz="2800" smtClean="0">
                <a:sym typeface="Symbol" charset="0"/>
              </a:rPr>
              <a:t>)%ile of </a:t>
            </a:r>
            <a:r>
              <a:rPr lang="en-US" sz="2800" smtClean="0"/>
              <a:t>max dist</a:t>
            </a:r>
            <a:r>
              <a:rPr lang="en-US" sz="2800" i="1" baseline="30000" smtClean="0"/>
              <a:t>n</a:t>
            </a:r>
            <a:r>
              <a:rPr lang="en-US" sz="2800" smtClean="0"/>
              <a:t> controls FWER</a:t>
            </a:r>
            <a:endParaRPr lang="en-US" sz="2800" smtClean="0">
              <a:sym typeface="Symbol" charset="0"/>
            </a:endParaRPr>
          </a:p>
          <a:p>
            <a:pPr lvl="1" algn="ctr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FWER 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baseline="-25000" smtClean="0">
                <a:sym typeface="Symbol" charset="0"/>
              </a:rPr>
              <a:t>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 </a:t>
            </a:r>
            <a:r>
              <a:rPr lang="en-US" sz="2400" smtClean="0">
                <a:sym typeface="Symbol" charset="0"/>
              </a:rPr>
              <a:t> </a:t>
            </a:r>
            <a:r>
              <a:rPr lang="en-US" sz="2400" i="1" smtClean="0">
                <a:sym typeface="Symbol" charset="0"/>
              </a:rPr>
              <a:t></a:t>
            </a:r>
            <a:endParaRPr lang="en-US" sz="2400" smtClean="0"/>
          </a:p>
          <a:p>
            <a:pPr lvl="1" eaLnBrk="1" hangingPunct="1"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eaLnBrk="1" hangingPunct="1">
              <a:buFontTx/>
              <a:buChar char="-"/>
              <a:tabLst>
                <a:tab pos="1541463" algn="l"/>
                <a:tab pos="2568575" algn="l"/>
              </a:tabLst>
              <a:defRPr/>
            </a:pPr>
            <a:endParaRPr lang="en-US" sz="900" smtClean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788337" y="4846250"/>
            <a:ext cx="3759200" cy="1331912"/>
          </a:xfrm>
          <a:custGeom>
            <a:avLst/>
            <a:gdLst>
              <a:gd name="T0" fmla="*/ 0 w 2368"/>
              <a:gd name="T1" fmla="*/ 822 h 839"/>
              <a:gd name="T2" fmla="*/ 352 w 2368"/>
              <a:gd name="T3" fmla="*/ 807 h 839"/>
              <a:gd name="T4" fmla="*/ 546 w 2368"/>
              <a:gd name="T5" fmla="*/ 627 h 839"/>
              <a:gd name="T6" fmla="*/ 659 w 2368"/>
              <a:gd name="T7" fmla="*/ 156 h 839"/>
              <a:gd name="T8" fmla="*/ 793 w 2368"/>
              <a:gd name="T9" fmla="*/ 14 h 839"/>
              <a:gd name="T10" fmla="*/ 898 w 2368"/>
              <a:gd name="T11" fmla="*/ 74 h 839"/>
              <a:gd name="T12" fmla="*/ 980 w 2368"/>
              <a:gd name="T13" fmla="*/ 268 h 839"/>
              <a:gd name="T14" fmla="*/ 1152 w 2368"/>
              <a:gd name="T15" fmla="*/ 448 h 839"/>
              <a:gd name="T16" fmla="*/ 1609 w 2368"/>
              <a:gd name="T17" fmla="*/ 687 h 839"/>
              <a:gd name="T18" fmla="*/ 2042 w 2368"/>
              <a:gd name="T19" fmla="*/ 770 h 839"/>
              <a:gd name="T20" fmla="*/ 2319 w 2368"/>
              <a:gd name="T21" fmla="*/ 777 h 839"/>
              <a:gd name="T22" fmla="*/ 2334 w 2368"/>
              <a:gd name="T23" fmla="*/ 822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8" h="839">
                <a:moveTo>
                  <a:pt x="0" y="822"/>
                </a:moveTo>
                <a:cubicBezTo>
                  <a:pt x="130" y="830"/>
                  <a:pt x="261" y="839"/>
                  <a:pt x="352" y="807"/>
                </a:cubicBezTo>
                <a:cubicBezTo>
                  <a:pt x="443" y="775"/>
                  <a:pt x="495" y="735"/>
                  <a:pt x="546" y="627"/>
                </a:cubicBezTo>
                <a:cubicBezTo>
                  <a:pt x="597" y="519"/>
                  <a:pt x="618" y="258"/>
                  <a:pt x="659" y="156"/>
                </a:cubicBezTo>
                <a:cubicBezTo>
                  <a:pt x="700" y="54"/>
                  <a:pt x="753" y="28"/>
                  <a:pt x="793" y="14"/>
                </a:cubicBezTo>
                <a:cubicBezTo>
                  <a:pt x="833" y="0"/>
                  <a:pt x="867" y="32"/>
                  <a:pt x="898" y="74"/>
                </a:cubicBezTo>
                <a:cubicBezTo>
                  <a:pt x="929" y="116"/>
                  <a:pt x="938" y="206"/>
                  <a:pt x="980" y="268"/>
                </a:cubicBezTo>
                <a:cubicBezTo>
                  <a:pt x="1022" y="330"/>
                  <a:pt x="1047" y="378"/>
                  <a:pt x="1152" y="448"/>
                </a:cubicBezTo>
                <a:cubicBezTo>
                  <a:pt x="1257" y="518"/>
                  <a:pt x="1461" y="633"/>
                  <a:pt x="1609" y="687"/>
                </a:cubicBezTo>
                <a:cubicBezTo>
                  <a:pt x="1757" y="741"/>
                  <a:pt x="1924" y="755"/>
                  <a:pt x="2042" y="770"/>
                </a:cubicBezTo>
                <a:cubicBezTo>
                  <a:pt x="2160" y="785"/>
                  <a:pt x="2270" y="768"/>
                  <a:pt x="2319" y="777"/>
                </a:cubicBezTo>
                <a:cubicBezTo>
                  <a:pt x="2368" y="786"/>
                  <a:pt x="2332" y="810"/>
                  <a:pt x="2334" y="822"/>
                </a:cubicBezTo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807387" y="6165462"/>
            <a:ext cx="386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38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FWER with </a:t>
            </a:r>
            <a:r>
              <a:rPr lang="en-US" dirty="0" smtClean="0"/>
              <a:t>max statistic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7772400" cy="460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FWER &amp; distribution of maximum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i="1" baseline="300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		FWER	= P(FWE)</a:t>
            </a:r>
            <a:br>
              <a:rPr lang="en-US" sz="2400" smtClean="0"/>
            </a:br>
            <a:r>
              <a:rPr lang="en-US" sz="2400" smtClean="0"/>
              <a:t>		= P(One or more voxels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		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smtClean="0"/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100(1-</a:t>
            </a:r>
            <a:r>
              <a:rPr lang="en-US" sz="2800" smtClean="0">
                <a:sym typeface="Symbol" charset="0"/>
              </a:rPr>
              <a:t>)%ile of </a:t>
            </a:r>
            <a:r>
              <a:rPr lang="en-US" sz="2800" smtClean="0"/>
              <a:t>max dist</a:t>
            </a:r>
            <a:r>
              <a:rPr lang="en-US" sz="2800" i="1" baseline="30000" smtClean="0"/>
              <a:t>n</a:t>
            </a:r>
            <a:r>
              <a:rPr lang="en-US" sz="2800" smtClean="0"/>
              <a:t> controls FWER</a:t>
            </a:r>
            <a:endParaRPr lang="en-US" sz="2800" smtClean="0">
              <a:sym typeface="Symbol" charset="0"/>
            </a:endParaRPr>
          </a:p>
          <a:p>
            <a:pPr lvl="1" algn="ctr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FWER 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baseline="-25000" smtClean="0">
                <a:sym typeface="Symbol" charset="0"/>
              </a:rPr>
              <a:t>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 </a:t>
            </a:r>
            <a:r>
              <a:rPr lang="en-US" sz="2400" smtClean="0">
                <a:sym typeface="Symbol" charset="0"/>
              </a:rPr>
              <a:t> </a:t>
            </a:r>
            <a:r>
              <a:rPr lang="en-US" sz="2400" i="1" smtClean="0">
                <a:sym typeface="Symbol" charset="0"/>
              </a:rPr>
              <a:t></a:t>
            </a:r>
            <a:endParaRPr lang="en-US" sz="2400" smtClean="0"/>
          </a:p>
          <a:p>
            <a:pPr lvl="1" eaLnBrk="1" hangingPunct="1"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eaLnBrk="1" hangingPunct="1">
              <a:buFontTx/>
              <a:buChar char="-"/>
              <a:tabLst>
                <a:tab pos="1541463" algn="l"/>
                <a:tab pos="2568575" algn="l"/>
              </a:tabLst>
              <a:defRPr/>
            </a:pPr>
            <a:endParaRPr lang="en-US" sz="900" smtClean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788337" y="4846250"/>
            <a:ext cx="3759200" cy="1331912"/>
          </a:xfrm>
          <a:custGeom>
            <a:avLst/>
            <a:gdLst>
              <a:gd name="T0" fmla="*/ 0 w 2368"/>
              <a:gd name="T1" fmla="*/ 822 h 839"/>
              <a:gd name="T2" fmla="*/ 352 w 2368"/>
              <a:gd name="T3" fmla="*/ 807 h 839"/>
              <a:gd name="T4" fmla="*/ 546 w 2368"/>
              <a:gd name="T5" fmla="*/ 627 h 839"/>
              <a:gd name="T6" fmla="*/ 659 w 2368"/>
              <a:gd name="T7" fmla="*/ 156 h 839"/>
              <a:gd name="T8" fmla="*/ 793 w 2368"/>
              <a:gd name="T9" fmla="*/ 14 h 839"/>
              <a:gd name="T10" fmla="*/ 898 w 2368"/>
              <a:gd name="T11" fmla="*/ 74 h 839"/>
              <a:gd name="T12" fmla="*/ 980 w 2368"/>
              <a:gd name="T13" fmla="*/ 268 h 839"/>
              <a:gd name="T14" fmla="*/ 1152 w 2368"/>
              <a:gd name="T15" fmla="*/ 448 h 839"/>
              <a:gd name="T16" fmla="*/ 1609 w 2368"/>
              <a:gd name="T17" fmla="*/ 687 h 839"/>
              <a:gd name="T18" fmla="*/ 2042 w 2368"/>
              <a:gd name="T19" fmla="*/ 770 h 839"/>
              <a:gd name="T20" fmla="*/ 2319 w 2368"/>
              <a:gd name="T21" fmla="*/ 777 h 839"/>
              <a:gd name="T22" fmla="*/ 2334 w 2368"/>
              <a:gd name="T23" fmla="*/ 822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8" h="839">
                <a:moveTo>
                  <a:pt x="0" y="822"/>
                </a:moveTo>
                <a:cubicBezTo>
                  <a:pt x="130" y="830"/>
                  <a:pt x="261" y="839"/>
                  <a:pt x="352" y="807"/>
                </a:cubicBezTo>
                <a:cubicBezTo>
                  <a:pt x="443" y="775"/>
                  <a:pt x="495" y="735"/>
                  <a:pt x="546" y="627"/>
                </a:cubicBezTo>
                <a:cubicBezTo>
                  <a:pt x="597" y="519"/>
                  <a:pt x="618" y="258"/>
                  <a:pt x="659" y="156"/>
                </a:cubicBezTo>
                <a:cubicBezTo>
                  <a:pt x="700" y="54"/>
                  <a:pt x="753" y="28"/>
                  <a:pt x="793" y="14"/>
                </a:cubicBezTo>
                <a:cubicBezTo>
                  <a:pt x="833" y="0"/>
                  <a:pt x="867" y="32"/>
                  <a:pt x="898" y="74"/>
                </a:cubicBezTo>
                <a:cubicBezTo>
                  <a:pt x="929" y="116"/>
                  <a:pt x="938" y="206"/>
                  <a:pt x="980" y="268"/>
                </a:cubicBezTo>
                <a:cubicBezTo>
                  <a:pt x="1022" y="330"/>
                  <a:pt x="1047" y="378"/>
                  <a:pt x="1152" y="448"/>
                </a:cubicBezTo>
                <a:cubicBezTo>
                  <a:pt x="1257" y="518"/>
                  <a:pt x="1461" y="633"/>
                  <a:pt x="1609" y="687"/>
                </a:cubicBezTo>
                <a:cubicBezTo>
                  <a:pt x="1757" y="741"/>
                  <a:pt x="1924" y="755"/>
                  <a:pt x="2042" y="770"/>
                </a:cubicBezTo>
                <a:cubicBezTo>
                  <a:pt x="2160" y="785"/>
                  <a:pt x="2270" y="768"/>
                  <a:pt x="2319" y="777"/>
                </a:cubicBezTo>
                <a:cubicBezTo>
                  <a:pt x="2368" y="786"/>
                  <a:pt x="2332" y="810"/>
                  <a:pt x="2334" y="822"/>
                </a:cubicBezTo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35180" y="4540865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1" dirty="0">
                <a:latin typeface="Times New Roman" charset="0"/>
              </a:rPr>
              <a:t>u</a:t>
            </a:r>
            <a:r>
              <a:rPr lang="en-US" baseline="-25000" dirty="0">
                <a:latin typeface="Times New Roman" charset="0"/>
                <a:sym typeface="Symbol" charset="0"/>
              </a:rPr>
              <a:t>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4802875" y="4933563"/>
            <a:ext cx="0" cy="124459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807387" y="6165462"/>
            <a:ext cx="386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1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38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FWER with </a:t>
            </a:r>
            <a:r>
              <a:rPr lang="en-US" dirty="0" smtClean="0"/>
              <a:t>max statistic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7772400" cy="460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FWER &amp; distribution of maximum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i="1" baseline="300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		FWER	= P(FWE)</a:t>
            </a:r>
            <a:br>
              <a:rPr lang="en-US" sz="2400" smtClean="0"/>
            </a:br>
            <a:r>
              <a:rPr lang="en-US" sz="2400" smtClean="0"/>
              <a:t>		= P(One or more voxels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		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</a:t>
            </a:r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endParaRPr lang="en-US" sz="400" smtClean="0"/>
          </a:p>
          <a:p>
            <a:pPr eaLnBrk="1" hangingPunct="1">
              <a:tabLst>
                <a:tab pos="1541463" algn="l"/>
                <a:tab pos="2568575" algn="l"/>
              </a:tabLst>
              <a:defRPr/>
            </a:pPr>
            <a:r>
              <a:rPr lang="en-US" sz="2800" smtClean="0"/>
              <a:t>100(1-</a:t>
            </a:r>
            <a:r>
              <a:rPr lang="en-US" sz="2800" smtClean="0">
                <a:sym typeface="Symbol" charset="0"/>
              </a:rPr>
              <a:t>)%ile of </a:t>
            </a:r>
            <a:r>
              <a:rPr lang="en-US" sz="2800" smtClean="0"/>
              <a:t>max dist</a:t>
            </a:r>
            <a:r>
              <a:rPr lang="en-US" sz="2800" i="1" baseline="30000" smtClean="0"/>
              <a:t>n</a:t>
            </a:r>
            <a:r>
              <a:rPr lang="en-US" sz="2800" smtClean="0"/>
              <a:t> controls FWER</a:t>
            </a:r>
            <a:endParaRPr lang="en-US" sz="2800" smtClean="0">
              <a:sym typeface="Symbol" charset="0"/>
            </a:endParaRPr>
          </a:p>
          <a:p>
            <a:pPr lvl="1" algn="ctr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r>
              <a:rPr lang="en-US" sz="2400" smtClean="0"/>
              <a:t>FWER = P(Max voxel </a:t>
            </a:r>
            <a:r>
              <a:rPr lang="en-US" sz="2400" smtClean="0">
                <a:sym typeface="Symbol" charset="0"/>
              </a:rPr>
              <a:t></a:t>
            </a:r>
            <a:r>
              <a:rPr lang="en-US" sz="2400" smtClean="0"/>
              <a:t> </a:t>
            </a:r>
            <a:r>
              <a:rPr lang="en-US" sz="2400" i="1" smtClean="0"/>
              <a:t>u</a:t>
            </a:r>
            <a:r>
              <a:rPr lang="en-US" sz="2400" baseline="-25000" smtClean="0">
                <a:sym typeface="Symbol" charset="0"/>
              </a:rPr>
              <a:t></a:t>
            </a:r>
            <a:r>
              <a:rPr lang="en-US" sz="2400" smtClean="0"/>
              <a:t> | </a:t>
            </a:r>
            <a:r>
              <a:rPr lang="en-US" sz="2400" i="1" smtClean="0"/>
              <a:t>H</a:t>
            </a:r>
            <a:r>
              <a:rPr lang="en-US" sz="2400" i="1" baseline="-25000" smtClean="0"/>
              <a:t>o</a:t>
            </a:r>
            <a:r>
              <a:rPr lang="en-US" sz="2400" smtClean="0"/>
              <a:t>) </a:t>
            </a:r>
            <a:r>
              <a:rPr lang="en-US" sz="2400" smtClean="0">
                <a:sym typeface="Symbol" charset="0"/>
              </a:rPr>
              <a:t> </a:t>
            </a:r>
            <a:r>
              <a:rPr lang="en-US" sz="2400" i="1" smtClean="0">
                <a:sym typeface="Symbol" charset="0"/>
              </a:rPr>
              <a:t></a:t>
            </a:r>
            <a:endParaRPr lang="en-US" sz="2400" smtClean="0"/>
          </a:p>
          <a:p>
            <a:pPr lvl="1" eaLnBrk="1" hangingPunct="1"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lvl="1" eaLnBrk="1" hangingPunct="1">
              <a:buFontTx/>
              <a:buNone/>
              <a:tabLst>
                <a:tab pos="1541463" algn="l"/>
                <a:tab pos="2568575" algn="l"/>
              </a:tabLst>
              <a:defRPr/>
            </a:pPr>
            <a:endParaRPr lang="en-US" sz="2400" smtClean="0"/>
          </a:p>
          <a:p>
            <a:pPr eaLnBrk="1" hangingPunct="1">
              <a:buFontTx/>
              <a:buChar char="-"/>
              <a:tabLst>
                <a:tab pos="1541463" algn="l"/>
                <a:tab pos="2568575" algn="l"/>
              </a:tabLst>
              <a:defRPr/>
            </a:pPr>
            <a:endParaRPr lang="en-US" sz="900" smtClean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788337" y="4846250"/>
            <a:ext cx="3759200" cy="1331912"/>
          </a:xfrm>
          <a:custGeom>
            <a:avLst/>
            <a:gdLst>
              <a:gd name="T0" fmla="*/ 0 w 2368"/>
              <a:gd name="T1" fmla="*/ 822 h 839"/>
              <a:gd name="T2" fmla="*/ 352 w 2368"/>
              <a:gd name="T3" fmla="*/ 807 h 839"/>
              <a:gd name="T4" fmla="*/ 546 w 2368"/>
              <a:gd name="T5" fmla="*/ 627 h 839"/>
              <a:gd name="T6" fmla="*/ 659 w 2368"/>
              <a:gd name="T7" fmla="*/ 156 h 839"/>
              <a:gd name="T8" fmla="*/ 793 w 2368"/>
              <a:gd name="T9" fmla="*/ 14 h 839"/>
              <a:gd name="T10" fmla="*/ 898 w 2368"/>
              <a:gd name="T11" fmla="*/ 74 h 839"/>
              <a:gd name="T12" fmla="*/ 980 w 2368"/>
              <a:gd name="T13" fmla="*/ 268 h 839"/>
              <a:gd name="T14" fmla="*/ 1152 w 2368"/>
              <a:gd name="T15" fmla="*/ 448 h 839"/>
              <a:gd name="T16" fmla="*/ 1609 w 2368"/>
              <a:gd name="T17" fmla="*/ 687 h 839"/>
              <a:gd name="T18" fmla="*/ 2042 w 2368"/>
              <a:gd name="T19" fmla="*/ 770 h 839"/>
              <a:gd name="T20" fmla="*/ 2319 w 2368"/>
              <a:gd name="T21" fmla="*/ 777 h 839"/>
              <a:gd name="T22" fmla="*/ 2334 w 2368"/>
              <a:gd name="T23" fmla="*/ 822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8" h="839">
                <a:moveTo>
                  <a:pt x="0" y="822"/>
                </a:moveTo>
                <a:cubicBezTo>
                  <a:pt x="130" y="830"/>
                  <a:pt x="261" y="839"/>
                  <a:pt x="352" y="807"/>
                </a:cubicBezTo>
                <a:cubicBezTo>
                  <a:pt x="443" y="775"/>
                  <a:pt x="495" y="735"/>
                  <a:pt x="546" y="627"/>
                </a:cubicBezTo>
                <a:cubicBezTo>
                  <a:pt x="597" y="519"/>
                  <a:pt x="618" y="258"/>
                  <a:pt x="659" y="156"/>
                </a:cubicBezTo>
                <a:cubicBezTo>
                  <a:pt x="700" y="54"/>
                  <a:pt x="753" y="28"/>
                  <a:pt x="793" y="14"/>
                </a:cubicBezTo>
                <a:cubicBezTo>
                  <a:pt x="833" y="0"/>
                  <a:pt x="867" y="32"/>
                  <a:pt x="898" y="74"/>
                </a:cubicBezTo>
                <a:cubicBezTo>
                  <a:pt x="929" y="116"/>
                  <a:pt x="938" y="206"/>
                  <a:pt x="980" y="268"/>
                </a:cubicBezTo>
                <a:cubicBezTo>
                  <a:pt x="1022" y="330"/>
                  <a:pt x="1047" y="378"/>
                  <a:pt x="1152" y="448"/>
                </a:cubicBezTo>
                <a:cubicBezTo>
                  <a:pt x="1257" y="518"/>
                  <a:pt x="1461" y="633"/>
                  <a:pt x="1609" y="687"/>
                </a:cubicBezTo>
                <a:cubicBezTo>
                  <a:pt x="1757" y="741"/>
                  <a:pt x="1924" y="755"/>
                  <a:pt x="2042" y="770"/>
                </a:cubicBezTo>
                <a:cubicBezTo>
                  <a:pt x="2160" y="785"/>
                  <a:pt x="2270" y="768"/>
                  <a:pt x="2319" y="777"/>
                </a:cubicBezTo>
                <a:cubicBezTo>
                  <a:pt x="2368" y="786"/>
                  <a:pt x="2332" y="810"/>
                  <a:pt x="2334" y="822"/>
                </a:cubicBezTo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35180" y="4540865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1" dirty="0">
                <a:latin typeface="Times New Roman" charset="0"/>
              </a:rPr>
              <a:t>u</a:t>
            </a:r>
            <a:r>
              <a:rPr lang="en-US" baseline="-25000" dirty="0">
                <a:latin typeface="Times New Roman" charset="0"/>
                <a:sym typeface="Symbol" charset="0"/>
              </a:rPr>
              <a:t></a:t>
            </a:r>
          </a:p>
        </p:txBody>
      </p:sp>
      <p:pic>
        <p:nvPicPr>
          <p:cNvPr id="15" name="Picture 14" descr="Unti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0"/>
          <a:stretch/>
        </p:blipFill>
        <p:spPr>
          <a:xfrm>
            <a:off x="4802875" y="4847782"/>
            <a:ext cx="1722310" cy="1316736"/>
          </a:xfrm>
          <a:prstGeom prst="rect">
            <a:avLst/>
          </a:prstGeom>
        </p:spPr>
      </p:pic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4802875" y="4933563"/>
            <a:ext cx="0" cy="124459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829862" y="5750223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  <a:sym typeface="Symbol" charset="0"/>
              </a:rPr>
              <a:t>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807387" y="6165462"/>
            <a:ext cx="386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FWER MTP Solutions:</a:t>
            </a:r>
            <a:br>
              <a:rPr lang="en-US" dirty="0" smtClean="0"/>
            </a:br>
            <a:r>
              <a:rPr lang="en-US" dirty="0" smtClean="0"/>
              <a:t>Random Field Theory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Euler Characteristic </a:t>
            </a:r>
            <a:r>
              <a:rPr lang="en-US" smtClean="0">
                <a:sym typeface="Symbol" charset="0"/>
              </a:rPr>
              <a:t></a:t>
            </a:r>
            <a:r>
              <a:rPr lang="en-US" i="1" baseline="-25000" smtClean="0">
                <a:sym typeface="Symbol" charset="0"/>
              </a:rPr>
              <a:t>u</a:t>
            </a:r>
            <a:endParaRPr lang="en-US" smtClean="0">
              <a:sym typeface="Symbol" charset="0"/>
            </a:endParaRPr>
          </a:p>
          <a:p>
            <a:pPr lvl="1" eaLnBrk="1" hangingPunct="1">
              <a:defRPr/>
            </a:pPr>
            <a:r>
              <a:rPr lang="en-US" smtClean="0"/>
              <a:t>Topological Measure</a:t>
            </a:r>
          </a:p>
          <a:p>
            <a:pPr lvl="2" eaLnBrk="1" hangingPunct="1">
              <a:defRPr/>
            </a:pPr>
            <a:r>
              <a:rPr lang="en-US" smtClean="0"/>
              <a:t>#blobs - #holes</a:t>
            </a:r>
          </a:p>
          <a:p>
            <a:pPr lvl="1" eaLnBrk="1" hangingPunct="1">
              <a:defRPr/>
            </a:pPr>
            <a:r>
              <a:rPr lang="en-US" smtClean="0"/>
              <a:t>At high thresholds,</a:t>
            </a:r>
            <a:br>
              <a:rPr lang="en-US" smtClean="0"/>
            </a:br>
            <a:r>
              <a:rPr lang="en-US" smtClean="0"/>
              <a:t>just counts blobs	</a:t>
            </a:r>
          </a:p>
          <a:p>
            <a:pPr lvl="1" eaLnBrk="1" hangingPunct="1">
              <a:defRPr/>
            </a:pPr>
            <a:r>
              <a:rPr lang="en-US" smtClean="0"/>
              <a:t>FWER	= P(Max voxel </a:t>
            </a:r>
            <a:r>
              <a:rPr lang="en-US" smtClean="0">
                <a:sym typeface="Symbol" charset="0"/>
              </a:rPr>
              <a:t></a:t>
            </a:r>
            <a:r>
              <a:rPr lang="en-US" smtClean="0"/>
              <a:t> </a:t>
            </a:r>
            <a:r>
              <a:rPr lang="en-US" i="1" smtClean="0"/>
              <a:t>u</a:t>
            </a:r>
            <a:r>
              <a:rPr lang="en-US" smtClean="0"/>
              <a:t> | </a:t>
            </a:r>
            <a:r>
              <a:rPr lang="en-US" i="1" smtClean="0"/>
              <a:t>H</a:t>
            </a:r>
            <a:r>
              <a:rPr lang="en-US" i="1" baseline="-25000" smtClean="0"/>
              <a:t>o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		= P(One or more blobs | </a:t>
            </a:r>
            <a:r>
              <a:rPr lang="en-US" i="1" smtClean="0"/>
              <a:t>H</a:t>
            </a:r>
            <a:r>
              <a:rPr lang="en-US" i="1" baseline="-25000" smtClean="0"/>
              <a:t>o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		</a:t>
            </a:r>
            <a:r>
              <a:rPr lang="en-US" smtClean="0">
                <a:sym typeface="Symbol" charset="0"/>
              </a:rPr>
              <a:t></a:t>
            </a:r>
            <a:r>
              <a:rPr lang="en-US" smtClean="0"/>
              <a:t> P(</a:t>
            </a:r>
            <a:r>
              <a:rPr lang="en-US" smtClean="0">
                <a:sym typeface="Symbol" charset="0"/>
              </a:rPr>
              <a:t></a:t>
            </a:r>
            <a:r>
              <a:rPr lang="en-US" i="1" baseline="-25000" smtClean="0">
                <a:sym typeface="Symbol" charset="0"/>
              </a:rPr>
              <a:t>u</a:t>
            </a:r>
            <a:r>
              <a:rPr lang="en-US" smtClean="0">
                <a:sym typeface="Symbol" charset="0"/>
              </a:rPr>
              <a:t>  1</a:t>
            </a:r>
            <a:r>
              <a:rPr lang="en-US" smtClean="0"/>
              <a:t> | </a:t>
            </a:r>
            <a:r>
              <a:rPr lang="en-US" i="1" smtClean="0"/>
              <a:t>H</a:t>
            </a:r>
            <a:r>
              <a:rPr lang="en-US" i="1" baseline="-25000" smtClean="0"/>
              <a:t>o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		</a:t>
            </a:r>
            <a:r>
              <a:rPr lang="en-US" smtClean="0">
                <a:sym typeface="Symbol" charset="0"/>
              </a:rPr>
              <a:t></a:t>
            </a:r>
            <a:r>
              <a:rPr lang="en-US" smtClean="0"/>
              <a:t> E(</a:t>
            </a:r>
            <a:r>
              <a:rPr lang="en-US" smtClean="0">
                <a:sym typeface="Symbol" charset="0"/>
              </a:rPr>
              <a:t></a:t>
            </a:r>
            <a:r>
              <a:rPr lang="en-US" i="1" baseline="-25000" smtClean="0">
                <a:sym typeface="Symbol" charset="0"/>
              </a:rPr>
              <a:t>u</a:t>
            </a:r>
            <a:r>
              <a:rPr lang="en-US" smtClean="0">
                <a:sym typeface="Symbol" charset="0"/>
              </a:rPr>
              <a:t> </a:t>
            </a:r>
            <a:r>
              <a:rPr lang="en-US" smtClean="0"/>
              <a:t>| </a:t>
            </a:r>
            <a:r>
              <a:rPr lang="en-US" i="1" smtClean="0"/>
              <a:t>H</a:t>
            </a:r>
            <a:r>
              <a:rPr lang="en-US" i="1" baseline="-25000" smtClean="0"/>
              <a:t>o</a:t>
            </a:r>
            <a:r>
              <a:rPr lang="en-US" smtClean="0"/>
              <a:t>)</a:t>
            </a:r>
          </a:p>
        </p:txBody>
      </p:sp>
      <p:pic>
        <p:nvPicPr>
          <p:cNvPr id="2663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1301750"/>
            <a:ext cx="1293813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631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"/>
          <a:stretch>
            <a:fillRect/>
          </a:stretch>
        </p:blipFill>
        <p:spPr bwMode="auto">
          <a:xfrm>
            <a:off x="7483475" y="2541588"/>
            <a:ext cx="132397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632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44"/>
          <a:stretch>
            <a:fillRect/>
          </a:stretch>
        </p:blipFill>
        <p:spPr bwMode="auto">
          <a:xfrm>
            <a:off x="7483475" y="3790950"/>
            <a:ext cx="135572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633" name="Picture 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5035550"/>
            <a:ext cx="1331913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634" name="Freeform 10"/>
          <p:cNvSpPr>
            <a:spLocks/>
          </p:cNvSpPr>
          <p:nvPr/>
        </p:nvSpPr>
        <p:spPr bwMode="auto">
          <a:xfrm>
            <a:off x="6276975" y="2967038"/>
            <a:ext cx="1039813" cy="150812"/>
          </a:xfrm>
          <a:custGeom>
            <a:avLst/>
            <a:gdLst>
              <a:gd name="T0" fmla="*/ 0 w 584"/>
              <a:gd name="T1" fmla="*/ 363 h 363"/>
              <a:gd name="T2" fmla="*/ 205 w 584"/>
              <a:gd name="T3" fmla="*/ 78 h 363"/>
              <a:gd name="T4" fmla="*/ 584 w 584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363">
                <a:moveTo>
                  <a:pt x="0" y="363"/>
                </a:moveTo>
                <a:cubicBezTo>
                  <a:pt x="54" y="250"/>
                  <a:pt x="108" y="138"/>
                  <a:pt x="205" y="78"/>
                </a:cubicBezTo>
                <a:cubicBezTo>
                  <a:pt x="302" y="18"/>
                  <a:pt x="443" y="9"/>
                  <a:pt x="584" y="0"/>
                </a:cubicBez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6635" name="Freeform 11"/>
          <p:cNvSpPr>
            <a:spLocks/>
          </p:cNvSpPr>
          <p:nvPr/>
        </p:nvSpPr>
        <p:spPr bwMode="auto">
          <a:xfrm>
            <a:off x="6388100" y="1981200"/>
            <a:ext cx="927100" cy="317500"/>
          </a:xfrm>
          <a:custGeom>
            <a:avLst/>
            <a:gdLst>
              <a:gd name="T0" fmla="*/ 0 w 584"/>
              <a:gd name="T1" fmla="*/ 363 h 363"/>
              <a:gd name="T2" fmla="*/ 205 w 584"/>
              <a:gd name="T3" fmla="*/ 78 h 363"/>
              <a:gd name="T4" fmla="*/ 584 w 584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363">
                <a:moveTo>
                  <a:pt x="0" y="363"/>
                </a:moveTo>
                <a:cubicBezTo>
                  <a:pt x="54" y="250"/>
                  <a:pt x="108" y="138"/>
                  <a:pt x="205" y="78"/>
                </a:cubicBezTo>
                <a:cubicBezTo>
                  <a:pt x="302" y="18"/>
                  <a:pt x="443" y="9"/>
                  <a:pt x="584" y="0"/>
                </a:cubicBez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6636" name="Freeform 12"/>
          <p:cNvSpPr>
            <a:spLocks/>
          </p:cNvSpPr>
          <p:nvPr/>
        </p:nvSpPr>
        <p:spPr bwMode="auto">
          <a:xfrm flipV="1">
            <a:off x="6702425" y="3556000"/>
            <a:ext cx="701675" cy="714375"/>
          </a:xfrm>
          <a:custGeom>
            <a:avLst/>
            <a:gdLst>
              <a:gd name="T0" fmla="*/ 0 w 584"/>
              <a:gd name="T1" fmla="*/ 363 h 363"/>
              <a:gd name="T2" fmla="*/ 205 w 584"/>
              <a:gd name="T3" fmla="*/ 78 h 363"/>
              <a:gd name="T4" fmla="*/ 584 w 584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363">
                <a:moveTo>
                  <a:pt x="0" y="363"/>
                </a:moveTo>
                <a:cubicBezTo>
                  <a:pt x="54" y="250"/>
                  <a:pt x="108" y="138"/>
                  <a:pt x="205" y="78"/>
                </a:cubicBezTo>
                <a:cubicBezTo>
                  <a:pt x="302" y="18"/>
                  <a:pt x="443" y="9"/>
                  <a:pt x="584" y="0"/>
                </a:cubicBez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6626225" y="3579813"/>
            <a:ext cx="727075" cy="2063750"/>
          </a:xfrm>
          <a:custGeom>
            <a:avLst/>
            <a:gdLst>
              <a:gd name="T0" fmla="*/ 0 w 490"/>
              <a:gd name="T1" fmla="*/ 0 h 1238"/>
              <a:gd name="T2" fmla="*/ 182 w 490"/>
              <a:gd name="T3" fmla="*/ 607 h 1238"/>
              <a:gd name="T4" fmla="*/ 316 w 490"/>
              <a:gd name="T5" fmla="*/ 1081 h 1238"/>
              <a:gd name="T6" fmla="*/ 490 w 490"/>
              <a:gd name="T7" fmla="*/ 1238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0" h="1238">
                <a:moveTo>
                  <a:pt x="0" y="0"/>
                </a:moveTo>
                <a:cubicBezTo>
                  <a:pt x="64" y="213"/>
                  <a:pt x="129" y="427"/>
                  <a:pt x="182" y="607"/>
                </a:cubicBezTo>
                <a:cubicBezTo>
                  <a:pt x="235" y="787"/>
                  <a:pt x="265" y="976"/>
                  <a:pt x="316" y="1081"/>
                </a:cubicBezTo>
                <a:cubicBezTo>
                  <a:pt x="367" y="1186"/>
                  <a:pt x="428" y="1212"/>
                  <a:pt x="490" y="1238"/>
                </a:cubicBez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266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18002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203825" y="3805238"/>
            <a:ext cx="145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400"/>
              <a:t>Random Field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7245350" y="6272018"/>
            <a:ext cx="186531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400"/>
              <a:t>Suprathreshold Sets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400800" y="3505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400" dirty="0">
                <a:solidFill>
                  <a:srgbClr val="FF0000"/>
                </a:solidFill>
              </a:rPr>
              <a:t>Threshold</a:t>
            </a:r>
          </a:p>
        </p:txBody>
      </p:sp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406400" y="4862513"/>
            <a:ext cx="2068513" cy="684212"/>
            <a:chOff x="256" y="3063"/>
            <a:chExt cx="1303" cy="431"/>
          </a:xfrm>
        </p:grpSpPr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256" y="3063"/>
              <a:ext cx="8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800" i="1">
                  <a:solidFill>
                    <a:srgbClr val="E42A1C"/>
                  </a:solidFill>
                </a:rPr>
                <a:t>No holes</a:t>
              </a:r>
            </a:p>
          </p:txBody>
        </p:sp>
        <p:sp>
          <p:nvSpPr>
            <p:cNvPr id="26644" name="Freeform 20"/>
            <p:cNvSpPr>
              <a:spLocks/>
            </p:cNvSpPr>
            <p:nvPr/>
          </p:nvSpPr>
          <p:spPr bwMode="auto">
            <a:xfrm>
              <a:off x="942" y="3153"/>
              <a:ext cx="617" cy="341"/>
            </a:xfrm>
            <a:custGeom>
              <a:avLst/>
              <a:gdLst>
                <a:gd name="T0" fmla="*/ 455 w 495"/>
                <a:gd name="T1" fmla="*/ 61 h 364"/>
                <a:gd name="T2" fmla="*/ 7 w 495"/>
                <a:gd name="T3" fmla="*/ 50 h 364"/>
                <a:gd name="T4" fmla="*/ 495 w 495"/>
                <a:gd name="T5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5" h="364">
                  <a:moveTo>
                    <a:pt x="455" y="61"/>
                  </a:moveTo>
                  <a:cubicBezTo>
                    <a:pt x="227" y="30"/>
                    <a:pt x="0" y="0"/>
                    <a:pt x="7" y="50"/>
                  </a:cubicBezTo>
                  <a:cubicBezTo>
                    <a:pt x="14" y="100"/>
                    <a:pt x="254" y="232"/>
                    <a:pt x="495" y="364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6645" name="Group 21"/>
          <p:cNvGrpSpPr>
            <a:grpSpLocks/>
          </p:cNvGrpSpPr>
          <p:nvPr/>
        </p:nvGrpSpPr>
        <p:grpSpPr bwMode="auto">
          <a:xfrm>
            <a:off x="406400" y="5592763"/>
            <a:ext cx="2133600" cy="641350"/>
            <a:chOff x="256" y="3523"/>
            <a:chExt cx="1344" cy="404"/>
          </a:xfrm>
        </p:grpSpPr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256" y="3523"/>
              <a:ext cx="8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800" i="1">
                  <a:solidFill>
                    <a:srgbClr val="E42A1C"/>
                  </a:solidFill>
                </a:rPr>
                <a:t>Never more than 1 blob</a:t>
              </a:r>
            </a:p>
          </p:txBody>
        </p:sp>
        <p:sp>
          <p:nvSpPr>
            <p:cNvPr id="26647" name="Freeform 23"/>
            <p:cNvSpPr>
              <a:spLocks/>
            </p:cNvSpPr>
            <p:nvPr/>
          </p:nvSpPr>
          <p:spPr bwMode="auto">
            <a:xfrm>
              <a:off x="1147" y="3552"/>
              <a:ext cx="453" cy="279"/>
            </a:xfrm>
            <a:custGeom>
              <a:avLst/>
              <a:gdLst>
                <a:gd name="T0" fmla="*/ 453 w 453"/>
                <a:gd name="T1" fmla="*/ 0 h 279"/>
                <a:gd name="T2" fmla="*/ 5 w 453"/>
                <a:gd name="T3" fmla="*/ 163 h 279"/>
                <a:gd name="T4" fmla="*/ 424 w 453"/>
                <a:gd name="T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279">
                  <a:moveTo>
                    <a:pt x="453" y="0"/>
                  </a:moveTo>
                  <a:cubicBezTo>
                    <a:pt x="231" y="58"/>
                    <a:pt x="10" y="117"/>
                    <a:pt x="5" y="163"/>
                  </a:cubicBezTo>
                  <a:cubicBezTo>
                    <a:pt x="0" y="209"/>
                    <a:pt x="212" y="244"/>
                    <a:pt x="424" y="279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81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1100 total voxels</a:t>
            </a:r>
          </a:p>
          <a:p>
            <a:pPr eaLnBrk="1" hangingPunct="1"/>
            <a:r>
              <a:rPr lang="en-US">
                <a:latin typeface="Calibri" charset="0"/>
              </a:rPr>
              <a:t>100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</a:t>
            </a:r>
            <a:r>
              <a:rPr lang="el-GR">
                <a:latin typeface="Calibri" charset="0"/>
                <a:cs typeface="Arial" charset="0"/>
              </a:rPr>
              <a:t>Δ</a:t>
            </a:r>
            <a:r>
              <a:rPr lang="en-US">
                <a:latin typeface="Calibri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>
                <a:latin typeface="Calibri" charset="0"/>
              </a:rPr>
              <a:t>80% power -&gt; 80 voxels detected</a:t>
            </a:r>
          </a:p>
          <a:p>
            <a:pPr eaLnBrk="1" hangingPunct="1"/>
            <a:r>
              <a:rPr lang="en-US">
                <a:latin typeface="Calibri" charset="0"/>
              </a:rPr>
              <a:t>1000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=0</a:t>
            </a:r>
          </a:p>
          <a:p>
            <a:pPr lvl="1" eaLnBrk="1" hangingPunct="1"/>
            <a:r>
              <a:rPr lang="en-US">
                <a:latin typeface="Calibri" charset="0"/>
              </a:rPr>
              <a:t>5%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341431"/>
            <a:ext cx="8001000" cy="297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4495800"/>
            <a:ext cx="4876800" cy="838200"/>
          </a:xfrm>
          <a:prstGeom prst="rect">
            <a:avLst/>
          </a:prstGeom>
          <a:noFill/>
          <a:ln w="38100" cmpd="sng">
            <a:solidFill>
              <a:srgbClr val="FF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896" name="TextBox 5"/>
          <p:cNvSpPr txBox="1">
            <a:spLocks noChangeArrowheads="1"/>
          </p:cNvSpPr>
          <p:nvPr/>
        </p:nvSpPr>
        <p:spPr bwMode="auto">
          <a:xfrm>
            <a:off x="2667000" y="3957638"/>
            <a:ext cx="441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FF"/>
                </a:solidFill>
              </a:rPr>
              <a:t>What we know (test results)</a:t>
            </a:r>
          </a:p>
        </p:txBody>
      </p:sp>
    </p:spTree>
    <p:extLst>
      <p:ext uri="{BB962C8B-B14F-4D97-AF65-F5344CB8AC3E}">
        <p14:creationId xmlns:p14="http://schemas.microsoft.com/office/powerpoint/2010/main" val="159370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Distribution details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Math is hairy!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Nichols and Hayasaka 2003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Cao and Worsley 2001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you need to know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Depends on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smoothness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of your image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Must quantify smoothness and it is important to report when using RFT</a:t>
            </a:r>
          </a:p>
        </p:txBody>
      </p:sp>
    </p:spTree>
    <p:extLst>
      <p:ext uri="{BB962C8B-B14F-4D97-AF65-F5344CB8AC3E}">
        <p14:creationId xmlns:p14="http://schemas.microsoft.com/office/powerpoint/2010/main" val="169193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General idea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E(</a:t>
            </a:r>
            <a:r>
              <a:rPr lang="en-GB" dirty="0">
                <a:latin typeface="Symbol" charset="0"/>
                <a:ea typeface="ＭＳ Ｐゴシック" charset="0"/>
                <a:cs typeface="ＭＳ Ｐゴシック" charset="0"/>
              </a:rPr>
              <a:t></a:t>
            </a:r>
            <a:r>
              <a:rPr lang="en-GB" i="1" baseline="-25000" dirty="0">
                <a:latin typeface="Arial" charset="0"/>
                <a:ea typeface="ＭＳ Ｐゴシック" charset="0"/>
                <a:cs typeface="ＭＳ Ｐゴシック" charset="0"/>
              </a:rPr>
              <a:t>u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</a:t>
            </a:r>
            <a:r>
              <a:rPr lang="en-GB" b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dirty="0" err="1">
                <a:latin typeface="Arial" charset="0"/>
                <a:ea typeface="ＭＳ Ｐゴシック" charset="0"/>
                <a:cs typeface="ＭＳ Ｐゴシック" charset="0"/>
              </a:rPr>
              <a:t>Mathy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 stuff *</a:t>
            </a:r>
            <a:r>
              <a:rPr lang="en-GB" dirty="0">
                <a:solidFill>
                  <a:srgbClr val="FF00FF"/>
                </a:solidFill>
                <a:latin typeface="Times" charset="0"/>
                <a:ea typeface="ＭＳ Ｐゴシック" charset="0"/>
                <a:cs typeface="ＭＳ Ｐゴシック" charset="0"/>
              </a:rPr>
              <a:t>Volume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GB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Smoothness</a:t>
            </a:r>
          </a:p>
          <a:p>
            <a:pPr eaLnBrk="1" hangingPunct="1"/>
            <a:endParaRPr lang="en-GB" dirty="0">
              <a:solidFill>
                <a:srgbClr val="00FF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We know what the volume is</a:t>
            </a:r>
          </a:p>
          <a:p>
            <a:pPr eaLnBrk="1" hangingPunct="1"/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What is smoothness?</a:t>
            </a:r>
            <a:endParaRPr lang="en-US" baseline="30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Smoothness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smooth are the data?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Measured by FWHM=[FWHM</a:t>
            </a:r>
            <a:r>
              <a:rPr lang="en-US" baseline="-25000">
                <a:latin typeface="Arial" charset="0"/>
                <a:ea typeface="ＭＳ Ｐゴシック" charset="0"/>
              </a:rPr>
              <a:t>x</a:t>
            </a:r>
            <a:r>
              <a:rPr lang="en-US">
                <a:latin typeface="Arial" charset="0"/>
                <a:ea typeface="ＭＳ Ｐゴシック" charset="0"/>
              </a:rPr>
              <a:t>, FWHM</a:t>
            </a:r>
            <a:r>
              <a:rPr lang="en-US" baseline="-25000">
                <a:latin typeface="Arial" charset="0"/>
                <a:ea typeface="ＭＳ Ｐゴシック" charset="0"/>
              </a:rPr>
              <a:t>y</a:t>
            </a:r>
            <a:r>
              <a:rPr lang="en-US">
                <a:latin typeface="Arial" charset="0"/>
                <a:ea typeface="ＭＳ Ｐゴシック" charset="0"/>
              </a:rPr>
              <a:t>, FWHM</a:t>
            </a:r>
            <a:r>
              <a:rPr lang="en-US" baseline="-25000">
                <a:latin typeface="Arial" charset="0"/>
                <a:ea typeface="ＭＳ Ｐゴシック" charset="0"/>
              </a:rPr>
              <a:t>z</a:t>
            </a:r>
            <a:r>
              <a:rPr lang="en-US">
                <a:latin typeface="Arial" charset="0"/>
                <a:ea typeface="ＭＳ Ｐゴシック" charset="0"/>
              </a:rPr>
              <a:t>]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Starting with white noise smooth with a gaussian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How large does the variance of that gaussian need to be such that the smoothness matches your data?</a:t>
            </a:r>
          </a:p>
        </p:txBody>
      </p:sp>
    </p:spTree>
    <p:extLst>
      <p:ext uri="{BB962C8B-B14F-4D97-AF65-F5344CB8AC3E}">
        <p14:creationId xmlns:p14="http://schemas.microsoft.com/office/powerpoint/2010/main" val="121964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RESEL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RESolution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RESEL=</a:t>
            </a:r>
            <a:r>
              <a:rPr lang="en-US" dirty="0" err="1">
                <a:latin typeface="Arial" charset="0"/>
                <a:ea typeface="ＭＳ Ｐゴシック" charset="0"/>
              </a:rPr>
              <a:t>FWHM</a:t>
            </a:r>
            <a:r>
              <a:rPr lang="en-US" baseline="-25000" dirty="0" err="1">
                <a:latin typeface="Arial" charset="0"/>
                <a:ea typeface="ＭＳ Ｐゴシック" charset="0"/>
              </a:rPr>
              <a:t>x</a:t>
            </a:r>
            <a:r>
              <a:rPr lang="en-US" dirty="0">
                <a:latin typeface="Arial" charset="0"/>
                <a:ea typeface="ＭＳ Ｐゴシック" charset="0"/>
              </a:rPr>
              <a:t> x </a:t>
            </a:r>
            <a:r>
              <a:rPr lang="en-US" dirty="0" err="1">
                <a:latin typeface="Arial" charset="0"/>
                <a:ea typeface="ＭＳ Ｐゴシック" charset="0"/>
              </a:rPr>
              <a:t>FWHM</a:t>
            </a:r>
            <a:r>
              <a:rPr lang="en-US" baseline="-25000" dirty="0" err="1">
                <a:latin typeface="Arial" charset="0"/>
                <a:ea typeface="ＭＳ Ｐゴシック" charset="0"/>
              </a:rPr>
              <a:t>y</a:t>
            </a:r>
            <a:r>
              <a:rPr lang="en-US" dirty="0">
                <a:latin typeface="Arial" charset="0"/>
                <a:ea typeface="ＭＳ Ｐゴシック" charset="0"/>
              </a:rPr>
              <a:t> x </a:t>
            </a:r>
            <a:r>
              <a:rPr lang="en-US" dirty="0" err="1">
                <a:latin typeface="Arial" charset="0"/>
                <a:ea typeface="ＭＳ Ｐゴシック" charset="0"/>
              </a:rPr>
              <a:t>FWHM</a:t>
            </a:r>
            <a:r>
              <a:rPr lang="en-US" baseline="-25000" dirty="0" err="1">
                <a:latin typeface="Arial" charset="0"/>
                <a:ea typeface="ＭＳ Ｐゴシック" charset="0"/>
              </a:rPr>
              <a:t>z</a:t>
            </a:r>
            <a:endParaRPr lang="en-US" baseline="-250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baseline="-250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RESEL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If your voxels were the size of a RESEL, how many are required to fill your volume?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10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ＭＳ Ｐゴシック" charset="0"/>
              </a:rPr>
              <a:t>voxels</a:t>
            </a:r>
            <a:r>
              <a:rPr lang="en-US" dirty="0">
                <a:latin typeface="Arial" charset="0"/>
                <a:ea typeface="ＭＳ Ｐゴシック" charset="0"/>
              </a:rPr>
              <a:t>, 2.5 voxel FWHM 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smoothness  </a:t>
            </a:r>
            <a:r>
              <a:rPr lang="en-US" dirty="0">
                <a:latin typeface="Arial" charset="0"/>
                <a:ea typeface="ＭＳ Ｐゴシック" charset="0"/>
                <a:sym typeface="Symbol" charset="0"/>
              </a:rPr>
              <a:t></a:t>
            </a:r>
            <a:r>
              <a:rPr lang="en-US" dirty="0">
                <a:latin typeface="Arial" charset="0"/>
                <a:ea typeface="ＭＳ Ｐゴシック" charset="0"/>
              </a:rPr>
              <a:t> 4 </a:t>
            </a:r>
            <a:r>
              <a:rPr lang="en-US" dirty="0">
                <a:solidFill>
                  <a:srgbClr val="66CCFF"/>
                </a:solidFill>
                <a:latin typeface="Arial" charset="0"/>
                <a:ea typeface="ＭＳ Ｐゴシック" charset="0"/>
              </a:rPr>
              <a:t>RESELS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5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23"/>
          <p:cNvGrpSpPr>
            <a:grpSpLocks/>
          </p:cNvGrpSpPr>
          <p:nvPr/>
        </p:nvGrpSpPr>
        <p:grpSpPr bwMode="auto">
          <a:xfrm>
            <a:off x="2209800" y="1752600"/>
            <a:ext cx="5353050" cy="3222625"/>
            <a:chOff x="1448" y="3176"/>
            <a:chExt cx="2836" cy="678"/>
          </a:xfrm>
        </p:grpSpPr>
        <p:grpSp>
          <p:nvGrpSpPr>
            <p:cNvPr id="68616" name="Group 4"/>
            <p:cNvGrpSpPr>
              <a:grpSpLocks/>
            </p:cNvGrpSpPr>
            <p:nvPr/>
          </p:nvGrpSpPr>
          <p:grpSpPr bwMode="auto">
            <a:xfrm>
              <a:off x="2274" y="3176"/>
              <a:ext cx="1892" cy="678"/>
              <a:chOff x="2259" y="2660"/>
              <a:chExt cx="1958" cy="678"/>
            </a:xfrm>
          </p:grpSpPr>
          <p:pic>
            <p:nvPicPr>
              <p:cNvPr id="15258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9" y="2660"/>
                <a:ext cx="1958" cy="6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52582" name="Line 6"/>
              <p:cNvSpPr>
                <a:spLocks noChangeShapeType="1"/>
              </p:cNvSpPr>
              <p:nvPr/>
            </p:nvSpPr>
            <p:spPr bwMode="auto">
              <a:xfrm>
                <a:off x="2863" y="3002"/>
                <a:ext cx="749" cy="0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8617" name="Group 7"/>
            <p:cNvGrpSpPr>
              <a:grpSpLocks/>
            </p:cNvGrpSpPr>
            <p:nvPr/>
          </p:nvGrpSpPr>
          <p:grpSpPr bwMode="auto">
            <a:xfrm>
              <a:off x="1448" y="3303"/>
              <a:ext cx="2836" cy="137"/>
              <a:chOff x="1842" y="2850"/>
              <a:chExt cx="2118" cy="117"/>
            </a:xfrm>
          </p:grpSpPr>
          <p:sp>
            <p:nvSpPr>
              <p:cNvPr id="152584" name="Rectangle 8"/>
              <p:cNvSpPr>
                <a:spLocks noChangeArrowheads="1"/>
              </p:cNvSpPr>
              <p:nvPr/>
            </p:nvSpPr>
            <p:spPr bwMode="auto">
              <a:xfrm>
                <a:off x="2689" y="2850"/>
                <a:ext cx="212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85" name="Rectangle 9"/>
              <p:cNvSpPr>
                <a:spLocks noChangeArrowheads="1"/>
              </p:cNvSpPr>
              <p:nvPr/>
            </p:nvSpPr>
            <p:spPr bwMode="auto">
              <a:xfrm>
                <a:off x="2901" y="2850"/>
                <a:ext cx="212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86" name="Rectangle 10"/>
              <p:cNvSpPr>
                <a:spLocks noChangeArrowheads="1"/>
              </p:cNvSpPr>
              <p:nvPr/>
            </p:nvSpPr>
            <p:spPr bwMode="auto">
              <a:xfrm>
                <a:off x="3113" y="2850"/>
                <a:ext cx="212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87" name="Rectangle 11"/>
              <p:cNvSpPr>
                <a:spLocks noChangeArrowheads="1"/>
              </p:cNvSpPr>
              <p:nvPr/>
            </p:nvSpPr>
            <p:spPr bwMode="auto">
              <a:xfrm>
                <a:off x="3325" y="2850"/>
                <a:ext cx="212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88" name="Rectangle 12"/>
              <p:cNvSpPr>
                <a:spLocks noChangeArrowheads="1"/>
              </p:cNvSpPr>
              <p:nvPr/>
            </p:nvSpPr>
            <p:spPr bwMode="auto">
              <a:xfrm>
                <a:off x="3537" y="2850"/>
                <a:ext cx="212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89" name="Rectangle 13"/>
              <p:cNvSpPr>
                <a:spLocks noChangeArrowheads="1"/>
              </p:cNvSpPr>
              <p:nvPr/>
            </p:nvSpPr>
            <p:spPr bwMode="auto">
              <a:xfrm>
                <a:off x="3749" y="2850"/>
                <a:ext cx="211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90" name="Rectangle 14"/>
              <p:cNvSpPr>
                <a:spLocks noChangeArrowheads="1"/>
              </p:cNvSpPr>
              <p:nvPr/>
            </p:nvSpPr>
            <p:spPr bwMode="auto">
              <a:xfrm>
                <a:off x="2266" y="2850"/>
                <a:ext cx="212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91" name="Rectangle 15"/>
              <p:cNvSpPr>
                <a:spLocks noChangeArrowheads="1"/>
              </p:cNvSpPr>
              <p:nvPr/>
            </p:nvSpPr>
            <p:spPr bwMode="auto">
              <a:xfrm>
                <a:off x="2478" y="2850"/>
                <a:ext cx="210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92" name="Rectangle 16"/>
              <p:cNvSpPr>
                <a:spLocks noChangeArrowheads="1"/>
              </p:cNvSpPr>
              <p:nvPr/>
            </p:nvSpPr>
            <p:spPr bwMode="auto">
              <a:xfrm>
                <a:off x="1842" y="2850"/>
                <a:ext cx="212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93" name="Rectangle 17"/>
              <p:cNvSpPr>
                <a:spLocks noChangeArrowheads="1"/>
              </p:cNvSpPr>
              <p:nvPr/>
            </p:nvSpPr>
            <p:spPr bwMode="auto">
              <a:xfrm>
                <a:off x="2054" y="2850"/>
                <a:ext cx="212" cy="117"/>
              </a:xfrm>
              <a:prstGeom prst="rect">
                <a:avLst/>
              </a:prstGeom>
              <a:solidFill>
                <a:srgbClr val="FF00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8618" name="Group 18"/>
            <p:cNvGrpSpPr>
              <a:grpSpLocks/>
            </p:cNvGrpSpPr>
            <p:nvPr/>
          </p:nvGrpSpPr>
          <p:grpSpPr bwMode="auto">
            <a:xfrm>
              <a:off x="1448" y="3600"/>
              <a:ext cx="2828" cy="132"/>
              <a:chOff x="1842" y="3007"/>
              <a:chExt cx="847" cy="117"/>
            </a:xfrm>
          </p:grpSpPr>
          <p:sp>
            <p:nvSpPr>
              <p:cNvPr id="152595" name="Rectangle 19"/>
              <p:cNvSpPr>
                <a:spLocks noChangeArrowheads="1"/>
              </p:cNvSpPr>
              <p:nvPr/>
            </p:nvSpPr>
            <p:spPr bwMode="auto">
              <a:xfrm>
                <a:off x="2266" y="3007"/>
                <a:ext cx="212" cy="117"/>
              </a:xfrm>
              <a:prstGeom prst="rect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96" name="Rectangle 20"/>
              <p:cNvSpPr>
                <a:spLocks noChangeArrowheads="1"/>
              </p:cNvSpPr>
              <p:nvPr/>
            </p:nvSpPr>
            <p:spPr bwMode="auto">
              <a:xfrm>
                <a:off x="2478" y="3007"/>
                <a:ext cx="211" cy="117"/>
              </a:xfrm>
              <a:prstGeom prst="rect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97" name="Rectangle 21"/>
              <p:cNvSpPr>
                <a:spLocks noChangeArrowheads="1"/>
              </p:cNvSpPr>
              <p:nvPr/>
            </p:nvSpPr>
            <p:spPr bwMode="auto">
              <a:xfrm>
                <a:off x="1842" y="3007"/>
                <a:ext cx="212" cy="117"/>
              </a:xfrm>
              <a:prstGeom prst="rect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598" name="Rectangle 22"/>
              <p:cNvSpPr>
                <a:spLocks noChangeArrowheads="1"/>
              </p:cNvSpPr>
              <p:nvPr/>
            </p:nvSpPr>
            <p:spPr bwMode="auto">
              <a:xfrm>
                <a:off x="2054" y="3007"/>
                <a:ext cx="212" cy="117"/>
              </a:xfrm>
              <a:prstGeom prst="rect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8610" name="Text Box 24"/>
          <p:cNvSpPr txBox="1">
            <a:spLocks noChangeArrowheads="1"/>
          </p:cNvSpPr>
          <p:nvPr/>
        </p:nvSpPr>
        <p:spPr bwMode="auto">
          <a:xfrm>
            <a:off x="381000" y="2057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voxels</a:t>
            </a:r>
          </a:p>
        </p:txBody>
      </p:sp>
      <p:sp>
        <p:nvSpPr>
          <p:cNvPr id="68611" name="Line 25"/>
          <p:cNvSpPr>
            <a:spLocks noChangeShapeType="1"/>
          </p:cNvSpPr>
          <p:nvPr/>
        </p:nvSpPr>
        <p:spPr bwMode="auto">
          <a:xfrm>
            <a:off x="1524000" y="24384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Text Box 26"/>
          <p:cNvSpPr txBox="1">
            <a:spLocks noChangeArrowheads="1"/>
          </p:cNvSpPr>
          <p:nvPr/>
        </p:nvSpPr>
        <p:spPr bwMode="auto">
          <a:xfrm>
            <a:off x="228600" y="3048000"/>
            <a:ext cx="182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FWHM=  2.5 voxels</a:t>
            </a:r>
          </a:p>
        </p:txBody>
      </p:sp>
      <p:sp>
        <p:nvSpPr>
          <p:cNvPr id="68613" name="Line 27"/>
          <p:cNvSpPr>
            <a:spLocks noChangeShapeType="1"/>
          </p:cNvSpPr>
          <p:nvPr/>
        </p:nvSpPr>
        <p:spPr bwMode="auto">
          <a:xfrm flipV="1">
            <a:off x="1905000" y="3352800"/>
            <a:ext cx="28956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Text Box 28"/>
          <p:cNvSpPr txBox="1">
            <a:spLocks noChangeArrowheads="1"/>
          </p:cNvSpPr>
          <p:nvPr/>
        </p:nvSpPr>
        <p:spPr bwMode="auto">
          <a:xfrm>
            <a:off x="304800" y="50292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RESEL count=4</a:t>
            </a:r>
          </a:p>
        </p:txBody>
      </p:sp>
      <p:sp>
        <p:nvSpPr>
          <p:cNvPr id="68615" name="Line 29"/>
          <p:cNvSpPr>
            <a:spLocks noChangeShapeType="1"/>
          </p:cNvSpPr>
          <p:nvPr/>
        </p:nvSpPr>
        <p:spPr bwMode="auto">
          <a:xfrm flipV="1">
            <a:off x="2057400" y="45720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about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RESEL count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 the number of independent tests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Not the magic bullet for a better Bonferroni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Re-expression of volume in terms of smoothness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need it, since it is necessary to calculate our p-values</a:t>
            </a:r>
          </a:p>
        </p:txBody>
      </p:sp>
    </p:spTree>
    <p:extLst>
      <p:ext uri="{BB962C8B-B14F-4D97-AF65-F5344CB8AC3E}">
        <p14:creationId xmlns:p14="http://schemas.microsoft.com/office/powerpoint/2010/main" val="203726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Revisit distribution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E(</a:t>
            </a:r>
            <a:r>
              <a:rPr lang="en-GB" dirty="0">
                <a:latin typeface="Symbol" charset="0"/>
                <a:ea typeface="ＭＳ Ｐゴシック" charset="0"/>
                <a:cs typeface="ＭＳ Ｐゴシック" charset="0"/>
              </a:rPr>
              <a:t></a:t>
            </a:r>
            <a:r>
              <a:rPr lang="en-GB" i="1" baseline="-25000" dirty="0">
                <a:latin typeface="Arial" charset="0"/>
                <a:ea typeface="ＭＳ Ｐゴシック" charset="0"/>
                <a:cs typeface="ＭＳ Ｐゴシック" charset="0"/>
              </a:rPr>
              <a:t>u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</a:t>
            </a:r>
            <a:r>
              <a:rPr lang="en-GB" b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dirty="0" err="1">
                <a:latin typeface="Arial" charset="0"/>
                <a:ea typeface="ＭＳ Ｐゴシック" charset="0"/>
                <a:cs typeface="ＭＳ Ｐゴシック" charset="0"/>
              </a:rPr>
              <a:t>Mathy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 stuff *</a:t>
            </a:r>
            <a:r>
              <a:rPr lang="en-GB" dirty="0">
                <a:solidFill>
                  <a:srgbClr val="FF00FF"/>
                </a:solidFill>
                <a:latin typeface="Times" charset="0"/>
                <a:ea typeface="ＭＳ Ｐゴシック" charset="0"/>
                <a:cs typeface="ＭＳ Ｐゴシック" charset="0"/>
              </a:rPr>
              <a:t>Volume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GB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Smoothness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00FF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Smoothness is defined in RESELs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E(</a:t>
            </a:r>
            <a:r>
              <a:rPr lang="en-GB" dirty="0">
                <a:latin typeface="Symbol" charset="0"/>
                <a:ea typeface="ＭＳ Ｐゴシック" charset="0"/>
                <a:cs typeface="ＭＳ Ｐゴシック" charset="0"/>
              </a:rPr>
              <a:t></a:t>
            </a:r>
            <a:r>
              <a:rPr lang="en-GB" i="1" baseline="-25000" dirty="0">
                <a:latin typeface="Arial" charset="0"/>
                <a:ea typeface="ＭＳ Ｐゴシック" charset="0"/>
                <a:cs typeface="ＭＳ Ｐゴシック" charset="0"/>
              </a:rPr>
              <a:t>u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) is our p-value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How does a p-value change as volume increases?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How does a p-value change as smoothness increases?</a:t>
            </a:r>
          </a:p>
        </p:txBody>
      </p:sp>
    </p:spTree>
    <p:extLst>
      <p:ext uri="{BB962C8B-B14F-4D97-AF65-F5344CB8AC3E}">
        <p14:creationId xmlns:p14="http://schemas.microsoft.com/office/powerpoint/2010/main" val="314874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RFT adapts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larger volumes it is more strict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Multiple comparison problem is worse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smoother data it is less strict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Multiple comparison problem is less severe</a:t>
            </a:r>
          </a:p>
        </p:txBody>
      </p:sp>
    </p:spTree>
    <p:extLst>
      <p:ext uri="{BB962C8B-B14F-4D97-AF65-F5344CB8AC3E}">
        <p14:creationId xmlns:p14="http://schemas.microsoft.com/office/powerpoint/2010/main" val="150280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Shortcomings of RFT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Requires estimating a lot of parameters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Random field must be sufficiently smooth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If you don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</a:rPr>
              <a:t>t spatially smooth the data enough, RFT </a:t>
            </a:r>
            <a:r>
              <a:rPr lang="en-US" altLang="ja-JP" dirty="0" err="1">
                <a:latin typeface="Arial" charset="0"/>
                <a:ea typeface="ＭＳ Ｐゴシック" charset="0"/>
              </a:rPr>
              <a:t>doesn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</a:rPr>
              <a:t>t work </a:t>
            </a:r>
            <a:r>
              <a:rPr lang="en-US" altLang="ja-JP" dirty="0" smtClean="0">
                <a:latin typeface="Arial" charset="0"/>
                <a:ea typeface="ＭＳ Ｐゴシック" charset="0"/>
              </a:rPr>
              <a:t>well</a:t>
            </a:r>
          </a:p>
          <a:p>
            <a:pPr lvl="1" eaLnBrk="1" hangingPunct="1"/>
            <a:endParaRPr lang="en-US" altLang="ja-JP" dirty="0">
              <a:latin typeface="Arial" charset="0"/>
              <a:ea typeface="ＭＳ Ｐゴシック" charset="0"/>
            </a:endParaRPr>
          </a:p>
          <a:p>
            <a:r>
              <a:rPr lang="en-US" altLang="ja-JP" dirty="0" smtClean="0">
                <a:latin typeface="Arial" charset="0"/>
                <a:ea typeface="ＭＳ Ｐゴシック" charset="0"/>
              </a:rPr>
              <a:t>I’ll cover the </a:t>
            </a:r>
            <a:r>
              <a:rPr lang="en-US" altLang="ja-JP" dirty="0" err="1" smtClean="0">
                <a:latin typeface="Arial" charset="0"/>
                <a:ea typeface="ＭＳ Ｐゴシック" charset="0"/>
              </a:rPr>
              <a:t>Eklund</a:t>
            </a:r>
            <a:r>
              <a:rPr lang="en-US" altLang="ja-JP" dirty="0" smtClean="0">
                <a:latin typeface="Arial" charset="0"/>
                <a:ea typeface="ＭＳ Ｐゴシック" charset="0"/>
              </a:rPr>
              <a:t> paper later on today!</a:t>
            </a:r>
            <a:endParaRPr lang="en-US" altLang="ja-JP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Voxelwise RFT is </a:t>
            </a:r>
            <a:r>
              <a:rPr lang="en-US" i="1" dirty="0" smtClean="0"/>
              <a:t>rarely</a:t>
            </a:r>
            <a:r>
              <a:rPr lang="en-US" dirty="0" smtClean="0"/>
              <a:t> used in practice</a:t>
            </a:r>
          </a:p>
          <a:p>
            <a:pPr lvl="1"/>
            <a:r>
              <a:rPr lang="en-US" dirty="0" smtClean="0"/>
              <a:t>Too conservative</a:t>
            </a:r>
          </a:p>
          <a:p>
            <a:endParaRPr lang="en-US" dirty="0"/>
          </a:p>
          <a:p>
            <a:r>
              <a:rPr lang="en-US" dirty="0" smtClean="0"/>
              <a:t>Cluster wise RFT is </a:t>
            </a:r>
            <a:r>
              <a:rPr lang="en-US" i="1" dirty="0" smtClean="0"/>
              <a:t>very</a:t>
            </a:r>
            <a:r>
              <a:rPr lang="en-US" dirty="0" smtClean="0"/>
              <a:t> common</a:t>
            </a:r>
          </a:p>
          <a:p>
            <a:pPr lvl="1"/>
            <a:r>
              <a:rPr lang="en-US" dirty="0" smtClean="0"/>
              <a:t>We’ll learn about cluster stats with permutation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1100 total voxels</a:t>
            </a:r>
          </a:p>
          <a:p>
            <a:pPr eaLnBrk="1" hangingPunct="1"/>
            <a:r>
              <a:rPr lang="en-US">
                <a:latin typeface="Calibri" charset="0"/>
              </a:rPr>
              <a:t>100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</a:t>
            </a:r>
            <a:r>
              <a:rPr lang="el-GR">
                <a:latin typeface="Calibri" charset="0"/>
                <a:cs typeface="Arial" charset="0"/>
              </a:rPr>
              <a:t>Δ</a:t>
            </a:r>
            <a:r>
              <a:rPr lang="en-US">
                <a:latin typeface="Calibri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>
                <a:latin typeface="Calibri" charset="0"/>
              </a:rPr>
              <a:t>80% power -&gt; 80 voxels detected</a:t>
            </a:r>
          </a:p>
          <a:p>
            <a:pPr eaLnBrk="1" hangingPunct="1"/>
            <a:r>
              <a:rPr lang="en-US">
                <a:latin typeface="Calibri" charset="0"/>
              </a:rPr>
              <a:t>1000 voxels have </a:t>
            </a:r>
            <a:r>
              <a:rPr lang="el-GR">
                <a:latin typeface="Calibri" charset="0"/>
                <a:cs typeface="Arial" charset="0"/>
              </a:rPr>
              <a:t>β</a:t>
            </a:r>
            <a:r>
              <a:rPr lang="en-US">
                <a:latin typeface="Calibri" charset="0"/>
                <a:cs typeface="Arial" charset="0"/>
              </a:rPr>
              <a:t>=0</a:t>
            </a:r>
          </a:p>
          <a:p>
            <a:pPr lvl="1" eaLnBrk="1" hangingPunct="1"/>
            <a:r>
              <a:rPr lang="en-US">
                <a:latin typeface="Calibri" charset="0"/>
              </a:rPr>
              <a:t>5% type I error -&gt; 50 false positives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Interpretation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648200"/>
          <a:ext cx="7924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2362200"/>
                <a:gridCol w="2819400"/>
                <a:gridCol w="1143000"/>
              </a:tblGrid>
              <a:tr h="5334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Declared inactive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Non-active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329263"/>
            <a:ext cx="8001000" cy="297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5029200"/>
            <a:ext cx="1600200" cy="1066800"/>
          </a:xfrm>
          <a:prstGeom prst="rect">
            <a:avLst/>
          </a:prstGeom>
          <a:noFill/>
          <a:ln w="38100" cmpd="sng">
            <a:solidFill>
              <a:srgbClr val="FF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944" name="TextBox 5"/>
          <p:cNvSpPr txBox="1">
            <a:spLocks noChangeArrowheads="1"/>
          </p:cNvSpPr>
          <p:nvPr/>
        </p:nvSpPr>
        <p:spPr bwMode="auto">
          <a:xfrm>
            <a:off x="28575" y="3581400"/>
            <a:ext cx="3324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FF"/>
                </a:solidFill>
              </a:rPr>
              <a:t>What we don’t know</a:t>
            </a:r>
          </a:p>
          <a:p>
            <a:pPr algn="ctr"/>
            <a:r>
              <a:rPr lang="en-US">
                <a:solidFill>
                  <a:srgbClr val="FF00FF"/>
                </a:solidFill>
              </a:rPr>
              <a:t>(truth)</a:t>
            </a:r>
          </a:p>
        </p:txBody>
      </p:sp>
    </p:spTree>
    <p:extLst>
      <p:ext uri="{BB962C8B-B14F-4D97-AF65-F5344CB8AC3E}">
        <p14:creationId xmlns:p14="http://schemas.microsoft.com/office/powerpoint/2010/main" val="394455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you’re using RFT, you probably shouldn’t </a:t>
            </a:r>
            <a:r>
              <a:rPr lang="en-US" i="1" dirty="0" smtClean="0"/>
              <a:t>lower</a:t>
            </a:r>
            <a:r>
              <a:rPr lang="en-US" dirty="0" smtClean="0"/>
              <a:t> the cluster forming threshold</a:t>
            </a:r>
          </a:p>
          <a:p>
            <a:pPr lvl="1"/>
            <a:r>
              <a:rPr lang="en-US" dirty="0" smtClean="0"/>
              <a:t>Assumptions could break down </a:t>
            </a:r>
          </a:p>
          <a:p>
            <a:pPr lvl="1"/>
            <a:r>
              <a:rPr lang="en-US" dirty="0" smtClean="0"/>
              <a:t>Topic of Cluster Failure</a:t>
            </a:r>
          </a:p>
          <a:p>
            <a:pPr lvl="1"/>
            <a:endParaRPr lang="en-US" dirty="0"/>
          </a:p>
          <a:p>
            <a:r>
              <a:rPr lang="en-US" dirty="0" smtClean="0"/>
              <a:t>If you really want to lower it, switch to </a:t>
            </a:r>
            <a:r>
              <a:rPr lang="en-US" dirty="0" err="1" smtClean="0"/>
              <a:t>nonparameteric</a:t>
            </a:r>
            <a:r>
              <a:rPr lang="en-US" dirty="0" smtClean="0"/>
              <a:t> approaches</a:t>
            </a:r>
          </a:p>
          <a:p>
            <a:pPr lvl="1"/>
            <a:r>
              <a:rPr lang="en-US" dirty="0" err="1" smtClean="0"/>
              <a:t>SnPM</a:t>
            </a:r>
            <a:endParaRPr lang="en-US" dirty="0" smtClean="0"/>
          </a:p>
          <a:p>
            <a:pPr lvl="1"/>
            <a:r>
              <a:rPr lang="en-US" dirty="0" err="1" smtClean="0"/>
              <a:t>Randomise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0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test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Exchangeability holds</a:t>
            </a:r>
          </a:p>
          <a:p>
            <a:pPr lvl="1"/>
            <a:r>
              <a:rPr lang="en-US" dirty="0" smtClean="0"/>
              <a:t>When we permute our data, underlying distributional properties remain unchanged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6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the null, what can be swapped?</a:t>
            </a:r>
            <a:endParaRPr lang="en-US" dirty="0"/>
          </a:p>
        </p:txBody>
      </p:sp>
      <p:pic>
        <p:nvPicPr>
          <p:cNvPr id="9" name="Picture 8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5" y="2046941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5" y="2046941"/>
            <a:ext cx="64008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the null, what can be swapped?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73856" y="3137647"/>
            <a:ext cx="168379" cy="30673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73856" y="3675529"/>
            <a:ext cx="2424497" cy="25295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the null, what can be swapped?</a:t>
            </a:r>
            <a:endParaRPr lang="en-US" dirty="0"/>
          </a:p>
        </p:txBody>
      </p:sp>
      <p:pic>
        <p:nvPicPr>
          <p:cNvPr id="8" name="Picture 7" descr="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5" y="2046941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3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66987"/>
              </p:ext>
            </p:extLst>
          </p:nvPr>
        </p:nvGraphicFramePr>
        <p:xfrm>
          <a:off x="2709306" y="1519822"/>
          <a:ext cx="795867" cy="512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867"/>
              </a:tblGrid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1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2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3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4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5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6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7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8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15392"/>
              </p:ext>
            </p:extLst>
          </p:nvPr>
        </p:nvGraphicFramePr>
        <p:xfrm>
          <a:off x="5469440" y="1519822"/>
          <a:ext cx="801511" cy="512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11"/>
              </a:tblGrid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1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2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3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4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5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6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7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8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Permuted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10760"/>
              </p:ext>
            </p:extLst>
          </p:nvPr>
        </p:nvGraphicFramePr>
        <p:xfrm>
          <a:off x="2709306" y="1519822"/>
          <a:ext cx="795867" cy="512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867"/>
              </a:tblGrid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8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3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2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7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6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1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4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4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r>
                        <a:rPr lang="en-US" sz="3600" b="1" baseline="-25000" dirty="0" smtClean="0"/>
                        <a:t>5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66220"/>
              </p:ext>
            </p:extLst>
          </p:nvPr>
        </p:nvGraphicFramePr>
        <p:xfrm>
          <a:off x="5469440" y="1519822"/>
          <a:ext cx="801511" cy="512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11"/>
              </a:tblGrid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1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2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3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4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5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6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7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x</a:t>
                      </a:r>
                      <a:r>
                        <a:rPr lang="en-US" sz="3600" b="1" baseline="-25000" dirty="0" smtClean="0"/>
                        <a:t>8</a:t>
                      </a:r>
                      <a:endParaRPr lang="en-US" sz="36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exchangeability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Correlated data</a:t>
            </a:r>
          </a:p>
          <a:p>
            <a:pPr lvl="1"/>
            <a:r>
              <a:rPr lang="en-US" dirty="0" smtClean="0"/>
              <a:t>Temporal correlation</a:t>
            </a:r>
          </a:p>
          <a:p>
            <a:pPr lvl="1"/>
            <a:endParaRPr lang="en-US" dirty="0"/>
          </a:p>
        </p:txBody>
      </p:sp>
      <p:pic>
        <p:nvPicPr>
          <p:cNvPr id="4" name="Picture 3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51" y="3036858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4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exchangeability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Correlated data</a:t>
            </a:r>
          </a:p>
          <a:p>
            <a:pPr lvl="1"/>
            <a:r>
              <a:rPr lang="en-US" dirty="0" smtClean="0"/>
              <a:t>Family data</a:t>
            </a:r>
          </a:p>
          <a:p>
            <a:pPr lvl="1"/>
            <a:endParaRPr lang="en-US" dirty="0"/>
          </a:p>
        </p:txBody>
      </p:sp>
      <p:pic>
        <p:nvPicPr>
          <p:cNvPr id="7" name="Picture 6" descr="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51" y="3036858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exchangeability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Influential outliers with a continuous covariate</a:t>
            </a:r>
          </a:p>
          <a:p>
            <a:pPr lvl="1"/>
            <a:endParaRPr lang="en-US" dirty="0"/>
          </a:p>
        </p:txBody>
      </p:sp>
      <p:pic>
        <p:nvPicPr>
          <p:cNvPr id="5" name="Picture 4" descr="fig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6"/>
          <a:stretch/>
        </p:blipFill>
        <p:spPr>
          <a:xfrm>
            <a:off x="1819874" y="2405022"/>
            <a:ext cx="5751391" cy="38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30528</TotalTime>
  <Words>4642</Words>
  <Application>Microsoft Macintosh PowerPoint</Application>
  <PresentationFormat>On-screen Show (4:3)</PresentationFormat>
  <Paragraphs>1122</Paragraphs>
  <Slides>136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Default Theme</vt:lpstr>
      <vt:lpstr>Controlling for multiple comparisons using a nonparametric permutation test</vt:lpstr>
      <vt:lpstr>Where we’re going</vt:lpstr>
      <vt:lpstr>Where we’re going</vt:lpstr>
      <vt:lpstr>“Prerequisites”</vt:lpstr>
      <vt:lpstr>P-value definition</vt:lpstr>
      <vt:lpstr>What does the 5% cutoff imply?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would you deal with this situation?</vt:lpstr>
      <vt:lpstr>What about this set of p-values?</vt:lpstr>
      <vt:lpstr>Don’t forget power</vt:lpstr>
      <vt:lpstr>Where we’re going</vt:lpstr>
      <vt:lpstr>Whole brain: Thresholding the map</vt:lpstr>
      <vt:lpstr>Whole brain: Thresholding the map</vt:lpstr>
      <vt:lpstr>Whole brain: Thresholding the map</vt:lpstr>
      <vt:lpstr>Whole brain: Thresholding the map</vt:lpstr>
      <vt:lpstr>Whole brain: Thresholding the map</vt:lpstr>
      <vt:lpstr>Whole brain: Thresholding the map</vt:lpstr>
      <vt:lpstr>Whole brain: Thresholding the map</vt:lpstr>
      <vt:lpstr>Whole brain: Thresholding the map</vt:lpstr>
      <vt:lpstr>Error Rate Illustration:</vt:lpstr>
      <vt:lpstr>PowerPoint Presentation</vt:lpstr>
      <vt:lpstr>PowerPoint Presentation</vt:lpstr>
      <vt:lpstr>PowerPoint Presentation</vt:lpstr>
      <vt:lpstr>Per comparison error control</vt:lpstr>
      <vt:lpstr>Per comparison error control</vt:lpstr>
      <vt:lpstr>Per comparison error control</vt:lpstr>
      <vt:lpstr>Family-wise error control</vt:lpstr>
      <vt:lpstr>Can look like this too</vt:lpstr>
      <vt:lpstr>or this </vt:lpstr>
      <vt:lpstr>Levels of inference</vt:lpstr>
      <vt:lpstr>Voxel-level Inference</vt:lpstr>
      <vt:lpstr>Voxel-level Inference</vt:lpstr>
      <vt:lpstr>Voxel-level Inference</vt:lpstr>
      <vt:lpstr>Cluster-level Inference</vt:lpstr>
      <vt:lpstr>Cluster-level Inference</vt:lpstr>
      <vt:lpstr>Peak level inference</vt:lpstr>
      <vt:lpstr>Peak level inference</vt:lpstr>
      <vt:lpstr>Peak level inference</vt:lpstr>
      <vt:lpstr>Peak level inference</vt:lpstr>
      <vt:lpstr>Where we’re going</vt:lpstr>
      <vt:lpstr>Bonferroni inequality and FWER</vt:lpstr>
      <vt:lpstr>True FWER when using Bonferroni  for 2 tests</vt:lpstr>
      <vt:lpstr>Revisiting those p-values</vt:lpstr>
      <vt:lpstr>Where we’re going</vt:lpstr>
      <vt:lpstr>What is a “Maximum” distribution?</vt:lpstr>
      <vt:lpstr>What is a “Maximum” distribution?</vt:lpstr>
      <vt:lpstr>What is a “Maximum” distribution?</vt:lpstr>
      <vt:lpstr>What is a “Maximum” distribution?</vt:lpstr>
      <vt:lpstr>What is a “Maximum” distribution?</vt:lpstr>
      <vt:lpstr>What is a “Maximum” distribution?</vt:lpstr>
      <vt:lpstr>What is a “Maximum” distribution?</vt:lpstr>
      <vt:lpstr>What is a “Maximum” distribution?</vt:lpstr>
      <vt:lpstr>Remind me what FWER is</vt:lpstr>
      <vt:lpstr>Another way to control all tests</vt:lpstr>
      <vt:lpstr>Another way to control all tests</vt:lpstr>
      <vt:lpstr>Another way to control all tests</vt:lpstr>
      <vt:lpstr>Another way to control all tests</vt:lpstr>
      <vt:lpstr>Parametric vs Nonparametric Inference</vt:lpstr>
      <vt:lpstr>FWER – Random Field theory</vt:lpstr>
      <vt:lpstr>FWER – Random Field theory</vt:lpstr>
      <vt:lpstr>FWER – Random Field theory</vt:lpstr>
      <vt:lpstr>FWER with max statistic</vt:lpstr>
      <vt:lpstr>FWER with max statistic</vt:lpstr>
      <vt:lpstr>FWER with max statistic</vt:lpstr>
      <vt:lpstr>FWER with max statistic</vt:lpstr>
      <vt:lpstr>FWER with max statistic</vt:lpstr>
      <vt:lpstr>FWER with max statistic</vt:lpstr>
      <vt:lpstr>FWER with max statistic</vt:lpstr>
      <vt:lpstr>FWER with max statistic</vt:lpstr>
      <vt:lpstr>FWER MTP Solutions: Random Field Theory</vt:lpstr>
      <vt:lpstr>Distribution details</vt:lpstr>
      <vt:lpstr>General idea</vt:lpstr>
      <vt:lpstr>Smoothness</vt:lpstr>
      <vt:lpstr>RESEL</vt:lpstr>
      <vt:lpstr>PowerPoint Presentation</vt:lpstr>
      <vt:lpstr>Note about RESEL count</vt:lpstr>
      <vt:lpstr>Revisit distribution</vt:lpstr>
      <vt:lpstr>RFT adapts</vt:lpstr>
      <vt:lpstr>Shortcomings of RFT</vt:lpstr>
      <vt:lpstr>RFT</vt:lpstr>
      <vt:lpstr>FYI</vt:lpstr>
      <vt:lpstr>Permutation test assumptions</vt:lpstr>
      <vt:lpstr>What is exchanged?</vt:lpstr>
      <vt:lpstr>What is exchanged?</vt:lpstr>
      <vt:lpstr>What is exchanged?</vt:lpstr>
      <vt:lpstr>Original data</vt:lpstr>
      <vt:lpstr>Permuted data</vt:lpstr>
      <vt:lpstr>When exchangeability doesn’t hold</vt:lpstr>
      <vt:lpstr>When exchangeability doesn’t hold</vt:lpstr>
      <vt:lpstr>When exchangeability doesn’t hold</vt:lpstr>
      <vt:lpstr>When exchangeability does hold</vt:lpstr>
      <vt:lpstr>Steps for 2-sided hypothesis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much does null distribution flexibility help?</vt:lpstr>
      <vt:lpstr>Questions</vt:lpstr>
      <vt:lpstr>Summary of permutation tests</vt:lpstr>
      <vt:lpstr>Permutation test with Max T</vt:lpstr>
      <vt:lpstr>Steps for max T null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it compare to Bonferroni?</vt:lpstr>
      <vt:lpstr>Simulation: True FWER control</vt:lpstr>
      <vt:lpstr>Simulation: Power</vt:lpstr>
      <vt:lpstr>Revisiting those p-values</vt:lpstr>
      <vt:lpstr>Topics</vt:lpstr>
      <vt:lpstr>Where we’re going</vt:lpstr>
      <vt:lpstr>Hopefully you’ve heard about this</vt:lpstr>
      <vt:lpstr>Basic idea</vt:lpstr>
      <vt:lpstr>Uh oh</vt:lpstr>
      <vt:lpstr>Uh oh</vt:lpstr>
      <vt:lpstr>Uh oh</vt:lpstr>
      <vt:lpstr>Ad hoc thresholding</vt:lpstr>
      <vt:lpstr>Unfortunate wording</vt:lpstr>
      <vt:lpstr>How worried should we be?</vt:lpstr>
      <vt:lpstr>What to do?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inference controlling for multiple comparisons</dc:title>
  <dc:creator>Jeanette Mumford</dc:creator>
  <cp:lastModifiedBy>Nancy Adleman</cp:lastModifiedBy>
  <cp:revision>351</cp:revision>
  <cp:lastPrinted>2017-12-14T15:17:46Z</cp:lastPrinted>
  <dcterms:created xsi:type="dcterms:W3CDTF">2016-12-20T22:23:09Z</dcterms:created>
  <dcterms:modified xsi:type="dcterms:W3CDTF">2017-12-14T20:33:17Z</dcterms:modified>
</cp:coreProperties>
</file>