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5" r:id="rId9"/>
    <p:sldId id="266" r:id="rId10"/>
    <p:sldId id="267" r:id="rId11"/>
    <p:sldId id="264" r:id="rId12"/>
    <p:sldId id="268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CF713-39A8-4098-9874-BC9EED46EDAE}" v="42" dt="2024-12-11T02:06:24.427"/>
    <p1510:client id="{94631FDD-D68D-DC21-A625-D766413A53DB}" v="410" dt="2024-12-11T02:00:33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cereja.keck.waisman.wisc.edu\scratch\adluru\bsirg\exploratory_analysis_figures\brain_easi\bwas_easi_p.value.svg" TargetMode="External"/><Relationship Id="rId2" Type="http://schemas.openxmlformats.org/officeDocument/2006/relationships/hyperlink" Target="file:///\\cereja.keck.waisman.wisc.edu\scratch\adluru\bsirg\exploratory_analysis_figures\brain_easi\bwas_easi_adjp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cereja.keck.waisman.wisc.edu\scratch\adluru\bsirg\exploratory_analysis_figures\bwas_bot2\bwas_bot2_p.value.svg" TargetMode="External"/><Relationship Id="rId2" Type="http://schemas.openxmlformats.org/officeDocument/2006/relationships/hyperlink" Target="file:///\\cereja.keck.waisman.wisc.edu\scratch\adluru\bsirg\exploratory_analysis_figures\bwas_bot2\bwas_bot2_adjp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dluru/slides/blob/main/bsirg/exploratory_analysis_figures/bwas_easi_ind_bsn.pdf" TargetMode="External"/><Relationship Id="rId2" Type="http://schemas.openxmlformats.org/officeDocument/2006/relationships/hyperlink" Target="https://github.com/nadluru/slides/blob/main/bsirg/exploratory_analysis_figures/bwas_seq3.0_ind_bs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dluru/slides/blob/main/bsirg/exploratory_analysis_figures/bwas_bot2_ind_bs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dluru/slides/blob/main/bsirg/exploratory_analysis_figures/bwas_easi_significant%20(fdr%20corrected).pdf" TargetMode="External"/><Relationship Id="rId2" Type="http://schemas.openxmlformats.org/officeDocument/2006/relationships/hyperlink" Target="https://github.com/nadluru/slides/blob/main/bsirg/exploratory_analysis_figures/bwas_seq3.0_trend%20(uncorrected)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dluru/slides/blob/main/bsirg/exploratory_analysis_figures/bwas_bot2_trend%20(uncorrected).pdf" TargetMode="External"/><Relationship Id="rId5" Type="http://schemas.openxmlformats.org/officeDocument/2006/relationships/hyperlink" Target="https://github.com/nadluru/slides/blob/main/bsirg/exploratory_analysis_figures/bwas_bot2_significant%20(fdr%20corrected).pdf" TargetMode="External"/><Relationship Id="rId4" Type="http://schemas.openxmlformats.org/officeDocument/2006/relationships/hyperlink" Target="https://github.com/nadluru/slides/blob/main/bsirg/exploratory_analysis_figures/bwas_easi_trend%20(uncorrected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48" y="1122363"/>
            <a:ext cx="12015303" cy="231029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Brainstem-nuclei wide association study (BWAS) of sensory measures 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343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Nagesh Adluru, BSIRG team, Brittany Travers</a:t>
            </a:r>
          </a:p>
          <a:p>
            <a:r>
              <a:rPr lang="en-US" dirty="0">
                <a:cs typeface="Arial"/>
              </a:rPr>
              <a:t>12/11/2024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B45-3079-B7D2-175A-75D0801C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A667-C95D-560C-0076-5229E81C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Correlations (differential) with additional phenotypic measures within ASD (contrasting non-ASD).</a:t>
            </a:r>
          </a:p>
          <a:p>
            <a:r>
              <a:rPr lang="en-US">
                <a:cs typeface="Arial"/>
              </a:rPr>
              <a:t>Drawing mechanistic hypotheses.</a:t>
            </a:r>
          </a:p>
          <a:p>
            <a:r>
              <a:rPr lang="en-US">
                <a:cs typeface="Arial"/>
              </a:rPr>
              <a:t>Writeup.</a:t>
            </a:r>
          </a:p>
        </p:txBody>
      </p:sp>
    </p:spTree>
    <p:extLst>
      <p:ext uri="{BB962C8B-B14F-4D97-AF65-F5344CB8AC3E}">
        <p14:creationId xmlns:p14="http://schemas.microsoft.com/office/powerpoint/2010/main" val="40473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5E2F-904D-DC17-7CA8-25E6BA2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3690-006C-2AAF-C59A-0FBD84B1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BSIRG team</a:t>
            </a:r>
          </a:p>
          <a:p>
            <a:r>
              <a:rPr lang="en-US">
                <a:cs typeface="Arial"/>
              </a:rPr>
              <a:t>Participants</a:t>
            </a:r>
          </a:p>
          <a:p>
            <a:r>
              <a:rPr lang="en-US">
                <a:cs typeface="Arial"/>
              </a:rPr>
              <a:t>UW-Madison and NIH</a:t>
            </a:r>
          </a:p>
          <a:p>
            <a:r>
              <a:rPr lang="en-US">
                <a:cs typeface="Arial"/>
              </a:rPr>
              <a:t>Families and friends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6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D06-3A89-6373-2565-9A59D1FC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20F5-69E0-3ED7-BF70-9D817DCA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Identify brainstem-nuclei wide linear (differential) associations of sensory measures above and beyond age, sex, and movement during imaging effects.</a:t>
            </a:r>
          </a:p>
          <a:p>
            <a:r>
              <a:rPr lang="en-US" dirty="0">
                <a:cs typeface="Arial"/>
              </a:rPr>
              <a:t>These associations can inform discover mechanistic hypotheses underlying motor functional differences that maybe present in individuals with autism.</a:t>
            </a:r>
          </a:p>
        </p:txBody>
      </p:sp>
    </p:spTree>
    <p:extLst>
      <p:ext uri="{BB962C8B-B14F-4D97-AF65-F5344CB8AC3E}">
        <p14:creationId xmlns:p14="http://schemas.microsoft.com/office/powerpoint/2010/main" val="19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BB69-5A59-0607-1512-9640FF5F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EFF1-8A44-0564-4493-0336BE5B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Brainstem-nuclei were identified using BSNA and LONI atlases and characterized using microstructural imaging and morphometric (volumetric changes).</a:t>
            </a:r>
          </a:p>
          <a:p>
            <a:r>
              <a:rPr lang="en-US" dirty="0">
                <a:cs typeface="Arial"/>
              </a:rPr>
              <a:t>Sensory measures were characterized using SEQ3.0, EASI, BOT2 instruments.</a:t>
            </a:r>
          </a:p>
          <a:p>
            <a:r>
              <a:rPr lang="en-US" dirty="0">
                <a:cs typeface="Arial"/>
              </a:rPr>
              <a:t>Trend level (uncorrected p≤0.05) and significant level (FDR corrected* p≤0.05) associations were identified.</a:t>
            </a:r>
          </a:p>
          <a:p>
            <a:r>
              <a:rPr lang="en-US" dirty="0">
                <a:cs typeface="Arial"/>
              </a:rPr>
              <a:t>Individual level data were visualized for the identified associations.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3491-7D87-052C-604F-3A27A988D195}"/>
              </a:ext>
            </a:extLst>
          </p:cNvPr>
          <p:cNvSpPr txBox="1"/>
          <p:nvPr/>
        </p:nvSpPr>
        <p:spPr>
          <a:xfrm>
            <a:off x="5522" y="6482522"/>
            <a:ext cx="1218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* Correction was performed per microstructural and morphometric and sensory measure across the different nuclei.</a:t>
            </a:r>
          </a:p>
        </p:txBody>
      </p:sp>
    </p:spTree>
    <p:extLst>
      <p:ext uri="{BB962C8B-B14F-4D97-AF65-F5344CB8AC3E}">
        <p14:creationId xmlns:p14="http://schemas.microsoft.com/office/powerpoint/2010/main" val="210642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27CC-6C44-5020-E1D9-CB68D7F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859" y="2595357"/>
            <a:ext cx="9101708" cy="38326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247D-492E-825F-3A13-ACC524A0701C}"/>
              </a:ext>
            </a:extLst>
          </p:cNvPr>
          <p:cNvSpPr txBox="1"/>
          <p:nvPr/>
        </p:nvSpPr>
        <p:spPr>
          <a:xfrm>
            <a:off x="2678906" y="1964906"/>
            <a:ext cx="6838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BWAS (SEQ 3.0) summary view significant level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20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27CC-6C44-5020-E1D9-CB68D7F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66" y="2595356"/>
            <a:ext cx="9101708" cy="38326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247D-492E-825F-3A13-ACC524A0701C}"/>
              </a:ext>
            </a:extLst>
          </p:cNvPr>
          <p:cNvSpPr txBox="1"/>
          <p:nvPr/>
        </p:nvSpPr>
        <p:spPr>
          <a:xfrm>
            <a:off x="3019245" y="1964906"/>
            <a:ext cx="61593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BWAS (SEQ 3.0) summary view trend level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010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7A3F-90CF-786D-6111-113358B9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BWAS </a:t>
            </a:r>
            <a:r>
              <a:rPr lang="en-US"/>
              <a:t>(</a:t>
            </a:r>
            <a:r>
              <a:rPr lang="en-US" dirty="0"/>
              <a:t>EASI</a:t>
            </a:r>
            <a:r>
              <a:rPr lang="en-US"/>
              <a:t>)</a:t>
            </a:r>
            <a:r>
              <a:rPr lang="en-US" dirty="0"/>
              <a:t> summary view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2" action="ppaction://hlinkfile"/>
              </a:rPr>
              <a:t>significant level</a:t>
            </a:r>
            <a:endParaRPr lang="en-US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3" action="ppaction://hlinkfile"/>
              </a:rPr>
              <a:t>trend level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6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7A3F-90CF-786D-6111-113358B9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BWAS (BOT2) summary view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2"/>
              </a:rPr>
              <a:t>significant level</a:t>
            </a:r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3"/>
              </a:rPr>
              <a:t>trend level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56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3C3-CE94-2113-87EB-800243D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80F4-E2DF-1AC0-FF33-737B75F4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Individual level (nuclei)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  <a:hlinkClick r:id="rId2"/>
              </a:rPr>
              <a:t>BWAS (SEQ3.0)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  <a:hlinkClick r:id="rId3"/>
              </a:rPr>
              <a:t>BWAS (EASI)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  <a:hlinkClick r:id="rId4"/>
              </a:rPr>
              <a:t>BWAS (BOT2)</a:t>
            </a:r>
          </a:p>
        </p:txBody>
      </p:sp>
    </p:spTree>
    <p:extLst>
      <p:ext uri="{BB962C8B-B14F-4D97-AF65-F5344CB8AC3E}">
        <p14:creationId xmlns:p14="http://schemas.microsoft.com/office/powerpoint/2010/main" val="381783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3C3-CE94-2113-87EB-800243D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80F4-E2DF-1AC0-FF33-737B75F4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Individual level (participants x nuclei)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BWAS (SEQ3.0)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2"/>
              </a:rPr>
              <a:t>trend level</a:t>
            </a:r>
            <a:endParaRPr lang="en-US" sz="240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BWAS (EASI)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3"/>
              </a:rPr>
              <a:t>significant level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4"/>
              </a:rPr>
              <a:t>trend level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BWAS (BOT2)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5"/>
              </a:rPr>
              <a:t>significant level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6"/>
              </a:rPr>
              <a:t>trend level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87112BA9110408E29B846B5AB4002" ma:contentTypeVersion="13" ma:contentTypeDescription="Create a new document." ma:contentTypeScope="" ma:versionID="2c846fbfb3cec7e562c7d64e75f02c6e">
  <xsd:schema xmlns:xsd="http://www.w3.org/2001/XMLSchema" xmlns:xs="http://www.w3.org/2001/XMLSchema" xmlns:p="http://schemas.microsoft.com/office/2006/metadata/properties" xmlns:ns2="5d69813c-2af7-4f13-8cc6-8597af48b3f7" xmlns:ns3="21e3de22-b3e1-4274-91e0-50fae02e4cca" targetNamespace="http://schemas.microsoft.com/office/2006/metadata/properties" ma:root="true" ma:fieldsID="80aa888d1c9f5b3e7f51aa63473540e6" ns2:_="" ns3:_="">
    <xsd:import namespace="5d69813c-2af7-4f13-8cc6-8597af48b3f7"/>
    <xsd:import namespace="21e3de22-b3e1-4274-91e0-50fae02e4c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9813c-2af7-4f13-8cc6-8597af48b3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3718347-7ac7-43d2-8bc2-3254bf3347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3de22-b3e1-4274-91e0-50fae02e4c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9813c-2af7-4f13-8cc6-8597af48b3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9D46F6-DF20-4D41-B610-9A6C07218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EE9D1A-1B42-4B93-B17D-22A79B6E8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9813c-2af7-4f13-8cc6-8597af48b3f7"/>
    <ds:schemaRef ds:uri="21e3de22-b3e1-4274-91e0-50fae02e4c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36D70D-B632-48B3-B446-E3E5319527B1}">
  <ds:schemaRefs>
    <ds:schemaRef ds:uri="5d69813c-2af7-4f13-8cc6-8597af48b3f7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21e3de22-b3e1-4274-91e0-50fae02e4cca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4675</TotalTime>
  <Words>271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office theme</vt:lpstr>
      <vt:lpstr>Brainstem-nuclei wide association study (BWAS) of sensory measures  in autism</vt:lpstr>
      <vt:lpstr>Introduction</vt:lpstr>
      <vt:lpstr>Methods</vt:lpstr>
      <vt:lpstr>Results</vt:lpstr>
      <vt:lpstr>Results</vt:lpstr>
      <vt:lpstr>Results</vt:lpstr>
      <vt:lpstr>Results</vt:lpstr>
      <vt:lpstr>Results</vt:lpstr>
      <vt:lpstr>Results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Brainstem-nuclei wide association study (BWAS) of sensory measures  in autism</dc:title>
  <dc:creator>adluru</dc:creator>
  <cp:lastModifiedBy>Nagesh Adluru</cp:lastModifiedBy>
  <cp:revision>2</cp:revision>
  <dcterms:created xsi:type="dcterms:W3CDTF">2024-12-07T20:07:18Z</dcterms:created>
  <dcterms:modified xsi:type="dcterms:W3CDTF">2024-12-11T02:06:24Z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0x01010088887112BA9110408E29B846B5AB4002</vt:lpwstr>
  </property>
  <property fmtid="{D5CDD505-2E9C-101B-9397-08002B2CF9AE}" pid="3" name="MediaServiceImageTags">
    <vt:lpwstr/>
  </property>
</Properties>
</file>