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74" r:id="rId5"/>
    <p:sldId id="295" r:id="rId6"/>
    <p:sldId id="272" r:id="rId7"/>
    <p:sldId id="279" r:id="rId8"/>
    <p:sldId id="293" r:id="rId9"/>
    <p:sldId id="287" r:id="rId10"/>
    <p:sldId id="294" r:id="rId11"/>
    <p:sldId id="276" r:id="rId12"/>
    <p:sldId id="277" r:id="rId13"/>
    <p:sldId id="281" r:id="rId14"/>
    <p:sldId id="282" r:id="rId15"/>
    <p:sldId id="283" r:id="rId16"/>
    <p:sldId id="284" r:id="rId17"/>
    <p:sldId id="280" r:id="rId18"/>
    <p:sldId id="288" r:id="rId19"/>
    <p:sldId id="289" r:id="rId20"/>
    <p:sldId id="290" r:id="rId21"/>
    <p:sldId id="285" r:id="rId22"/>
    <p:sldId id="28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1FF90-3361-4DED-B882-DF37F6AF6BBC}" v="2" dt="2024-06-10T22:55:00.871"/>
    <p1510:client id="{B628BF5A-73C4-4292-8385-EE3FD2BE1473}" v="3" dt="2024-09-30T18:08:04.801"/>
    <p1510:client id="{C1D7BC7A-3F16-934D-A9D2-EBFB287E5C6E}" v="2" dt="2024-06-11T13:45:49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87484" autoAdjust="0"/>
  </p:normalViewPr>
  <p:slideViewPr>
    <p:cSldViewPr snapToGrid="0">
      <p:cViewPr varScale="1">
        <p:scale>
          <a:sx n="74" d="100"/>
          <a:sy n="74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11686-6BED-418E-81B3-CA1B969D086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2B3BF-4DAB-4C81-A52E-C4E9B041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ChatGPT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4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This project will investigate the usefulness of network biomarkers for differential diagnosis of FTLD and AD; to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identify asymptomatic, at-risk individuals; and to improve prognostication of cognitive decline relative to clinical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dementia risk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studying machine computational abilities to studying brain computational 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NODDI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DKI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MDD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Tractography</a:t>
            </a:r>
          </a:p>
          <a:p>
            <a:r>
              <a:rPr lang="en-US" dirty="0"/>
              <a:t>TDA</a:t>
            </a:r>
          </a:p>
          <a:p>
            <a:r>
              <a:rPr lang="en-US" dirty="0"/>
              <a:t>Wavelets on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Harmonization</a:t>
            </a:r>
          </a:p>
          <a:p>
            <a:r>
              <a:rPr lang="en-US" dirty="0"/>
              <a:t>Normative modeling</a:t>
            </a:r>
          </a:p>
          <a:p>
            <a:r>
              <a:rPr lang="en-US" dirty="0"/>
              <a:t>Data on manifolds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Segmentation</a:t>
            </a:r>
          </a:p>
          <a:p>
            <a:r>
              <a:rPr lang="en-US"/>
              <a:t>Distortion corrections</a:t>
            </a:r>
          </a:p>
          <a:p>
            <a:r>
              <a:rPr lang="en-US" err="1"/>
              <a:t>BioAge</a:t>
            </a:r>
            <a:r>
              <a:rPr lang="en-US"/>
              <a:t> estimation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ISMRM 2021</a:t>
            </a:r>
          </a:p>
          <a:p>
            <a:r>
              <a:rPr lang="en-US" dirty="0"/>
              <a:t>Final progress report</a:t>
            </a:r>
          </a:p>
          <a:p>
            <a:r>
              <a:rPr lang="en-US" dirty="0"/>
              <a:t>Normative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B3BF-4DAB-4C81-A52E-C4E9B0414A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449" y="2050474"/>
            <a:ext cx="12346898" cy="1763258"/>
          </a:xfrm>
        </p:spPr>
        <p:txBody>
          <a:bodyPr>
            <a:normAutofit/>
          </a:bodyPr>
          <a:lstStyle/>
          <a:p>
            <a:r>
              <a:rPr lang="en-US" dirty="0"/>
              <a:t>Very high-level overview of</a:t>
            </a:r>
            <a:br>
              <a:rPr lang="en-US" dirty="0"/>
            </a:br>
            <a:r>
              <a:rPr lang="en-US" dirty="0"/>
              <a:t>my research program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39184"/>
            <a:ext cx="9144000" cy="1655762"/>
          </a:xfrm>
        </p:spPr>
        <p:txBody>
          <a:bodyPr/>
          <a:lstStyle/>
          <a:p>
            <a:r>
              <a:rPr lang="en-US" dirty="0"/>
              <a:t>Nagesh Adluru</a:t>
            </a:r>
          </a:p>
          <a:p>
            <a:r>
              <a:rPr lang="en-US" dirty="0"/>
              <a:t>06/11/2024</a:t>
            </a:r>
          </a:p>
        </p:txBody>
      </p:sp>
    </p:spTree>
    <p:extLst>
      <p:ext uri="{BB962C8B-B14F-4D97-AF65-F5344CB8AC3E}">
        <p14:creationId xmlns:p14="http://schemas.microsoft.com/office/powerpoint/2010/main" val="269437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F068-3C0E-B15B-81C2-57321AA0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weighted MRI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F10F-BB62-A144-C25F-0502C0D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/>
          <a:lstStyle/>
          <a:p>
            <a:r>
              <a:rPr lang="en-US" dirty="0"/>
              <a:t>DTI and beyond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NODDI estimates and assumptions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Black holes in DKI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Novel diffusion encoding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0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126C-CBEB-EF49-C4E7-0E6AE600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Connectivity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AB77-5B81-EF39-F0DF-411AEE1F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shapes and signals of networks over many scales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Tractography (warping, dissections, networks)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Topological data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Wavelets on graphs</a:t>
            </a:r>
          </a:p>
        </p:txBody>
      </p:sp>
    </p:spTree>
    <p:extLst>
      <p:ext uri="{BB962C8B-B14F-4D97-AF65-F5344CB8AC3E}">
        <p14:creationId xmlns:p14="http://schemas.microsoft.com/office/powerpoint/2010/main" val="80596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D6D7-53C2-E2C3-6876-719AABF7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analysis of 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6CAF-1389-9340-5E82-9706F2DF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Discovering biologically </a:t>
            </a:r>
            <a:r>
              <a:rPr lang="en-US" dirty="0"/>
              <a:t>interpretable correlations between complex data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Statistics on manifolds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Harmonization of clinical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Normative modeling</a:t>
            </a:r>
          </a:p>
        </p:txBody>
      </p:sp>
    </p:spTree>
    <p:extLst>
      <p:ext uri="{BB962C8B-B14F-4D97-AF65-F5344CB8AC3E}">
        <p14:creationId xmlns:p14="http://schemas.microsoft.com/office/powerpoint/2010/main" val="339737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594-EC16-F88A-BEBD-9EAEDBAB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36B6-ED17-20DC-E092-4B0841B5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processing and analysis workflows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Segmentation (</a:t>
            </a:r>
            <a:r>
              <a:rPr lang="en-US" dirty="0" err="1"/>
              <a:t>amygdalar</a:t>
            </a:r>
            <a:r>
              <a:rPr lang="en-US" dirty="0"/>
              <a:t> sub-nuclei, stroke lesion)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Chat interface (before ChatGPT)</a:t>
            </a:r>
          </a:p>
          <a:p>
            <a:r>
              <a:rPr lang="en-US" dirty="0"/>
              <a:t>Large (relatively) </a:t>
            </a:r>
            <a:r>
              <a:rPr lang="en-US" dirty="0" err="1"/>
              <a:t>BioAge</a:t>
            </a:r>
            <a:r>
              <a:rPr lang="en-US" dirty="0"/>
              <a:t>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Epigenetic 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Brain age</a:t>
            </a:r>
          </a:p>
        </p:txBody>
      </p:sp>
    </p:spTree>
    <p:extLst>
      <p:ext uri="{BB962C8B-B14F-4D97-AF65-F5344CB8AC3E}">
        <p14:creationId xmlns:p14="http://schemas.microsoft.com/office/powerpoint/2010/main" val="19978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FE6E-A1B3-0999-7506-3B0C1DCA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vignettes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80BE-B243-6BCB-48DE-C1EE1890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Brain health in autism spectrum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Brain health in AD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Brain health in epilepsy</a:t>
            </a:r>
          </a:p>
        </p:txBody>
      </p:sp>
    </p:spTree>
    <p:extLst>
      <p:ext uri="{BB962C8B-B14F-4D97-AF65-F5344CB8AC3E}">
        <p14:creationId xmlns:p14="http://schemas.microsoft.com/office/powerpoint/2010/main" val="41256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C3FC-6C6A-76DA-75BD-BCDA3436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Brain health in autism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437D-8C8B-A425-F2A0-AC3A46F5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corpus callosum</a:t>
            </a:r>
          </a:p>
          <a:p>
            <a:pPr lvl="1"/>
            <a:r>
              <a:rPr lang="en-US" dirty="0"/>
              <a:t>Shapes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Longitudinal trajectories</a:t>
            </a:r>
          </a:p>
          <a:p>
            <a:r>
              <a:rPr lang="en-US" dirty="0"/>
              <a:t>Characterizing heterogeneity</a:t>
            </a:r>
          </a:p>
          <a:p>
            <a:pPr lvl="1"/>
            <a:r>
              <a:rPr lang="en-US" dirty="0"/>
              <a:t>Normative modeling</a:t>
            </a:r>
          </a:p>
          <a:p>
            <a:r>
              <a:rPr lang="en-US" dirty="0"/>
              <a:t>Role of brain stem</a:t>
            </a:r>
          </a:p>
          <a:p>
            <a:pPr lvl="1"/>
            <a:r>
              <a:rPr lang="en-US" dirty="0"/>
              <a:t>Weighted medians</a:t>
            </a:r>
          </a:p>
          <a:p>
            <a:pPr lvl="1"/>
            <a:r>
              <a:rPr lang="en-US" dirty="0"/>
              <a:t>Geometric consistency</a:t>
            </a:r>
          </a:p>
          <a:p>
            <a:pPr lvl="1"/>
            <a:r>
              <a:rPr lang="en-US" dirty="0"/>
              <a:t>Precision matrices</a:t>
            </a:r>
          </a:p>
        </p:txBody>
      </p:sp>
    </p:spTree>
    <p:extLst>
      <p:ext uri="{BB962C8B-B14F-4D97-AF65-F5344CB8AC3E}">
        <p14:creationId xmlns:p14="http://schemas.microsoft.com/office/powerpoint/2010/main" val="263988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6B8E-F633-000F-D4F4-03D74483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Brain health in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579B-3818-973D-32D2-1C61A755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NODDI</a:t>
            </a:r>
          </a:p>
          <a:p>
            <a:r>
              <a:rPr lang="en-US"/>
              <a:t>Manifold statistics</a:t>
            </a:r>
          </a:p>
          <a:p>
            <a:r>
              <a:rPr lang="en-US"/>
              <a:t>Network analysis</a:t>
            </a:r>
          </a:p>
          <a:p>
            <a:pPr lvl="1"/>
            <a:r>
              <a:rPr lang="en-US"/>
              <a:t>Wavelets</a:t>
            </a:r>
          </a:p>
          <a:p>
            <a:pPr lvl="1"/>
            <a:r>
              <a:rPr lang="en-US"/>
              <a:t>TDA</a:t>
            </a:r>
          </a:p>
          <a:p>
            <a:r>
              <a:rPr lang="en-US"/>
              <a:t>Geographical neighborhood effects</a:t>
            </a:r>
          </a:p>
        </p:txBody>
      </p:sp>
    </p:spTree>
    <p:extLst>
      <p:ext uri="{BB962C8B-B14F-4D97-AF65-F5344CB8AC3E}">
        <p14:creationId xmlns:p14="http://schemas.microsoft.com/office/powerpoint/2010/main" val="352687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4C23-DCA1-C082-60F7-0AF96AB6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Brain health in epilepsy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69D2-406A-3D72-60DE-D2653207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  <a:p>
            <a:r>
              <a:rPr lang="en-US"/>
              <a:t>Harmonizing clinical MRI data</a:t>
            </a:r>
          </a:p>
          <a:p>
            <a:r>
              <a:rPr lang="en-US"/>
              <a:t>Geographical neighborhood effects</a:t>
            </a:r>
          </a:p>
        </p:txBody>
      </p:sp>
    </p:spTree>
    <p:extLst>
      <p:ext uri="{BB962C8B-B14F-4D97-AF65-F5344CB8AC3E}">
        <p14:creationId xmlns:p14="http://schemas.microsoft.com/office/powerpoint/2010/main" val="247848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D9F8-B101-D1B9-2026-49B28B51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65125"/>
            <a:ext cx="11836400" cy="1325563"/>
          </a:xfrm>
        </p:spPr>
        <p:txBody>
          <a:bodyPr/>
          <a:lstStyle/>
          <a:p>
            <a:pPr algn="ctr"/>
            <a:r>
              <a:rPr lang="en-US" dirty="0"/>
              <a:t>2 planned studies</a:t>
            </a:r>
            <a:br>
              <a:rPr lang="en-US" dirty="0"/>
            </a:br>
            <a:r>
              <a:rPr lang="en-US" dirty="0"/>
              <a:t>(under consideration/review at NIH)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6188-ACAB-E81D-BBD8-029340D0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822"/>
            <a:ext cx="10515600" cy="4351338"/>
          </a:xfrm>
        </p:spPr>
        <p:txBody>
          <a:bodyPr/>
          <a:lstStyle/>
          <a:p>
            <a:r>
              <a:rPr lang="en-US" dirty="0"/>
              <a:t>Are brain connectivity biomarkers for </a:t>
            </a:r>
            <a:r>
              <a:rPr lang="en-US" dirty="0" err="1"/>
              <a:t>fronto</a:t>
            </a:r>
            <a:r>
              <a:rPr lang="en-US" dirty="0"/>
              <a:t>-temporal and Alzheimer’s dementia specific and different?</a:t>
            </a:r>
          </a:p>
          <a:p>
            <a:r>
              <a:rPr lang="en-US" dirty="0"/>
              <a:t>Can we slow aging of brain and cognition using meditation practice?</a:t>
            </a:r>
          </a:p>
        </p:txBody>
      </p:sp>
    </p:spTree>
    <p:extLst>
      <p:ext uri="{BB962C8B-B14F-4D97-AF65-F5344CB8AC3E}">
        <p14:creationId xmlns:p14="http://schemas.microsoft.com/office/powerpoint/2010/main" val="243415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EA28-ED8B-CF0E-0101-039CFF11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currently enrolling study (NIH funded)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1C22-7521-1C49-23C0-6A862659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Aging of Brain and Cognition – Post Stroke (ABC-PS)</a:t>
            </a:r>
          </a:p>
        </p:txBody>
      </p:sp>
    </p:spTree>
    <p:extLst>
      <p:ext uri="{BB962C8B-B14F-4D97-AF65-F5344CB8AC3E}">
        <p14:creationId xmlns:p14="http://schemas.microsoft.com/office/powerpoint/2010/main" val="278538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ilding under construction with cranes&#10;&#10;Description automatically generated">
            <a:extLst>
              <a:ext uri="{FF2B5EF4-FFF2-40B4-BE49-F238E27FC236}">
                <a16:creationId xmlns:a16="http://schemas.microsoft.com/office/drawing/2014/main" id="{A9062B15-C1CF-9368-9F2D-2CDDD0821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57E5-B989-A79C-A20F-CF01EA6A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0"/>
            <a:ext cx="7518400" cy="910323"/>
          </a:xfrm>
        </p:spPr>
        <p:txBody>
          <a:bodyPr/>
          <a:lstStyle/>
          <a:p>
            <a:r>
              <a:rPr lang="en-US"/>
              <a:t>Sincere thanks </a:t>
            </a:r>
            <a:r>
              <a:rPr lang="en-US" dirty="0"/>
              <a:t>to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16C1-0491-4F28-714C-03BF02E0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9731"/>
            <a:ext cx="12192000" cy="10620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/>
              <a:t>Faculty, students, staff, in Madison, Philadelphia, New York City, India.</a:t>
            </a:r>
          </a:p>
          <a:p>
            <a:pPr marL="0" indent="0" algn="ctr">
              <a:buNone/>
            </a:pPr>
            <a:r>
              <a:rPr lang="en-US" sz="2600" dirty="0"/>
              <a:t>And many international friends and collaborators, and non-work friends.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6292A6-AAD7-9BE3-AACA-FB927094D8D5}"/>
              </a:ext>
            </a:extLst>
          </p:cNvPr>
          <p:cNvSpPr txBox="1">
            <a:spLocks/>
          </p:cNvSpPr>
          <p:nvPr/>
        </p:nvSpPr>
        <p:spPr>
          <a:xfrm>
            <a:off x="4075241" y="6091689"/>
            <a:ext cx="4041518" cy="643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latin typeface="Arial"/>
                <a:cs typeface="Arial"/>
              </a:rPr>
              <a:t>Family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BBDAF0-273B-5D86-8E74-9ED45122C487}"/>
              </a:ext>
            </a:extLst>
          </p:cNvPr>
          <p:cNvSpPr txBox="1">
            <a:spLocks/>
          </p:cNvSpPr>
          <p:nvPr/>
        </p:nvSpPr>
        <p:spPr>
          <a:xfrm>
            <a:off x="261937" y="3219415"/>
            <a:ext cx="11668126" cy="419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Arial"/>
                <a:cs typeface="Arial"/>
              </a:rPr>
              <a:t>Waisman</a:t>
            </a:r>
            <a:r>
              <a:rPr lang="en-US" sz="2000" dirty="0">
                <a:latin typeface="Arial"/>
                <a:cs typeface="Arial"/>
              </a:rPr>
              <a:t>, Radiology, ADRC, CHM, Neurology, HERI, </a:t>
            </a:r>
            <a:r>
              <a:rPr lang="en-US" sz="2000" dirty="0" err="1">
                <a:latin typeface="Arial"/>
                <a:cs typeface="Arial"/>
              </a:rPr>
              <a:t>IoA</a:t>
            </a:r>
            <a:r>
              <a:rPr lang="en-US" sz="2000" dirty="0">
                <a:latin typeface="Arial"/>
                <a:cs typeface="Arial"/>
              </a:rPr>
              <a:t>, Biotechnology, </a:t>
            </a:r>
            <a:r>
              <a:rPr lang="en-US" sz="2000" dirty="0" err="1">
                <a:latin typeface="Arial"/>
                <a:cs typeface="Arial"/>
              </a:rPr>
              <a:t>Biostatisitcs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Morgridge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2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79E5-A456-7C4D-B6F5-18C80209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69"/>
            <a:ext cx="10515600" cy="1325563"/>
          </a:xfrm>
        </p:spPr>
        <p:txBody>
          <a:bodyPr/>
          <a:lstStyle/>
          <a:p>
            <a:r>
              <a:rPr lang="en-US" dirty="0"/>
              <a:t>Academic trajectory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CFE4-0B0C-C041-88A9-9E50836B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80" y="1539436"/>
            <a:ext cx="11952042" cy="3887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Undergraduate student: Sree Nidhi College, JNTU, India 1999-2003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Computer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Graduate student: Temple University, Philadelphia 2003-2009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Computer vision and robotics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/>
                <a:cs typeface="Arial"/>
              </a:rPr>
              <a:t>Morgridge</a:t>
            </a:r>
            <a:r>
              <a:rPr lang="en-US" dirty="0">
                <a:latin typeface="Arial"/>
                <a:cs typeface="Arial"/>
              </a:rPr>
              <a:t> fellow: </a:t>
            </a:r>
            <a:r>
              <a:rPr lang="en-US" dirty="0" err="1">
                <a:latin typeface="Arial"/>
                <a:cs typeface="Arial"/>
              </a:rPr>
              <a:t>Waisman</a:t>
            </a:r>
            <a:r>
              <a:rPr lang="en-US" dirty="0">
                <a:latin typeface="Arial"/>
                <a:cs typeface="Arial"/>
              </a:rPr>
              <a:t> &amp; Biostatistics, UW-Madison 2009-2011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Neuroimaging – Tractography representations, classification,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Scientist: </a:t>
            </a:r>
            <a:r>
              <a:rPr lang="en-US" dirty="0" err="1">
                <a:latin typeface="Arial"/>
                <a:cs typeface="Arial"/>
              </a:rPr>
              <a:t>Waisman</a:t>
            </a:r>
            <a:r>
              <a:rPr lang="en-US" dirty="0">
                <a:latin typeface="Arial"/>
                <a:cs typeface="Arial"/>
              </a:rPr>
              <a:t>, UW-Madison 2011-Present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Neuroimaging – Integrated matrix of technologies for neuroscientific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49C68-4099-296E-FF99-11A700999C00}"/>
              </a:ext>
            </a:extLst>
          </p:cNvPr>
          <p:cNvSpPr txBox="1"/>
          <p:nvPr/>
        </p:nvSpPr>
        <p:spPr>
          <a:xfrm>
            <a:off x="119979" y="6396335"/>
            <a:ext cx="11952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From studying machine’s computational abilities to studying brain’s computational abilities</a:t>
            </a:r>
          </a:p>
        </p:txBody>
      </p:sp>
    </p:spTree>
    <p:extLst>
      <p:ext uri="{BB962C8B-B14F-4D97-AF65-F5344CB8AC3E}">
        <p14:creationId xmlns:p14="http://schemas.microsoft.com/office/powerpoint/2010/main" val="179426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73" y="0"/>
            <a:ext cx="10732654" cy="1763258"/>
          </a:xfrm>
        </p:spPr>
        <p:txBody>
          <a:bodyPr>
            <a:normAutofit/>
          </a:bodyPr>
          <a:lstStyle/>
          <a:p>
            <a:r>
              <a:rPr lang="en-US"/>
              <a:t>Motto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52" y="2601119"/>
            <a:ext cx="12047096" cy="1655762"/>
          </a:xfrm>
        </p:spPr>
        <p:txBody>
          <a:bodyPr>
            <a:noAutofit/>
          </a:bodyPr>
          <a:lstStyle/>
          <a:p>
            <a:r>
              <a:rPr lang="en-US" sz="3600" dirty="0"/>
              <a:t>Knowledge Integration for Neuroscientific Discovery</a:t>
            </a:r>
          </a:p>
          <a:p>
            <a:r>
              <a:rPr lang="en-US" sz="3600" dirty="0"/>
              <a:t>(KIND)</a:t>
            </a:r>
          </a:p>
        </p:txBody>
      </p:sp>
    </p:spTree>
    <p:extLst>
      <p:ext uri="{BB962C8B-B14F-4D97-AF65-F5344CB8AC3E}">
        <p14:creationId xmlns:p14="http://schemas.microsoft.com/office/powerpoint/2010/main" val="180167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73" y="0"/>
            <a:ext cx="10732654" cy="1763258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01119"/>
            <a:ext cx="11277600" cy="1655762"/>
          </a:xfrm>
        </p:spPr>
        <p:txBody>
          <a:bodyPr>
            <a:noAutofit/>
          </a:bodyPr>
          <a:lstStyle/>
          <a:p>
            <a:pPr algn="l"/>
            <a:r>
              <a:rPr lang="en-US" sz="3600"/>
              <a:t>Integrate the best forms of knowledge to answer fundamental and emergent questions in neuroscientific discovery to help improve human health span.</a:t>
            </a:r>
          </a:p>
        </p:txBody>
      </p:sp>
    </p:spTree>
    <p:extLst>
      <p:ext uri="{BB962C8B-B14F-4D97-AF65-F5344CB8AC3E}">
        <p14:creationId xmlns:p14="http://schemas.microsoft.com/office/powerpoint/2010/main" val="133756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8F76-6291-3225-09C7-D69BD86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840A-15F9-A0FD-E705-EDDA9BE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key questions</a:t>
            </a:r>
          </a:p>
          <a:p>
            <a:r>
              <a:rPr lang="en-US" dirty="0"/>
              <a:t>4 knowledge areas</a:t>
            </a:r>
          </a:p>
          <a:p>
            <a:r>
              <a:rPr lang="en-US" dirty="0"/>
              <a:t>3 vignettes</a:t>
            </a:r>
          </a:p>
          <a:p>
            <a:r>
              <a:rPr lang="en-US" dirty="0"/>
              <a:t>2 planned studies</a:t>
            </a:r>
          </a:p>
          <a:p>
            <a:r>
              <a:rPr lang="en-US" dirty="0"/>
              <a:t>1 currently enrolling study</a:t>
            </a:r>
          </a:p>
        </p:txBody>
      </p:sp>
    </p:spTree>
    <p:extLst>
      <p:ext uri="{BB962C8B-B14F-4D97-AF65-F5344CB8AC3E}">
        <p14:creationId xmlns:p14="http://schemas.microsoft.com/office/powerpoint/2010/main" val="27248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8F76-6291-3225-09C7-D69BD86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840A-15F9-A0FD-E705-EDDA9BE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5 key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4 knowledge areas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 vignettes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planned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 currently enrolling study</a:t>
            </a:r>
          </a:p>
        </p:txBody>
      </p:sp>
    </p:spTree>
    <p:extLst>
      <p:ext uri="{BB962C8B-B14F-4D97-AF65-F5344CB8AC3E}">
        <p14:creationId xmlns:p14="http://schemas.microsoft.com/office/powerpoint/2010/main" val="40935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B652-5016-3E62-E8F7-9D1FA1D4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1734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5 key neuroscience questions that have been shaping my research experience for over 15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E9E0-144D-1B88-0C79-DB4E1FE7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507787"/>
            <a:ext cx="11194472" cy="535021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/>
              <a:t>How does brain develop and change with age in autism spectrum? (since 2009)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Does brain health indicate atypical changes prior to clinical symptoms and cognitive impairments in individuals with risk for Alzheimer’s disease? (since 2009)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Does brain age differently than the rest of the body, and what types of behavior help improve the cognitive health span? (since 2010)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Can we predict functional outcomes for individuals who experienced stroke using brain biomarkers? (since 2013)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Does epileptiform electrical activity in the brain relate to underlying connectivity structure? (since 2020)</a:t>
            </a:r>
          </a:p>
        </p:txBody>
      </p:sp>
    </p:spTree>
    <p:extLst>
      <p:ext uri="{BB962C8B-B14F-4D97-AF65-F5344CB8AC3E}">
        <p14:creationId xmlns:p14="http://schemas.microsoft.com/office/powerpoint/2010/main" val="197348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52C6-15CE-CCC8-1443-91D402E7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4 key knowledge areas integrated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148325-5401-DBE3-7189-F4C89EC3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18" y="2092772"/>
            <a:ext cx="11001165" cy="4301588"/>
          </a:xfrm>
          <a:ln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Arial"/>
                <a:cs typeface="Arial"/>
              </a:rPr>
              <a:t>Diffusion weighted MRI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Arial"/>
                <a:cs typeface="Arial"/>
              </a:rPr>
              <a:t>Connectivity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Arial"/>
                <a:cs typeface="Arial"/>
              </a:rPr>
              <a:t>Statistical analysis of complex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Arial"/>
                <a:cs typeface="Arial"/>
              </a:rPr>
              <a:t>Machine learning and AI</a:t>
            </a:r>
          </a:p>
        </p:txBody>
      </p:sp>
    </p:spTree>
    <p:extLst>
      <p:ext uri="{BB962C8B-B14F-4D97-AF65-F5344CB8AC3E}">
        <p14:creationId xmlns:p14="http://schemas.microsoft.com/office/powerpoint/2010/main" val="266424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9A1E95C166A4B88427BA49ED4076C" ma:contentTypeVersion="17" ma:contentTypeDescription="Create a new document." ma:contentTypeScope="" ma:versionID="93d12f040472c3cd387b5abec298d203">
  <xsd:schema xmlns:xsd="http://www.w3.org/2001/XMLSchema" xmlns:xs="http://www.w3.org/2001/XMLSchema" xmlns:p="http://schemas.microsoft.com/office/2006/metadata/properties" xmlns:ns2="05efb2d9-9f2f-492c-be1f-7c20860eb5a8" xmlns:ns3="c1c65080-bfca-4a9c-8e0d-3cab5cda9fb9" targetNamespace="http://schemas.microsoft.com/office/2006/metadata/properties" ma:root="true" ma:fieldsID="7ea4da5b15a0be73af5862ed67085431" ns2:_="" ns3:_="">
    <xsd:import namespace="05efb2d9-9f2f-492c-be1f-7c20860eb5a8"/>
    <xsd:import namespace="c1c65080-bfca-4a9c-8e0d-3cab5cda9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fb2d9-9f2f-492c-be1f-7c20860eb5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3718347-7ac7-43d2-8bc2-3254bf3347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65080-bfca-4a9c-8e0d-3cab5cda9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d314443-8823-4e61-b589-f8313673b597}" ma:internalName="TaxCatchAll" ma:showField="CatchAllData" ma:web="c1c65080-bfca-4a9c-8e0d-3cab5cda9f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efb2d9-9f2f-492c-be1f-7c20860eb5a8">
      <Terms xmlns="http://schemas.microsoft.com/office/infopath/2007/PartnerControls"/>
    </lcf76f155ced4ddcb4097134ff3c332f>
    <TaxCatchAll xmlns="c1c65080-bfca-4a9c-8e0d-3cab5cda9fb9" xsi:nil="true"/>
    <SharedWithUsers xmlns="c1c65080-bfca-4a9c-8e0d-3cab5cda9fb9">
      <UserInfo>
        <DisplayName>VIVEK PRABHAKARAN</DisplayName>
        <AccountId>32</AccountId>
        <AccountType/>
      </UserInfo>
      <UserInfo>
        <DisplayName>Veena A Nair</DisplayName>
        <AccountId>31</AccountId>
        <AccountType/>
      </UserInfo>
      <UserInfo>
        <DisplayName>STEVEN R KECSKEMETI</DisplayName>
        <AccountId>144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FCE4A6B-927E-49DB-B773-3DBA1C0C1A3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5efb2d9-9f2f-492c-be1f-7c20860eb5a8"/>
    <ds:schemaRef ds:uri="c1c65080-bfca-4a9c-8e0d-3cab5cda9fb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278BAF-4B3F-4781-B68C-C954FABBC7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A9EA56-7393-4832-813D-7753CB02B9E9}">
  <ds:schemaRefs>
    <ds:schemaRef ds:uri="http://purl.org/dc/terms/"/>
    <ds:schemaRef ds:uri="http://schemas.microsoft.com/office/2006/documentManagement/types"/>
    <ds:schemaRef ds:uri="http://purl.org/dc/dcmitype/"/>
    <ds:schemaRef ds:uri="c1c65080-bfca-4a9c-8e0d-3cab5cda9fb9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05efb2d9-9f2f-492c-be1f-7c20860eb5a8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3130</TotalTime>
  <Words>646</Words>
  <Application>Microsoft Office PowerPoint</Application>
  <PresentationFormat>Widescreen</PresentationFormat>
  <Paragraphs>132</Paragraphs>
  <Slides>20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ArialMT</vt:lpstr>
      <vt:lpstr>Calibri</vt:lpstr>
      <vt:lpstr>Courier New</vt:lpstr>
      <vt:lpstr>office theme</vt:lpstr>
      <vt:lpstr>Very high-level overview of my research program</vt:lpstr>
      <vt:lpstr>PowerPoint Presentation</vt:lpstr>
      <vt:lpstr>Academic trajectory</vt:lpstr>
      <vt:lpstr>Motto</vt:lpstr>
      <vt:lpstr>Mission</vt:lpstr>
      <vt:lpstr>Talk outline</vt:lpstr>
      <vt:lpstr>Talk outline</vt:lpstr>
      <vt:lpstr>5 key neuroscience questions that have been shaping my research experience for over 15 years</vt:lpstr>
      <vt:lpstr>4 key knowledge areas integrated</vt:lpstr>
      <vt:lpstr>Diffusion weighted MRI</vt:lpstr>
      <vt:lpstr>Connectivity networks</vt:lpstr>
      <vt:lpstr>Statistical analysis of complex data</vt:lpstr>
      <vt:lpstr>Machine learning and AI</vt:lpstr>
      <vt:lpstr>3 vignettes</vt:lpstr>
      <vt:lpstr>Brain health in autism</vt:lpstr>
      <vt:lpstr>Brain health in AD</vt:lpstr>
      <vt:lpstr>Brain health in epilepsy</vt:lpstr>
      <vt:lpstr>2 planned studies (under consideration/review at NIH)</vt:lpstr>
      <vt:lpstr>1 currently enrolling study (NIH funded)</vt:lpstr>
      <vt:lpstr>Sincere thanks to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adluru</dc:creator>
  <cp:lastModifiedBy>Nagesh Adluru</cp:lastModifiedBy>
  <cp:revision>147</cp:revision>
  <dcterms:created xsi:type="dcterms:W3CDTF">2024-04-03T00:48:18Z</dcterms:created>
  <dcterms:modified xsi:type="dcterms:W3CDTF">2024-09-30T18:10:53Z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0x010100E859A1E95C166A4B88427BA49ED4076C</vt:lpwstr>
  </property>
  <property fmtid="{D5CDD505-2E9C-101B-9397-08002B2CF9AE}" pid="3" name="MediaServiceImageTags">
    <vt:lpwstr/>
  </property>
</Properties>
</file>