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5" r:id="rId9"/>
    <p:sldId id="266" r:id="rId10"/>
    <p:sldId id="267" r:id="rId11"/>
    <p:sldId id="264" r:id="rId12"/>
    <p:sldId id="268" r:id="rId13"/>
    <p:sldId id="260" r:id="rId14"/>
    <p:sldId id="261" r:id="rId15"/>
    <p:sldId id="269" r:id="rId16"/>
    <p:sldId id="273" r:id="rId17"/>
    <p:sldId id="272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06" autoAdjust="0"/>
  </p:normalViewPr>
  <p:slideViewPr>
    <p:cSldViewPr snapToGrid="0">
      <p:cViewPr varScale="1">
        <p:scale>
          <a:sx n="71" d="100"/>
          <a:sy n="71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32EFE-22B9-4E7C-9D80-47E0F63A596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80250-701A-4557-B820-B2FCEF04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 should be aligned sensory and motor</a:t>
            </a:r>
          </a:p>
          <a:p>
            <a:r>
              <a:rPr lang="en-US" dirty="0"/>
              <a:t>Do have </a:t>
            </a:r>
            <a:r>
              <a:rPr lang="en-US" dirty="0" err="1"/>
              <a:t>hypotheseis</a:t>
            </a:r>
            <a:r>
              <a:rPr lang="en-US" dirty="0"/>
              <a:t>. These nuclei do so many things and have a lot of overlap. Autonomic sensory wholistic. Integrated picture.</a:t>
            </a:r>
          </a:p>
          <a:p>
            <a:r>
              <a:rPr lang="en-US" dirty="0"/>
              <a:t>BOT2 only. Wanted to get a </a:t>
            </a:r>
            <a:r>
              <a:rPr lang="en-US" dirty="0" err="1"/>
              <a:t>ssense</a:t>
            </a:r>
            <a:r>
              <a:rPr lang="en-US" dirty="0"/>
              <a:t> of whether or not.</a:t>
            </a:r>
          </a:p>
          <a:p>
            <a:r>
              <a:rPr lang="en-US" dirty="0"/>
              <a:t>Measure at floor for non-ASD for SEQ3.0 and EASI. BOT2 pretty good range for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80250-701A-4557-B820-B2FCEF04B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6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 should be aligned sensory and motor</a:t>
            </a:r>
          </a:p>
          <a:p>
            <a:r>
              <a:rPr lang="en-US" dirty="0"/>
              <a:t>Do have </a:t>
            </a:r>
            <a:r>
              <a:rPr lang="en-US" dirty="0" err="1"/>
              <a:t>hypotheseis</a:t>
            </a:r>
            <a:r>
              <a:rPr lang="en-US" dirty="0"/>
              <a:t>. These nuclei do so many things and have a lot of overlap. Autonomic sensory wholistic. Integrated picture.</a:t>
            </a:r>
          </a:p>
          <a:p>
            <a:r>
              <a:rPr lang="en-US" dirty="0"/>
              <a:t>BOT2 only. Wanted to get a </a:t>
            </a:r>
            <a:r>
              <a:rPr lang="en-US" dirty="0" err="1"/>
              <a:t>ssense</a:t>
            </a:r>
            <a:r>
              <a:rPr lang="en-US" dirty="0"/>
              <a:t> of whether or not.</a:t>
            </a:r>
          </a:p>
          <a:p>
            <a:r>
              <a:rPr lang="en-US" dirty="0"/>
              <a:t>Measure at floor for non-ASD for SEQ3.0 and EASI. BOT2 pretty good range for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80250-701A-4557-B820-B2FCEF04B7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wprod.sharepoint.com/:u:/r/sites/BSIRG/Shared%20Documents/General/bwas_sensory/bwas_easi_p.value.svg?csf=1&amp;web=1&amp;e=qdDBIM" TargetMode="External"/><Relationship Id="rId2" Type="http://schemas.openxmlformats.org/officeDocument/2006/relationships/hyperlink" Target="https://uwprod.sharepoint.com/:u:/r/sites/BSIRG/Shared%20Documents/General/bwas_sensory/bwas_easi_adjp.svg?csf=1&amp;web=1&amp;e=1hL9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wprod.sharepoint.com/:u:/r/sites/BSIRG/Shared%20Documents/General/bwas_sensory/bwas_easi_p.value.svg?csf=1&amp;web=1&amp;e=sr5RdX" TargetMode="External"/><Relationship Id="rId2" Type="http://schemas.openxmlformats.org/officeDocument/2006/relationships/hyperlink" Target="https://uwprod.sharepoint.com/:u:/r/sites/BSIRG/Shared%20Documents/General/bwas_sensory/bwas_easi_adjp.svg?csf=1&amp;web=1&amp;e=0GWNn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dluru/slides/blob/main/bsirg/exploratory_analysis_figures/bwas_easi_ind_bsn.pdf" TargetMode="External"/><Relationship Id="rId2" Type="http://schemas.openxmlformats.org/officeDocument/2006/relationships/hyperlink" Target="https://github.com/nadluru/slides/blob/main/bsirg/exploratory_analysis_figures/bwas_seq3.0_ind_bs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dluru/slides/blob/main/bsirg/exploratory_analysis_figures/bwas_bot2_ind_bs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dluru/slides/blob/main/bsirg/exploratory_analysis_figures/bwas_easi_significant%20(fdr%20corrected).pdf" TargetMode="External"/><Relationship Id="rId2" Type="http://schemas.openxmlformats.org/officeDocument/2006/relationships/hyperlink" Target="https://github.com/nadluru/slides/blob/main/bsirg/exploratory_analysis_figures/bwas_seq3.0_trend%20(uncorrected)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dluru/slides/blob/main/bsirg/exploratory_analysis_figures/bwas_bot2_trend%20(uncorrected).pdf" TargetMode="External"/><Relationship Id="rId5" Type="http://schemas.openxmlformats.org/officeDocument/2006/relationships/hyperlink" Target="https://github.com/nadluru/slides/blob/main/bsirg/exploratory_analysis_figures/bwas_bot2_significant%20(fdr%20corrected).pdf" TargetMode="External"/><Relationship Id="rId4" Type="http://schemas.openxmlformats.org/officeDocument/2006/relationships/hyperlink" Target="https://github.com/nadluru/slides/blob/main/bsirg/exploratory_analysis_figures/bwas_easi_trend%20(uncorrected)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48" y="1122363"/>
            <a:ext cx="12015303" cy="2310296"/>
          </a:xfrm>
        </p:spPr>
        <p:txBody>
          <a:bodyPr>
            <a:normAutofit fontScale="90000"/>
          </a:bodyPr>
          <a:lstStyle/>
          <a:p>
            <a:r>
              <a:rPr lang="en-US">
                <a:cs typeface="Arial"/>
              </a:rPr>
              <a:t>Brainstem-nuclei wide association study (BWAS) of sensory measures 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in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4343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Nagesh </a:t>
            </a:r>
            <a:r>
              <a:rPr lang="en-US" err="1">
                <a:cs typeface="Arial"/>
              </a:rPr>
              <a:t>Adluru</a:t>
            </a:r>
            <a:r>
              <a:rPr lang="en-US">
                <a:cs typeface="Arial"/>
              </a:rPr>
              <a:t>, BSIRG team, Brittany Travers</a:t>
            </a:r>
          </a:p>
          <a:p>
            <a:r>
              <a:rPr lang="en-US">
                <a:cs typeface="Arial"/>
              </a:rPr>
              <a:t>12/11/2024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CB45-3079-B7D2-175A-75D0801C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A667-C95D-560C-0076-5229E81C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Main effects of BOT2 across the two groups.</a:t>
            </a:r>
          </a:p>
          <a:p>
            <a:r>
              <a:rPr lang="en-US" dirty="0">
                <a:cs typeface="Arial"/>
              </a:rPr>
              <a:t>Think about LONI for EASI.</a:t>
            </a:r>
          </a:p>
          <a:p>
            <a:r>
              <a:rPr lang="en-US" dirty="0">
                <a:cs typeface="Arial"/>
              </a:rPr>
              <a:t>Include LONI for BOT2.</a:t>
            </a:r>
          </a:p>
          <a:p>
            <a:r>
              <a:rPr lang="en-US">
                <a:cs typeface="Arial"/>
              </a:rPr>
              <a:t>Correlations (differential) with additional phenotypic measures within ASD (contrasting non-ASD).</a:t>
            </a:r>
          </a:p>
          <a:p>
            <a:r>
              <a:rPr lang="en-US">
                <a:cs typeface="Arial"/>
              </a:rPr>
              <a:t>Drawing mechanistic hypotheses.</a:t>
            </a:r>
          </a:p>
          <a:p>
            <a:r>
              <a:rPr lang="en-US">
                <a:cs typeface="Arial"/>
              </a:rPr>
              <a:t>Writeup.</a:t>
            </a:r>
          </a:p>
        </p:txBody>
      </p:sp>
    </p:spTree>
    <p:extLst>
      <p:ext uri="{BB962C8B-B14F-4D97-AF65-F5344CB8AC3E}">
        <p14:creationId xmlns:p14="http://schemas.microsoft.com/office/powerpoint/2010/main" val="404731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5E2F-904D-DC17-7CA8-25E6BA2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Thank you!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3690-006C-2AAF-C59A-0FBD84B1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BSIRG team</a:t>
            </a:r>
          </a:p>
          <a:p>
            <a:r>
              <a:rPr lang="en-US">
                <a:cs typeface="Arial"/>
              </a:rPr>
              <a:t>Participants</a:t>
            </a:r>
          </a:p>
          <a:p>
            <a:r>
              <a:rPr lang="en-US">
                <a:cs typeface="Arial"/>
              </a:rPr>
              <a:t>UW-Madison and NIH</a:t>
            </a:r>
          </a:p>
          <a:p>
            <a:r>
              <a:rPr lang="en-US">
                <a:cs typeface="Arial"/>
              </a:rPr>
              <a:t>Families and friends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65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48" y="0"/>
            <a:ext cx="12015303" cy="370875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Brainstem-nuclei wide association study (BWAS) of sensory measures 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in autism</a:t>
            </a:r>
            <a:br>
              <a:rPr lang="en-US" dirty="0">
                <a:cs typeface="Arial"/>
              </a:rPr>
            </a:b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Take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56"/>
            <a:ext cx="9144000" cy="20880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Nagesh Adluru, BSIRG team, Brittany Travers</a:t>
            </a:r>
          </a:p>
          <a:p>
            <a:r>
              <a:rPr lang="en-US" dirty="0">
                <a:cs typeface="Arial"/>
              </a:rPr>
              <a:t>12/11/2024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3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D06-3A89-6373-2565-9A59D1FC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20F5-69E0-3ED7-BF70-9D817DCA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Identify brainstem-nuclei wide linear (differential) associations of sensory measures above and beyond age, sex, and movement during imaging effects.</a:t>
            </a:r>
          </a:p>
          <a:p>
            <a:r>
              <a:rPr lang="en-US" dirty="0">
                <a:cs typeface="Arial"/>
              </a:rPr>
              <a:t>These associations can inform discover mechanistic hypotheses underlying motor functional differences that maybe present in individuals with autism.</a:t>
            </a:r>
          </a:p>
          <a:p>
            <a:r>
              <a:rPr lang="en-US" dirty="0">
                <a:cs typeface="Arial"/>
              </a:rPr>
              <a:t>Also helps </a:t>
            </a:r>
            <a:r>
              <a:rPr lang="en-US">
                <a:cs typeface="Arial"/>
              </a:rPr>
              <a:t>estimate the effect </a:t>
            </a:r>
            <a:r>
              <a:rPr lang="en-US" dirty="0">
                <a:cs typeface="Arial"/>
              </a:rPr>
              <a:t>sizes.</a:t>
            </a:r>
          </a:p>
        </p:txBody>
      </p:sp>
    </p:spTree>
    <p:extLst>
      <p:ext uri="{BB962C8B-B14F-4D97-AF65-F5344CB8AC3E}">
        <p14:creationId xmlns:p14="http://schemas.microsoft.com/office/powerpoint/2010/main" val="22426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BB69-5A59-0607-1512-9640FF5F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EFF1-8A44-0564-4493-0336BE5B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Brainstem-nuclei were identified using BSNA and LONI atlases and characterized using microstructural imaging and morphometric (volumetric changes).</a:t>
            </a:r>
          </a:p>
          <a:p>
            <a:r>
              <a:rPr lang="en-US">
                <a:cs typeface="Arial"/>
              </a:rPr>
              <a:t>Sensory measures were characterized using SEQ3.0, EASI, BOT2 instruments.</a:t>
            </a:r>
          </a:p>
          <a:p>
            <a:r>
              <a:rPr lang="en-US">
                <a:cs typeface="Arial"/>
              </a:rPr>
              <a:t>Trend level (uncorrected p≤0.05) and significant level (FDR corrected* p≤0.05) associations were identified.</a:t>
            </a:r>
          </a:p>
          <a:p>
            <a:r>
              <a:rPr lang="en-US">
                <a:cs typeface="Arial"/>
              </a:rPr>
              <a:t>Individual level data were visualized for the identified associations.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93491-7D87-052C-604F-3A27A988D195}"/>
              </a:ext>
            </a:extLst>
          </p:cNvPr>
          <p:cNvSpPr txBox="1"/>
          <p:nvPr/>
        </p:nvSpPr>
        <p:spPr>
          <a:xfrm>
            <a:off x="5522" y="6482522"/>
            <a:ext cx="1218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* Correction was performed per microstructural, morphometric, </a:t>
            </a:r>
            <a:r>
              <a:rPr lang="en-US" b="1" dirty="0">
                <a:cs typeface="Arial"/>
              </a:rPr>
              <a:t>atlas</a:t>
            </a:r>
            <a:r>
              <a:rPr lang="en-US" dirty="0">
                <a:cs typeface="Arial"/>
              </a:rPr>
              <a:t>, and sensory measure across the different nuclei.</a:t>
            </a:r>
          </a:p>
        </p:txBody>
      </p:sp>
    </p:spTree>
    <p:extLst>
      <p:ext uri="{BB962C8B-B14F-4D97-AF65-F5344CB8AC3E}">
        <p14:creationId xmlns:p14="http://schemas.microsoft.com/office/powerpoint/2010/main" val="49817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527CC-6C44-5020-E1D9-CB68D7F8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1859" y="2595357"/>
            <a:ext cx="9101708" cy="38326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8247D-492E-825F-3A13-ACC524A0701C}"/>
              </a:ext>
            </a:extLst>
          </p:cNvPr>
          <p:cNvSpPr txBox="1"/>
          <p:nvPr/>
        </p:nvSpPr>
        <p:spPr>
          <a:xfrm>
            <a:off x="2678906" y="1964906"/>
            <a:ext cx="6838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Arial"/>
              </a:rPr>
              <a:t>BWAS (SEQ 3.0) summary view significant level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8395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527CC-6C44-5020-E1D9-CB68D7F8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5566" y="2595356"/>
            <a:ext cx="9101708" cy="38326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8247D-492E-825F-3A13-ACC524A0701C}"/>
              </a:ext>
            </a:extLst>
          </p:cNvPr>
          <p:cNvSpPr txBox="1"/>
          <p:nvPr/>
        </p:nvSpPr>
        <p:spPr>
          <a:xfrm>
            <a:off x="3019245" y="1964906"/>
            <a:ext cx="61593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Arial"/>
              </a:rPr>
              <a:t>BWAS (SEQ 3.0) summary view trend level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1977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D06-3A89-6373-2565-9A59D1FC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20F5-69E0-3ED7-BF70-9D817DCA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Identify brainstem-nuclei wide linear (differential) associations of sensory measures above and beyond age, sex, and movement during imaging effects.</a:t>
            </a:r>
          </a:p>
          <a:p>
            <a:r>
              <a:rPr lang="en-US">
                <a:cs typeface="Arial"/>
              </a:rPr>
              <a:t>These associations can inform discover mechanistic hypotheses underlying motor functional differences that maybe present in individuals with autism.</a:t>
            </a:r>
          </a:p>
        </p:txBody>
      </p:sp>
    </p:spTree>
    <p:extLst>
      <p:ext uri="{BB962C8B-B14F-4D97-AF65-F5344CB8AC3E}">
        <p14:creationId xmlns:p14="http://schemas.microsoft.com/office/powerpoint/2010/main" val="192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BB69-5A59-0607-1512-9640FF5F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EFF1-8A44-0564-4493-0336BE5B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Brainstem-nuclei were identified using BSNA and LONI atlases and characterized using microstructural imaging and morphometric (volumetric changes).</a:t>
            </a:r>
          </a:p>
          <a:p>
            <a:r>
              <a:rPr lang="en-US">
                <a:cs typeface="Arial"/>
              </a:rPr>
              <a:t>Sensory measures were characterized using SEQ3.0, EASI, BOT2 instruments.</a:t>
            </a:r>
          </a:p>
          <a:p>
            <a:r>
              <a:rPr lang="en-US">
                <a:cs typeface="Arial"/>
              </a:rPr>
              <a:t>Trend level (uncorrected p≤0.05) and significant level (FDR corrected* p≤0.05) associations were identified.</a:t>
            </a:r>
          </a:p>
          <a:p>
            <a:r>
              <a:rPr lang="en-US">
                <a:cs typeface="Arial"/>
              </a:rPr>
              <a:t>Individual level data were visualized for the identified associations.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93491-7D87-052C-604F-3A27A988D195}"/>
              </a:ext>
            </a:extLst>
          </p:cNvPr>
          <p:cNvSpPr txBox="1"/>
          <p:nvPr/>
        </p:nvSpPr>
        <p:spPr>
          <a:xfrm>
            <a:off x="5522" y="6482522"/>
            <a:ext cx="1218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* Correction was performed per microstructural and morphometric and sensory measure across the different nuclei.</a:t>
            </a:r>
          </a:p>
        </p:txBody>
      </p:sp>
    </p:spTree>
    <p:extLst>
      <p:ext uri="{BB962C8B-B14F-4D97-AF65-F5344CB8AC3E}">
        <p14:creationId xmlns:p14="http://schemas.microsoft.com/office/powerpoint/2010/main" val="210642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527CC-6C44-5020-E1D9-CB68D7F8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859" y="2595357"/>
            <a:ext cx="9101708" cy="38326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8247D-492E-825F-3A13-ACC524A0701C}"/>
              </a:ext>
            </a:extLst>
          </p:cNvPr>
          <p:cNvSpPr txBox="1"/>
          <p:nvPr/>
        </p:nvSpPr>
        <p:spPr>
          <a:xfrm>
            <a:off x="2678906" y="1964906"/>
            <a:ext cx="68380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Arial"/>
              </a:rPr>
              <a:t>BWAS (SEQ 3.0) summary view significant level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020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2527CC-6C44-5020-E1D9-CB68D7F8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566" y="2595356"/>
            <a:ext cx="9101708" cy="38326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8247D-492E-825F-3A13-ACC524A0701C}"/>
              </a:ext>
            </a:extLst>
          </p:cNvPr>
          <p:cNvSpPr txBox="1"/>
          <p:nvPr/>
        </p:nvSpPr>
        <p:spPr>
          <a:xfrm>
            <a:off x="3019245" y="1964906"/>
            <a:ext cx="61593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Arial"/>
              </a:rPr>
              <a:t>BWAS (SEQ 3.0) summary view trend level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010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27A3F-90CF-786D-6111-113358B9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BWAS (EASI) summary view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hlinkClick r:id="rId2"/>
              </a:rPr>
              <a:t>significant level</a:t>
            </a:r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hlinkClick r:id="rId3"/>
              </a:rPr>
              <a:t>trend level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63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E75-4408-7727-E430-B70F5916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27A3F-90CF-786D-6111-113358B9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BWAS (BOT2) summary view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hlinkClick r:id="rId2"/>
              </a:rPr>
              <a:t>significant level</a:t>
            </a:r>
            <a:endParaRPr lang="en-US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hlinkClick r:id="rId3"/>
              </a:rPr>
              <a:t>trend level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56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A3C3-CE94-2113-87EB-800243D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80F4-E2DF-1AC0-FF33-737B75F4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Individual level (nuclei)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  <a:hlinkClick r:id="rId2"/>
              </a:rPr>
              <a:t>BWAS (SEQ3.0)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  <a:hlinkClick r:id="rId3"/>
              </a:rPr>
              <a:t>BWAS (EASI)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  <a:hlinkClick r:id="rId4"/>
              </a:rPr>
              <a:t>BWAS (BOT2)</a:t>
            </a:r>
          </a:p>
        </p:txBody>
      </p:sp>
    </p:spTree>
    <p:extLst>
      <p:ext uri="{BB962C8B-B14F-4D97-AF65-F5344CB8AC3E}">
        <p14:creationId xmlns:p14="http://schemas.microsoft.com/office/powerpoint/2010/main" val="381783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A3C3-CE94-2113-87EB-800243D4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80F4-E2DF-1AC0-FF33-737B75F4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Individual level (participants x nuclei)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BWAS (SEQ3.0)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2"/>
              </a:rPr>
              <a:t>trend level</a:t>
            </a:r>
            <a:endParaRPr lang="en-US" sz="240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BWAS (EASI)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3"/>
              </a:rPr>
              <a:t>significant level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4"/>
              </a:rPr>
              <a:t>trend level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BWAS (BOT2)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5"/>
              </a:rPr>
              <a:t>significant level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cs typeface="Arial"/>
                <a:hlinkClick r:id="rId6"/>
              </a:rPr>
              <a:t>trend level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2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887112BA9110408E29B846B5AB4002" ma:contentTypeVersion="13" ma:contentTypeDescription="Create a new document." ma:contentTypeScope="" ma:versionID="2c846fbfb3cec7e562c7d64e75f02c6e">
  <xsd:schema xmlns:xsd="http://www.w3.org/2001/XMLSchema" xmlns:xs="http://www.w3.org/2001/XMLSchema" xmlns:p="http://schemas.microsoft.com/office/2006/metadata/properties" xmlns:ns2="5d69813c-2af7-4f13-8cc6-8597af48b3f7" xmlns:ns3="21e3de22-b3e1-4274-91e0-50fae02e4cca" targetNamespace="http://schemas.microsoft.com/office/2006/metadata/properties" ma:root="true" ma:fieldsID="80aa888d1c9f5b3e7f51aa63473540e6" ns2:_="" ns3:_="">
    <xsd:import namespace="5d69813c-2af7-4f13-8cc6-8597af48b3f7"/>
    <xsd:import namespace="21e3de22-b3e1-4274-91e0-50fae02e4c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9813c-2af7-4f13-8cc6-8597af48b3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3718347-7ac7-43d2-8bc2-3254bf3347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3de22-b3e1-4274-91e0-50fae02e4c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69813c-2af7-4f13-8cc6-8597af48b3f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EE9D1A-1B42-4B93-B17D-22A79B6E84FF}">
  <ds:schemaRefs>
    <ds:schemaRef ds:uri="21e3de22-b3e1-4274-91e0-50fae02e4cca"/>
    <ds:schemaRef ds:uri="5d69813c-2af7-4f13-8cc6-8597af48b3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36D70D-B632-48B3-B446-E3E5319527B1}">
  <ds:schemaRefs>
    <ds:schemaRef ds:uri="http://www.w3.org/XML/1998/namespace"/>
    <ds:schemaRef ds:uri="http://purl.org/dc/elements/1.1/"/>
    <ds:schemaRef ds:uri="http://purl.org/dc/dcmitype/"/>
    <ds:schemaRef ds:uri="5d69813c-2af7-4f13-8cc6-8597af48b3f7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21e3de22-b3e1-4274-91e0-50fae02e4cc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9D46F6-DF20-4D41-B610-9A6C07218D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596</Words>
  <Application>Microsoft Office PowerPoint</Application>
  <PresentationFormat>Widescreen</PresentationFormat>
  <Paragraphs>80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office theme</vt:lpstr>
      <vt:lpstr>Brainstem-nuclei wide association study (BWAS) of sensory measures  in autism</vt:lpstr>
      <vt:lpstr>Introduction</vt:lpstr>
      <vt:lpstr>Methods</vt:lpstr>
      <vt:lpstr>Results</vt:lpstr>
      <vt:lpstr>Results</vt:lpstr>
      <vt:lpstr>Results</vt:lpstr>
      <vt:lpstr>Results</vt:lpstr>
      <vt:lpstr>Results</vt:lpstr>
      <vt:lpstr>Results</vt:lpstr>
      <vt:lpstr>Next steps</vt:lpstr>
      <vt:lpstr>Thank you!</vt:lpstr>
      <vt:lpstr>Brainstem-nuclei wide association study (BWAS) of sensory measures  in autism  Take 2</vt:lpstr>
      <vt:lpstr>Introduction</vt:lpstr>
      <vt:lpstr>Methods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Brainstem-nuclei wide association study (BWAS) of sensory measures  in autism</dc:title>
  <dc:creator>adluru</dc:creator>
  <cp:lastModifiedBy>Nagesh Adluru</cp:lastModifiedBy>
  <cp:revision>3</cp:revision>
  <dcterms:created xsi:type="dcterms:W3CDTF">2024-12-07T20:07:18Z</dcterms:created>
  <dcterms:modified xsi:type="dcterms:W3CDTF">2024-12-13T23:10:53Z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0x01010088887112BA9110408E29B846B5AB4002</vt:lpwstr>
  </property>
  <property fmtid="{D5CDD505-2E9C-101B-9397-08002B2CF9AE}" pid="3" name="MediaServiceImageTags">
    <vt:lpwstr/>
  </property>
</Properties>
</file>