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14" r:id="rId10"/>
    <p:sldId id="316" r:id="rId11"/>
    <p:sldId id="266" r:id="rId12"/>
    <p:sldId id="267" r:id="rId13"/>
    <p:sldId id="317" r:id="rId14"/>
    <p:sldId id="269" r:id="rId15"/>
    <p:sldId id="31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大標題與副標題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線條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大標題文字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大標題文字</a:t>
            </a:r>
          </a:p>
        </p:txBody>
      </p:sp>
      <p:sp>
        <p:nvSpPr>
          <p:cNvPr id="1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字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文字</a:t>
            </a:r>
          </a:p>
        </p:txBody>
      </p:sp>
      <p:sp>
        <p:nvSpPr>
          <p:cNvPr id="103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一頁三張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影像"/>
          <p:cNvSpPr>
            <a:spLocks noGrp="1"/>
          </p:cNvSpPr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影像"/>
          <p:cNvSpPr>
            <a:spLocks noGrp="1"/>
          </p:cNvSpPr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影像"/>
          <p:cNvSpPr>
            <a:spLocks noGrp="1"/>
          </p:cNvSpPr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說明框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22" name="在此輸入名言語錄。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在此輸入名言語錄。</a:t>
            </a:r>
          </a:p>
        </p:txBody>
      </p:sp>
      <p:sp>
        <p:nvSpPr>
          <p:cNvPr id="123" name="王大明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11684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王大明</a:t>
            </a:r>
          </a:p>
        </p:txBody>
      </p:sp>
      <p:sp>
        <p:nvSpPr>
          <p:cNvPr id="124" name="文字"/>
          <p:cNvSpPr txBox="1">
            <a:spLocks noGrp="1"/>
          </p:cNvSpPr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文字</a:t>
            </a:r>
          </a:p>
        </p:txBody>
      </p:sp>
      <p:sp>
        <p:nvSpPr>
          <p:cNvPr id="12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言替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在此輸入名言語錄。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在此輸入名言語錄。</a:t>
            </a:r>
          </a:p>
        </p:txBody>
      </p:sp>
      <p:sp>
        <p:nvSpPr>
          <p:cNvPr id="133" name="影像"/>
          <p:cNvSpPr>
            <a:spLocks noGrp="1"/>
          </p:cNvSpPr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王大明"/>
          <p:cNvSpPr txBox="1">
            <a:spLocks noGrp="1"/>
          </p:cNvSpPr>
          <p:nvPr>
            <p:ph type="body" sz="quarter" idx="15"/>
          </p:nvPr>
        </p:nvSpPr>
        <p:spPr>
          <a:xfrm>
            <a:off x="5892800" y="7636933"/>
            <a:ext cx="6705600" cy="11684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 b="1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王大明</a:t>
            </a:r>
          </a:p>
        </p:txBody>
      </p:sp>
      <p:sp>
        <p:nvSpPr>
          <p:cNvPr id="13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影像"/>
          <p:cNvSpPr>
            <a:spLocks noGrp="1"/>
          </p:cNvSpPr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替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影像"/>
          <p:cNvSpPr>
            <a:spLocks noGrp="1"/>
          </p:cNvSpPr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線條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大標題文字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大標題文字</a:t>
            </a:r>
          </a:p>
        </p:txBody>
      </p:sp>
      <p:sp>
        <p:nvSpPr>
          <p:cNvPr id="2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大標題與副標題替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線條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大標題文字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大標題文字</a:t>
            </a:r>
          </a:p>
        </p:txBody>
      </p:sp>
      <p:sp>
        <p:nvSpPr>
          <p:cNvPr id="3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大標題 - 中央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大標題文字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大標題文字</a:t>
            </a:r>
          </a:p>
        </p:txBody>
      </p:sp>
      <p:sp>
        <p:nvSpPr>
          <p:cNvPr id="4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直式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影像"/>
          <p:cNvSpPr>
            <a:spLocks noGrp="1"/>
          </p:cNvSpPr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大標題文字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大標題文字</a:t>
            </a:r>
          </a:p>
        </p:txBody>
      </p:sp>
      <p:sp>
        <p:nvSpPr>
          <p:cNvPr id="5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字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文字</a:t>
            </a:r>
          </a:p>
        </p:txBody>
      </p:sp>
      <p:sp>
        <p:nvSpPr>
          <p:cNvPr id="63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字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文字</a:t>
            </a:r>
          </a:p>
        </p:txBody>
      </p:sp>
      <p:sp>
        <p:nvSpPr>
          <p:cNvPr id="72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73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替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字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文字</a:t>
            </a:r>
          </a:p>
        </p:txBody>
      </p:sp>
      <p:sp>
        <p:nvSpPr>
          <p:cNvPr id="82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83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字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文字</a:t>
            </a:r>
          </a:p>
        </p:txBody>
      </p:sp>
      <p:sp>
        <p:nvSpPr>
          <p:cNvPr id="92" name="影像"/>
          <p:cNvSpPr>
            <a:spLocks noGrp="1"/>
          </p:cNvSpPr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大標題文字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94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大標題文字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4" name="內文層級一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3schools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3schools.com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Website…"/>
          <p:cNvSpPr txBox="1">
            <a:spLocks noGrp="1"/>
          </p:cNvSpPr>
          <p:nvPr>
            <p:ph type="ctrTitle"/>
          </p:nvPr>
        </p:nvSpPr>
        <p:spPr>
          <a:xfrm>
            <a:off x="3783107" y="6426200"/>
            <a:ext cx="8815294" cy="27051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38835">
              <a:defRPr sz="9860"/>
            </a:pPr>
            <a:r>
              <a:rPr 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開発概論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7" name="Introduction of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思考邏輯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ctr" defTabSz="502412">
              <a:defRPr sz="14620"/>
            </a:lvl1pPr>
          </a:lstStyle>
          <a:p>
            <a:pPr algn="r"/>
            <a:r>
              <a:rPr lang="ja-JP" altLang="en-US" sz="7200" dirty="0">
                <a:latin typeface="Meiryo UI" panose="020B0604030504040204" pitchFamily="50" charset="-128"/>
                <a:ea typeface="Meiryo UI" panose="020B0604030504040204" pitchFamily="50" charset="-128"/>
              </a:rPr>
              <a:t>真似する</a:t>
            </a:r>
            <a:endParaRPr sz="7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寫程式最重要的是什麼？">
            <a:extLst>
              <a:ext uri="{FF2B5EF4-FFF2-40B4-BE49-F238E27FC236}">
                <a16:creationId xmlns:a16="http://schemas.microsoft.com/office/drawing/2014/main" id="{165719F8-ED24-42C0-A3B5-2560C046569A}"/>
              </a:ext>
            </a:extLst>
          </p:cNvPr>
          <p:cNvSpPr txBox="1">
            <a:spLocks/>
          </p:cNvSpPr>
          <p:nvPr/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プログラミングをする上で大切なこと</a:t>
            </a:r>
            <a:endParaRPr lang="zh-TW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962562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模仿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真似する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4" name="登入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ログイン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5" name="影像" descr="影像"/>
          <p:cNvPicPr>
            <a:picLocks noChangeAspect="1"/>
          </p:cNvPicPr>
          <p:nvPr/>
        </p:nvPicPr>
        <p:blipFill>
          <a:blip r:embed="rId2"/>
          <a:srcRect l="47431"/>
          <a:stretch>
            <a:fillRect/>
          </a:stretch>
        </p:blipFill>
        <p:spPr>
          <a:xfrm>
            <a:off x="1040407" y="3606800"/>
            <a:ext cx="5019065" cy="4381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影像" descr="影像"/>
          <p:cNvPicPr>
            <a:picLocks noChangeAspect="1"/>
          </p:cNvPicPr>
          <p:nvPr/>
        </p:nvPicPr>
        <p:blipFill>
          <a:blip r:embed="rId2"/>
          <a:srcRect r="51807"/>
          <a:stretch>
            <a:fillRect/>
          </a:stretch>
        </p:blipFill>
        <p:spPr>
          <a:xfrm>
            <a:off x="7103533" y="3635690"/>
            <a:ext cx="4540598" cy="4323807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找到程式碼"/>
          <p:cNvSpPr txBox="1"/>
          <p:nvPr/>
        </p:nvSpPr>
        <p:spPr>
          <a:xfrm>
            <a:off x="8681772" y="8075215"/>
            <a:ext cx="1950855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ソースコードを見る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8" name="找到喜歡的頁面"/>
          <p:cNvSpPr txBox="1"/>
          <p:nvPr/>
        </p:nvSpPr>
        <p:spPr>
          <a:xfrm>
            <a:off x="2333260" y="8075215"/>
            <a:ext cx="2433358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スタイルが好きなページ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9" name="Source from w3schools.com"/>
          <p:cNvSpPr txBox="1"/>
          <p:nvPr/>
        </p:nvSpPr>
        <p:spPr>
          <a:xfrm>
            <a:off x="171450" y="9332516"/>
            <a:ext cx="3630802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Source from </a:t>
            </a:r>
            <a:r>
              <a:rPr u="sng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w3schools.com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登入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ログイン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4" name="影像" descr="影像"/>
          <p:cNvPicPr>
            <a:picLocks noChangeAspect="1"/>
          </p:cNvPicPr>
          <p:nvPr/>
        </p:nvPicPr>
        <p:blipFill>
          <a:blip r:embed="rId2"/>
          <a:srcRect l="47431"/>
          <a:stretch>
            <a:fillRect/>
          </a:stretch>
        </p:blipFill>
        <p:spPr>
          <a:xfrm>
            <a:off x="1040407" y="3606800"/>
            <a:ext cx="5019065" cy="4381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影像" descr="影像"/>
          <p:cNvPicPr>
            <a:picLocks noChangeAspect="1"/>
          </p:cNvPicPr>
          <p:nvPr/>
        </p:nvPicPr>
        <p:blipFill>
          <a:blip r:embed="rId3"/>
          <a:srcRect l="47489"/>
          <a:stretch>
            <a:fillRect/>
          </a:stretch>
        </p:blipFill>
        <p:spPr>
          <a:xfrm>
            <a:off x="7166471" y="3617118"/>
            <a:ext cx="5018976" cy="436083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箭頭"/>
          <p:cNvSpPr/>
          <p:nvPr/>
        </p:nvSpPr>
        <p:spPr>
          <a:xfrm>
            <a:off x="6301730" y="5435600"/>
            <a:ext cx="723901" cy="723900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17" name="Source from w3schools.com"/>
          <p:cNvSpPr txBox="1"/>
          <p:nvPr/>
        </p:nvSpPr>
        <p:spPr>
          <a:xfrm>
            <a:off x="171450" y="9315450"/>
            <a:ext cx="3387852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Source from </a:t>
            </a:r>
            <a:r>
              <a:rPr u="sng">
                <a:solidFill>
                  <a:schemeClr val="accent1"/>
                </a:solidFill>
                <a:hlinkClick r:id="rId5"/>
              </a:rPr>
              <a:t>w3schools.com</a:t>
            </a:r>
          </a:p>
        </p:txBody>
      </p:sp>
      <p:sp>
        <p:nvSpPr>
          <p:cNvPr id="11" name="模仿">
            <a:extLst>
              <a:ext uri="{FF2B5EF4-FFF2-40B4-BE49-F238E27FC236}">
                <a16:creationId xmlns:a16="http://schemas.microsoft.com/office/drawing/2014/main" id="{0A8F127D-3DEC-422C-8592-332C1DD097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真似する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思考邏輯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ctr" defTabSz="502412">
              <a:defRPr sz="14620"/>
            </a:lvl1pPr>
          </a:lstStyle>
          <a:p>
            <a:pPr algn="r"/>
            <a:r>
              <a:rPr lang="ja-JP" altLang="en-US" sz="7200" dirty="0">
                <a:latin typeface="Meiryo UI" panose="020B0604030504040204" pitchFamily="50" charset="-128"/>
                <a:ea typeface="Meiryo UI" panose="020B0604030504040204" pitchFamily="50" charset="-128"/>
              </a:rPr>
              <a:t>観察する</a:t>
            </a:r>
            <a:endParaRPr sz="7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寫程式最重要的是什麼？">
            <a:extLst>
              <a:ext uri="{FF2B5EF4-FFF2-40B4-BE49-F238E27FC236}">
                <a16:creationId xmlns:a16="http://schemas.microsoft.com/office/drawing/2014/main" id="{165719F8-ED24-42C0-A3B5-2560C046569A}"/>
              </a:ext>
            </a:extLst>
          </p:cNvPr>
          <p:cNvSpPr txBox="1">
            <a:spLocks/>
          </p:cNvSpPr>
          <p:nvPr/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プログラミングをする上で大切なこと</a:t>
            </a:r>
            <a:endParaRPr lang="zh-TW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452574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在程式碼裡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ソースコード内で</a:t>
            </a:r>
            <a:endParaRPr lang="zh-TW" altLang="en-US" dirty="0"/>
          </a:p>
          <a:p>
            <a:pPr lvl="1"/>
            <a:r>
              <a:rPr lang="ja-JP" altLang="en-US" dirty="0"/>
              <a:t>特徴</a:t>
            </a:r>
            <a:r>
              <a:rPr lang="zh-TW" altLang="en-US" dirty="0"/>
              <a:t>（</a:t>
            </a:r>
            <a:r>
              <a:rPr lang="ja-JP" altLang="en-US" dirty="0"/>
              <a:t>重複する文字・符号・規則など</a:t>
            </a:r>
            <a:r>
              <a:rPr lang="zh-TW" altLang="en-US" dirty="0"/>
              <a:t>）</a:t>
            </a:r>
          </a:p>
          <a:p>
            <a:pPr lvl="1"/>
            <a:r>
              <a:rPr lang="ja-JP" altLang="en-US" dirty="0"/>
              <a:t>パターン</a:t>
            </a:r>
            <a:r>
              <a:rPr dirty="0"/>
              <a:t>（</a:t>
            </a:r>
            <a:r>
              <a:rPr lang="ja-JP" altLang="en-US" dirty="0"/>
              <a:t>ある処理をする時によく出るパータン</a:t>
            </a:r>
            <a:r>
              <a:rPr dirty="0"/>
              <a:t>）</a:t>
            </a:r>
          </a:p>
          <a:p>
            <a:r>
              <a:rPr lang="ja-JP" altLang="en-US" dirty="0"/>
              <a:t>ソースコードと画面の照り合わせ</a:t>
            </a:r>
            <a:r>
              <a:rPr dirty="0"/>
              <a:t> / </a:t>
            </a:r>
            <a:r>
              <a:rPr lang="ja-JP" altLang="en-US" dirty="0"/>
              <a:t>ソースコード</a:t>
            </a:r>
            <a:r>
              <a:rPr lang="en-US" altLang="ja-JP" dirty="0"/>
              <a:t>A</a:t>
            </a:r>
            <a:r>
              <a:rPr lang="ja-JP" altLang="en-US" dirty="0"/>
              <a:t>とソースコード</a:t>
            </a:r>
            <a:r>
              <a:rPr lang="en-US" altLang="ja-JP" dirty="0"/>
              <a:t>B</a:t>
            </a:r>
            <a:r>
              <a:rPr lang="ja-JP" altLang="en-US" dirty="0"/>
              <a:t>の比較</a:t>
            </a:r>
            <a:endParaRPr dirty="0"/>
          </a:p>
          <a:p>
            <a:pPr lvl="1"/>
            <a:r>
              <a:rPr lang="ja-JP" altLang="en-US" dirty="0"/>
              <a:t>関連性を見つける（お互いに影響を与えるところ）</a:t>
            </a:r>
            <a:endParaRPr dirty="0"/>
          </a:p>
        </p:txBody>
      </p:sp>
      <p:sp>
        <p:nvSpPr>
          <p:cNvPr id="9" name="模仿">
            <a:extLst>
              <a:ext uri="{FF2B5EF4-FFF2-40B4-BE49-F238E27FC236}">
                <a16:creationId xmlns:a16="http://schemas.microsoft.com/office/drawing/2014/main" id="{6AF06A4E-7A94-401A-9BFA-F31F810A5D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観察する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思考邏輯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ctr" defTabSz="502412">
              <a:defRPr sz="14620"/>
            </a:lvl1pPr>
          </a:lstStyle>
          <a:p>
            <a:pPr algn="r"/>
            <a:r>
              <a:rPr lang="ja-JP" altLang="en-US" sz="7200" dirty="0">
                <a:latin typeface="Meiryo UI" panose="020B0604030504040204" pitchFamily="50" charset="-128"/>
                <a:ea typeface="Meiryo UI" panose="020B0604030504040204" pitchFamily="50" charset="-128"/>
              </a:rPr>
              <a:t>真似と観察</a:t>
            </a:r>
            <a:endParaRPr sz="7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寫程式最重要的是什麼？">
            <a:extLst>
              <a:ext uri="{FF2B5EF4-FFF2-40B4-BE49-F238E27FC236}">
                <a16:creationId xmlns:a16="http://schemas.microsoft.com/office/drawing/2014/main" id="{165719F8-ED24-42C0-A3B5-2560C046569A}"/>
              </a:ext>
            </a:extLst>
          </p:cNvPr>
          <p:cNvSpPr txBox="1">
            <a:spLocks/>
          </p:cNvSpPr>
          <p:nvPr/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皆に学んでほしい一つのポイント</a:t>
            </a:r>
            <a:endParaRPr lang="zh-TW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02913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影像" descr="影像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1466" t="129" r="26616" b="129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</p:spPr>
      </p:pic>
      <p:sp>
        <p:nvSpPr>
          <p:cNvPr id="230" name="Website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338835">
              <a:defRPr sz="9860"/>
            </a:pPr>
            <a:r>
              <a:rPr sz="96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9600" dirty="0">
                <a:latin typeface="Meiryo UI" panose="020B0604030504040204" pitchFamily="50" charset="-128"/>
                <a:ea typeface="Meiryo UI" panose="020B0604030504040204" pitchFamily="50" charset="-128"/>
              </a:rPr>
              <a:t>開発概論</a:t>
            </a:r>
            <a:endParaRPr sz="9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1" name="HTML初探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800" dirty="0"/>
              <a:t>HTML</a:t>
            </a:r>
            <a:r>
              <a:rPr lang="ja-JP" altLang="en-US" sz="4800" dirty="0"/>
              <a:t>：</a:t>
            </a:r>
            <a:r>
              <a:rPr lang="en-US" altLang="ja-JP" sz="4800" dirty="0"/>
              <a:t>First Look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odepe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Codepen</a:t>
            </a:r>
          </a:p>
        </p:txBody>
      </p:sp>
      <p:sp>
        <p:nvSpPr>
          <p:cNvPr id="234" name="https://codepen.io/lincharlie8/pen/dybzQqd"/>
          <p:cNvSpPr txBox="1"/>
          <p:nvPr/>
        </p:nvSpPr>
        <p:spPr>
          <a:xfrm>
            <a:off x="697867" y="6199716"/>
            <a:ext cx="1160906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ts val="7500"/>
              </a:lnSpc>
              <a:spcBef>
                <a:spcPts val="0"/>
              </a:spcBef>
              <a:defRPr sz="5100">
                <a:ln w="0" cap="flat">
                  <a:solidFill>
                    <a:srgbClr val="0000EE"/>
                  </a:solidFill>
                  <a:prstDash val="solid"/>
                  <a:miter lim="400000"/>
                </a:ln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>
                <a:noFill/>
              </a:defRPr>
            </a:pPr>
            <a:r>
              <a:rPr dirty="0">
                <a:solidFill>
                  <a:srgbClr val="FFFFFF"/>
                </a:solidFill>
              </a:rPr>
              <a:t>https://codepen.io/lincharlie8/pen/dybzQqd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115"/>
            <a:ext cx="13004800" cy="7117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Introduction of web site develop"/>
          <p:cNvSpPr txBox="1">
            <a:spLocks noGrp="1"/>
          </p:cNvSpPr>
          <p:nvPr>
            <p:ph type="body" idx="13"/>
          </p:nvPr>
        </p:nvSpPr>
        <p:spPr>
          <a:xfrm>
            <a:off x="406400" y="506211"/>
            <a:ext cx="11176000" cy="408189"/>
          </a:xfrm>
          <a:prstGeom prst="rect">
            <a:avLst/>
          </a:prstGeom>
        </p:spPr>
        <p:txBody>
          <a:bodyPr/>
          <a:lstStyle/>
          <a:p>
            <a:r>
              <a:rPr dirty="0"/>
              <a:t>Introduction </a:t>
            </a:r>
            <a:r>
              <a:rPr lang="en-US" dirty="0"/>
              <a:t>to</a:t>
            </a:r>
            <a:r>
              <a:rPr dirty="0"/>
              <a:t> web </a:t>
            </a:r>
            <a:r>
              <a:rPr lang="en-US" dirty="0"/>
              <a:t>DEVELOPMENT</a:t>
            </a:r>
            <a:endParaRPr dirty="0"/>
          </a:p>
        </p:txBody>
      </p:sp>
      <p:sp>
        <p:nvSpPr>
          <p:cNvPr id="239" name="html初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lang="en-US" dirty="0"/>
              <a:t>h</a:t>
            </a:r>
            <a:r>
              <a:rPr dirty="0"/>
              <a:t>tml</a:t>
            </a:r>
            <a:r>
              <a:rPr lang="ja-JP" altLang="en-US" dirty="0"/>
              <a:t>：</a:t>
            </a:r>
            <a:r>
              <a:rPr lang="en-US" altLang="ja-JP" dirty="0"/>
              <a:t>First Look</a:t>
            </a:r>
            <a:endParaRPr dirty="0"/>
          </a:p>
        </p:txBody>
      </p:sp>
      <p:pic>
        <p:nvPicPr>
          <p:cNvPr id="240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6593"/>
            <a:ext cx="13004800" cy="6854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Introduction of web site develop"/>
          <p:cNvSpPr txBox="1">
            <a:spLocks noGrp="1"/>
          </p:cNvSpPr>
          <p:nvPr>
            <p:ph type="body" idx="13"/>
          </p:nvPr>
        </p:nvSpPr>
        <p:spPr>
          <a:xfrm>
            <a:off x="406400" y="506211"/>
            <a:ext cx="11176000" cy="408189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Web</a:t>
            </a:r>
            <a:r>
              <a:rPr lang="ja-JP" altLang="en-US" dirty="0"/>
              <a:t>開発概論</a:t>
            </a:r>
            <a:endParaRPr dirty="0"/>
          </a:p>
        </p:txBody>
      </p:sp>
      <p:sp>
        <p:nvSpPr>
          <p:cNvPr id="170" name="大綱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lang="ja-JP" altLang="en-US" dirty="0"/>
              <a:t>目次</a:t>
            </a:r>
            <a:endParaRPr dirty="0"/>
          </a:p>
        </p:txBody>
      </p:sp>
      <p:sp>
        <p:nvSpPr>
          <p:cNvPr id="171" name="寫程式最重要的是什麼？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プログラミングをする上で大切なこと</a:t>
            </a:r>
            <a:endParaRPr lang="zh-TW" altLang="en-US" dirty="0"/>
          </a:p>
          <a:p>
            <a:r>
              <a:rPr lang="en-US" altLang="zh-TW" dirty="0"/>
              <a:t>HTML</a:t>
            </a:r>
          </a:p>
          <a:p>
            <a:r>
              <a:rPr dirty="0"/>
              <a:t>CSS</a:t>
            </a:r>
          </a:p>
          <a:p>
            <a:r>
              <a:rPr dirty="0"/>
              <a:t>Bootstrap</a:t>
            </a:r>
          </a:p>
          <a:p>
            <a:r>
              <a:rPr dirty="0"/>
              <a:t>Let’s try !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HTML的特徵是什麼？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 defTabSz="315468">
              <a:defRPr sz="918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の特徴は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</a:p>
          <a:p>
            <a:pPr algn="ctr" defTabSz="315468">
              <a:defRPr sz="378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重複する文字・符号など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243" name="問題一（3000will）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クイズ </a:t>
            </a:r>
            <a:r>
              <a:rPr lang="en-US" altLang="ja-JP" dirty="0"/>
              <a:t>I</a:t>
            </a:r>
            <a:r>
              <a:rPr sz="3400" dirty="0"/>
              <a:t>（3000will）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&lt;&gt; &lt;/&gt;"/>
          <p:cNvSpPr txBox="1">
            <a:spLocks noGrp="1"/>
          </p:cNvSpPr>
          <p:nvPr>
            <p:ph type="title"/>
          </p:nvPr>
        </p:nvSpPr>
        <p:spPr>
          <a:xfrm>
            <a:off x="406400" y="4699000"/>
            <a:ext cx="12192000" cy="1676400"/>
          </a:xfrm>
          <a:prstGeom prst="rect">
            <a:avLst/>
          </a:prstGeom>
        </p:spPr>
        <p:txBody>
          <a:bodyPr/>
          <a:lstStyle>
            <a:lvl1pPr algn="ctr">
              <a:defRPr sz="10000"/>
            </a:lvl1pPr>
          </a:lstStyle>
          <a:p>
            <a:r>
              <a:t>&lt;&gt; &lt;/&gt;</a:t>
            </a:r>
          </a:p>
        </p:txBody>
      </p:sp>
      <p:sp>
        <p:nvSpPr>
          <p:cNvPr id="246" name="HTML Tag"/>
          <p:cNvSpPr txBox="1"/>
          <p:nvPr/>
        </p:nvSpPr>
        <p:spPr>
          <a:xfrm>
            <a:off x="697867" y="6149239"/>
            <a:ext cx="11609066" cy="977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ts val="7500"/>
              </a:lnSpc>
              <a:spcBef>
                <a:spcPts val="0"/>
              </a:spcBef>
              <a:defRPr sz="5100">
                <a:ln w="0" cap="flat">
                  <a:solidFill>
                    <a:srgbClr val="0000EE"/>
                  </a:solidFill>
                  <a:prstDash val="solid"/>
                  <a:miter lim="400000"/>
                </a:ln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HTML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タグ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ag的特徵是什麼？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defTabSz="356362">
              <a:defRPr sz="10370"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タグの特徴は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</a:p>
          <a:p>
            <a:pPr algn="ctr" defTabSz="356362">
              <a:defRPr sz="427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重複な文字・規則など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249" name="問題二（3000will）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クイズ </a:t>
            </a:r>
            <a:r>
              <a:rPr lang="en-US" altLang="ja-JP" dirty="0"/>
              <a:t>II</a:t>
            </a:r>
            <a:r>
              <a:rPr sz="3400" dirty="0"/>
              <a:t>（3000will）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&lt;tag&gt; &lt;/tag&gt;"/>
          <p:cNvSpPr txBox="1">
            <a:spLocks noGrp="1"/>
          </p:cNvSpPr>
          <p:nvPr>
            <p:ph type="title"/>
          </p:nvPr>
        </p:nvSpPr>
        <p:spPr>
          <a:xfrm>
            <a:off x="406400" y="4699000"/>
            <a:ext cx="12192000" cy="1676400"/>
          </a:xfrm>
          <a:prstGeom prst="rect">
            <a:avLst/>
          </a:prstGeom>
        </p:spPr>
        <p:txBody>
          <a:bodyPr/>
          <a:lstStyle>
            <a:lvl1pPr algn="ctr">
              <a:defRPr sz="10000"/>
            </a:lvl1pPr>
          </a:lstStyle>
          <a:p>
            <a:r>
              <a:rPr dirty="0"/>
              <a:t>&lt;tag&gt; &lt;/tag&gt;</a:t>
            </a:r>
          </a:p>
        </p:txBody>
      </p:sp>
      <p:sp>
        <p:nvSpPr>
          <p:cNvPr id="252" name="有一個開頭、一個結尾（成雙成對）"/>
          <p:cNvSpPr txBox="1"/>
          <p:nvPr/>
        </p:nvSpPr>
        <p:spPr>
          <a:xfrm>
            <a:off x="697867" y="5950220"/>
            <a:ext cx="11609066" cy="19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ts val="7500"/>
              </a:lnSpc>
              <a:spcBef>
                <a:spcPts val="0"/>
              </a:spcBef>
              <a:defRPr sz="5100">
                <a:ln w="0" cap="flat">
                  <a:solidFill>
                    <a:srgbClr val="0000EE"/>
                  </a:solidFill>
                  <a:prstDash val="solid"/>
                  <a:miter lim="400000"/>
                </a:ln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ペアで現れる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左は開始タグ、右は終了タグ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Introduction of web site develop"/>
          <p:cNvSpPr txBox="1">
            <a:spLocks noGrp="1"/>
          </p:cNvSpPr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r>
              <a:t>Introduction of web site develop</a:t>
            </a:r>
          </a:p>
        </p:txBody>
      </p:sp>
      <p:sp>
        <p:nvSpPr>
          <p:cNvPr id="255" name="html初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lang="en-US" dirty="0"/>
              <a:t>H</a:t>
            </a:r>
            <a:r>
              <a:rPr dirty="0"/>
              <a:t>tml</a:t>
            </a:r>
            <a:r>
              <a:rPr lang="ja-JP" altLang="en-US" dirty="0"/>
              <a:t>：</a:t>
            </a:r>
            <a:r>
              <a:rPr lang="en-US" altLang="ja-JP" dirty="0"/>
              <a:t>FIRST LOOK</a:t>
            </a:r>
            <a:endParaRPr dirty="0"/>
          </a:p>
        </p:txBody>
      </p:sp>
      <p:pic>
        <p:nvPicPr>
          <p:cNvPr id="256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6593"/>
            <a:ext cx="13004800" cy="6854614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矩形"/>
          <p:cNvSpPr/>
          <p:nvPr/>
        </p:nvSpPr>
        <p:spPr>
          <a:xfrm>
            <a:off x="857361" y="3424989"/>
            <a:ext cx="624374" cy="295666"/>
          </a:xfrm>
          <a:prstGeom prst="rect">
            <a:avLst/>
          </a:prstGeom>
          <a:solidFill>
            <a:srgbClr val="DAD02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58" name="矩形"/>
          <p:cNvSpPr/>
          <p:nvPr/>
        </p:nvSpPr>
        <p:spPr>
          <a:xfrm>
            <a:off x="904924" y="7440182"/>
            <a:ext cx="723699" cy="295666"/>
          </a:xfrm>
          <a:prstGeom prst="rect">
            <a:avLst/>
          </a:prstGeom>
          <a:solidFill>
            <a:srgbClr val="DAD02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59" name="矩形"/>
          <p:cNvSpPr/>
          <p:nvPr/>
        </p:nvSpPr>
        <p:spPr>
          <a:xfrm>
            <a:off x="857361" y="3798320"/>
            <a:ext cx="624374" cy="295666"/>
          </a:xfrm>
          <a:prstGeom prst="rect">
            <a:avLst/>
          </a:prstGeom>
          <a:solidFill>
            <a:srgbClr val="8BDA8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60" name="矩形"/>
          <p:cNvSpPr/>
          <p:nvPr/>
        </p:nvSpPr>
        <p:spPr>
          <a:xfrm>
            <a:off x="904924" y="4885044"/>
            <a:ext cx="723699" cy="295666"/>
          </a:xfrm>
          <a:prstGeom prst="rect">
            <a:avLst/>
          </a:prstGeom>
          <a:solidFill>
            <a:srgbClr val="8BDA8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61" name="矩形"/>
          <p:cNvSpPr/>
          <p:nvPr/>
        </p:nvSpPr>
        <p:spPr>
          <a:xfrm>
            <a:off x="857361" y="5260650"/>
            <a:ext cx="624374" cy="295666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62" name="矩形"/>
          <p:cNvSpPr/>
          <p:nvPr/>
        </p:nvSpPr>
        <p:spPr>
          <a:xfrm>
            <a:off x="904924" y="7094035"/>
            <a:ext cx="723699" cy="295666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63" name="矩形"/>
          <p:cNvSpPr/>
          <p:nvPr/>
        </p:nvSpPr>
        <p:spPr>
          <a:xfrm>
            <a:off x="1151138" y="5630667"/>
            <a:ext cx="330597" cy="295666"/>
          </a:xfrm>
          <a:prstGeom prst="rect">
            <a:avLst/>
          </a:prstGeom>
          <a:solidFill>
            <a:srgbClr val="DA311B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64" name="矩形"/>
          <p:cNvSpPr/>
          <p:nvPr/>
        </p:nvSpPr>
        <p:spPr>
          <a:xfrm>
            <a:off x="5683201" y="5630667"/>
            <a:ext cx="476497" cy="295666"/>
          </a:xfrm>
          <a:prstGeom prst="rect">
            <a:avLst/>
          </a:prstGeom>
          <a:solidFill>
            <a:srgbClr val="DA311B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65" name="矩形"/>
          <p:cNvSpPr/>
          <p:nvPr/>
        </p:nvSpPr>
        <p:spPr>
          <a:xfrm>
            <a:off x="1151138" y="5971768"/>
            <a:ext cx="330597" cy="295666"/>
          </a:xfrm>
          <a:prstGeom prst="rect">
            <a:avLst/>
          </a:prstGeom>
          <a:solidFill>
            <a:srgbClr val="7EDACE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66" name="矩形"/>
          <p:cNvSpPr/>
          <p:nvPr/>
        </p:nvSpPr>
        <p:spPr>
          <a:xfrm>
            <a:off x="4602773" y="5971768"/>
            <a:ext cx="476497" cy="295666"/>
          </a:xfrm>
          <a:prstGeom prst="rect">
            <a:avLst/>
          </a:prstGeom>
          <a:solidFill>
            <a:srgbClr val="7EDACE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67" name="矩形"/>
          <p:cNvSpPr/>
          <p:nvPr/>
        </p:nvSpPr>
        <p:spPr>
          <a:xfrm>
            <a:off x="1151138" y="6376290"/>
            <a:ext cx="170712" cy="295666"/>
          </a:xfrm>
          <a:prstGeom prst="rect">
            <a:avLst/>
          </a:prstGeom>
          <a:solidFill>
            <a:srgbClr val="DA8216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68" name="矩形"/>
          <p:cNvSpPr/>
          <p:nvPr/>
        </p:nvSpPr>
        <p:spPr>
          <a:xfrm>
            <a:off x="10825101" y="6376290"/>
            <a:ext cx="259705" cy="295666"/>
          </a:xfrm>
          <a:prstGeom prst="rect">
            <a:avLst/>
          </a:prstGeom>
          <a:solidFill>
            <a:srgbClr val="DA8216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69" name="矩形"/>
          <p:cNvSpPr/>
          <p:nvPr/>
        </p:nvSpPr>
        <p:spPr>
          <a:xfrm>
            <a:off x="1203134" y="6734057"/>
            <a:ext cx="624374" cy="295666"/>
          </a:xfrm>
          <a:prstGeom prst="rect">
            <a:avLst/>
          </a:prstGeom>
          <a:solidFill>
            <a:srgbClr val="3B38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70" name="矩形"/>
          <p:cNvSpPr/>
          <p:nvPr/>
        </p:nvSpPr>
        <p:spPr>
          <a:xfrm>
            <a:off x="10916369" y="6734057"/>
            <a:ext cx="781190" cy="295666"/>
          </a:xfrm>
          <a:prstGeom prst="rect">
            <a:avLst/>
          </a:prstGeom>
          <a:solidFill>
            <a:srgbClr val="3B38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影像" descr="影像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1466" t="129" r="26616" b="129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</p:spPr>
      </p:pic>
      <p:sp>
        <p:nvSpPr>
          <p:cNvPr id="273" name="Website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38835">
              <a:defRPr sz="9860"/>
            </a:pPr>
            <a:r>
              <a:rPr 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開発概論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4" name="CSS初探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CSS</a:t>
            </a:r>
            <a:r>
              <a:rPr lang="ja-JP" altLang="en-US" dirty="0"/>
              <a:t>：</a:t>
            </a:r>
            <a:r>
              <a:rPr lang="en-US" altLang="ja-JP" dirty="0"/>
              <a:t>First LOOK</a:t>
            </a:r>
            <a:endParaRPr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2639"/>
            <a:ext cx="13004800" cy="5608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SS的特徵是什麼？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68045">
              <a:defRPr sz="1071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CSS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の特徴は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</a:p>
          <a:p>
            <a:pPr algn="ctr" defTabSz="368045">
              <a:defRPr sz="441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重複な文字・符号・規則など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279" name="問題三（3000will）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クイズ </a:t>
            </a:r>
            <a:r>
              <a:rPr lang="en-US" altLang="ja-JP" dirty="0"/>
              <a:t>III</a:t>
            </a:r>
            <a:r>
              <a:rPr sz="3400" dirty="0"/>
              <a:t>（3000will）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Identification {}"/>
          <p:cNvSpPr txBox="1">
            <a:spLocks noGrp="1"/>
          </p:cNvSpPr>
          <p:nvPr>
            <p:ph type="title"/>
          </p:nvPr>
        </p:nvSpPr>
        <p:spPr>
          <a:xfrm>
            <a:off x="1620780" y="4130529"/>
            <a:ext cx="9763240" cy="149254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  <a:spcBef>
                <a:spcPts val="2800"/>
              </a:spcBef>
              <a:defRPr sz="7000" b="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Identifi</a:t>
            </a:r>
            <a:r>
              <a:rPr lang="en-US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er</a:t>
            </a:r>
            <a:r>
              <a:rPr dirty="0"/>
              <a:t> </a:t>
            </a:r>
            <a:r>
              <a:rPr dirty="0">
                <a:solidFill>
                  <a:srgbClr val="FFFFFF"/>
                </a:solidFill>
              </a:rPr>
              <a:t>{}</a:t>
            </a:r>
          </a:p>
        </p:txBody>
      </p:sp>
      <p:sp>
        <p:nvSpPr>
          <p:cNvPr id="282" name="識別"/>
          <p:cNvSpPr txBox="1"/>
          <p:nvPr/>
        </p:nvSpPr>
        <p:spPr>
          <a:xfrm>
            <a:off x="697867" y="6161005"/>
            <a:ext cx="11609066" cy="953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ts val="7500"/>
              </a:lnSpc>
              <a:spcBef>
                <a:spcPts val="0"/>
              </a:spcBef>
              <a:defRPr sz="5100">
                <a:ln w="0" cap="flat">
                  <a:solidFill>
                    <a:srgbClr val="0000EE"/>
                  </a:solidFill>
                  <a:prstDash val="solid"/>
                  <a:miter lim="400000"/>
                </a:ln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識別子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identification(識別) {…"/>
          <p:cNvSpPr txBox="1">
            <a:spLocks noGrp="1"/>
          </p:cNvSpPr>
          <p:nvPr>
            <p:ph type="title"/>
          </p:nvPr>
        </p:nvSpPr>
        <p:spPr>
          <a:xfrm>
            <a:off x="1620780" y="3360700"/>
            <a:ext cx="9763240" cy="379782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2800"/>
              </a:spcBef>
              <a:defRPr sz="4300" b="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I</a:t>
            </a:r>
            <a:r>
              <a:rPr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dentifi</a:t>
            </a:r>
            <a:r>
              <a:rPr lang="en-US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er </a:t>
            </a:r>
            <a:r>
              <a:rPr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(</a:t>
            </a:r>
            <a:r>
              <a:rPr lang="ja-JP" altLang="en-US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識別子</a:t>
            </a:r>
            <a:r>
              <a:rPr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)</a:t>
            </a:r>
            <a:r>
              <a:rPr dirty="0"/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</a:p>
          <a:p>
            <a:pPr lvl="8">
              <a:lnSpc>
                <a:spcPct val="100000"/>
              </a:lnSpc>
              <a:defRPr sz="4300" b="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>
                <a:solidFill>
                  <a:srgbClr val="FFFFFF"/>
                </a:solidFill>
              </a:rPr>
              <a:t>               </a:t>
            </a:r>
            <a:r>
              <a:rPr dirty="0">
                <a:solidFill>
                  <a:schemeClr val="accent6"/>
                </a:solidFill>
              </a:rPr>
              <a:t>Attribute(</a:t>
            </a:r>
            <a:r>
              <a:rPr lang="ja-JP" altLang="en-US" dirty="0">
                <a:solidFill>
                  <a:schemeClr val="accent6"/>
                </a:solidFill>
              </a:rPr>
              <a:t>属性</a:t>
            </a:r>
            <a:r>
              <a:rPr dirty="0">
                <a:solidFill>
                  <a:schemeClr val="accent6"/>
                </a:solidFill>
              </a:rPr>
              <a:t>)</a:t>
            </a:r>
            <a:r>
              <a:rPr dirty="0"/>
              <a:t> : </a:t>
            </a:r>
            <a:r>
              <a:rPr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Value(</a:t>
            </a:r>
            <a:r>
              <a:rPr lang="ja-JP" altLang="en-US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値</a:t>
            </a:r>
            <a:r>
              <a:rPr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2800"/>
              </a:spcBef>
              <a:defRPr sz="4300" b="0" cap="none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寫程式最重要的是什麼？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プログラミングをする上で大切なこと</a:t>
            </a:r>
            <a:endParaRPr lang="zh-TW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2639"/>
            <a:ext cx="13004800" cy="5608322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矩形"/>
          <p:cNvSpPr/>
          <p:nvPr/>
        </p:nvSpPr>
        <p:spPr>
          <a:xfrm>
            <a:off x="731866" y="2859824"/>
            <a:ext cx="471873" cy="295666"/>
          </a:xfrm>
          <a:prstGeom prst="rect">
            <a:avLst/>
          </a:prstGeom>
          <a:solidFill>
            <a:srgbClr val="DA311B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88" name="矩形"/>
          <p:cNvSpPr/>
          <p:nvPr/>
        </p:nvSpPr>
        <p:spPr>
          <a:xfrm>
            <a:off x="751704" y="3906336"/>
            <a:ext cx="432197" cy="295666"/>
          </a:xfrm>
          <a:prstGeom prst="rect">
            <a:avLst/>
          </a:prstGeom>
          <a:solidFill>
            <a:srgbClr val="7EDACE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89" name="矩形"/>
          <p:cNvSpPr/>
          <p:nvPr/>
        </p:nvSpPr>
        <p:spPr>
          <a:xfrm>
            <a:off x="731866" y="5016348"/>
            <a:ext cx="301877" cy="295666"/>
          </a:xfrm>
          <a:prstGeom prst="rect">
            <a:avLst/>
          </a:prstGeom>
          <a:solidFill>
            <a:srgbClr val="DA8216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90" name="矩形"/>
          <p:cNvSpPr/>
          <p:nvPr/>
        </p:nvSpPr>
        <p:spPr>
          <a:xfrm>
            <a:off x="681016" y="6126360"/>
            <a:ext cx="814926" cy="295666"/>
          </a:xfrm>
          <a:prstGeom prst="rect">
            <a:avLst/>
          </a:prstGeom>
          <a:solidFill>
            <a:srgbClr val="3B38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91" name="矩形"/>
          <p:cNvSpPr/>
          <p:nvPr/>
        </p:nvSpPr>
        <p:spPr>
          <a:xfrm>
            <a:off x="731866" y="3559101"/>
            <a:ext cx="197224" cy="295666"/>
          </a:xfrm>
          <a:prstGeom prst="rect">
            <a:avLst/>
          </a:prstGeom>
          <a:solidFill>
            <a:srgbClr val="DA311B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92" name="矩形"/>
          <p:cNvSpPr/>
          <p:nvPr/>
        </p:nvSpPr>
        <p:spPr>
          <a:xfrm>
            <a:off x="704806" y="4652767"/>
            <a:ext cx="191158" cy="295666"/>
          </a:xfrm>
          <a:prstGeom prst="rect">
            <a:avLst/>
          </a:prstGeom>
          <a:solidFill>
            <a:srgbClr val="7EDACE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93" name="矩形"/>
          <p:cNvSpPr/>
          <p:nvPr/>
        </p:nvSpPr>
        <p:spPr>
          <a:xfrm>
            <a:off x="727964" y="5771833"/>
            <a:ext cx="152056" cy="295666"/>
          </a:xfrm>
          <a:prstGeom prst="rect">
            <a:avLst/>
          </a:prstGeom>
          <a:solidFill>
            <a:srgbClr val="DA8216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94" name="矩形"/>
          <p:cNvSpPr/>
          <p:nvPr/>
        </p:nvSpPr>
        <p:spPr>
          <a:xfrm>
            <a:off x="693716" y="6865499"/>
            <a:ext cx="209658" cy="295666"/>
          </a:xfrm>
          <a:prstGeom prst="rect">
            <a:avLst/>
          </a:prstGeom>
          <a:solidFill>
            <a:srgbClr val="3B38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影像" descr="影像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1466" t="129" r="26616" b="129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</p:spPr>
      </p:pic>
      <p:sp>
        <p:nvSpPr>
          <p:cNvPr id="297" name="Website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38835">
              <a:defRPr sz="986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開発概論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8" name="找關連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観察する</a:t>
            </a:r>
            <a:endParaRPr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Introduction of web site develop"/>
          <p:cNvSpPr txBox="1">
            <a:spLocks noGrp="1"/>
          </p:cNvSpPr>
          <p:nvPr>
            <p:ph type="body" idx="13"/>
          </p:nvPr>
        </p:nvSpPr>
        <p:spPr>
          <a:xfrm>
            <a:off x="406400" y="506211"/>
            <a:ext cx="11176000" cy="408189"/>
          </a:xfrm>
          <a:prstGeom prst="rect">
            <a:avLst/>
          </a:prstGeom>
        </p:spPr>
        <p:txBody>
          <a:bodyPr/>
          <a:lstStyle/>
          <a:p>
            <a:r>
              <a:rPr dirty="0"/>
              <a:t>Introduction </a:t>
            </a:r>
            <a:r>
              <a:rPr lang="en-US" dirty="0"/>
              <a:t>TO</a:t>
            </a:r>
            <a:r>
              <a:rPr dirty="0"/>
              <a:t> web</a:t>
            </a:r>
            <a:r>
              <a:rPr lang="en-US" altLang="ja-JP" dirty="0"/>
              <a:t> Development</a:t>
            </a:r>
            <a:endParaRPr dirty="0"/>
          </a:p>
        </p:txBody>
      </p:sp>
      <p:sp>
        <p:nvSpPr>
          <p:cNvPr id="301" name="HTML與畫面的關連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と画面の関連性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02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719775"/>
            <a:ext cx="13004801" cy="616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HTML與畫面的有什麼關連？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245363">
              <a:defRPr sz="7140"/>
            </a:pPr>
            <a:r>
              <a:rPr 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と画面の関連は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</a:p>
          <a:p>
            <a:pPr algn="ctr" defTabSz="245363">
              <a:defRPr sz="294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お互い影響しそうな部分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305" name="問題四（3000will）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クイズ </a:t>
            </a:r>
            <a:r>
              <a:rPr lang="en-US" altLang="ja-JP" dirty="0"/>
              <a:t>IV</a:t>
            </a:r>
            <a:r>
              <a:rPr sz="3400" dirty="0"/>
              <a:t>（3000will）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Introduction of web site develop"/>
          <p:cNvSpPr txBox="1">
            <a:spLocks noGrp="1"/>
          </p:cNvSpPr>
          <p:nvPr>
            <p:ph type="body" idx="13"/>
          </p:nvPr>
        </p:nvSpPr>
        <p:spPr>
          <a:xfrm>
            <a:off x="406400" y="506211"/>
            <a:ext cx="11176000" cy="408189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Introduction TO web Development</a:t>
            </a:r>
          </a:p>
        </p:txBody>
      </p:sp>
      <p:sp>
        <p:nvSpPr>
          <p:cNvPr id="308" name="HTML與畫面的關連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と画面の関連性</a:t>
            </a:r>
            <a:endParaRPr dirty="0"/>
          </a:p>
        </p:txBody>
      </p:sp>
      <p:pic>
        <p:nvPicPr>
          <p:cNvPr id="309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719775"/>
            <a:ext cx="13004801" cy="6168250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矩形"/>
          <p:cNvSpPr/>
          <p:nvPr/>
        </p:nvSpPr>
        <p:spPr>
          <a:xfrm>
            <a:off x="857361" y="4298696"/>
            <a:ext cx="2120940" cy="295666"/>
          </a:xfrm>
          <a:prstGeom prst="rect">
            <a:avLst/>
          </a:prstGeom>
          <a:solidFill>
            <a:srgbClr val="DAD02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11" name="矩形"/>
          <p:cNvSpPr/>
          <p:nvPr/>
        </p:nvSpPr>
        <p:spPr>
          <a:xfrm>
            <a:off x="857361" y="4509438"/>
            <a:ext cx="1544975" cy="295666"/>
          </a:xfrm>
          <a:prstGeom prst="rect">
            <a:avLst/>
          </a:prstGeom>
          <a:solidFill>
            <a:srgbClr val="8BDA8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12" name="矩形"/>
          <p:cNvSpPr/>
          <p:nvPr/>
        </p:nvSpPr>
        <p:spPr>
          <a:xfrm>
            <a:off x="5159424" y="3437244"/>
            <a:ext cx="1524051" cy="295666"/>
          </a:xfrm>
          <a:prstGeom prst="rect">
            <a:avLst/>
          </a:prstGeom>
          <a:solidFill>
            <a:srgbClr val="8BDA8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13" name="矩形"/>
          <p:cNvSpPr/>
          <p:nvPr/>
        </p:nvSpPr>
        <p:spPr>
          <a:xfrm>
            <a:off x="768461" y="4728967"/>
            <a:ext cx="4037796" cy="295666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14" name="矩形"/>
          <p:cNvSpPr/>
          <p:nvPr/>
        </p:nvSpPr>
        <p:spPr>
          <a:xfrm>
            <a:off x="5146724" y="3823201"/>
            <a:ext cx="4183507" cy="295666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15" name="矩形"/>
          <p:cNvSpPr/>
          <p:nvPr/>
        </p:nvSpPr>
        <p:spPr>
          <a:xfrm>
            <a:off x="1045796" y="5109832"/>
            <a:ext cx="3735288" cy="295666"/>
          </a:xfrm>
          <a:prstGeom prst="rect">
            <a:avLst/>
          </a:prstGeom>
          <a:solidFill>
            <a:srgbClr val="DA311B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16" name="矩形"/>
          <p:cNvSpPr/>
          <p:nvPr/>
        </p:nvSpPr>
        <p:spPr>
          <a:xfrm>
            <a:off x="5162661" y="2920999"/>
            <a:ext cx="3956239" cy="295667"/>
          </a:xfrm>
          <a:prstGeom prst="rect">
            <a:avLst/>
          </a:prstGeom>
          <a:solidFill>
            <a:srgbClr val="DAD02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17" name="矩形"/>
          <p:cNvSpPr/>
          <p:nvPr/>
        </p:nvSpPr>
        <p:spPr>
          <a:xfrm>
            <a:off x="374761" y="4926581"/>
            <a:ext cx="946884" cy="295667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18" name="矩形"/>
          <p:cNvSpPr/>
          <p:nvPr/>
        </p:nvSpPr>
        <p:spPr>
          <a:xfrm>
            <a:off x="398096" y="5299393"/>
            <a:ext cx="1165770" cy="295666"/>
          </a:xfrm>
          <a:prstGeom prst="rect">
            <a:avLst/>
          </a:prstGeom>
          <a:solidFill>
            <a:srgbClr val="DA311B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19" name="矩形"/>
          <p:cNvSpPr/>
          <p:nvPr/>
        </p:nvSpPr>
        <p:spPr>
          <a:xfrm>
            <a:off x="5160596" y="4285996"/>
            <a:ext cx="7677596" cy="879072"/>
          </a:xfrm>
          <a:prstGeom prst="rect">
            <a:avLst/>
          </a:prstGeom>
          <a:solidFill>
            <a:srgbClr val="DA311B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6" name="ＨＯＷ">
            <a:extLst>
              <a:ext uri="{FF2B5EF4-FFF2-40B4-BE49-F238E27FC236}">
                <a16:creationId xmlns:a16="http://schemas.microsoft.com/office/drawing/2014/main" id="{69DBE3FA-E7A7-457D-AA57-4C05C26AC54C}"/>
              </a:ext>
            </a:extLst>
          </p:cNvPr>
          <p:cNvSpPr txBox="1"/>
          <p:nvPr/>
        </p:nvSpPr>
        <p:spPr>
          <a:xfrm>
            <a:off x="406400" y="6426200"/>
            <a:ext cx="12192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algn="ctr" defTabSz="438150">
              <a:lnSpc>
                <a:spcPct val="80000"/>
              </a:lnSpc>
              <a:spcBef>
                <a:spcPts val="0"/>
              </a:spcBef>
              <a:defRPr sz="12750" b="1" cap="all">
                <a:solidFill>
                  <a:schemeClr val="accent4">
                    <a:hueOff val="-1395324"/>
                    <a:satOff val="-3373"/>
                    <a:lumOff val="-9849"/>
                  </a:schemeClr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rPr lang="ja-JP" altLang="en-US" dirty="0"/>
              <a:t>コンテンツ</a:t>
            </a:r>
            <a:endParaRPr lang="en-US" altLang="ja-JP" dirty="0"/>
          </a:p>
          <a:p>
            <a:r>
              <a:rPr lang="en-US" altLang="ja-JP" sz="8600" dirty="0"/>
              <a:t>(WHAT)</a:t>
            </a:r>
            <a:endParaRPr sz="8600" dirty="0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Introduction of web site develop"/>
          <p:cNvSpPr txBox="1">
            <a:spLocks noGrp="1"/>
          </p:cNvSpPr>
          <p:nvPr>
            <p:ph type="body" idx="13"/>
          </p:nvPr>
        </p:nvSpPr>
        <p:spPr>
          <a:xfrm>
            <a:off x="406400" y="506211"/>
            <a:ext cx="11176000" cy="408189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Introduction TO web Development</a:t>
            </a:r>
          </a:p>
        </p:txBody>
      </p:sp>
      <p:sp>
        <p:nvSpPr>
          <p:cNvPr id="323" name="css與畫面的關連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CSS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と画面の関連性</a:t>
            </a:r>
            <a:endParaRPr dirty="0"/>
          </a:p>
        </p:txBody>
      </p:sp>
      <p:pic>
        <p:nvPicPr>
          <p:cNvPr id="324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3113"/>
            <a:ext cx="13004801" cy="6181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ss與畫面的有什麼關連？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274574">
              <a:defRPr sz="7990"/>
            </a:pPr>
            <a:r>
              <a:rPr lang="en-US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と画面の関連は？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defTabSz="274574">
              <a:defRPr sz="329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お互い影響しそうな部分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327" name="問題五（3000will）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sz="3400" dirty="0"/>
              <a:t>クイズ </a:t>
            </a:r>
            <a:r>
              <a:rPr lang="en-US" altLang="ja-JP" sz="3400" dirty="0"/>
              <a:t>V</a:t>
            </a:r>
            <a:r>
              <a:rPr sz="3400" dirty="0"/>
              <a:t>（3000will）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3113"/>
            <a:ext cx="13004801" cy="6181574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Introduction of web site develop"/>
          <p:cNvSpPr txBox="1">
            <a:spLocks noGrp="1"/>
          </p:cNvSpPr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r>
              <a:t>Introduction of web site develop</a:t>
            </a:r>
          </a:p>
        </p:txBody>
      </p:sp>
      <p:sp>
        <p:nvSpPr>
          <p:cNvPr id="331" name="css與畫面的關連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css與畫面的關連</a:t>
            </a:r>
          </a:p>
        </p:txBody>
      </p:sp>
      <p:sp>
        <p:nvSpPr>
          <p:cNvPr id="332" name="矩形"/>
          <p:cNvSpPr/>
          <p:nvPr/>
        </p:nvSpPr>
        <p:spPr>
          <a:xfrm>
            <a:off x="503235" y="4195567"/>
            <a:ext cx="2399781" cy="295666"/>
          </a:xfrm>
          <a:prstGeom prst="rect">
            <a:avLst/>
          </a:prstGeom>
          <a:solidFill>
            <a:srgbClr val="8BDA8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33" name="矩形"/>
          <p:cNvSpPr/>
          <p:nvPr/>
        </p:nvSpPr>
        <p:spPr>
          <a:xfrm>
            <a:off x="553291" y="3606764"/>
            <a:ext cx="1165770" cy="295666"/>
          </a:xfrm>
          <a:prstGeom prst="rect">
            <a:avLst/>
          </a:prstGeom>
          <a:solidFill>
            <a:srgbClr val="DAD02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34" name="矩形"/>
          <p:cNvSpPr/>
          <p:nvPr/>
        </p:nvSpPr>
        <p:spPr>
          <a:xfrm>
            <a:off x="507539" y="4784370"/>
            <a:ext cx="1832661" cy="295666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35" name="矩形"/>
          <p:cNvSpPr/>
          <p:nvPr/>
        </p:nvSpPr>
        <p:spPr>
          <a:xfrm>
            <a:off x="553291" y="5373173"/>
            <a:ext cx="1451500" cy="295666"/>
          </a:xfrm>
          <a:prstGeom prst="rect">
            <a:avLst/>
          </a:prstGeom>
          <a:solidFill>
            <a:srgbClr val="DA311B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36" name="ＨＯＷ"/>
          <p:cNvSpPr txBox="1"/>
          <p:nvPr/>
        </p:nvSpPr>
        <p:spPr>
          <a:xfrm>
            <a:off x="406400" y="6426200"/>
            <a:ext cx="12192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ctr" defTabSz="438150">
              <a:lnSpc>
                <a:spcPct val="80000"/>
              </a:lnSpc>
              <a:spcBef>
                <a:spcPts val="0"/>
              </a:spcBef>
              <a:defRPr sz="12750" b="1" cap="all">
                <a:solidFill>
                  <a:schemeClr val="accent4">
                    <a:hueOff val="-1395324"/>
                    <a:satOff val="-3373"/>
                    <a:lumOff val="-9849"/>
                  </a:schemeClr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rPr lang="ja-JP" altLang="en-US" dirty="0"/>
              <a:t>スタイル</a:t>
            </a:r>
            <a:endParaRPr lang="en-US" altLang="ja-JP" dirty="0"/>
          </a:p>
          <a:p>
            <a:r>
              <a:rPr lang="en-US" sz="8000" dirty="0"/>
              <a:t>(HOW)</a:t>
            </a:r>
            <a:endParaRPr sz="8000" dirty="0"/>
          </a:p>
        </p:txBody>
      </p:sp>
      <p:sp>
        <p:nvSpPr>
          <p:cNvPr id="337" name="線條"/>
          <p:cNvSpPr/>
          <p:nvPr/>
        </p:nvSpPr>
        <p:spPr>
          <a:xfrm flipV="1">
            <a:off x="1826582" y="3135179"/>
            <a:ext cx="3226688" cy="63911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38" name="線條"/>
          <p:cNvSpPr/>
          <p:nvPr/>
        </p:nvSpPr>
        <p:spPr>
          <a:xfrm flipV="1">
            <a:off x="2956940" y="3680453"/>
            <a:ext cx="2143790" cy="60153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39" name="線條"/>
          <p:cNvSpPr/>
          <p:nvPr/>
        </p:nvSpPr>
        <p:spPr>
          <a:xfrm flipV="1">
            <a:off x="2474056" y="4033162"/>
            <a:ext cx="2675978" cy="88734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40" name="線條"/>
          <p:cNvSpPr/>
          <p:nvPr/>
        </p:nvSpPr>
        <p:spPr>
          <a:xfrm flipV="1">
            <a:off x="2102702" y="4527900"/>
            <a:ext cx="3032641" cy="100415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小結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まとめ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4" name="HTML : 網頁的架構 （要顯示什麼）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HTML : </a:t>
            </a:r>
            <a:r>
              <a:rPr lang="en-US" dirty="0"/>
              <a:t>Web</a:t>
            </a:r>
            <a:r>
              <a:rPr lang="ja-JP" altLang="en-US" dirty="0"/>
              <a:t>ページのコンテンツ</a:t>
            </a:r>
            <a:r>
              <a:rPr dirty="0"/>
              <a:t> （</a:t>
            </a:r>
            <a:r>
              <a:rPr lang="ja-JP" altLang="en-US" dirty="0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rPr>
              <a:t>何を</a:t>
            </a:r>
            <a:r>
              <a:rPr lang="ja-JP" altLang="en-US" dirty="0"/>
              <a:t>表示</a:t>
            </a:r>
            <a:r>
              <a:rPr dirty="0"/>
              <a:t>）</a:t>
            </a:r>
          </a:p>
          <a:p>
            <a:r>
              <a:rPr dirty="0"/>
              <a:t>CSS : </a:t>
            </a:r>
            <a:r>
              <a:rPr lang="en-US" dirty="0"/>
              <a:t>Web</a:t>
            </a:r>
            <a:r>
              <a:rPr lang="ja-JP" altLang="en-US" dirty="0"/>
              <a:t>ページのスタイル</a:t>
            </a:r>
            <a:r>
              <a:rPr dirty="0"/>
              <a:t> （</a:t>
            </a:r>
            <a:r>
              <a:rPr lang="ja-JP" altLang="en-US" dirty="0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rPr>
              <a:t>どういうふうに</a:t>
            </a:r>
            <a:r>
              <a:rPr lang="ja-JP" altLang="en-US" dirty="0"/>
              <a:t>表示</a:t>
            </a:r>
            <a:r>
              <a:rPr dirty="0"/>
              <a:t>）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HTML與css的有什麼關連？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245363">
              <a:defRPr sz="714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css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の関連は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</a:p>
          <a:p>
            <a:pPr algn="ctr" defTabSz="245363">
              <a:defRPr sz="294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お互い影響しそうな部分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347" name="作業一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宿題 </a:t>
            </a:r>
            <a:r>
              <a:rPr lang="en-US" altLang="ja-JP" dirty="0"/>
              <a:t>I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程式邏輯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algn="ctr" defTabSz="502412">
              <a:defRPr sz="14620"/>
            </a:lvl1pPr>
          </a:lstStyle>
          <a:p>
            <a:pPr algn="r"/>
            <a:r>
              <a:rPr lang="ja-JP" altLang="en-US" sz="72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プログラムのロジック</a:t>
            </a:r>
            <a:endParaRPr sz="7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寫程式最重要的是什麼？">
            <a:extLst>
              <a:ext uri="{FF2B5EF4-FFF2-40B4-BE49-F238E27FC236}">
                <a16:creationId xmlns:a16="http://schemas.microsoft.com/office/drawing/2014/main" id="{9E06758C-818C-4A51-80DF-F4E6FBE6321C}"/>
              </a:ext>
            </a:extLst>
          </p:cNvPr>
          <p:cNvSpPr txBox="1">
            <a:spLocks/>
          </p:cNvSpPr>
          <p:nvPr/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プログラミングをする上で大切なこと</a:t>
            </a:r>
            <a:endParaRPr lang="zh-TW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Html TAG / css 屬性都要記起來嗎？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Html TAG / </a:t>
            </a:r>
            <a:r>
              <a:rPr dirty="0" err="1"/>
              <a:t>css</a:t>
            </a:r>
            <a:r>
              <a:rPr dirty="0"/>
              <a:t> </a:t>
            </a:r>
            <a:r>
              <a:rPr lang="ja-JP" altLang="en-US" dirty="0"/>
              <a:t>の属性</a:t>
            </a:r>
            <a:endParaRPr dirty="0"/>
          </a:p>
        </p:txBody>
      </p:sp>
      <p:sp>
        <p:nvSpPr>
          <p:cNvPr id="3" name="思考邏輯">
            <a:extLst>
              <a:ext uri="{FF2B5EF4-FFF2-40B4-BE49-F238E27FC236}">
                <a16:creationId xmlns:a16="http://schemas.microsoft.com/office/drawing/2014/main" id="{A5F62ED9-5E91-444E-864C-741066DF9F96}"/>
              </a:ext>
            </a:extLst>
          </p:cNvPr>
          <p:cNvSpPr txBox="1">
            <a:spLocks/>
          </p:cNvSpPr>
          <p:nvPr/>
        </p:nvSpPr>
        <p:spPr>
          <a:xfrm>
            <a:off x="406400" y="6426200"/>
            <a:ext cx="12192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502412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62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algn="r" hangingPunct="1"/>
            <a:r>
              <a:rPr lang="ja-JP" altLang="en-US" sz="4800" dirty="0">
                <a:latin typeface="Meiryo UI" panose="020B0604030504040204" pitchFamily="50" charset="-128"/>
                <a:ea typeface="Meiryo UI" panose="020B0604030504040204" pitchFamily="50" charset="-128"/>
              </a:rPr>
              <a:t>全部覚えないといけない？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影像" descr="影像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1466" t="129" r="26616" b="129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</p:spPr>
      </p:pic>
      <p:sp>
        <p:nvSpPr>
          <p:cNvPr id="352" name="Website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38835">
              <a:defRPr sz="986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開発概論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3" name="Bootstrap初探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Bootstrap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BootstrA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14900"/>
            </a:lvl1pPr>
          </a:lstStyle>
          <a:p>
            <a:pPr algn="ctr"/>
            <a:r>
              <a:rPr sz="1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BootstrAp</a:t>
            </a:r>
            <a:endParaRPr sz="1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6" name="https://getbootstrap.com/"/>
          <p:cNvSpPr txBox="1"/>
          <p:nvPr/>
        </p:nvSpPr>
        <p:spPr>
          <a:xfrm>
            <a:off x="697867" y="6161005"/>
            <a:ext cx="11609066" cy="953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ts val="7500"/>
              </a:lnSpc>
              <a:spcBef>
                <a:spcPts val="0"/>
              </a:spcBef>
              <a:defRPr sz="5100">
                <a:ln w="0" cap="flat">
                  <a:solidFill>
                    <a:srgbClr val="0000EE"/>
                  </a:solidFill>
                  <a:prstDash val="solid"/>
                  <a:miter lim="400000"/>
                </a:ln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>
                <a:noFill/>
              </a:defRPr>
            </a:pPr>
            <a:r>
              <a:rPr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https://getbootstrap.com/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CE329C3-33E4-4157-9A4A-267C1E78B350}"/>
              </a:ext>
            </a:extLst>
          </p:cNvPr>
          <p:cNvSpPr/>
          <p:nvPr/>
        </p:nvSpPr>
        <p:spPr>
          <a:xfrm>
            <a:off x="1950358" y="9237133"/>
            <a:ext cx="110544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Definition (English): get (oneself or something) into or out of a situation using existing resources.</a:t>
            </a:r>
            <a:endParaRPr lang="ja-JP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Login 網頁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ctr" defTabSz="438150">
              <a:defRPr sz="12750"/>
            </a:lvl1pPr>
          </a:lstStyle>
          <a:p>
            <a:pPr algn="r"/>
            <a:r>
              <a:rPr lang="ja-JP" altLang="en-US" sz="9600" dirty="0">
                <a:latin typeface="Meiryo UI" panose="020B0604030504040204" pitchFamily="50" charset="-128"/>
                <a:ea typeface="Meiryo UI" panose="020B0604030504040204" pitchFamily="50" charset="-128"/>
              </a:rPr>
              <a:t>ログインページ</a:t>
            </a:r>
            <a:endParaRPr sz="9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9" name="動手做做看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やってみよう！</a:t>
            </a:r>
            <a:endParaRPr dirty="0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動手做做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やってみよう！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63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63706"/>
            <a:ext cx="13004801" cy="71255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動手做做看(template.html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400" b="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lang="ja-JP" altLang="en-US" dirty="0"/>
              <a:t>やってみよう！</a:t>
            </a:r>
            <a:r>
              <a:rPr dirty="0"/>
              <a:t>(template.html)</a:t>
            </a:r>
          </a:p>
        </p:txBody>
      </p:sp>
      <p:pic>
        <p:nvPicPr>
          <p:cNvPr id="367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11" y="2333799"/>
            <a:ext cx="11793578" cy="7370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動手做做看(template.html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400" b="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lang="ja-JP" altLang="en-US" dirty="0"/>
              <a:t>やってみよう！</a:t>
            </a:r>
            <a:r>
              <a:rPr dirty="0"/>
              <a:t>(template.html)</a:t>
            </a:r>
          </a:p>
        </p:txBody>
      </p:sp>
      <p:pic>
        <p:nvPicPr>
          <p:cNvPr id="371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5642"/>
            <a:ext cx="13004801" cy="7116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畫面裡面的有什麼？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r" defTabSz="362204">
              <a:defRPr sz="10540"/>
            </a:pPr>
            <a:r>
              <a:rPr lang="ja-JP" altLang="en-US" sz="96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画面に</a:t>
            </a:r>
            <a:r>
              <a:rPr lang="ja-JP" altLang="en-US" sz="9600" dirty="0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何</a:t>
            </a:r>
            <a:r>
              <a:rPr lang="ja-JP" altLang="en-US" sz="9600" dirty="0">
                <a:latin typeface="Meiryo UI" panose="020B0604030504040204" pitchFamily="50" charset="-128"/>
                <a:ea typeface="Meiryo UI" panose="020B0604030504040204" pitchFamily="50" charset="-128"/>
              </a:rPr>
              <a:t>がある</a:t>
            </a:r>
            <a:r>
              <a:rPr sz="9600" dirty="0"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</a:p>
        </p:txBody>
      </p:sp>
      <p:sp>
        <p:nvSpPr>
          <p:cNvPr id="374" name="問題六（3000will）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sz="3400" dirty="0"/>
              <a:t>クイズ </a:t>
            </a:r>
            <a:r>
              <a:rPr lang="en-US" altLang="ja-JP" sz="3400" dirty="0"/>
              <a:t>VI</a:t>
            </a:r>
            <a:r>
              <a:rPr sz="3400" dirty="0"/>
              <a:t>（3000will）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畫面裡面有什麼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defTabSz="338835">
              <a:spcBef>
                <a:spcPts val="1600"/>
              </a:spcBef>
              <a:defRPr sz="3480"/>
            </a:pPr>
            <a:r>
              <a:rPr lang="ja-JP" altLang="en-US" sz="3600" dirty="0">
                <a:solidFill>
                  <a:srgbClr val="34A5DA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画面に</a:t>
            </a:r>
            <a:r>
              <a:rPr lang="ja-JP" altLang="en-US" sz="3600" dirty="0">
                <a:solidFill>
                  <a:srgbClr val="E42832">
                    <a:hueOff val="343847"/>
                    <a:satOff val="6318"/>
                    <a:lumOff val="8159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何</a:t>
            </a:r>
            <a:r>
              <a:rPr lang="ja-JP" altLang="en-US" sz="3600" dirty="0">
                <a:solidFill>
                  <a:srgbClr val="34A5DA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がある？</a:t>
            </a:r>
            <a:endParaRPr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8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63706"/>
            <a:ext cx="13004801" cy="7125547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矩形"/>
          <p:cNvSpPr/>
          <p:nvPr/>
        </p:nvSpPr>
        <p:spPr>
          <a:xfrm>
            <a:off x="6011869" y="3798320"/>
            <a:ext cx="981062" cy="950815"/>
          </a:xfrm>
          <a:prstGeom prst="rect">
            <a:avLst/>
          </a:prstGeom>
          <a:solidFill>
            <a:srgbClr val="DAD02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80" name="矩形"/>
          <p:cNvSpPr/>
          <p:nvPr/>
        </p:nvSpPr>
        <p:spPr>
          <a:xfrm>
            <a:off x="5682213" y="4859644"/>
            <a:ext cx="1640374" cy="295666"/>
          </a:xfrm>
          <a:prstGeom prst="rect">
            <a:avLst/>
          </a:prstGeom>
          <a:solidFill>
            <a:srgbClr val="8BDA83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81" name="矩形"/>
          <p:cNvSpPr/>
          <p:nvPr/>
        </p:nvSpPr>
        <p:spPr>
          <a:xfrm>
            <a:off x="5106879" y="5265819"/>
            <a:ext cx="2791042" cy="520701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82" name="矩形"/>
          <p:cNvSpPr/>
          <p:nvPr/>
        </p:nvSpPr>
        <p:spPr>
          <a:xfrm>
            <a:off x="5106938" y="5778646"/>
            <a:ext cx="2790924" cy="402181"/>
          </a:xfrm>
          <a:prstGeom prst="rect">
            <a:avLst/>
          </a:prstGeom>
          <a:solidFill>
            <a:srgbClr val="DA311B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83" name="矩形"/>
          <p:cNvSpPr/>
          <p:nvPr/>
        </p:nvSpPr>
        <p:spPr>
          <a:xfrm>
            <a:off x="5894916" y="6203892"/>
            <a:ext cx="1214968" cy="295666"/>
          </a:xfrm>
          <a:prstGeom prst="rect">
            <a:avLst/>
          </a:prstGeom>
          <a:solidFill>
            <a:srgbClr val="7EDACE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84" name="矩形"/>
          <p:cNvSpPr/>
          <p:nvPr/>
        </p:nvSpPr>
        <p:spPr>
          <a:xfrm>
            <a:off x="6004731" y="7490531"/>
            <a:ext cx="995338" cy="295666"/>
          </a:xfrm>
          <a:prstGeom prst="rect">
            <a:avLst/>
          </a:prstGeom>
          <a:solidFill>
            <a:srgbClr val="DA8216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385" name="矩形"/>
          <p:cNvSpPr/>
          <p:nvPr/>
        </p:nvSpPr>
        <p:spPr>
          <a:xfrm>
            <a:off x="5050307" y="6536377"/>
            <a:ext cx="2904186" cy="647250"/>
          </a:xfrm>
          <a:prstGeom prst="rect">
            <a:avLst/>
          </a:prstGeom>
          <a:solidFill>
            <a:srgbClr val="3B38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直接在網頁找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defRPr sz="10000"/>
            </a:pPr>
            <a:r>
              <a:rPr lang="en-US" altLang="zh-TW" sz="8000" dirty="0">
                <a:latin typeface="Meiryo UI" panose="020B0604030504040204" pitchFamily="50" charset="-128"/>
                <a:ea typeface="Meiryo UI" panose="020B0604030504040204" pitchFamily="50" charset="-128"/>
              </a:rPr>
              <a:t>Bootstrap</a:t>
            </a:r>
            <a:r>
              <a:rPr lang="ja-JP" altLang="en-US" sz="8000" dirty="0">
                <a:latin typeface="Meiryo UI" panose="020B0604030504040204" pitchFamily="50" charset="-128"/>
                <a:ea typeface="Meiryo UI" panose="020B0604030504040204" pitchFamily="50" charset="-128"/>
              </a:rPr>
              <a:t>のサイトで</a:t>
            </a:r>
            <a:br>
              <a:rPr lang="en-US" altLang="ja-JP" sz="8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zh-TW" altLang="en-US" sz="8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r">
              <a:defRPr sz="15000"/>
            </a:pPr>
            <a:r>
              <a:rPr lang="ja-JP" altLang="en-US" sz="9600" dirty="0">
                <a:latin typeface="Meiryo UI" panose="020B0604030504040204" pitchFamily="50" charset="-128"/>
                <a:ea typeface="Meiryo UI" panose="020B0604030504040204" pitchFamily="50" charset="-128"/>
              </a:rPr>
              <a:t>使える部品を見つける</a:t>
            </a:r>
            <a:endParaRPr lang="zh-TW" altLang="en-US" sz="9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程式邏輯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プログラムのロジック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80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002195"/>
            <a:ext cx="11176001" cy="31377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542"/>
            <a:ext cx="13004800" cy="7116516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矩形"/>
          <p:cNvSpPr/>
          <p:nvPr/>
        </p:nvSpPr>
        <p:spPr>
          <a:xfrm>
            <a:off x="2959526" y="5320479"/>
            <a:ext cx="7578383" cy="947243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951"/>
            <a:ext cx="13004800" cy="7459699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矩形"/>
          <p:cNvSpPr/>
          <p:nvPr/>
        </p:nvSpPr>
        <p:spPr>
          <a:xfrm>
            <a:off x="2060639" y="6232783"/>
            <a:ext cx="9546795" cy="1602751"/>
          </a:xfrm>
          <a:prstGeom prst="rect">
            <a:avLst/>
          </a:prstGeom>
          <a:solidFill>
            <a:srgbClr val="A222DA">
              <a:alpha val="2388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觀察畫面的變化(template.html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3400" b="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ja-JP" altLang="en-US" dirty="0"/>
              <a:t>画面の変化を</a:t>
            </a:r>
            <a:r>
              <a:rPr lang="ja-JP" altLang="en-US" dirty="0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</a:rPr>
              <a:t>観察</a:t>
            </a:r>
            <a:r>
              <a:rPr dirty="0"/>
              <a:t>(template.html)</a:t>
            </a:r>
          </a:p>
        </p:txBody>
      </p:sp>
      <p:pic>
        <p:nvPicPr>
          <p:cNvPr id="397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11" y="2333799"/>
            <a:ext cx="11793578" cy="7370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" y="1316069"/>
            <a:ext cx="13004801" cy="7121462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矩形"/>
          <p:cNvSpPr/>
          <p:nvPr/>
        </p:nvSpPr>
        <p:spPr>
          <a:xfrm>
            <a:off x="5106879" y="5240419"/>
            <a:ext cx="2791042" cy="520701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" y="1316069"/>
            <a:ext cx="13004801" cy="7121462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矩形"/>
          <p:cNvSpPr/>
          <p:nvPr/>
        </p:nvSpPr>
        <p:spPr>
          <a:xfrm>
            <a:off x="5106879" y="5240419"/>
            <a:ext cx="2791042" cy="520701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404" name="？？"/>
          <p:cNvSpPr txBox="1"/>
          <p:nvPr/>
        </p:nvSpPr>
        <p:spPr>
          <a:xfrm>
            <a:off x="6898124" y="4850661"/>
            <a:ext cx="622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</a:defRPr>
            </a:lvl1pPr>
          </a:lstStyle>
          <a:p>
            <a:r>
              <a:t>？？</a:t>
            </a:r>
          </a:p>
        </p:txBody>
      </p:sp>
      <p:sp>
        <p:nvSpPr>
          <p:cNvPr id="405" name="？？"/>
          <p:cNvSpPr txBox="1"/>
          <p:nvPr/>
        </p:nvSpPr>
        <p:spPr>
          <a:xfrm>
            <a:off x="7653943" y="5633050"/>
            <a:ext cx="622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</a:defRPr>
            </a:lvl1pPr>
          </a:lstStyle>
          <a:p>
            <a:r>
              <a:t>？？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951"/>
            <a:ext cx="13004800" cy="7459699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矩形"/>
          <p:cNvSpPr/>
          <p:nvPr/>
        </p:nvSpPr>
        <p:spPr>
          <a:xfrm>
            <a:off x="2217302" y="6424273"/>
            <a:ext cx="9390132" cy="257284"/>
          </a:xfrm>
          <a:prstGeom prst="rect">
            <a:avLst/>
          </a:prstGeom>
          <a:solidFill>
            <a:srgbClr val="A222DA">
              <a:alpha val="2388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409" name="矩形"/>
          <p:cNvSpPr/>
          <p:nvPr/>
        </p:nvSpPr>
        <p:spPr>
          <a:xfrm>
            <a:off x="2217259" y="7099249"/>
            <a:ext cx="9546796" cy="485800"/>
          </a:xfrm>
          <a:prstGeom prst="rect">
            <a:avLst/>
          </a:prstGeom>
          <a:solidFill>
            <a:srgbClr val="A222DA">
              <a:alpha val="2388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影像" descr="影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542"/>
            <a:ext cx="13004800" cy="7116516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矩形"/>
          <p:cNvSpPr/>
          <p:nvPr/>
        </p:nvSpPr>
        <p:spPr>
          <a:xfrm>
            <a:off x="5106879" y="5215019"/>
            <a:ext cx="2791042" cy="520701"/>
          </a:xfrm>
          <a:prstGeom prst="rect">
            <a:avLst/>
          </a:prstGeom>
          <a:solidFill>
            <a:srgbClr val="A222DA">
              <a:alpha val="4288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是不是很簡單？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8900"/>
            </a:lvl1pPr>
          </a:lstStyle>
          <a:p>
            <a:r>
              <a:rPr lang="ja-JP" altLang="en-US" dirty="0"/>
              <a:t>意外と簡単でしょ</a:t>
            </a:r>
            <a:r>
              <a:rPr dirty="0"/>
              <a:t>？！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剩下交給大家自己玩玩看囉～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残りの部分は皆さんにお任せ（宿題）</a:t>
            </a:r>
            <a:endParaRPr dirty="0"/>
          </a:p>
        </p:txBody>
      </p:sp>
      <p:sp>
        <p:nvSpPr>
          <p:cNvPr id="6" name="Login 網頁">
            <a:extLst>
              <a:ext uri="{FF2B5EF4-FFF2-40B4-BE49-F238E27FC236}">
                <a16:creationId xmlns:a16="http://schemas.microsoft.com/office/drawing/2014/main" id="{2722CE93-645E-4B2F-8435-FD3AFC2BF43A}"/>
              </a:ext>
            </a:extLst>
          </p:cNvPr>
          <p:cNvSpPr txBox="1">
            <a:spLocks/>
          </p:cNvSpPr>
          <p:nvPr/>
        </p:nvSpPr>
        <p:spPr>
          <a:xfrm>
            <a:off x="406400" y="6426200"/>
            <a:ext cx="12192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43815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75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algn="r" hangingPunct="1"/>
            <a:r>
              <a:rPr lang="ja-JP" altLang="en-US" sz="9600">
                <a:latin typeface="Meiryo UI" panose="020B0604030504040204" pitchFamily="50" charset="-128"/>
                <a:ea typeface="Meiryo UI" panose="020B0604030504040204" pitchFamily="50" charset="-128"/>
              </a:rPr>
              <a:t>ログインページ</a:t>
            </a:r>
            <a:endParaRPr lang="ja-JP" altLang="en-US" sz="9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程式邏輯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 defTabSz="502412">
              <a:defRPr sz="14620"/>
            </a:lvl1pPr>
          </a:lstStyle>
          <a:p>
            <a:pPr algn="r"/>
            <a:r>
              <a:rPr lang="ja-JP" altLang="en-US" sz="7200" dirty="0">
                <a:solidFill>
                  <a:srgbClr val="34A5DA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プログラムのロジック</a:t>
            </a:r>
            <a:endParaRPr dirty="0"/>
          </a:p>
        </p:txBody>
      </p:sp>
      <p:pic>
        <p:nvPicPr>
          <p:cNvPr id="184" name="線條" descr="線條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26059" y="7272742"/>
            <a:ext cx="7814329" cy="215901"/>
          </a:xfrm>
          <a:prstGeom prst="rect">
            <a:avLst/>
          </a:prstGeom>
        </p:spPr>
      </p:pic>
      <p:sp>
        <p:nvSpPr>
          <p:cNvPr id="8" name="寫程式最重要的是什麼？">
            <a:extLst>
              <a:ext uri="{FF2B5EF4-FFF2-40B4-BE49-F238E27FC236}">
                <a16:creationId xmlns:a16="http://schemas.microsoft.com/office/drawing/2014/main" id="{D160B4E1-771C-4ECF-9B65-B211BD962C6F}"/>
              </a:ext>
            </a:extLst>
          </p:cNvPr>
          <p:cNvSpPr txBox="1">
            <a:spLocks/>
          </p:cNvSpPr>
          <p:nvPr/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プログラミングをする上で大切なこと</a:t>
            </a:r>
            <a:endParaRPr lang="zh-TW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思考邏輯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ctr" defTabSz="502412">
              <a:defRPr sz="14620"/>
            </a:lvl1pPr>
          </a:lstStyle>
          <a:p>
            <a:pPr algn="r"/>
            <a:r>
              <a:rPr lang="ja-JP" altLang="en-US" sz="7200" dirty="0">
                <a:latin typeface="Meiryo UI" panose="020B0604030504040204" pitchFamily="50" charset="-128"/>
                <a:ea typeface="Meiryo UI" panose="020B0604030504040204" pitchFamily="50" charset="-128"/>
              </a:rPr>
              <a:t>思考のロジック</a:t>
            </a:r>
            <a:endParaRPr sz="7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寫程式最重要的是什麼？">
            <a:extLst>
              <a:ext uri="{FF2B5EF4-FFF2-40B4-BE49-F238E27FC236}">
                <a16:creationId xmlns:a16="http://schemas.microsoft.com/office/drawing/2014/main" id="{165719F8-ED24-42C0-A3B5-2560C046569A}"/>
              </a:ext>
            </a:extLst>
          </p:cNvPr>
          <p:cNvSpPr txBox="1">
            <a:spLocks/>
          </p:cNvSpPr>
          <p:nvPr/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プログラミングをする上で大切なこと</a:t>
            </a:r>
            <a:endParaRPr lang="zh-TW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登入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ログイン</a:t>
            </a:r>
            <a:endParaRPr lang="zh-TW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defRPr sz="3000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ユーザ名を入力（ユーザ）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defRPr sz="3000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パスワードを入力（ユーザ）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defRPr sz="3000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ユーザ名とパスワードのチェック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>
              <a:defRPr sz="3000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成功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ホームページに遷移する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>
              <a:defRPr sz="3000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失敗：エラーメッセージを表示「ユーザ名やパスワードが間違っています」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程式邏輯">
            <a:extLst>
              <a:ext uri="{FF2B5EF4-FFF2-40B4-BE49-F238E27FC236}">
                <a16:creationId xmlns:a16="http://schemas.microsoft.com/office/drawing/2014/main" id="{BDE06106-D161-4D56-8061-E46268339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思考のロジック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思考邏輯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ctr" defTabSz="502412">
              <a:defRPr sz="14620"/>
            </a:lvl1pPr>
          </a:lstStyle>
          <a:p>
            <a:pPr algn="r"/>
            <a:r>
              <a:rPr lang="ja-JP" altLang="en-US" sz="7200" dirty="0">
                <a:latin typeface="Meiryo UI" panose="020B0604030504040204" pitchFamily="50" charset="-128"/>
                <a:ea typeface="Meiryo UI" panose="020B0604030504040204" pitchFamily="50" charset="-128"/>
              </a:rPr>
              <a:t>思考のロジック</a:t>
            </a:r>
            <a:endParaRPr sz="7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寫程式最重要的是什麼？">
            <a:extLst>
              <a:ext uri="{FF2B5EF4-FFF2-40B4-BE49-F238E27FC236}">
                <a16:creationId xmlns:a16="http://schemas.microsoft.com/office/drawing/2014/main" id="{165719F8-ED24-42C0-A3B5-2560C046569A}"/>
              </a:ext>
            </a:extLst>
          </p:cNvPr>
          <p:cNvSpPr txBox="1">
            <a:spLocks/>
          </p:cNvSpPr>
          <p:nvPr/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0" algn="l" defTabSz="584200" rtl="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プログラミングをする上で大切なこと</a:t>
            </a:r>
            <a:endParaRPr lang="zh-TW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線條" descr="線條">
            <a:extLst>
              <a:ext uri="{FF2B5EF4-FFF2-40B4-BE49-F238E27FC236}">
                <a16:creationId xmlns:a16="http://schemas.microsoft.com/office/drawing/2014/main" id="{CC3F6688-87C2-4BBD-9EF2-1EE3C559AEE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926634" y="7299636"/>
            <a:ext cx="5760000" cy="21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521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Microsoft Office PowerPoint</Application>
  <PresentationFormat>ユーザー設定</PresentationFormat>
  <Paragraphs>124</Paragraphs>
  <Slides>58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58</vt:i4>
      </vt:variant>
    </vt:vector>
  </HeadingPairs>
  <TitlesOfParts>
    <vt:vector size="67" baseType="lpstr">
      <vt:lpstr>Avenir Next</vt:lpstr>
      <vt:lpstr>Avenir Next Medium</vt:lpstr>
      <vt:lpstr>Baskerville</vt:lpstr>
      <vt:lpstr>Helvetica Neue</vt:lpstr>
      <vt:lpstr>Meiryo UI</vt:lpstr>
      <vt:lpstr>Arial</vt:lpstr>
      <vt:lpstr>Helvetica</vt:lpstr>
      <vt:lpstr>Times</vt:lpstr>
      <vt:lpstr>New_Template7</vt:lpstr>
      <vt:lpstr>Web開発概論</vt:lpstr>
      <vt:lpstr>目次</vt:lpstr>
      <vt:lpstr>PowerPoint プレゼンテーション</vt:lpstr>
      <vt:lpstr>プログラムのロジック</vt:lpstr>
      <vt:lpstr>プログラムのロジック</vt:lpstr>
      <vt:lpstr>プログラムのロジック</vt:lpstr>
      <vt:lpstr>思考のロジック</vt:lpstr>
      <vt:lpstr>思考のロジック</vt:lpstr>
      <vt:lpstr>思考のロジック</vt:lpstr>
      <vt:lpstr>真似する</vt:lpstr>
      <vt:lpstr>真似する</vt:lpstr>
      <vt:lpstr>真似する</vt:lpstr>
      <vt:lpstr>観察する</vt:lpstr>
      <vt:lpstr>観察する</vt:lpstr>
      <vt:lpstr>真似と観察</vt:lpstr>
      <vt:lpstr>Web開発概論</vt:lpstr>
      <vt:lpstr>Codepen</vt:lpstr>
      <vt:lpstr>PowerPoint プレゼンテーション</vt:lpstr>
      <vt:lpstr>html：First Look</vt:lpstr>
      <vt:lpstr>HTMLの特徴は？ （重複する文字・符号など）</vt:lpstr>
      <vt:lpstr>&lt;&gt; &lt;/&gt;</vt:lpstr>
      <vt:lpstr>HTMLタグの特徴は？ （重複な文字・規則など）</vt:lpstr>
      <vt:lpstr>&lt;tag&gt; &lt;/tag&gt;</vt:lpstr>
      <vt:lpstr>Html：FIRST LOOK</vt:lpstr>
      <vt:lpstr>Web開発概論</vt:lpstr>
      <vt:lpstr>PowerPoint プレゼンテーション</vt:lpstr>
      <vt:lpstr>CSSの特徴は？ （重複な文字・符号・規則など）</vt:lpstr>
      <vt:lpstr>Identifier {}</vt:lpstr>
      <vt:lpstr>Identifier (識別子) {                Attribute(属性) : Value(値) }</vt:lpstr>
      <vt:lpstr>PowerPoint プレゼンテーション</vt:lpstr>
      <vt:lpstr>Web開発概論</vt:lpstr>
      <vt:lpstr>HTMLと画面の関連性</vt:lpstr>
      <vt:lpstr>HTMLと画面の関連は？ （お互い影響しそうな部分）</vt:lpstr>
      <vt:lpstr>HTMLと画面の関連性</vt:lpstr>
      <vt:lpstr>CSSと画面の関連性</vt:lpstr>
      <vt:lpstr>Cssと画面の関連は？ （お互い影響しそうな部分）</vt:lpstr>
      <vt:lpstr>css與畫面的關連</vt:lpstr>
      <vt:lpstr>まとめ</vt:lpstr>
      <vt:lpstr>HTMLとcssの関連は？ （お互い影響しそうな部分）</vt:lpstr>
      <vt:lpstr>PowerPoint プレゼンテーション</vt:lpstr>
      <vt:lpstr>Web開発概論</vt:lpstr>
      <vt:lpstr>BootstrAp</vt:lpstr>
      <vt:lpstr>ログインページ</vt:lpstr>
      <vt:lpstr>やってみよう！</vt:lpstr>
      <vt:lpstr>やってみよう！(template.html)</vt:lpstr>
      <vt:lpstr>やってみよう！(template.html)</vt:lpstr>
      <vt:lpstr>画面に何がある？</vt:lpstr>
      <vt:lpstr>画面に何がある？</vt:lpstr>
      <vt:lpstr>Bootstrapのサイトで  使える部品を見つける</vt:lpstr>
      <vt:lpstr>PowerPoint プレゼンテーション</vt:lpstr>
      <vt:lpstr>PowerPoint プレゼンテーション</vt:lpstr>
      <vt:lpstr>画面の変化を観察(template.html)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意外と簡単でしょ？！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Web開発概論</dc:title>
  <cp:lastModifiedBy>柏青 楊</cp:lastModifiedBy>
  <cp:revision>11</cp:revision>
  <dcterms:modified xsi:type="dcterms:W3CDTF">2019-09-21T09:18:04Z</dcterms:modified>
</cp:coreProperties>
</file>