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handoutMasterIdLst>
    <p:handoutMasterId r:id="rId12"/>
  </p:handoutMasterIdLst>
  <p:sldIdLst>
    <p:sldId id="256" r:id="rId4"/>
    <p:sldId id="307" r:id="rId5"/>
    <p:sldId id="308" r:id="rId6"/>
    <p:sldId id="310" r:id="rId7"/>
    <p:sldId id="309" r:id="rId8"/>
    <p:sldId id="311" r:id="rId9"/>
    <p:sldId id="312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3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10" y="138"/>
      </p:cViewPr>
      <p:guideLst>
        <p:guide orient="horz" pos="24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06BAE1-9D62-4BE2-92F5-13516D7B16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C3F7C2-615E-4315-8EAC-FA55AC989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9F105-A747-4149-8D18-634112D74862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143403-C63A-4BA5-B6D3-425E92F024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A4DABD-501E-4B8E-B807-AC2FA85FB5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A0813-E8DC-4927-8006-DB2DC4539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66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63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lIns="36576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Back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6033F2F0-7D0F-4B5D-8E37-7C30E5A5D2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548561" y="477308"/>
            <a:ext cx="2897717" cy="273183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40B2EF10-A0C4-401E-8AA6-CF7463C5956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548561" y="3648856"/>
            <a:ext cx="2897717" cy="273183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9802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B83EC1-AF10-4FD7-8089-F03DAD6397E7}"/>
              </a:ext>
            </a:extLst>
          </p:cNvPr>
          <p:cNvSpPr/>
          <p:nvPr userDrawn="1"/>
        </p:nvSpPr>
        <p:spPr>
          <a:xfrm>
            <a:off x="0" y="0"/>
            <a:ext cx="12192000" cy="23810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453561" y="479835"/>
            <a:ext cx="1823793" cy="25983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32DE4F21-2D03-408A-A113-1ECBBBFDE8D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067429" y="479834"/>
            <a:ext cx="3611542" cy="589833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</a:t>
            </a:r>
          </a:p>
          <a:p>
            <a:r>
              <a:rPr lang="en-US" altLang="ko-KR" dirty="0"/>
              <a:t>And Sand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A62276F5-0236-424B-9645-A889FC41285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658183" y="479835"/>
            <a:ext cx="1823793" cy="25983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B703617E-9CA4-425B-945B-4B73794CE22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862805" y="479835"/>
            <a:ext cx="1823793" cy="25983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5055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638550" y="3543300"/>
            <a:ext cx="274320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back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EA5E7C78-B7FD-4905-970D-675E6D39617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638550" y="569180"/>
            <a:ext cx="274320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01CFBF6C-8D5A-4D48-ACE1-2D979A60A2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57225" y="3543300"/>
            <a:ext cx="274320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back</a:t>
            </a:r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26D5AB-D725-405F-B143-0753C3C45DCD}"/>
              </a:ext>
            </a:extLst>
          </p:cNvPr>
          <p:cNvSpPr/>
          <p:nvPr userDrawn="1"/>
        </p:nvSpPr>
        <p:spPr>
          <a:xfrm>
            <a:off x="-1" y="0"/>
            <a:ext cx="3400425" cy="3312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301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lIns="3383280" rIns="0" anchor="ctr"/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7938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12">
            <a:extLst>
              <a:ext uri="{FF2B5EF4-FFF2-40B4-BE49-F238E27FC236}">
                <a16:creationId xmlns:a16="http://schemas.microsoft.com/office/drawing/2014/main" id="{95EDCEF7-DD83-4CD4-BE92-A97D74011033}"/>
              </a:ext>
            </a:extLst>
          </p:cNvPr>
          <p:cNvSpPr/>
          <p:nvPr userDrawn="1"/>
        </p:nvSpPr>
        <p:spPr>
          <a:xfrm>
            <a:off x="547181" y="1761846"/>
            <a:ext cx="11097638" cy="3334311"/>
          </a:xfrm>
          <a:prstGeom prst="frame">
            <a:avLst>
              <a:gd name="adj1" fmla="val 241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0352" y="569068"/>
            <a:ext cx="3661647" cy="571986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7664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B358CF5-5043-4D3B-92BD-59549782EBBE}"/>
              </a:ext>
            </a:extLst>
          </p:cNvPr>
          <p:cNvSpPr/>
          <p:nvPr userDrawn="1"/>
        </p:nvSpPr>
        <p:spPr>
          <a:xfrm>
            <a:off x="7515225" y="0"/>
            <a:ext cx="4676775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aphic 14">
            <a:extLst>
              <a:ext uri="{FF2B5EF4-FFF2-40B4-BE49-F238E27FC236}">
                <a16:creationId xmlns:a16="http://schemas.microsoft.com/office/drawing/2014/main" id="{B59EE49C-3795-40A6-B206-565A372E5530}"/>
              </a:ext>
            </a:extLst>
          </p:cNvPr>
          <p:cNvGrpSpPr/>
          <p:nvPr userDrawn="1"/>
        </p:nvGrpSpPr>
        <p:grpSpPr>
          <a:xfrm>
            <a:off x="5720146" y="1420664"/>
            <a:ext cx="5589803" cy="4396475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16E008B-9F44-493C-B58F-ABFC0E7190A5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C1A2B49-6603-4C93-BCDA-8893B608D8C1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C70C51E-C968-4707-899F-DE217D80997C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6BA87E5-BDD3-47B0-8C9F-EDFB6B811129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C9C68AE-3F02-48D5-A299-9B7311EC8D90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CBE3651-AB4C-4F00-BF52-0A24EF2A62AD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3E653C6-4F74-473F-9309-2D2D43F090C8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9CA35F9-CDD6-4937-8C98-04018E459C31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56077" y="1628103"/>
            <a:ext cx="5317941" cy="301288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CCE937E-8E2A-4179-91E4-730975E5929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1525" y="339509"/>
            <a:ext cx="6543675" cy="724247"/>
          </a:xfrm>
          <a:prstGeom prst="rect">
            <a:avLst/>
          </a:prstGeom>
        </p:spPr>
        <p:txBody>
          <a:bodyPr tIns="91440" anchor="ctr"/>
          <a:lstStyle>
            <a:lvl1pPr marL="0" indent="0" algn="l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577951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>
            <a:extLst>
              <a:ext uri="{FF2B5EF4-FFF2-40B4-BE49-F238E27FC236}">
                <a16:creationId xmlns:a16="http://schemas.microsoft.com/office/drawing/2014/main" id="{A4D14B1E-79D5-4F7D-AEB4-4F537918FBAB}"/>
              </a:ext>
            </a:extLst>
          </p:cNvPr>
          <p:cNvSpPr/>
          <p:nvPr userDrawn="1"/>
        </p:nvSpPr>
        <p:spPr>
          <a:xfrm rot="5400000">
            <a:off x="795337" y="-795340"/>
            <a:ext cx="6257926" cy="7848605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40914" y="600074"/>
            <a:ext cx="4052172" cy="56578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145CBDFE-5F17-4329-876B-8EC9C2A40CE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175044" y="222886"/>
            <a:ext cx="2286000" cy="301752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106B5A04-F323-4B06-B374-0EFFB99917B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175044" y="3624742"/>
            <a:ext cx="2286000" cy="301752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5972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52">
            <a:extLst>
              <a:ext uri="{FF2B5EF4-FFF2-40B4-BE49-F238E27FC236}">
                <a16:creationId xmlns:a16="http://schemas.microsoft.com/office/drawing/2014/main" id="{A554242E-EDC9-4D56-ABE8-D3DFF0D037E9}"/>
              </a:ext>
            </a:extLst>
          </p:cNvPr>
          <p:cNvSpPr/>
          <p:nvPr userDrawn="1"/>
        </p:nvSpPr>
        <p:spPr>
          <a:xfrm>
            <a:off x="2" y="0"/>
            <a:ext cx="8582025" cy="6858000"/>
          </a:xfrm>
          <a:custGeom>
            <a:avLst/>
            <a:gdLst>
              <a:gd name="connsiteX0" fmla="*/ 5238766 w 8582025"/>
              <a:gd name="connsiteY0" fmla="*/ 0 h 6858000"/>
              <a:gd name="connsiteX1" fmla="*/ 8582025 w 8582025"/>
              <a:gd name="connsiteY1" fmla="*/ 0 h 6858000"/>
              <a:gd name="connsiteX2" fmla="*/ 1876410 w 8582025"/>
              <a:gd name="connsiteY2" fmla="*/ 6858000 h 6858000"/>
              <a:gd name="connsiteX3" fmla="*/ 0 w 8582025"/>
              <a:gd name="connsiteY3" fmla="*/ 6858000 h 6858000"/>
              <a:gd name="connsiteX4" fmla="*/ 0 w 8582025"/>
              <a:gd name="connsiteY4" fmla="*/ 535781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82025" h="6858000">
                <a:moveTo>
                  <a:pt x="5238766" y="0"/>
                </a:moveTo>
                <a:lnTo>
                  <a:pt x="8582025" y="0"/>
                </a:lnTo>
                <a:lnTo>
                  <a:pt x="1876410" y="6858000"/>
                </a:lnTo>
                <a:lnTo>
                  <a:pt x="0" y="6858000"/>
                </a:lnTo>
                <a:lnTo>
                  <a:pt x="0" y="53578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그림 개체 틀 3">
            <a:extLst>
              <a:ext uri="{FF2B5EF4-FFF2-40B4-BE49-F238E27FC236}">
                <a16:creationId xmlns:a16="http://schemas.microsoft.com/office/drawing/2014/main" id="{A7B8BCFA-E22C-4FE8-9EC6-3B7DF58BF4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17212" y="427698"/>
            <a:ext cx="3600000" cy="3600000"/>
          </a:xfrm>
          <a:prstGeom prst="diamond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Place Your Picture Here And Sand to Back</a:t>
            </a:r>
            <a:endParaRPr lang="ko-KR" altLang="en-US" dirty="0"/>
          </a:p>
        </p:txBody>
      </p:sp>
      <p:sp>
        <p:nvSpPr>
          <p:cNvPr id="6" name="그림 개체 틀 3">
            <a:extLst>
              <a:ext uri="{FF2B5EF4-FFF2-40B4-BE49-F238E27FC236}">
                <a16:creationId xmlns:a16="http://schemas.microsoft.com/office/drawing/2014/main" id="{C661A5D8-A169-47BB-84F8-7CCF6E00616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953610" y="2837035"/>
            <a:ext cx="3600000" cy="3600000"/>
          </a:xfrm>
          <a:prstGeom prst="diamond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그림 개체 틀 3">
            <a:extLst>
              <a:ext uri="{FF2B5EF4-FFF2-40B4-BE49-F238E27FC236}">
                <a16:creationId xmlns:a16="http://schemas.microsoft.com/office/drawing/2014/main" id="{A32673E2-41F8-431C-946D-87DD76C5D04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7524" y="2251417"/>
            <a:ext cx="1980000" cy="1980000"/>
          </a:xfrm>
          <a:prstGeom prst="diamond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그림 개체 틀 3">
            <a:extLst>
              <a:ext uri="{FF2B5EF4-FFF2-40B4-BE49-F238E27FC236}">
                <a16:creationId xmlns:a16="http://schemas.microsoft.com/office/drawing/2014/main" id="{F2B14BC2-B3DB-437A-8C30-D2E802CB43E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6104" y="2676913"/>
            <a:ext cx="1980000" cy="1980000"/>
          </a:xfrm>
          <a:prstGeom prst="diamond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6590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0353" y="1807430"/>
            <a:ext cx="2400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B7D4BC-8397-4297-9425-5B8BAEB381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952" y="2305190"/>
            <a:ext cx="4038095" cy="2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893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0353" y="1807430"/>
            <a:ext cx="2400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513D5B-5A42-4F30-9E94-6D9B89BC88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381" y="2276619"/>
            <a:ext cx="4095238" cy="2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69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3B04BAD-EED5-4C78-BC19-C3DD01D50231}"/>
              </a:ext>
            </a:extLst>
          </p:cNvPr>
          <p:cNvGrpSpPr/>
          <p:nvPr userDrawn="1"/>
        </p:nvGrpSpPr>
        <p:grpSpPr>
          <a:xfrm>
            <a:off x="729449" y="1780758"/>
            <a:ext cx="2449180" cy="4305530"/>
            <a:chOff x="445712" y="1449040"/>
            <a:chExt cx="2113018" cy="3924176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C7456AC7-1506-4AAF-A694-1BE710D5F58E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7D8BFCCB-25F4-4E85-B4F9-18DA5A0F31C0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6">
              <a:extLst>
                <a:ext uri="{FF2B5EF4-FFF2-40B4-BE49-F238E27FC236}">
                  <a16:creationId xmlns:a16="http://schemas.microsoft.com/office/drawing/2014/main" id="{4DE5DB11-A2A8-48F9-9B25-703C78662BDE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7">
                <a:extLst>
                  <a:ext uri="{FF2B5EF4-FFF2-40B4-BE49-F238E27FC236}">
                    <a16:creationId xmlns:a16="http://schemas.microsoft.com/office/drawing/2014/main" id="{A3616025-C842-4C0D-B7E3-48176315DDFA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8">
                <a:extLst>
                  <a:ext uri="{FF2B5EF4-FFF2-40B4-BE49-F238E27FC236}">
                    <a16:creationId xmlns:a16="http://schemas.microsoft.com/office/drawing/2014/main" id="{B2550ED7-04C5-4FFA-BCF1-8CB64B3F2DA9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E6D54C7-03B4-4369-97FF-A3456A2A876D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73465" y="2174930"/>
            <a:ext cx="2152765" cy="33487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DD8FCDD3-D367-4581-96F6-BED1A5D7FC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0356987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73765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41121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7770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ame 2">
            <a:extLst>
              <a:ext uri="{FF2B5EF4-FFF2-40B4-BE49-F238E27FC236}">
                <a16:creationId xmlns:a16="http://schemas.microsoft.com/office/drawing/2014/main" id="{11A067AA-F6AF-4715-9F07-7BE30046CBF0}"/>
              </a:ext>
            </a:extLst>
          </p:cNvPr>
          <p:cNvSpPr/>
          <p:nvPr userDrawn="1"/>
        </p:nvSpPr>
        <p:spPr>
          <a:xfrm>
            <a:off x="642938" y="514350"/>
            <a:ext cx="10906125" cy="2990850"/>
          </a:xfrm>
          <a:prstGeom prst="frame">
            <a:avLst>
              <a:gd name="adj1" fmla="val 255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96806" y="2310178"/>
            <a:ext cx="2084544" cy="23138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D5DB206C-7370-448F-B4C9-4059BADCA64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735231" y="2310178"/>
            <a:ext cx="2084544" cy="23138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7383E1CB-8D0E-4180-8C52-C5F4A24ED3F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73656" y="2310178"/>
            <a:ext cx="2084544" cy="23138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33F4681A-0E5C-4D94-B5F0-6A175DBC6CD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012081" y="2310178"/>
            <a:ext cx="2084544" cy="23138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4226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  <p:sldLayoutId id="2147483756" r:id="rId3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6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5" r:id="rId8"/>
    <p:sldLayoutId id="2147483743" r:id="rId9"/>
    <p:sldLayoutId id="2147483744" r:id="rId10"/>
    <p:sldLayoutId id="2147483746" r:id="rId11"/>
    <p:sldLayoutId id="2147483747" r:id="rId12"/>
    <p:sldLayoutId id="2147483749" r:id="rId13"/>
    <p:sldLayoutId id="2147483750" r:id="rId14"/>
    <p:sldLayoutId id="2147483751" r:id="rId15"/>
    <p:sldLayoutId id="2147483752" r:id="rId16"/>
    <p:sldLayoutId id="2147483753" r:id="rId17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7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/>
          </p:cNvPr>
          <p:cNvSpPr txBox="1"/>
          <p:nvPr/>
        </p:nvSpPr>
        <p:spPr>
          <a:xfrm>
            <a:off x="0" y="6597853"/>
            <a:ext cx="121918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276046" y="4335239"/>
            <a:ext cx="1639760" cy="402986"/>
            <a:chOff x="3275856" y="1242391"/>
            <a:chExt cx="1656184" cy="407020"/>
          </a:xfrm>
        </p:grpSpPr>
        <p:sp>
          <p:nvSpPr>
            <p:cNvPr id="11" name="Rounded Rectangle 10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12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0" y="2896063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Visual Studio Code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0" y="3775613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Most Popular Code Editor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9445815-12D7-4E1D-A6E4-49EA4C8ECE5C}"/>
              </a:ext>
            </a:extLst>
          </p:cNvPr>
          <p:cNvGrpSpPr/>
          <p:nvPr/>
        </p:nvGrpSpPr>
        <p:grpSpPr>
          <a:xfrm>
            <a:off x="2229738" y="882815"/>
            <a:ext cx="7803176" cy="5052397"/>
            <a:chOff x="2229738" y="635165"/>
            <a:chExt cx="7803176" cy="505239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C647FD-F15A-4EF3-809D-6A1D53EDA1C0}"/>
                </a:ext>
              </a:extLst>
            </p:cNvPr>
            <p:cNvSpPr/>
            <p:nvPr/>
          </p:nvSpPr>
          <p:spPr>
            <a:xfrm rot="10800000">
              <a:off x="3609975" y="3851803"/>
              <a:ext cx="4972050" cy="1445239"/>
            </a:xfrm>
            <a:custGeom>
              <a:avLst/>
              <a:gdLst>
                <a:gd name="connsiteX0" fmla="*/ 0 w 4972050"/>
                <a:gd name="connsiteY0" fmla="*/ 0 h 1445239"/>
                <a:gd name="connsiteX1" fmla="*/ 4972050 w 4972050"/>
                <a:gd name="connsiteY1" fmla="*/ 0 h 1445239"/>
                <a:gd name="connsiteX2" fmla="*/ 4972050 w 4972050"/>
                <a:gd name="connsiteY2" fmla="*/ 1445239 h 1445239"/>
                <a:gd name="connsiteX3" fmla="*/ 4846713 w 4972050"/>
                <a:gd name="connsiteY3" fmla="*/ 1445239 h 1445239"/>
                <a:gd name="connsiteX4" fmla="*/ 4846713 w 4972050"/>
                <a:gd name="connsiteY4" fmla="*/ 125337 h 1445239"/>
                <a:gd name="connsiteX5" fmla="*/ 125337 w 4972050"/>
                <a:gd name="connsiteY5" fmla="*/ 125337 h 1445239"/>
                <a:gd name="connsiteX6" fmla="*/ 125337 w 4972050"/>
                <a:gd name="connsiteY6" fmla="*/ 1445239 h 1445239"/>
                <a:gd name="connsiteX7" fmla="*/ 0 w 4972050"/>
                <a:gd name="connsiteY7" fmla="*/ 1445239 h 144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72050" h="1445239">
                  <a:moveTo>
                    <a:pt x="0" y="0"/>
                  </a:moveTo>
                  <a:lnTo>
                    <a:pt x="4972050" y="0"/>
                  </a:lnTo>
                  <a:lnTo>
                    <a:pt x="4972050" y="1445239"/>
                  </a:lnTo>
                  <a:lnTo>
                    <a:pt x="4846713" y="1445239"/>
                  </a:lnTo>
                  <a:lnTo>
                    <a:pt x="4846713" y="125337"/>
                  </a:lnTo>
                  <a:lnTo>
                    <a:pt x="125337" y="125337"/>
                  </a:lnTo>
                  <a:lnTo>
                    <a:pt x="125337" y="1445239"/>
                  </a:lnTo>
                  <a:lnTo>
                    <a:pt x="0" y="14452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49D2C01-2A20-4143-BCAD-6A6312B98A08}"/>
                </a:ext>
              </a:extLst>
            </p:cNvPr>
            <p:cNvGrpSpPr/>
            <p:nvPr/>
          </p:nvGrpSpPr>
          <p:grpSpPr>
            <a:xfrm>
              <a:off x="2229738" y="635165"/>
              <a:ext cx="7803176" cy="5052397"/>
              <a:chOff x="2229738" y="635165"/>
              <a:chExt cx="7803176" cy="5052397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FAC6889E-9C5A-4F40-B36F-D446C77768E4}"/>
                  </a:ext>
                </a:extLst>
              </p:cNvPr>
              <p:cNvSpPr/>
              <p:nvPr/>
            </p:nvSpPr>
            <p:spPr>
              <a:xfrm>
                <a:off x="3609975" y="1151426"/>
                <a:ext cx="4972050" cy="1445239"/>
              </a:xfrm>
              <a:custGeom>
                <a:avLst/>
                <a:gdLst>
                  <a:gd name="connsiteX0" fmla="*/ 0 w 4972050"/>
                  <a:gd name="connsiteY0" fmla="*/ 0 h 1445239"/>
                  <a:gd name="connsiteX1" fmla="*/ 4972050 w 4972050"/>
                  <a:gd name="connsiteY1" fmla="*/ 0 h 1445239"/>
                  <a:gd name="connsiteX2" fmla="*/ 4972050 w 4972050"/>
                  <a:gd name="connsiteY2" fmla="*/ 1445239 h 1445239"/>
                  <a:gd name="connsiteX3" fmla="*/ 4846713 w 4972050"/>
                  <a:gd name="connsiteY3" fmla="*/ 1445239 h 1445239"/>
                  <a:gd name="connsiteX4" fmla="*/ 4846713 w 4972050"/>
                  <a:gd name="connsiteY4" fmla="*/ 125337 h 1445239"/>
                  <a:gd name="connsiteX5" fmla="*/ 125337 w 4972050"/>
                  <a:gd name="connsiteY5" fmla="*/ 125337 h 1445239"/>
                  <a:gd name="connsiteX6" fmla="*/ 125337 w 4972050"/>
                  <a:gd name="connsiteY6" fmla="*/ 1445239 h 1445239"/>
                  <a:gd name="connsiteX7" fmla="*/ 0 w 4972050"/>
                  <a:gd name="connsiteY7" fmla="*/ 1445239 h 144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72050" h="1445239">
                    <a:moveTo>
                      <a:pt x="0" y="0"/>
                    </a:moveTo>
                    <a:lnTo>
                      <a:pt x="4972050" y="0"/>
                    </a:lnTo>
                    <a:lnTo>
                      <a:pt x="4972050" y="1445239"/>
                    </a:lnTo>
                    <a:lnTo>
                      <a:pt x="4846713" y="1445239"/>
                    </a:lnTo>
                    <a:lnTo>
                      <a:pt x="4846713" y="125337"/>
                    </a:lnTo>
                    <a:lnTo>
                      <a:pt x="125337" y="125337"/>
                    </a:lnTo>
                    <a:lnTo>
                      <a:pt x="125337" y="1445239"/>
                    </a:lnTo>
                    <a:lnTo>
                      <a:pt x="0" y="144523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039928E-7F45-4D48-A87B-BFF1229D99D9}"/>
                  </a:ext>
                </a:extLst>
              </p:cNvPr>
              <p:cNvSpPr/>
              <p:nvPr/>
            </p:nvSpPr>
            <p:spPr>
              <a:xfrm rot="2735247">
                <a:off x="8529637" y="409065"/>
                <a:ext cx="104775" cy="14452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C7D53DE-957E-4634-8DEC-72BF32FF5DB8}"/>
                  </a:ext>
                </a:extLst>
              </p:cNvPr>
              <p:cNvSpPr/>
              <p:nvPr/>
            </p:nvSpPr>
            <p:spPr>
              <a:xfrm rot="2735247">
                <a:off x="3452813" y="4639863"/>
                <a:ext cx="104775" cy="14452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EB634C8-28A3-4C33-9A37-7C5166CF0D48}"/>
                  </a:ext>
                </a:extLst>
              </p:cNvPr>
              <p:cNvSpPr/>
              <p:nvPr/>
            </p:nvSpPr>
            <p:spPr>
              <a:xfrm rot="2735247">
                <a:off x="9257907" y="-35067"/>
                <a:ext cx="104775" cy="144523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E60094A-3072-4592-A419-4DB5BBABA8FF}"/>
                  </a:ext>
                </a:extLst>
              </p:cNvPr>
              <p:cNvSpPr/>
              <p:nvPr/>
            </p:nvSpPr>
            <p:spPr>
              <a:xfrm rot="2735247">
                <a:off x="2899970" y="4912555"/>
                <a:ext cx="104775" cy="144523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Visual Studio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E3441B-1888-43A4-AF68-99EB703F7D1B}"/>
              </a:ext>
            </a:extLst>
          </p:cNvPr>
          <p:cNvSpPr/>
          <p:nvPr/>
        </p:nvSpPr>
        <p:spPr>
          <a:xfrm>
            <a:off x="909865" y="2826802"/>
            <a:ext cx="4572000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latin typeface="メイリオ" panose="020B0604030504040204" pitchFamily="50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6C4317-3B3B-4C18-993B-9A2B888D8034}"/>
              </a:ext>
            </a:extLst>
          </p:cNvPr>
          <p:cNvSpPr/>
          <p:nvPr/>
        </p:nvSpPr>
        <p:spPr>
          <a:xfrm>
            <a:off x="909865" y="4026752"/>
            <a:ext cx="4572000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latin typeface="メイリオ" panose="020B0604030504040204" pitchFamily="50" charset="-128"/>
            </a:endParaRPr>
          </a:p>
        </p:txBody>
      </p:sp>
      <p:grpSp>
        <p:nvGrpSpPr>
          <p:cNvPr id="10" name="그룹 7">
            <a:extLst>
              <a:ext uri="{FF2B5EF4-FFF2-40B4-BE49-F238E27FC236}">
                <a16:creationId xmlns:a16="http://schemas.microsoft.com/office/drawing/2014/main" id="{6085EFBB-4ADC-464C-A2B0-67BB777A62E8}"/>
              </a:ext>
            </a:extLst>
          </p:cNvPr>
          <p:cNvGrpSpPr/>
          <p:nvPr/>
        </p:nvGrpSpPr>
        <p:grpSpPr>
          <a:xfrm>
            <a:off x="909865" y="1742887"/>
            <a:ext cx="5157560" cy="1006372"/>
            <a:chOff x="909865" y="1742886"/>
            <a:chExt cx="3672408" cy="100637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57FCDF-5F84-449D-AEC1-7AFB6CB4FECE}"/>
                </a:ext>
              </a:extLst>
            </p:cNvPr>
            <p:cNvSpPr txBox="1"/>
            <p:nvPr/>
          </p:nvSpPr>
          <p:spPr>
            <a:xfrm>
              <a:off x="909865" y="1742886"/>
              <a:ext cx="36724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Visual Studio Code(</a:t>
              </a:r>
              <a:r>
                <a:rPr lang="ja-JP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テキストエディタ・開発環境</a:t>
              </a:r>
              <a:r>
                <a:rPr lang="en-US" altLang="ja-JP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)</a:t>
              </a:r>
              <a:r>
                <a:rPr lang="ja-JP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 </a:t>
              </a:r>
              <a:endParaRPr lang="ko-KR" altLang="en-US" sz="1600" b="1" dirty="0">
                <a:solidFill>
                  <a:schemeClr val="accent1"/>
                </a:solidFill>
                <a:latin typeface="メイリオ" panose="020B0604030504040204" pitchFamily="50" charset="-128"/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E9C522-E72E-4527-867F-7D938CC3688F}"/>
                </a:ext>
              </a:extLst>
            </p:cNvPr>
            <p:cNvSpPr txBox="1"/>
            <p:nvPr/>
          </p:nvSpPr>
          <p:spPr>
            <a:xfrm>
              <a:off x="909865" y="2102927"/>
              <a:ext cx="36724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TW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Microsoft</a:t>
              </a:r>
              <a:r>
                <a:rPr lang="ja-JP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社により開発された「ソースコードエディター」である。</a:t>
              </a:r>
              <a:endPara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ja-JP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Windows/Linux/</a:t>
              </a:r>
              <a:r>
                <a:rPr lang="en-US" altLang="ja-JP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macOS</a:t>
              </a:r>
              <a:r>
                <a:rPr lang="ja-JP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などの環境で動作する</a:t>
              </a:r>
              <a:endPara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ja-JP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Stack</a:t>
              </a:r>
              <a:r>
                <a:rPr lang="ja-JP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 </a:t>
              </a:r>
              <a:r>
                <a:rPr lang="en-US" altLang="ja-JP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Overflow</a:t>
              </a:r>
              <a:r>
                <a:rPr lang="ja-JP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のアンケートにより、最も人気のある開発環境</a:t>
              </a:r>
              <a:endPara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endParaRPr>
            </a:p>
          </p:txBody>
        </p:sp>
      </p:grpSp>
      <p:sp>
        <p:nvSpPr>
          <p:cNvPr id="13" name="AutoShape 2" descr="Chrome is a fast, secure, free web browse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909865" y="2964717"/>
            <a:ext cx="44050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■ 機能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多くのプログラミング言語をサポートしている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Git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によりバージョン管理機能が内蔵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デバッグ機能が内蔵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拡張機能のインストールが可能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5855208" y="6053821"/>
            <a:ext cx="42078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900" dirty="0">
                <a:solidFill>
                  <a:schemeClr val="bg1">
                    <a:lumMod val="50000"/>
                  </a:schemeClr>
                </a:solidFill>
              </a:rPr>
              <a:t>参照：</a:t>
            </a:r>
            <a:r>
              <a:rPr lang="en-US" altLang="ja-JP" sz="900" dirty="0">
                <a:solidFill>
                  <a:schemeClr val="bg1">
                    <a:lumMod val="50000"/>
                  </a:schemeClr>
                </a:solidFill>
              </a:rPr>
              <a:t>Stack Overflow Developer Survey 2019</a:t>
            </a:r>
          </a:p>
          <a:p>
            <a:r>
              <a:rPr lang="en-US" altLang="ja-JP" sz="900" dirty="0">
                <a:solidFill>
                  <a:schemeClr val="accent2">
                    <a:lumMod val="75000"/>
                  </a:schemeClr>
                </a:solidFill>
              </a:rPr>
              <a:t>https://insights.stackoverflow.com/survey/2019</a:t>
            </a:r>
            <a:endParaRPr lang="ja-JP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608" y="169512"/>
            <a:ext cx="845100" cy="85292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2251" y="1093975"/>
            <a:ext cx="4233219" cy="2843467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5208" y="3543260"/>
            <a:ext cx="4011333" cy="2459302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8" name="正方形/長方形 7"/>
          <p:cNvSpPr/>
          <p:nvPr/>
        </p:nvSpPr>
        <p:spPr>
          <a:xfrm>
            <a:off x="6829168" y="4679092"/>
            <a:ext cx="3097427" cy="2388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noFill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0008860" y="3956446"/>
            <a:ext cx="21098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900" dirty="0">
                <a:solidFill>
                  <a:schemeClr val="bg1">
                    <a:lumMod val="50000"/>
                  </a:schemeClr>
                </a:solidFill>
              </a:rPr>
              <a:t>参照：</a:t>
            </a:r>
            <a:r>
              <a:rPr lang="en-US" altLang="ja-JP" sz="900" dirty="0">
                <a:solidFill>
                  <a:schemeClr val="bg1">
                    <a:lumMod val="50000"/>
                  </a:schemeClr>
                </a:solidFill>
              </a:rPr>
              <a:t>Visual Studio Code</a:t>
            </a:r>
            <a:r>
              <a:rPr lang="ja-JP" altLang="en-US" sz="900" dirty="0">
                <a:solidFill>
                  <a:schemeClr val="bg1">
                    <a:lumMod val="50000"/>
                  </a:schemeClr>
                </a:solidFill>
              </a:rPr>
              <a:t>公式サイト</a:t>
            </a:r>
            <a:endParaRPr lang="en-US" altLang="ja-JP" sz="9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ja-JP" sz="900" dirty="0">
                <a:solidFill>
                  <a:schemeClr val="accent2">
                    <a:lumMod val="75000"/>
                  </a:schemeClr>
                </a:solidFill>
              </a:rPr>
              <a:t>https://code.visualstudio.com/</a:t>
            </a:r>
            <a:endParaRPr lang="ja-JP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538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Visual Studio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E3441B-1888-43A4-AF68-99EB703F7D1B}"/>
              </a:ext>
            </a:extLst>
          </p:cNvPr>
          <p:cNvSpPr/>
          <p:nvPr/>
        </p:nvSpPr>
        <p:spPr>
          <a:xfrm>
            <a:off x="909865" y="2406672"/>
            <a:ext cx="4572000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latin typeface="メイリオ" panose="020B0604030504040204" pitchFamily="50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6C4317-3B3B-4C18-993B-9A2B888D8034}"/>
              </a:ext>
            </a:extLst>
          </p:cNvPr>
          <p:cNvSpPr/>
          <p:nvPr/>
        </p:nvSpPr>
        <p:spPr>
          <a:xfrm>
            <a:off x="909865" y="4010277"/>
            <a:ext cx="4572000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latin typeface="メイリオ" panose="020B0604030504040204" pitchFamily="50" charset="-128"/>
            </a:endParaRPr>
          </a:p>
        </p:txBody>
      </p:sp>
      <p:grpSp>
        <p:nvGrpSpPr>
          <p:cNvPr id="10" name="그룹 7">
            <a:extLst>
              <a:ext uri="{FF2B5EF4-FFF2-40B4-BE49-F238E27FC236}">
                <a16:creationId xmlns:a16="http://schemas.microsoft.com/office/drawing/2014/main" id="{6085EFBB-4ADC-464C-A2B0-67BB777A62E8}"/>
              </a:ext>
            </a:extLst>
          </p:cNvPr>
          <p:cNvGrpSpPr/>
          <p:nvPr/>
        </p:nvGrpSpPr>
        <p:grpSpPr>
          <a:xfrm>
            <a:off x="909865" y="1742887"/>
            <a:ext cx="5157560" cy="637040"/>
            <a:chOff x="909865" y="1742886"/>
            <a:chExt cx="3672408" cy="63704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57FCDF-5F84-449D-AEC1-7AFB6CB4FECE}"/>
                </a:ext>
              </a:extLst>
            </p:cNvPr>
            <p:cNvSpPr txBox="1"/>
            <p:nvPr/>
          </p:nvSpPr>
          <p:spPr>
            <a:xfrm>
              <a:off x="909865" y="1742886"/>
              <a:ext cx="36724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Visual Studio Code(</a:t>
              </a:r>
              <a:r>
                <a:rPr lang="ja-JP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テキストエディタ・開発環境</a:t>
              </a:r>
              <a:r>
                <a:rPr lang="en-US" altLang="ja-JP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)</a:t>
              </a:r>
              <a:r>
                <a:rPr lang="ja-JP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 </a:t>
              </a:r>
              <a:endParaRPr lang="ko-KR" altLang="en-US" sz="1600" b="1" dirty="0">
                <a:solidFill>
                  <a:schemeClr val="accent1"/>
                </a:solidFill>
                <a:latin typeface="メイリオ" panose="020B0604030504040204" pitchFamily="50" charset="-128"/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E9C522-E72E-4527-867F-7D938CC3688F}"/>
                </a:ext>
              </a:extLst>
            </p:cNvPr>
            <p:cNvSpPr txBox="1"/>
            <p:nvPr/>
          </p:nvSpPr>
          <p:spPr>
            <a:xfrm>
              <a:off x="909865" y="2102927"/>
              <a:ext cx="36724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endParaRPr>
            </a:p>
          </p:txBody>
        </p:sp>
      </p:grpSp>
      <p:sp>
        <p:nvSpPr>
          <p:cNvPr id="13" name="AutoShape 2" descr="Chrome is a fast, secure, free web browse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608" y="169512"/>
            <a:ext cx="845100" cy="852925"/>
          </a:xfrm>
          <a:prstGeom prst="rect">
            <a:avLst/>
          </a:prstGeom>
        </p:spPr>
      </p:pic>
      <p:sp>
        <p:nvSpPr>
          <p:cNvPr id="17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909865" y="2102928"/>
            <a:ext cx="5157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Visual Studio Code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Portable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の使用方法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sp>
        <p:nvSpPr>
          <p:cNvPr id="18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909865" y="2544587"/>
            <a:ext cx="4831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■ ステップ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ja-JP" sz="1200" u="sng" dirty="0"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 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025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Visual Studio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E3441B-1888-43A4-AF68-99EB703F7D1B}"/>
              </a:ext>
            </a:extLst>
          </p:cNvPr>
          <p:cNvSpPr/>
          <p:nvPr/>
        </p:nvSpPr>
        <p:spPr>
          <a:xfrm>
            <a:off x="909865" y="2406667"/>
            <a:ext cx="4572000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latin typeface="メイリオ" panose="020B0604030504040204" pitchFamily="50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6C4317-3B3B-4C18-993B-9A2B888D8034}"/>
              </a:ext>
            </a:extLst>
          </p:cNvPr>
          <p:cNvSpPr/>
          <p:nvPr/>
        </p:nvSpPr>
        <p:spPr>
          <a:xfrm>
            <a:off x="909865" y="3903181"/>
            <a:ext cx="4572000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latin typeface="メイリオ" panose="020B0604030504040204" pitchFamily="50" charset="-128"/>
            </a:endParaRPr>
          </a:p>
        </p:txBody>
      </p:sp>
      <p:grpSp>
        <p:nvGrpSpPr>
          <p:cNvPr id="10" name="그룹 7">
            <a:extLst>
              <a:ext uri="{FF2B5EF4-FFF2-40B4-BE49-F238E27FC236}">
                <a16:creationId xmlns:a16="http://schemas.microsoft.com/office/drawing/2014/main" id="{6085EFBB-4ADC-464C-A2B0-67BB777A62E8}"/>
              </a:ext>
            </a:extLst>
          </p:cNvPr>
          <p:cNvGrpSpPr/>
          <p:nvPr/>
        </p:nvGrpSpPr>
        <p:grpSpPr>
          <a:xfrm>
            <a:off x="909865" y="1742887"/>
            <a:ext cx="5157560" cy="637040"/>
            <a:chOff x="909865" y="1742886"/>
            <a:chExt cx="3672408" cy="63704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57FCDF-5F84-449D-AEC1-7AFB6CB4FECE}"/>
                </a:ext>
              </a:extLst>
            </p:cNvPr>
            <p:cNvSpPr txBox="1"/>
            <p:nvPr/>
          </p:nvSpPr>
          <p:spPr>
            <a:xfrm>
              <a:off x="909865" y="1742886"/>
              <a:ext cx="36724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Visual Studio Code(</a:t>
              </a:r>
              <a:r>
                <a:rPr lang="ja-JP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テキストエディタ・開発環境</a:t>
              </a:r>
              <a:r>
                <a:rPr lang="en-US" altLang="ja-JP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)</a:t>
              </a:r>
              <a:r>
                <a:rPr lang="ja-JP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 </a:t>
              </a:r>
              <a:endParaRPr lang="ko-KR" altLang="en-US" sz="1600" b="1" dirty="0">
                <a:solidFill>
                  <a:schemeClr val="accent1"/>
                </a:solidFill>
                <a:latin typeface="メイリオ" panose="020B0604030504040204" pitchFamily="50" charset="-128"/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E9C522-E72E-4527-867F-7D938CC3688F}"/>
                </a:ext>
              </a:extLst>
            </p:cNvPr>
            <p:cNvSpPr txBox="1"/>
            <p:nvPr/>
          </p:nvSpPr>
          <p:spPr>
            <a:xfrm>
              <a:off x="909865" y="2102927"/>
              <a:ext cx="36724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endParaRPr>
            </a:p>
          </p:txBody>
        </p:sp>
      </p:grpSp>
      <p:sp>
        <p:nvSpPr>
          <p:cNvPr id="13" name="AutoShape 2" descr="Chrome is a fast, secure, free web browse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608" y="169512"/>
            <a:ext cx="845100" cy="852925"/>
          </a:xfrm>
          <a:prstGeom prst="rect">
            <a:avLst/>
          </a:prstGeom>
        </p:spPr>
      </p:pic>
      <p:sp>
        <p:nvSpPr>
          <p:cNvPr id="17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909865" y="2102928"/>
            <a:ext cx="5157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画面構成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sp>
        <p:nvSpPr>
          <p:cNvPr id="19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909865" y="2495151"/>
            <a:ext cx="47165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エディター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(C)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：コード編集エリア。複数タブで起動可能。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サイドバー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(B)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：フォルダ構造、ファイル、アウトラインなど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ステータスバー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(E) : 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プロジェクトに関する情報を表示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アクティビティバー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(A)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: 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他の機能へ移動（検索・バージョン管理・デバッグ・拡張機能）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パネル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(D) : 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いくつの機能の表示エリア。一番良く使うのは「ターミナル」である。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859" y="2102928"/>
            <a:ext cx="5767774" cy="377527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61984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Visual Studio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E3441B-1888-43A4-AF68-99EB703F7D1B}"/>
              </a:ext>
            </a:extLst>
          </p:cNvPr>
          <p:cNvSpPr/>
          <p:nvPr/>
        </p:nvSpPr>
        <p:spPr>
          <a:xfrm>
            <a:off x="909865" y="2629093"/>
            <a:ext cx="4572000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latin typeface="メイリオ" panose="020B0604030504040204" pitchFamily="50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6C4317-3B3B-4C18-993B-9A2B888D8034}"/>
              </a:ext>
            </a:extLst>
          </p:cNvPr>
          <p:cNvSpPr/>
          <p:nvPr/>
        </p:nvSpPr>
        <p:spPr>
          <a:xfrm>
            <a:off x="909865" y="3730191"/>
            <a:ext cx="4572000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latin typeface="メイリオ" panose="020B0604030504040204" pitchFamily="50" charset="-128"/>
            </a:endParaRPr>
          </a:p>
        </p:txBody>
      </p:sp>
      <p:grpSp>
        <p:nvGrpSpPr>
          <p:cNvPr id="10" name="그룹 7">
            <a:extLst>
              <a:ext uri="{FF2B5EF4-FFF2-40B4-BE49-F238E27FC236}">
                <a16:creationId xmlns:a16="http://schemas.microsoft.com/office/drawing/2014/main" id="{6085EFBB-4ADC-464C-A2B0-67BB777A62E8}"/>
              </a:ext>
            </a:extLst>
          </p:cNvPr>
          <p:cNvGrpSpPr/>
          <p:nvPr/>
        </p:nvGrpSpPr>
        <p:grpSpPr>
          <a:xfrm>
            <a:off x="909865" y="1742887"/>
            <a:ext cx="5157560" cy="637040"/>
            <a:chOff x="909865" y="1742886"/>
            <a:chExt cx="3672408" cy="63704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57FCDF-5F84-449D-AEC1-7AFB6CB4FECE}"/>
                </a:ext>
              </a:extLst>
            </p:cNvPr>
            <p:cNvSpPr txBox="1"/>
            <p:nvPr/>
          </p:nvSpPr>
          <p:spPr>
            <a:xfrm>
              <a:off x="909865" y="1742886"/>
              <a:ext cx="36724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Visual Studio Code(</a:t>
              </a:r>
              <a:r>
                <a:rPr lang="ja-JP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テキストエディタ・開発環境</a:t>
              </a:r>
              <a:r>
                <a:rPr lang="en-US" altLang="ja-JP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)</a:t>
              </a:r>
              <a:r>
                <a:rPr lang="ja-JP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 </a:t>
              </a:r>
              <a:endParaRPr lang="ko-KR" altLang="en-US" sz="1600" b="1" dirty="0">
                <a:solidFill>
                  <a:schemeClr val="accent1"/>
                </a:solidFill>
                <a:latin typeface="メイリオ" panose="020B0604030504040204" pitchFamily="50" charset="-128"/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E9C522-E72E-4527-867F-7D938CC3688F}"/>
                </a:ext>
              </a:extLst>
            </p:cNvPr>
            <p:cNvSpPr txBox="1"/>
            <p:nvPr/>
          </p:nvSpPr>
          <p:spPr>
            <a:xfrm>
              <a:off x="909865" y="2102927"/>
              <a:ext cx="36724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endParaRPr>
            </a:p>
          </p:txBody>
        </p:sp>
      </p:grpSp>
      <p:sp>
        <p:nvSpPr>
          <p:cNvPr id="13" name="AutoShape 2" descr="Chrome is a fast, secure, free web browse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608" y="169512"/>
            <a:ext cx="845100" cy="852925"/>
          </a:xfrm>
          <a:prstGeom prst="rect">
            <a:avLst/>
          </a:prstGeom>
        </p:spPr>
      </p:pic>
      <p:sp>
        <p:nvSpPr>
          <p:cNvPr id="17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909865" y="2102928"/>
            <a:ext cx="515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フォルダを開く：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File -&gt; Open Folder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新しいウィンド：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File -&gt; New Window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36"/>
          <a:stretch/>
        </p:blipFill>
        <p:spPr>
          <a:xfrm>
            <a:off x="9170003" y="1742887"/>
            <a:ext cx="2561967" cy="504291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809"/>
          <a:stretch/>
        </p:blipFill>
        <p:spPr>
          <a:xfrm>
            <a:off x="6376087" y="1742887"/>
            <a:ext cx="2534008" cy="5041296"/>
          </a:xfrm>
          <a:prstGeom prst="rect">
            <a:avLst/>
          </a:prstGeom>
        </p:spPr>
      </p:pic>
      <p:sp>
        <p:nvSpPr>
          <p:cNvPr id="15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6376087" y="1430926"/>
            <a:ext cx="1524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フォルダを開く</a:t>
            </a:r>
            <a:endParaRPr lang="en-US" altLang="ja-JP" sz="1200" dirty="0">
              <a:solidFill>
                <a:schemeClr val="bg2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9170003" y="1428805"/>
            <a:ext cx="1736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ウィンドウを開く</a:t>
            </a:r>
            <a:endParaRPr lang="en-US" altLang="ja-JP" sz="1200" dirty="0">
              <a:solidFill>
                <a:schemeClr val="bg2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sp>
        <p:nvSpPr>
          <p:cNvPr id="19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909865" y="2717577"/>
            <a:ext cx="44050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Web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開発のプロジェクトは基本、フォルダベースで行うため、「フォルダを開く」操作でプロジェクトを開く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複数のプロジェクトを起動したい場合：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628594" lvl="1" indent="-171450"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「新しいウィンドウ」で新しいウィンドウ起動する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628594" lvl="1" indent="-171450"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「フォルダを開く」操作で別プロジェクトを起動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5"/>
          <a:srcRect r="57094" b="43936"/>
          <a:stretch/>
        </p:blipFill>
        <p:spPr>
          <a:xfrm>
            <a:off x="1000712" y="4113562"/>
            <a:ext cx="3679691" cy="26118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1000712" y="3836563"/>
            <a:ext cx="2607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フォルダを開いた後</a:t>
            </a:r>
            <a:endParaRPr lang="en-US" altLang="ja-JP" sz="1200" dirty="0">
              <a:solidFill>
                <a:schemeClr val="bg2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1202724" y="4687330"/>
            <a:ext cx="996779" cy="1466336"/>
          </a:xfrm>
          <a:prstGeom prst="roundRect">
            <a:avLst>
              <a:gd name="adj" fmla="val 757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177583" y="6260485"/>
            <a:ext cx="21268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>
                <a:solidFill>
                  <a:schemeClr val="accent1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オープンしたフォルダのツリービュー</a:t>
            </a:r>
            <a:endParaRPr lang="en-US" altLang="ja-JP" sz="900" dirty="0">
              <a:solidFill>
                <a:schemeClr val="accent1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541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Visual Studio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E3441B-1888-43A4-AF68-99EB703F7D1B}"/>
              </a:ext>
            </a:extLst>
          </p:cNvPr>
          <p:cNvSpPr/>
          <p:nvPr/>
        </p:nvSpPr>
        <p:spPr>
          <a:xfrm>
            <a:off x="909865" y="2629093"/>
            <a:ext cx="4572000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latin typeface="メイリオ" panose="020B0604030504040204" pitchFamily="50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6C4317-3B3B-4C18-993B-9A2B888D8034}"/>
              </a:ext>
            </a:extLst>
          </p:cNvPr>
          <p:cNvSpPr/>
          <p:nvPr/>
        </p:nvSpPr>
        <p:spPr>
          <a:xfrm>
            <a:off x="909865" y="3581907"/>
            <a:ext cx="4572000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latin typeface="メイリオ" panose="020B0604030504040204" pitchFamily="50" charset="-128"/>
            </a:endParaRPr>
          </a:p>
        </p:txBody>
      </p:sp>
      <p:grpSp>
        <p:nvGrpSpPr>
          <p:cNvPr id="10" name="그룹 7">
            <a:extLst>
              <a:ext uri="{FF2B5EF4-FFF2-40B4-BE49-F238E27FC236}">
                <a16:creationId xmlns:a16="http://schemas.microsoft.com/office/drawing/2014/main" id="{6085EFBB-4ADC-464C-A2B0-67BB777A62E8}"/>
              </a:ext>
            </a:extLst>
          </p:cNvPr>
          <p:cNvGrpSpPr/>
          <p:nvPr/>
        </p:nvGrpSpPr>
        <p:grpSpPr>
          <a:xfrm>
            <a:off x="909865" y="1742887"/>
            <a:ext cx="5157560" cy="637040"/>
            <a:chOff x="909865" y="1742886"/>
            <a:chExt cx="3672408" cy="63704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57FCDF-5F84-449D-AEC1-7AFB6CB4FECE}"/>
                </a:ext>
              </a:extLst>
            </p:cNvPr>
            <p:cNvSpPr txBox="1"/>
            <p:nvPr/>
          </p:nvSpPr>
          <p:spPr>
            <a:xfrm>
              <a:off x="909865" y="1742886"/>
              <a:ext cx="36724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Visual Studio Code(</a:t>
              </a:r>
              <a:r>
                <a:rPr lang="ja-JP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テキストエディタ・開発環境</a:t>
              </a:r>
              <a:r>
                <a:rPr lang="en-US" altLang="ja-JP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)</a:t>
              </a:r>
              <a:r>
                <a:rPr lang="ja-JP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 </a:t>
              </a:r>
              <a:endParaRPr lang="ko-KR" altLang="en-US" sz="1600" b="1" dirty="0">
                <a:solidFill>
                  <a:schemeClr val="accent1"/>
                </a:solidFill>
                <a:latin typeface="メイリオ" panose="020B0604030504040204" pitchFamily="50" charset="-128"/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E9C522-E72E-4527-867F-7D938CC3688F}"/>
                </a:ext>
              </a:extLst>
            </p:cNvPr>
            <p:cNvSpPr txBox="1"/>
            <p:nvPr/>
          </p:nvSpPr>
          <p:spPr>
            <a:xfrm>
              <a:off x="909865" y="2102927"/>
              <a:ext cx="36724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endParaRPr>
            </a:p>
          </p:txBody>
        </p:sp>
      </p:grpSp>
      <p:sp>
        <p:nvSpPr>
          <p:cNvPr id="13" name="AutoShape 2" descr="Chrome is a fast, secure, free web browse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608" y="169512"/>
            <a:ext cx="845100" cy="852925"/>
          </a:xfrm>
          <a:prstGeom prst="rect">
            <a:avLst/>
          </a:prstGeom>
        </p:spPr>
      </p:pic>
      <p:sp>
        <p:nvSpPr>
          <p:cNvPr id="17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909865" y="2102928"/>
            <a:ext cx="515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新しいファイル：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New 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新しいフォルダ：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New Folder</a:t>
            </a:r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1025933" y="3761303"/>
            <a:ext cx="2581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1. </a:t>
            </a:r>
            <a:r>
              <a:rPr lang="ja-JP" altLang="en-US" sz="12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操作の対象フォルダをクリック</a:t>
            </a:r>
            <a:endParaRPr lang="en-US" altLang="ja-JP" sz="1200" dirty="0">
              <a:solidFill>
                <a:schemeClr val="bg2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sp>
        <p:nvSpPr>
          <p:cNvPr id="19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909865" y="2717577"/>
            <a:ext cx="44050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Visual Studio Code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内ではフォルダとファイルの追加が簡単にできる。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サポートされる拡張子のファイルの場合、文法のハイライトが効く。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33" y="4038302"/>
            <a:ext cx="3127190" cy="2518244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139" y="1366610"/>
            <a:ext cx="2560160" cy="3011356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694" y="1394994"/>
            <a:ext cx="2433370" cy="3011356"/>
          </a:xfrm>
          <a:prstGeom prst="rect">
            <a:avLst/>
          </a:prstGeom>
        </p:spPr>
      </p:pic>
      <p:sp>
        <p:nvSpPr>
          <p:cNvPr id="26" name="正方形/長方形 25"/>
          <p:cNvSpPr/>
          <p:nvPr/>
        </p:nvSpPr>
        <p:spPr>
          <a:xfrm>
            <a:off x="2316759" y="4629461"/>
            <a:ext cx="917035" cy="2388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noFill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248782" y="4898369"/>
            <a:ext cx="14542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フォルダの操作ボタン群</a:t>
            </a:r>
          </a:p>
        </p:txBody>
      </p:sp>
      <p:sp>
        <p:nvSpPr>
          <p:cNvPr id="28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6110127" y="1114854"/>
            <a:ext cx="2911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2. </a:t>
            </a:r>
            <a:r>
              <a:rPr lang="ja-JP" altLang="en-US" sz="12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新しいフォルダ：フォルダ名を入力</a:t>
            </a:r>
            <a:endParaRPr lang="en-US" altLang="ja-JP" sz="1200" dirty="0">
              <a:solidFill>
                <a:schemeClr val="bg2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sp>
        <p:nvSpPr>
          <p:cNvPr id="29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9145957" y="1105680"/>
            <a:ext cx="2911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3. </a:t>
            </a:r>
            <a:r>
              <a:rPr lang="ja-JP" altLang="en-US" sz="12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新しいファイル：ファイル名を入力</a:t>
            </a:r>
            <a:endParaRPr lang="en-US" altLang="ja-JP" sz="1200" dirty="0">
              <a:solidFill>
                <a:schemeClr val="bg2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6633932" y="2415096"/>
            <a:ext cx="1462572" cy="36929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noFill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527888" y="2784389"/>
            <a:ext cx="17123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common</a:t>
            </a:r>
            <a:r>
              <a:rPr kumimoji="1" lang="ja-JP" altLang="en-US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フォルダが作られる</a:t>
            </a:r>
          </a:p>
        </p:txBody>
      </p:sp>
      <p:sp>
        <p:nvSpPr>
          <p:cNvPr id="32" name="正方形/長方形 31"/>
          <p:cNvSpPr/>
          <p:nvPr/>
        </p:nvSpPr>
        <p:spPr>
          <a:xfrm>
            <a:off x="9712642" y="2376753"/>
            <a:ext cx="1350774" cy="481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noFill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629434" y="2865444"/>
            <a:ext cx="17011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index.js</a:t>
            </a:r>
            <a:r>
              <a:rPr kumimoji="1" lang="ja-JP" altLang="en-US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ファイルが作られる</a:t>
            </a:r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4699" y="4865898"/>
            <a:ext cx="3546378" cy="11093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6" name="図 35"/>
          <p:cNvPicPr>
            <a:picLocks noChangeAspect="1"/>
          </p:cNvPicPr>
          <p:nvPr/>
        </p:nvPicPr>
        <p:blipFill rotWithShape="1">
          <a:blip r:embed="rId7"/>
          <a:srcRect t="41142" b="-6941"/>
          <a:stretch/>
        </p:blipFill>
        <p:spPr>
          <a:xfrm>
            <a:off x="6740365" y="6368155"/>
            <a:ext cx="5076825" cy="257863"/>
          </a:xfrm>
          <a:prstGeom prst="rect">
            <a:avLst/>
          </a:prstGeom>
        </p:spPr>
      </p:pic>
      <p:sp>
        <p:nvSpPr>
          <p:cNvPr id="37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4674518" y="4659433"/>
            <a:ext cx="4131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※</a:t>
            </a:r>
            <a:r>
              <a:rPr lang="ja-JP" altLang="en-US" sz="10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認識できる拡張子のファイルであれば、文法へのサポートが効く</a:t>
            </a:r>
            <a:endParaRPr lang="en-US" altLang="ja-JP" sz="1000" dirty="0">
              <a:solidFill>
                <a:schemeClr val="bg2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sp>
        <p:nvSpPr>
          <p:cNvPr id="38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6633932" y="6159690"/>
            <a:ext cx="4131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※</a:t>
            </a:r>
            <a:r>
              <a:rPr lang="ja-JP" altLang="en-US" sz="10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現在のカーソル位置、文字コード、プログラミング言語などを表示</a:t>
            </a:r>
            <a:endParaRPr lang="en-US" altLang="ja-JP" sz="1000" dirty="0">
              <a:solidFill>
                <a:schemeClr val="bg2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126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Visual Studio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E3441B-1888-43A4-AF68-99EB703F7D1B}"/>
              </a:ext>
            </a:extLst>
          </p:cNvPr>
          <p:cNvSpPr/>
          <p:nvPr/>
        </p:nvSpPr>
        <p:spPr>
          <a:xfrm>
            <a:off x="909865" y="2629093"/>
            <a:ext cx="4572000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latin typeface="メイリオ" panose="020B0604030504040204" pitchFamily="50" charset="-128"/>
            </a:endParaRPr>
          </a:p>
        </p:txBody>
      </p:sp>
      <p:grpSp>
        <p:nvGrpSpPr>
          <p:cNvPr id="10" name="그룹 7">
            <a:extLst>
              <a:ext uri="{FF2B5EF4-FFF2-40B4-BE49-F238E27FC236}">
                <a16:creationId xmlns:a16="http://schemas.microsoft.com/office/drawing/2014/main" id="{6085EFBB-4ADC-464C-A2B0-67BB777A62E8}"/>
              </a:ext>
            </a:extLst>
          </p:cNvPr>
          <p:cNvGrpSpPr/>
          <p:nvPr/>
        </p:nvGrpSpPr>
        <p:grpSpPr>
          <a:xfrm>
            <a:off x="909865" y="1742887"/>
            <a:ext cx="5157560" cy="637040"/>
            <a:chOff x="909865" y="1742886"/>
            <a:chExt cx="3672408" cy="63704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57FCDF-5F84-449D-AEC1-7AFB6CB4FECE}"/>
                </a:ext>
              </a:extLst>
            </p:cNvPr>
            <p:cNvSpPr txBox="1"/>
            <p:nvPr/>
          </p:nvSpPr>
          <p:spPr>
            <a:xfrm>
              <a:off x="909865" y="1742886"/>
              <a:ext cx="36724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Visual Studio Code(</a:t>
              </a:r>
              <a:r>
                <a:rPr lang="ja-JP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テキストエディタ・開発環境</a:t>
              </a:r>
              <a:r>
                <a:rPr lang="en-US" altLang="ja-JP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)</a:t>
              </a:r>
              <a:r>
                <a:rPr lang="ja-JP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 </a:t>
              </a:r>
              <a:endParaRPr lang="ko-KR" altLang="en-US" sz="1600" b="1" dirty="0">
                <a:solidFill>
                  <a:schemeClr val="accent1"/>
                </a:solidFill>
                <a:latin typeface="メイリオ" panose="020B0604030504040204" pitchFamily="50" charset="-128"/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E9C522-E72E-4527-867F-7D938CC3688F}"/>
                </a:ext>
              </a:extLst>
            </p:cNvPr>
            <p:cNvSpPr txBox="1"/>
            <p:nvPr/>
          </p:nvSpPr>
          <p:spPr>
            <a:xfrm>
              <a:off x="909865" y="2102927"/>
              <a:ext cx="36724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endParaRPr>
            </a:p>
          </p:txBody>
        </p:sp>
      </p:grpSp>
      <p:sp>
        <p:nvSpPr>
          <p:cNvPr id="13" name="AutoShape 2" descr="Chrome is a fast, secure, free web browse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608" y="169512"/>
            <a:ext cx="845100" cy="852925"/>
          </a:xfrm>
          <a:prstGeom prst="rect">
            <a:avLst/>
          </a:prstGeom>
        </p:spPr>
      </p:pic>
      <p:sp>
        <p:nvSpPr>
          <p:cNvPr id="17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909865" y="2102928"/>
            <a:ext cx="515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ターミナル：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View -&gt; Terminal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ターミナル：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Terminal -&gt; New Terminal </a:t>
            </a:r>
          </a:p>
        </p:txBody>
      </p:sp>
      <p:sp>
        <p:nvSpPr>
          <p:cNvPr id="19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909865" y="2717577"/>
            <a:ext cx="4733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ターミナルから、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Visual Studio Code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内のソースコードに対してコマンドを実行することができる。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コマンド例：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628594" lvl="1" indent="-171450"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サーバ起動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(e.g. </a:t>
            </a:r>
            <a:r>
              <a:rPr lang="en-US" altLang="ja-JP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npm</a:t>
            </a:r>
            <a:r>
              <a:rPr lang="en-US" altLang="ja-JP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 start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 / </a:t>
            </a:r>
            <a:r>
              <a:rPr lang="en-US" altLang="ja-JP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python –m </a:t>
            </a:r>
            <a:r>
              <a:rPr lang="en-US" altLang="ja-JP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http.server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)</a:t>
            </a:r>
          </a:p>
          <a:p>
            <a:pPr marL="628594" lvl="1" indent="-171450"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テスト実行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(e.g. </a:t>
            </a:r>
            <a:r>
              <a:rPr lang="en-US" altLang="ja-JP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npm</a:t>
            </a:r>
            <a:r>
              <a:rPr lang="en-US" altLang="ja-JP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 run test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)</a:t>
            </a:r>
          </a:p>
          <a:p>
            <a:pPr marL="628594" lvl="1" indent="-171450"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タスク実行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(e.g. </a:t>
            </a:r>
            <a:r>
              <a:rPr lang="en-US" altLang="ja-JP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batch.bat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)</a:t>
            </a:r>
          </a:p>
        </p:txBody>
      </p:sp>
      <p:sp>
        <p:nvSpPr>
          <p:cNvPr id="28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5922751" y="1718637"/>
            <a:ext cx="25790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ターミナル： </a:t>
            </a:r>
            <a:r>
              <a:rPr lang="en-US" altLang="ja-JP" sz="11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View -&gt; Terminal</a:t>
            </a:r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id="{426C4317-3B3B-4C18-993B-9A2B888D8034}"/>
              </a:ext>
            </a:extLst>
          </p:cNvPr>
          <p:cNvSpPr/>
          <p:nvPr/>
        </p:nvSpPr>
        <p:spPr>
          <a:xfrm>
            <a:off x="909865" y="3919665"/>
            <a:ext cx="4572000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latin typeface="メイリオ" panose="020B0604030504040204" pitchFamily="50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615" y="1977229"/>
            <a:ext cx="2303389" cy="266355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0286" y="1977229"/>
            <a:ext cx="3321769" cy="2038578"/>
          </a:xfrm>
          <a:prstGeom prst="rect">
            <a:avLst/>
          </a:prstGeom>
        </p:spPr>
      </p:pic>
      <p:sp>
        <p:nvSpPr>
          <p:cNvPr id="39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8785737" y="1715619"/>
            <a:ext cx="32263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ターミナル： </a:t>
            </a:r>
            <a:r>
              <a:rPr lang="en-US" altLang="ja-JP" sz="11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Terminal -&gt; New  Terminal</a:t>
            </a:r>
          </a:p>
        </p:txBody>
      </p:sp>
      <p:sp>
        <p:nvSpPr>
          <p:cNvPr id="40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323529" y="4793767"/>
            <a:ext cx="2006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※</a:t>
            </a:r>
            <a:r>
              <a:rPr lang="ja-JP" altLang="en-US" sz="10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コマンドを実行できる</a:t>
            </a:r>
            <a:endParaRPr lang="en-US" altLang="ja-JP" sz="1000" dirty="0">
              <a:solidFill>
                <a:schemeClr val="bg2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431" y="5058885"/>
            <a:ext cx="4115315" cy="14029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0417" y="5389163"/>
            <a:ext cx="4015509" cy="805506"/>
          </a:xfrm>
          <a:prstGeom prst="rect">
            <a:avLst/>
          </a:prstGeom>
        </p:spPr>
      </p:pic>
      <p:sp>
        <p:nvSpPr>
          <p:cNvPr id="18" name="右矢印 17"/>
          <p:cNvSpPr/>
          <p:nvPr/>
        </p:nvSpPr>
        <p:spPr>
          <a:xfrm>
            <a:off x="4640413" y="5640910"/>
            <a:ext cx="304800" cy="2388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4990262" y="5069039"/>
            <a:ext cx="2006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※</a:t>
            </a:r>
            <a:r>
              <a:rPr lang="ja-JP" altLang="en-US" sz="10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サーバの起動</a:t>
            </a:r>
            <a:endParaRPr lang="en-US" altLang="ja-JP" sz="1000" dirty="0">
              <a:solidFill>
                <a:schemeClr val="bg2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99516" y="5039988"/>
            <a:ext cx="2812539" cy="14971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2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9134634" y="4777290"/>
            <a:ext cx="2006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※</a:t>
            </a:r>
            <a:r>
              <a:rPr lang="ja-JP" altLang="en-US" sz="10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ブラウザからアクセス</a:t>
            </a:r>
            <a:endParaRPr lang="en-US" altLang="ja-JP" sz="1000" dirty="0">
              <a:solidFill>
                <a:schemeClr val="bg2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177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0" y="2650537"/>
            <a:ext cx="12192000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F21A8-A2DC-448E-8003-AFE4C77CBA6F}"/>
              </a:ext>
            </a:extLst>
          </p:cNvPr>
          <p:cNvSpPr txBox="1"/>
          <p:nvPr/>
        </p:nvSpPr>
        <p:spPr>
          <a:xfrm>
            <a:off x="0" y="3512555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 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D50BE5F-66E1-4E8D-ADB5-EB475C7F2D4D}"/>
              </a:ext>
            </a:extLst>
          </p:cNvPr>
          <p:cNvGrpSpPr/>
          <p:nvPr/>
        </p:nvGrpSpPr>
        <p:grpSpPr>
          <a:xfrm>
            <a:off x="2229738" y="716481"/>
            <a:ext cx="7803176" cy="4876117"/>
            <a:chOff x="2229738" y="716481"/>
            <a:chExt cx="7803176" cy="4876117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8A5672-B625-4236-8666-6B2C8697FD9C}"/>
                </a:ext>
              </a:extLst>
            </p:cNvPr>
            <p:cNvSpPr/>
            <p:nvPr/>
          </p:nvSpPr>
          <p:spPr>
            <a:xfrm rot="10800000">
              <a:off x="3609975" y="3756839"/>
              <a:ext cx="4972050" cy="1445239"/>
            </a:xfrm>
            <a:custGeom>
              <a:avLst/>
              <a:gdLst>
                <a:gd name="connsiteX0" fmla="*/ 0 w 4972050"/>
                <a:gd name="connsiteY0" fmla="*/ 0 h 1445239"/>
                <a:gd name="connsiteX1" fmla="*/ 4972050 w 4972050"/>
                <a:gd name="connsiteY1" fmla="*/ 0 h 1445239"/>
                <a:gd name="connsiteX2" fmla="*/ 4972050 w 4972050"/>
                <a:gd name="connsiteY2" fmla="*/ 1445239 h 1445239"/>
                <a:gd name="connsiteX3" fmla="*/ 4846713 w 4972050"/>
                <a:gd name="connsiteY3" fmla="*/ 1445239 h 1445239"/>
                <a:gd name="connsiteX4" fmla="*/ 4846713 w 4972050"/>
                <a:gd name="connsiteY4" fmla="*/ 125337 h 1445239"/>
                <a:gd name="connsiteX5" fmla="*/ 125337 w 4972050"/>
                <a:gd name="connsiteY5" fmla="*/ 125337 h 1445239"/>
                <a:gd name="connsiteX6" fmla="*/ 125337 w 4972050"/>
                <a:gd name="connsiteY6" fmla="*/ 1445239 h 1445239"/>
                <a:gd name="connsiteX7" fmla="*/ 0 w 4972050"/>
                <a:gd name="connsiteY7" fmla="*/ 1445239 h 144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72050" h="1445239">
                  <a:moveTo>
                    <a:pt x="0" y="0"/>
                  </a:moveTo>
                  <a:lnTo>
                    <a:pt x="4972050" y="0"/>
                  </a:lnTo>
                  <a:lnTo>
                    <a:pt x="4972050" y="1445239"/>
                  </a:lnTo>
                  <a:lnTo>
                    <a:pt x="4846713" y="1445239"/>
                  </a:lnTo>
                  <a:lnTo>
                    <a:pt x="4846713" y="125337"/>
                  </a:lnTo>
                  <a:lnTo>
                    <a:pt x="125337" y="125337"/>
                  </a:lnTo>
                  <a:lnTo>
                    <a:pt x="125337" y="1445239"/>
                  </a:lnTo>
                  <a:lnTo>
                    <a:pt x="0" y="14452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A1E921E-2438-45A2-AA41-C1A40356A72B}"/>
                </a:ext>
              </a:extLst>
            </p:cNvPr>
            <p:cNvGrpSpPr/>
            <p:nvPr/>
          </p:nvGrpSpPr>
          <p:grpSpPr>
            <a:xfrm>
              <a:off x="2229738" y="716481"/>
              <a:ext cx="7803176" cy="4876117"/>
              <a:chOff x="2229738" y="716481"/>
              <a:chExt cx="7803176" cy="4876117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797B5F1E-CB20-4033-9037-143A9CFF317F}"/>
                  </a:ext>
                </a:extLst>
              </p:cNvPr>
              <p:cNvSpPr/>
              <p:nvPr/>
            </p:nvSpPr>
            <p:spPr>
              <a:xfrm>
                <a:off x="3609975" y="1232742"/>
                <a:ext cx="4972050" cy="1445239"/>
              </a:xfrm>
              <a:custGeom>
                <a:avLst/>
                <a:gdLst>
                  <a:gd name="connsiteX0" fmla="*/ 0 w 4972050"/>
                  <a:gd name="connsiteY0" fmla="*/ 0 h 1445239"/>
                  <a:gd name="connsiteX1" fmla="*/ 4972050 w 4972050"/>
                  <a:gd name="connsiteY1" fmla="*/ 0 h 1445239"/>
                  <a:gd name="connsiteX2" fmla="*/ 4972050 w 4972050"/>
                  <a:gd name="connsiteY2" fmla="*/ 1445239 h 1445239"/>
                  <a:gd name="connsiteX3" fmla="*/ 4846713 w 4972050"/>
                  <a:gd name="connsiteY3" fmla="*/ 1445239 h 1445239"/>
                  <a:gd name="connsiteX4" fmla="*/ 4846713 w 4972050"/>
                  <a:gd name="connsiteY4" fmla="*/ 125337 h 1445239"/>
                  <a:gd name="connsiteX5" fmla="*/ 125337 w 4972050"/>
                  <a:gd name="connsiteY5" fmla="*/ 125337 h 1445239"/>
                  <a:gd name="connsiteX6" fmla="*/ 125337 w 4972050"/>
                  <a:gd name="connsiteY6" fmla="*/ 1445239 h 1445239"/>
                  <a:gd name="connsiteX7" fmla="*/ 0 w 4972050"/>
                  <a:gd name="connsiteY7" fmla="*/ 1445239 h 144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72050" h="1445239">
                    <a:moveTo>
                      <a:pt x="0" y="0"/>
                    </a:moveTo>
                    <a:lnTo>
                      <a:pt x="4972050" y="0"/>
                    </a:lnTo>
                    <a:lnTo>
                      <a:pt x="4972050" y="1445239"/>
                    </a:lnTo>
                    <a:lnTo>
                      <a:pt x="4846713" y="1445239"/>
                    </a:lnTo>
                    <a:lnTo>
                      <a:pt x="4846713" y="125337"/>
                    </a:lnTo>
                    <a:lnTo>
                      <a:pt x="125337" y="125337"/>
                    </a:lnTo>
                    <a:lnTo>
                      <a:pt x="125337" y="1445239"/>
                    </a:lnTo>
                    <a:lnTo>
                      <a:pt x="0" y="144523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5ACAC44-0CA4-4D15-AE76-405C924BA3E4}"/>
                  </a:ext>
                </a:extLst>
              </p:cNvPr>
              <p:cNvSpPr/>
              <p:nvPr/>
            </p:nvSpPr>
            <p:spPr>
              <a:xfrm rot="2735247">
                <a:off x="8529637" y="490381"/>
                <a:ext cx="104775" cy="14452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DF41FE1-6DDF-420A-9003-47CAF9ED3A91}"/>
                  </a:ext>
                </a:extLst>
              </p:cNvPr>
              <p:cNvSpPr/>
              <p:nvPr/>
            </p:nvSpPr>
            <p:spPr>
              <a:xfrm rot="2735247">
                <a:off x="3452813" y="4544899"/>
                <a:ext cx="104775" cy="14452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27F7607-67B0-483B-ACA2-AABF6AE10F5A}"/>
                  </a:ext>
                </a:extLst>
              </p:cNvPr>
              <p:cNvSpPr/>
              <p:nvPr/>
            </p:nvSpPr>
            <p:spPr>
              <a:xfrm rot="2735247">
                <a:off x="9257907" y="46249"/>
                <a:ext cx="104775" cy="144523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EC737F8-5AC4-42D6-95C7-D0925369CE05}"/>
                  </a:ext>
                </a:extLst>
              </p:cNvPr>
              <p:cNvSpPr/>
              <p:nvPr/>
            </p:nvSpPr>
            <p:spPr>
              <a:xfrm rot="2735247">
                <a:off x="2899970" y="4817591"/>
                <a:ext cx="104775" cy="144523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bstract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D155"/>
      </a:accent1>
      <a:accent2>
        <a:srgbClr val="568AD3"/>
      </a:accent2>
      <a:accent3>
        <a:srgbClr val="FFFFFF"/>
      </a:accent3>
      <a:accent4>
        <a:srgbClr val="79D155"/>
      </a:accent4>
      <a:accent5>
        <a:srgbClr val="568AD3"/>
      </a:accent5>
      <a:accent6>
        <a:srgbClr val="FFFFFF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BSTRACT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D155"/>
      </a:accent1>
      <a:accent2>
        <a:srgbClr val="A5A5A5"/>
      </a:accent2>
      <a:accent3>
        <a:srgbClr val="595959"/>
      </a:accent3>
      <a:accent4>
        <a:srgbClr val="568AD3"/>
      </a:accent4>
      <a:accent5>
        <a:srgbClr val="A5A5A5"/>
      </a:accent5>
      <a:accent6>
        <a:srgbClr val="595959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bstract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D155"/>
      </a:accent1>
      <a:accent2>
        <a:srgbClr val="568AD3"/>
      </a:accent2>
      <a:accent3>
        <a:srgbClr val="FFFFFF"/>
      </a:accent3>
      <a:accent4>
        <a:srgbClr val="79D155"/>
      </a:accent4>
      <a:accent5>
        <a:srgbClr val="568AD3"/>
      </a:accent5>
      <a:accent6>
        <a:srgbClr val="FFFFFF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568</Words>
  <Application>Microsoft Office PowerPoint</Application>
  <PresentationFormat>ワイド画面</PresentationFormat>
  <Paragraphs>72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メイリオ</vt:lpstr>
      <vt:lpstr>Arial</vt:lpstr>
      <vt:lpstr>Calibri</vt:lpstr>
      <vt:lpstr>Cover and End Slide Master</vt:lpstr>
      <vt:lpstr>Contents Slide Master</vt:lpstr>
      <vt:lpstr>Section Break Slide Master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柏青 楊</cp:lastModifiedBy>
  <cp:revision>137</cp:revision>
  <dcterms:created xsi:type="dcterms:W3CDTF">2018-04-24T17:14:44Z</dcterms:created>
  <dcterms:modified xsi:type="dcterms:W3CDTF">2019-09-15T12:25:45Z</dcterms:modified>
</cp:coreProperties>
</file>