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大標題與副標題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線條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大標題文字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大標題文字</a:t>
            </a:r>
          </a:p>
        </p:txBody>
      </p:sp>
      <p:sp>
        <p:nvSpPr>
          <p:cNvPr id="14" name="內文層級一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5" name="幻燈片編號"/>
          <p:cNvSpPr txBox="1"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項目符號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字"/>
          <p:cNvSpPr txBox="1"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文字</a:t>
            </a:r>
          </a:p>
        </p:txBody>
      </p:sp>
      <p:sp>
        <p:nvSpPr>
          <p:cNvPr id="103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 - 一頁三張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影像"/>
          <p:cNvSpPr/>
          <p:nvPr>
            <p:ph type="pic" sz="half" idx="13"/>
          </p:nvPr>
        </p:nvSpPr>
        <p:spPr>
          <a:xfrm>
            <a:off x="5463161" y="-90805"/>
            <a:ext cx="8585201" cy="50438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影像"/>
          <p:cNvSpPr/>
          <p:nvPr>
            <p:ph type="pic" sz="half" idx="14"/>
          </p:nvPr>
        </p:nvSpPr>
        <p:spPr>
          <a:xfrm>
            <a:off x="5918717" y="4660900"/>
            <a:ext cx="7669766" cy="5219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影像"/>
          <p:cNvSpPr/>
          <p:nvPr>
            <p:ph type="pic" idx="15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名言語錄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說明框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122" name="在此輸入名言語錄。"/>
          <p:cNvSpPr txBox="1"/>
          <p:nvPr>
            <p:ph type="body" sz="quarter" idx="13"/>
          </p:nvPr>
        </p:nvSpPr>
        <p:spPr>
          <a:xfrm>
            <a:off x="889000" y="2908300"/>
            <a:ext cx="11226800" cy="177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在此輸入名言語錄。</a:t>
            </a:r>
          </a:p>
        </p:txBody>
      </p:sp>
      <p:sp>
        <p:nvSpPr>
          <p:cNvPr id="123" name="王大明"/>
          <p:cNvSpPr txBox="1"/>
          <p:nvPr>
            <p:ph type="body" sz="quarter" idx="14"/>
          </p:nvPr>
        </p:nvSpPr>
        <p:spPr>
          <a:xfrm>
            <a:off x="406400" y="7789333"/>
            <a:ext cx="12192000" cy="11684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王大明</a:t>
            </a:r>
          </a:p>
        </p:txBody>
      </p:sp>
      <p:sp>
        <p:nvSpPr>
          <p:cNvPr id="124" name="文字"/>
          <p:cNvSpPr txBox="1"/>
          <p:nvPr>
            <p:ph type="body" sz="quarter" idx="15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文字</a:t>
            </a:r>
          </a:p>
        </p:txBody>
      </p:sp>
      <p:sp>
        <p:nvSpPr>
          <p:cNvPr id="12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引言替用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在此輸入名言語錄。"/>
          <p:cNvSpPr txBox="1"/>
          <p:nvPr>
            <p:ph type="body" sz="quarter" idx="13"/>
          </p:nvPr>
        </p:nvSpPr>
        <p:spPr>
          <a:xfrm>
            <a:off x="5892800" y="2641600"/>
            <a:ext cx="6705600" cy="31191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在此輸入名言語錄。</a:t>
            </a:r>
          </a:p>
        </p:txBody>
      </p:sp>
      <p:sp>
        <p:nvSpPr>
          <p:cNvPr id="133" name="影像"/>
          <p:cNvSpPr/>
          <p:nvPr>
            <p:ph type="pic" idx="14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王大明"/>
          <p:cNvSpPr txBox="1"/>
          <p:nvPr>
            <p:ph type="body" sz="quarter" idx="15"/>
          </p:nvPr>
        </p:nvSpPr>
        <p:spPr>
          <a:xfrm>
            <a:off x="5892800" y="7636933"/>
            <a:ext cx="6705600" cy="11684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b="1" sz="6000">
                <a:solidFill>
                  <a:srgbClr val="232323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王大明</a:t>
            </a:r>
          </a:p>
        </p:txBody>
      </p:sp>
      <p:sp>
        <p:nvSpPr>
          <p:cNvPr id="13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影像"/>
          <p:cNvSpPr/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替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 - 水平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影像"/>
          <p:cNvSpPr/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線條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大標題文字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大標題文字</a:t>
            </a:r>
          </a:p>
        </p:txBody>
      </p:sp>
      <p:sp>
        <p:nvSpPr>
          <p:cNvPr id="25" name="內文層級一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" name="幻燈片編號"/>
          <p:cNvSpPr txBox="1"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大標題與副標題替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線條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大標題文字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大標題文字</a:t>
            </a:r>
          </a:p>
        </p:txBody>
      </p:sp>
      <p:sp>
        <p:nvSpPr>
          <p:cNvPr id="35" name="內文層級一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6" name="幻燈片編號"/>
          <p:cNvSpPr txBox="1"/>
          <p:nvPr>
            <p:ph type="sldNum" sz="quarter" idx="2"/>
          </p:nvPr>
        </p:nvSpPr>
        <p:spPr>
          <a:xfrm>
            <a:off x="12149656" y="4191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大標題 - 中央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大標題文字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大標題文字</a:t>
            </a:r>
          </a:p>
        </p:txBody>
      </p:sp>
      <p:sp>
        <p:nvSpPr>
          <p:cNvPr id="44" name="幻燈片編號"/>
          <p:cNvSpPr txBox="1"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 - 直式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線條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影像"/>
          <p:cNvSpPr/>
          <p:nvPr>
            <p:ph type="pic" idx="13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大標題文字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大標題文字</a:t>
            </a:r>
          </a:p>
        </p:txBody>
      </p:sp>
      <p:sp>
        <p:nvSpPr>
          <p:cNvPr id="54" name="內文層級一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5" name="幻燈片編號"/>
          <p:cNvSpPr txBox="1"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字"/>
          <p:cNvSpPr txBox="1"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文字</a:t>
            </a:r>
          </a:p>
        </p:txBody>
      </p:sp>
      <p:sp>
        <p:nvSpPr>
          <p:cNvPr id="63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與項目符號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字"/>
          <p:cNvSpPr txBox="1"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文字</a:t>
            </a:r>
          </a:p>
        </p:txBody>
      </p:sp>
      <p:sp>
        <p:nvSpPr>
          <p:cNvPr id="72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3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與項目符號替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字"/>
          <p:cNvSpPr txBox="1"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文字</a:t>
            </a:r>
          </a:p>
        </p:txBody>
      </p:sp>
      <p:sp>
        <p:nvSpPr>
          <p:cNvPr id="82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83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、項目符號與照片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字"/>
          <p:cNvSpPr txBox="1"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文字</a:t>
            </a:r>
          </a:p>
        </p:txBody>
      </p:sp>
      <p:sp>
        <p:nvSpPr>
          <p:cNvPr id="92" name="影像"/>
          <p:cNvSpPr/>
          <p:nvPr>
            <p:ph type="pic" idx="14"/>
          </p:nvPr>
        </p:nvSpPr>
        <p:spPr>
          <a:xfrm>
            <a:off x="6665377" y="1219200"/>
            <a:ext cx="7445457" cy="8216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大標題文字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94" name="內文層級一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線條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大標題文字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4" name="內文層級一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" name="幻燈片編號"/>
          <p:cNvSpPr txBox="1"/>
          <p:nvPr>
            <p:ph type="sldNum" sz="quarter" idx="2"/>
          </p:nvPr>
        </p:nvSpPr>
        <p:spPr>
          <a:xfrm>
            <a:off x="12174418" y="4318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hyperlink" Target="http://w3schools.com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hyperlink" Target="http://w3schools.com" TargetMode="Externa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Website…"/>
          <p:cNvSpPr txBox="1"/>
          <p:nvPr>
            <p:ph type="ctrTitle"/>
          </p:nvPr>
        </p:nvSpPr>
        <p:spPr>
          <a:xfrm>
            <a:off x="5451971" y="6426200"/>
            <a:ext cx="7146429" cy="2705100"/>
          </a:xfrm>
          <a:prstGeom prst="rect">
            <a:avLst/>
          </a:prstGeom>
        </p:spPr>
        <p:txBody>
          <a:bodyPr/>
          <a:lstStyle/>
          <a:p>
            <a:pPr defTabSz="338835">
              <a:defRPr sz="9860"/>
            </a:pPr>
            <a:r>
              <a:t>Website </a:t>
            </a:r>
          </a:p>
          <a:p>
            <a:pPr defTabSz="338835">
              <a:defRPr sz="9860"/>
            </a:pPr>
            <a:r>
              <a:t>Develop</a:t>
            </a:r>
          </a:p>
        </p:txBody>
      </p:sp>
      <p:sp>
        <p:nvSpPr>
          <p:cNvPr id="167" name="Introduction of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 of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模仿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ctr" defTabSz="502412">
              <a:defRPr sz="14620"/>
            </a:lvl1pPr>
          </a:lstStyle>
          <a:p>
            <a:pPr/>
            <a:r>
              <a:t>模仿</a:t>
            </a:r>
          </a:p>
        </p:txBody>
      </p:sp>
      <p:sp>
        <p:nvSpPr>
          <p:cNvPr id="200" name="寫程式最重要的是什麼？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寫程式最重要的是什麼？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文字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文字</a:t>
            </a:r>
          </a:p>
        </p:txBody>
      </p:sp>
      <p:sp>
        <p:nvSpPr>
          <p:cNvPr id="203" name="模仿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模仿</a:t>
            </a:r>
          </a:p>
        </p:txBody>
      </p:sp>
      <p:sp>
        <p:nvSpPr>
          <p:cNvPr id="204" name="登入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登入</a:t>
            </a:r>
          </a:p>
        </p:txBody>
      </p:sp>
      <p:pic>
        <p:nvPicPr>
          <p:cNvPr id="205" name="影像" descr="影像"/>
          <p:cNvPicPr>
            <a:picLocks noChangeAspect="1"/>
          </p:cNvPicPr>
          <p:nvPr/>
        </p:nvPicPr>
        <p:blipFill>
          <a:blip r:embed="rId2">
            <a:extLst/>
          </a:blip>
          <a:srcRect l="47431" t="0" r="0" b="0"/>
          <a:stretch>
            <a:fillRect/>
          </a:stretch>
        </p:blipFill>
        <p:spPr>
          <a:xfrm>
            <a:off x="1040407" y="3606800"/>
            <a:ext cx="5019065" cy="43815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影像" descr="影像"/>
          <p:cNvPicPr>
            <a:picLocks noChangeAspect="1"/>
          </p:cNvPicPr>
          <p:nvPr/>
        </p:nvPicPr>
        <p:blipFill>
          <a:blip r:embed="rId2">
            <a:extLst/>
          </a:blip>
          <a:srcRect l="0" t="0" r="51807" b="0"/>
          <a:stretch>
            <a:fillRect/>
          </a:stretch>
        </p:blipFill>
        <p:spPr>
          <a:xfrm>
            <a:off x="7103533" y="3635690"/>
            <a:ext cx="4540598" cy="4323807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找到程式碼"/>
          <p:cNvSpPr txBox="1"/>
          <p:nvPr/>
        </p:nvSpPr>
        <p:spPr>
          <a:xfrm>
            <a:off x="8681772" y="8051800"/>
            <a:ext cx="1384301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找到程式碼</a:t>
            </a:r>
          </a:p>
        </p:txBody>
      </p:sp>
      <p:sp>
        <p:nvSpPr>
          <p:cNvPr id="208" name="找到喜歡的頁面"/>
          <p:cNvSpPr txBox="1"/>
          <p:nvPr/>
        </p:nvSpPr>
        <p:spPr>
          <a:xfrm>
            <a:off x="2603698" y="8051800"/>
            <a:ext cx="1892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找到喜歡的頁面</a:t>
            </a:r>
          </a:p>
        </p:txBody>
      </p:sp>
      <p:sp>
        <p:nvSpPr>
          <p:cNvPr id="209" name="Source from w3schools.com"/>
          <p:cNvSpPr txBox="1"/>
          <p:nvPr/>
        </p:nvSpPr>
        <p:spPr>
          <a:xfrm>
            <a:off x="171450" y="9315450"/>
            <a:ext cx="3387852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Source from </a:t>
            </a:r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w3schools.com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文字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文字</a:t>
            </a:r>
          </a:p>
        </p:txBody>
      </p:sp>
      <p:sp>
        <p:nvSpPr>
          <p:cNvPr id="212" name="模仿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模仿</a:t>
            </a:r>
          </a:p>
        </p:txBody>
      </p:sp>
      <p:sp>
        <p:nvSpPr>
          <p:cNvPr id="213" name="登入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登入</a:t>
            </a:r>
          </a:p>
        </p:txBody>
      </p:sp>
      <p:pic>
        <p:nvPicPr>
          <p:cNvPr id="214" name="影像" descr="影像"/>
          <p:cNvPicPr>
            <a:picLocks noChangeAspect="1"/>
          </p:cNvPicPr>
          <p:nvPr/>
        </p:nvPicPr>
        <p:blipFill>
          <a:blip r:embed="rId2">
            <a:extLst/>
          </a:blip>
          <a:srcRect l="47431" t="0" r="0" b="0"/>
          <a:stretch>
            <a:fillRect/>
          </a:stretch>
        </p:blipFill>
        <p:spPr>
          <a:xfrm>
            <a:off x="1040407" y="3606800"/>
            <a:ext cx="5019065" cy="43815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影像" descr="影像"/>
          <p:cNvPicPr>
            <a:picLocks noChangeAspect="1"/>
          </p:cNvPicPr>
          <p:nvPr/>
        </p:nvPicPr>
        <p:blipFill>
          <a:blip r:embed="rId3">
            <a:extLst/>
          </a:blip>
          <a:srcRect l="47489" t="0" r="0" b="0"/>
          <a:stretch>
            <a:fillRect/>
          </a:stretch>
        </p:blipFill>
        <p:spPr>
          <a:xfrm>
            <a:off x="7166471" y="3617118"/>
            <a:ext cx="5018976" cy="4360830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箭頭"/>
          <p:cNvSpPr/>
          <p:nvPr/>
        </p:nvSpPr>
        <p:spPr>
          <a:xfrm>
            <a:off x="6301730" y="5435600"/>
            <a:ext cx="723901" cy="723900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17" name="Source from w3schools.com"/>
          <p:cNvSpPr txBox="1"/>
          <p:nvPr/>
        </p:nvSpPr>
        <p:spPr>
          <a:xfrm>
            <a:off x="171450" y="9315450"/>
            <a:ext cx="3387852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Source from </a:t>
            </a:r>
            <a:r>
              <a:rPr u="sng">
                <a:solidFill>
                  <a:schemeClr val="accent1"/>
                </a:solidFill>
                <a:hlinkClick r:id="rId5" invalidUrl="" action="" tgtFrame="" tooltip="" history="1" highlightClick="0" endSnd="0"/>
              </a:rPr>
              <a:t>w3schools.com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觀察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ctr" defTabSz="502412">
              <a:defRPr sz="14620"/>
            </a:lvl1pPr>
          </a:lstStyle>
          <a:p>
            <a:pPr/>
            <a:r>
              <a:t>觀察</a:t>
            </a:r>
          </a:p>
        </p:txBody>
      </p:sp>
      <p:sp>
        <p:nvSpPr>
          <p:cNvPr id="220" name="寫程式最重要的是什麼？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寫程式最重要的是什麼？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文字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文字</a:t>
            </a:r>
          </a:p>
        </p:txBody>
      </p:sp>
      <p:sp>
        <p:nvSpPr>
          <p:cNvPr id="223" name="觀察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觀察</a:t>
            </a:r>
          </a:p>
        </p:txBody>
      </p:sp>
      <p:sp>
        <p:nvSpPr>
          <p:cNvPr id="224" name="在程式碼裡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在程式碼裡</a:t>
            </a:r>
          </a:p>
          <a:p>
            <a:pPr lvl="1"/>
            <a:r>
              <a:t>特徵（重複出現的文字？樣式？）</a:t>
            </a:r>
          </a:p>
          <a:p>
            <a:pPr lvl="1"/>
            <a:r>
              <a:t>模式（在某情況下會使用的方法）</a:t>
            </a:r>
          </a:p>
          <a:p>
            <a:pPr/>
            <a:r>
              <a:t>在程式碼與畫面裡 / 在程式碼Ａ與程式碼Ｂ裡</a:t>
            </a:r>
          </a:p>
          <a:p>
            <a:pPr lvl="1"/>
            <a:r>
              <a:t>關連（相互影響的地方）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如何模仿與觀察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ctr" defTabSz="467359">
              <a:defRPr sz="13600"/>
            </a:lvl1pPr>
          </a:lstStyle>
          <a:p>
            <a:pPr/>
            <a:r>
              <a:t>如何模仿與觀察</a:t>
            </a:r>
          </a:p>
        </p:txBody>
      </p:sp>
      <p:sp>
        <p:nvSpPr>
          <p:cNvPr id="227" name="這門課要教會大家什麼？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這門課要教會大家什麼？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影像" descr="影像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1466" t="129" r="26616" b="129"/>
          <a:stretch>
            <a:fillRect/>
          </a:stretch>
        </p:blipFill>
        <p:spPr>
          <a:xfrm>
            <a:off x="0" y="0"/>
            <a:ext cx="5486400" cy="9753600"/>
          </a:xfrm>
          <a:prstGeom prst="rect">
            <a:avLst/>
          </a:prstGeom>
        </p:spPr>
      </p:pic>
      <p:sp>
        <p:nvSpPr>
          <p:cNvPr id="230" name="Website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38835">
              <a:defRPr sz="9860"/>
            </a:pPr>
            <a:r>
              <a:t>Website</a:t>
            </a:r>
          </a:p>
          <a:p>
            <a:pPr defTabSz="338835">
              <a:defRPr sz="9860"/>
            </a:pPr>
            <a:r>
              <a:t>Develop</a:t>
            </a:r>
          </a:p>
        </p:txBody>
      </p:sp>
      <p:sp>
        <p:nvSpPr>
          <p:cNvPr id="231" name="HTML初探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HTML初探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odepe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Codepen</a:t>
            </a:r>
          </a:p>
        </p:txBody>
      </p:sp>
      <p:sp>
        <p:nvSpPr>
          <p:cNvPr id="234" name="https://codepen.io/lincharlie8/pen/dybzQqd"/>
          <p:cNvSpPr txBox="1"/>
          <p:nvPr/>
        </p:nvSpPr>
        <p:spPr>
          <a:xfrm>
            <a:off x="697867" y="6199716"/>
            <a:ext cx="1160906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457200">
              <a:lnSpc>
                <a:spcPts val="7500"/>
              </a:lnSpc>
              <a:spcBef>
                <a:spcPts val="0"/>
              </a:spcBef>
              <a:defRPr sz="5100">
                <a:ln w="0" cap="flat">
                  <a:solidFill>
                    <a:srgbClr val="0000EE"/>
                  </a:solidFill>
                  <a:prstDash val="solid"/>
                  <a:miter lim="400000"/>
                </a:ln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>
                <a:noFill/>
              </a:defRPr>
            </a:pPr>
            <a:r>
              <a:rPr>
                <a:solidFill>
                  <a:srgbClr val="FFFFFF"/>
                </a:solidFill>
              </a:rPr>
              <a:t>https://codepen.io/lincharlie8/pen/dybzQqd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18115"/>
            <a:ext cx="13004800" cy="71173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Introduction of web site develop"/>
          <p:cNvSpPr txBox="1"/>
          <p:nvPr>
            <p:ph type="body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/>
          <a:p>
            <a:pPr/>
            <a:r>
              <a:t>Introduction of web site develop</a:t>
            </a:r>
          </a:p>
        </p:txBody>
      </p:sp>
      <p:sp>
        <p:nvSpPr>
          <p:cNvPr id="239" name="html初探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html初探</a:t>
            </a:r>
          </a:p>
        </p:txBody>
      </p:sp>
      <p:pic>
        <p:nvPicPr>
          <p:cNvPr id="240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376593"/>
            <a:ext cx="13004800" cy="68546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Introduction of web site develop"/>
          <p:cNvSpPr txBox="1"/>
          <p:nvPr>
            <p:ph type="body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/>
          <a:p>
            <a:pPr/>
            <a:r>
              <a:t>Introduction of web site develop</a:t>
            </a:r>
          </a:p>
        </p:txBody>
      </p:sp>
      <p:sp>
        <p:nvSpPr>
          <p:cNvPr id="170" name="大綱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大綱</a:t>
            </a:r>
          </a:p>
        </p:txBody>
      </p:sp>
      <p:sp>
        <p:nvSpPr>
          <p:cNvPr id="171" name="寫程式最重要的是什麼？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寫程式最重要的是什麼？</a:t>
            </a:r>
          </a:p>
          <a:p>
            <a:pPr/>
            <a:r>
              <a:t>HTML</a:t>
            </a:r>
          </a:p>
          <a:p>
            <a:pPr/>
            <a:r>
              <a:t>CSS</a:t>
            </a:r>
          </a:p>
          <a:p>
            <a:pPr/>
            <a:r>
              <a:t>Bootstrap</a:t>
            </a:r>
          </a:p>
          <a:p>
            <a:pPr/>
            <a:r>
              <a:t>Let’s try 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HTML的特徵是什麼？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315468">
              <a:defRPr sz="9180"/>
            </a:pPr>
            <a:r>
              <a:t>HTML的特徵是什麼？</a:t>
            </a:r>
          </a:p>
          <a:p>
            <a:pPr algn="ctr" defTabSz="315468">
              <a:defRPr sz="3780"/>
            </a:pPr>
            <a:r>
              <a:t>（重複出現的文字/符號...）</a:t>
            </a:r>
          </a:p>
        </p:txBody>
      </p:sp>
      <p:sp>
        <p:nvSpPr>
          <p:cNvPr id="243" name="問題一（3000will）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問題一</a:t>
            </a:r>
            <a:r>
              <a:rPr sz="3400"/>
              <a:t>（3000will）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&lt;&gt; &lt;/&gt;"/>
          <p:cNvSpPr txBox="1"/>
          <p:nvPr>
            <p:ph type="title"/>
          </p:nvPr>
        </p:nvSpPr>
        <p:spPr>
          <a:xfrm>
            <a:off x="406400" y="4699000"/>
            <a:ext cx="12192000" cy="1676400"/>
          </a:xfrm>
          <a:prstGeom prst="rect">
            <a:avLst/>
          </a:prstGeom>
        </p:spPr>
        <p:txBody>
          <a:bodyPr/>
          <a:lstStyle>
            <a:lvl1pPr algn="ctr">
              <a:defRPr sz="10000"/>
            </a:lvl1pPr>
          </a:lstStyle>
          <a:p>
            <a:pPr/>
            <a:r>
              <a:t>&lt;&gt; &lt;/&gt;</a:t>
            </a:r>
          </a:p>
        </p:txBody>
      </p:sp>
      <p:sp>
        <p:nvSpPr>
          <p:cNvPr id="246" name="HTML Tag"/>
          <p:cNvSpPr txBox="1"/>
          <p:nvPr/>
        </p:nvSpPr>
        <p:spPr>
          <a:xfrm>
            <a:off x="697867" y="6199716"/>
            <a:ext cx="1160906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457200">
              <a:lnSpc>
                <a:spcPts val="7500"/>
              </a:lnSpc>
              <a:spcBef>
                <a:spcPts val="0"/>
              </a:spcBef>
              <a:defRPr sz="5100">
                <a:ln w="0" cap="flat">
                  <a:solidFill>
                    <a:srgbClr val="0000EE"/>
                  </a:solidFill>
                  <a:prstDash val="solid"/>
                  <a:miter lim="400000"/>
                </a:ln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HTML Tag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ag的特徵是什麼？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356362">
              <a:defRPr sz="10370"/>
            </a:pPr>
            <a:r>
              <a:t>tag的特徵是什麼？</a:t>
            </a:r>
          </a:p>
          <a:p>
            <a:pPr algn="ctr" defTabSz="356362">
              <a:defRPr sz="4270"/>
            </a:pPr>
            <a:r>
              <a:t>（重複出現的樣式/規則...）</a:t>
            </a:r>
          </a:p>
        </p:txBody>
      </p:sp>
      <p:sp>
        <p:nvSpPr>
          <p:cNvPr id="249" name="問題二（3000will）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問題二</a:t>
            </a:r>
            <a:r>
              <a:rPr sz="3400"/>
              <a:t>（3000will）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&lt;tag&gt; &lt;/tag&gt;"/>
          <p:cNvSpPr txBox="1"/>
          <p:nvPr>
            <p:ph type="title"/>
          </p:nvPr>
        </p:nvSpPr>
        <p:spPr>
          <a:xfrm>
            <a:off x="406400" y="4699000"/>
            <a:ext cx="12192000" cy="1676400"/>
          </a:xfrm>
          <a:prstGeom prst="rect">
            <a:avLst/>
          </a:prstGeom>
        </p:spPr>
        <p:txBody>
          <a:bodyPr/>
          <a:lstStyle>
            <a:lvl1pPr algn="ctr">
              <a:defRPr sz="10000"/>
            </a:lvl1pPr>
          </a:lstStyle>
          <a:p>
            <a:pPr/>
            <a:r>
              <a:t>&lt;tag&gt; &lt;/tag&gt;</a:t>
            </a:r>
          </a:p>
        </p:txBody>
      </p:sp>
      <p:sp>
        <p:nvSpPr>
          <p:cNvPr id="252" name="有一個開頭、一個結尾（成雙成對）"/>
          <p:cNvSpPr txBox="1"/>
          <p:nvPr/>
        </p:nvSpPr>
        <p:spPr>
          <a:xfrm>
            <a:off x="697867" y="6136216"/>
            <a:ext cx="11609066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457200">
              <a:lnSpc>
                <a:spcPts val="7500"/>
              </a:lnSpc>
              <a:spcBef>
                <a:spcPts val="0"/>
              </a:spcBef>
              <a:defRPr sz="5100">
                <a:ln w="0" cap="flat">
                  <a:solidFill>
                    <a:srgbClr val="0000EE"/>
                  </a:solidFill>
                  <a:prstDash val="solid"/>
                  <a:miter lim="400000"/>
                </a:ln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有一個開頭、一個結尾（成雙成對）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Introduction of web site develop"/>
          <p:cNvSpPr txBox="1"/>
          <p:nvPr>
            <p:ph type="body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/>
          <a:p>
            <a:pPr/>
            <a:r>
              <a:t>Introduction of web site develop</a:t>
            </a:r>
          </a:p>
        </p:txBody>
      </p:sp>
      <p:sp>
        <p:nvSpPr>
          <p:cNvPr id="255" name="html初探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html初探</a:t>
            </a:r>
          </a:p>
        </p:txBody>
      </p:sp>
      <p:pic>
        <p:nvPicPr>
          <p:cNvPr id="256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376593"/>
            <a:ext cx="13004800" cy="6854614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矩形"/>
          <p:cNvSpPr/>
          <p:nvPr/>
        </p:nvSpPr>
        <p:spPr>
          <a:xfrm>
            <a:off x="857361" y="3424989"/>
            <a:ext cx="624374" cy="295666"/>
          </a:xfrm>
          <a:prstGeom prst="rect">
            <a:avLst/>
          </a:prstGeom>
          <a:solidFill>
            <a:srgbClr val="DAD023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58" name="矩形"/>
          <p:cNvSpPr/>
          <p:nvPr/>
        </p:nvSpPr>
        <p:spPr>
          <a:xfrm>
            <a:off x="904924" y="7440182"/>
            <a:ext cx="723699" cy="295666"/>
          </a:xfrm>
          <a:prstGeom prst="rect">
            <a:avLst/>
          </a:prstGeom>
          <a:solidFill>
            <a:srgbClr val="DAD023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59" name="矩形"/>
          <p:cNvSpPr/>
          <p:nvPr/>
        </p:nvSpPr>
        <p:spPr>
          <a:xfrm>
            <a:off x="857361" y="3798320"/>
            <a:ext cx="624374" cy="295666"/>
          </a:xfrm>
          <a:prstGeom prst="rect">
            <a:avLst/>
          </a:prstGeom>
          <a:solidFill>
            <a:srgbClr val="8BDA83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60" name="矩形"/>
          <p:cNvSpPr/>
          <p:nvPr/>
        </p:nvSpPr>
        <p:spPr>
          <a:xfrm>
            <a:off x="904924" y="4885044"/>
            <a:ext cx="723699" cy="295666"/>
          </a:xfrm>
          <a:prstGeom prst="rect">
            <a:avLst/>
          </a:prstGeom>
          <a:solidFill>
            <a:srgbClr val="8BDA83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61" name="矩形"/>
          <p:cNvSpPr/>
          <p:nvPr/>
        </p:nvSpPr>
        <p:spPr>
          <a:xfrm>
            <a:off x="857361" y="5260650"/>
            <a:ext cx="624374" cy="295666"/>
          </a:xfrm>
          <a:prstGeom prst="rect">
            <a:avLst/>
          </a:prstGeom>
          <a:solidFill>
            <a:srgbClr val="A222DA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62" name="矩形"/>
          <p:cNvSpPr/>
          <p:nvPr/>
        </p:nvSpPr>
        <p:spPr>
          <a:xfrm>
            <a:off x="904924" y="7094035"/>
            <a:ext cx="723699" cy="295666"/>
          </a:xfrm>
          <a:prstGeom prst="rect">
            <a:avLst/>
          </a:prstGeom>
          <a:solidFill>
            <a:srgbClr val="A222DA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63" name="矩形"/>
          <p:cNvSpPr/>
          <p:nvPr/>
        </p:nvSpPr>
        <p:spPr>
          <a:xfrm>
            <a:off x="1151138" y="5630667"/>
            <a:ext cx="330597" cy="295666"/>
          </a:xfrm>
          <a:prstGeom prst="rect">
            <a:avLst/>
          </a:prstGeom>
          <a:solidFill>
            <a:srgbClr val="DA311B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64" name="矩形"/>
          <p:cNvSpPr/>
          <p:nvPr/>
        </p:nvSpPr>
        <p:spPr>
          <a:xfrm>
            <a:off x="5683201" y="5630667"/>
            <a:ext cx="476497" cy="295666"/>
          </a:xfrm>
          <a:prstGeom prst="rect">
            <a:avLst/>
          </a:prstGeom>
          <a:solidFill>
            <a:srgbClr val="DA311B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65" name="矩形"/>
          <p:cNvSpPr/>
          <p:nvPr/>
        </p:nvSpPr>
        <p:spPr>
          <a:xfrm>
            <a:off x="1151138" y="5971768"/>
            <a:ext cx="330597" cy="295666"/>
          </a:xfrm>
          <a:prstGeom prst="rect">
            <a:avLst/>
          </a:prstGeom>
          <a:solidFill>
            <a:srgbClr val="7EDACE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66" name="矩形"/>
          <p:cNvSpPr/>
          <p:nvPr/>
        </p:nvSpPr>
        <p:spPr>
          <a:xfrm>
            <a:off x="4602773" y="5971768"/>
            <a:ext cx="476497" cy="295666"/>
          </a:xfrm>
          <a:prstGeom prst="rect">
            <a:avLst/>
          </a:prstGeom>
          <a:solidFill>
            <a:srgbClr val="7EDACE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67" name="矩形"/>
          <p:cNvSpPr/>
          <p:nvPr/>
        </p:nvSpPr>
        <p:spPr>
          <a:xfrm>
            <a:off x="1151138" y="6376290"/>
            <a:ext cx="170712" cy="295666"/>
          </a:xfrm>
          <a:prstGeom prst="rect">
            <a:avLst/>
          </a:prstGeom>
          <a:solidFill>
            <a:srgbClr val="DA8216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68" name="矩形"/>
          <p:cNvSpPr/>
          <p:nvPr/>
        </p:nvSpPr>
        <p:spPr>
          <a:xfrm>
            <a:off x="10825101" y="6376290"/>
            <a:ext cx="259705" cy="295666"/>
          </a:xfrm>
          <a:prstGeom prst="rect">
            <a:avLst/>
          </a:prstGeom>
          <a:solidFill>
            <a:srgbClr val="DA8216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69" name="矩形"/>
          <p:cNvSpPr/>
          <p:nvPr/>
        </p:nvSpPr>
        <p:spPr>
          <a:xfrm>
            <a:off x="1203134" y="6734057"/>
            <a:ext cx="624374" cy="295666"/>
          </a:xfrm>
          <a:prstGeom prst="rect">
            <a:avLst/>
          </a:prstGeom>
          <a:solidFill>
            <a:srgbClr val="3B38DA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70" name="矩形"/>
          <p:cNvSpPr/>
          <p:nvPr/>
        </p:nvSpPr>
        <p:spPr>
          <a:xfrm>
            <a:off x="10916369" y="6734057"/>
            <a:ext cx="781190" cy="295666"/>
          </a:xfrm>
          <a:prstGeom prst="rect">
            <a:avLst/>
          </a:prstGeom>
          <a:solidFill>
            <a:srgbClr val="3B38DA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影像" descr="影像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1466" t="129" r="26616" b="129"/>
          <a:stretch>
            <a:fillRect/>
          </a:stretch>
        </p:blipFill>
        <p:spPr>
          <a:xfrm>
            <a:off x="0" y="0"/>
            <a:ext cx="5486400" cy="9753600"/>
          </a:xfrm>
          <a:prstGeom prst="rect">
            <a:avLst/>
          </a:prstGeom>
        </p:spPr>
      </p:pic>
      <p:sp>
        <p:nvSpPr>
          <p:cNvPr id="273" name="Website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38835">
              <a:defRPr sz="9860"/>
            </a:pPr>
            <a:r>
              <a:t>Website</a:t>
            </a:r>
          </a:p>
          <a:p>
            <a:pPr defTabSz="338835">
              <a:defRPr sz="9860"/>
            </a:pPr>
            <a:r>
              <a:t>Develop</a:t>
            </a:r>
          </a:p>
        </p:txBody>
      </p:sp>
      <p:sp>
        <p:nvSpPr>
          <p:cNvPr id="274" name="CSS初探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CSS初探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072639"/>
            <a:ext cx="13004800" cy="56083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SS的特徵是什麼？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368045">
              <a:defRPr sz="10710"/>
            </a:pPr>
            <a:r>
              <a:t>CSS的特徵是什麼？</a:t>
            </a:r>
          </a:p>
          <a:p>
            <a:pPr algn="ctr" defTabSz="368045">
              <a:defRPr sz="4410"/>
            </a:pPr>
            <a:r>
              <a:t>（重複出現的樣式/規則...）</a:t>
            </a:r>
          </a:p>
        </p:txBody>
      </p:sp>
      <p:sp>
        <p:nvSpPr>
          <p:cNvPr id="279" name="問題三（3000will）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問題三</a:t>
            </a:r>
            <a:r>
              <a:rPr sz="3400"/>
              <a:t>（3000will）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Identification {}"/>
          <p:cNvSpPr txBox="1"/>
          <p:nvPr>
            <p:ph type="title"/>
          </p:nvPr>
        </p:nvSpPr>
        <p:spPr>
          <a:xfrm>
            <a:off x="1620780" y="4130529"/>
            <a:ext cx="9763240" cy="1492542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  <a:spcBef>
                <a:spcPts val="2800"/>
              </a:spcBef>
              <a:defRPr b="0" cap="none" sz="70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Identification</a:t>
            </a:r>
            <a:r>
              <a:t> </a:t>
            </a:r>
            <a:r>
              <a:rPr>
                <a:solidFill>
                  <a:srgbClr val="FFFFFF"/>
                </a:solidFill>
              </a:rPr>
              <a:t>{}</a:t>
            </a:r>
          </a:p>
        </p:txBody>
      </p:sp>
      <p:sp>
        <p:nvSpPr>
          <p:cNvPr id="282" name="識別"/>
          <p:cNvSpPr txBox="1"/>
          <p:nvPr/>
        </p:nvSpPr>
        <p:spPr>
          <a:xfrm>
            <a:off x="697867" y="6136216"/>
            <a:ext cx="11609066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457200">
              <a:lnSpc>
                <a:spcPts val="7500"/>
              </a:lnSpc>
              <a:spcBef>
                <a:spcPts val="0"/>
              </a:spcBef>
              <a:defRPr sz="5100">
                <a:ln w="0" cap="flat">
                  <a:solidFill>
                    <a:srgbClr val="0000EE"/>
                  </a:solidFill>
                  <a:prstDash val="solid"/>
                  <a:miter lim="400000"/>
                </a:ln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識別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identification(識別) {…"/>
          <p:cNvSpPr txBox="1"/>
          <p:nvPr>
            <p:ph type="title"/>
          </p:nvPr>
        </p:nvSpPr>
        <p:spPr>
          <a:xfrm>
            <a:off x="1620780" y="3360700"/>
            <a:ext cx="9763240" cy="379782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2800"/>
              </a:spcBef>
              <a:defRPr b="0" cap="none" sz="43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identification(識別)</a:t>
            </a:r>
            <a:r>
              <a:t> </a:t>
            </a:r>
            <a:r>
              <a:rPr>
                <a:solidFill>
                  <a:srgbClr val="FFFFFF"/>
                </a:solidFill>
              </a:rPr>
              <a:t>{</a:t>
            </a:r>
            <a:endParaRPr>
              <a:solidFill>
                <a:srgbClr val="FFFFFF"/>
              </a:solidFill>
            </a:endParaRPr>
          </a:p>
          <a:p>
            <a:pPr lvl="8">
              <a:lnSpc>
                <a:spcPct val="100000"/>
              </a:lnSpc>
              <a:defRPr b="0" cap="none" sz="43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>
                <a:solidFill>
                  <a:srgbClr val="FFFFFF"/>
                </a:solidFill>
              </a:rPr>
              <a:t>               </a:t>
            </a:r>
            <a:r>
              <a:rPr>
                <a:solidFill>
                  <a:schemeClr val="accent6"/>
                </a:solidFill>
              </a:rPr>
              <a:t>Attribute(屬性)</a:t>
            </a:r>
            <a:r>
              <a:t> : </a:t>
            </a:r>
            <a:r>
              <a: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Value(屬性值)</a:t>
            </a:r>
          </a:p>
          <a:p>
            <a:pPr>
              <a:lnSpc>
                <a:spcPct val="100000"/>
              </a:lnSpc>
              <a:spcBef>
                <a:spcPts val="2800"/>
              </a:spcBef>
              <a:defRPr b="0" cap="none" sz="43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寫程式最重要的是什麼？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寫程式最重要的是什麼？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072639"/>
            <a:ext cx="13004800" cy="5608322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矩形"/>
          <p:cNvSpPr/>
          <p:nvPr/>
        </p:nvSpPr>
        <p:spPr>
          <a:xfrm>
            <a:off x="731866" y="2859824"/>
            <a:ext cx="471873" cy="295666"/>
          </a:xfrm>
          <a:prstGeom prst="rect">
            <a:avLst/>
          </a:prstGeom>
          <a:solidFill>
            <a:srgbClr val="DA311B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88" name="矩形"/>
          <p:cNvSpPr/>
          <p:nvPr/>
        </p:nvSpPr>
        <p:spPr>
          <a:xfrm>
            <a:off x="751704" y="3906336"/>
            <a:ext cx="432197" cy="295666"/>
          </a:xfrm>
          <a:prstGeom prst="rect">
            <a:avLst/>
          </a:prstGeom>
          <a:solidFill>
            <a:srgbClr val="7EDACE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89" name="矩形"/>
          <p:cNvSpPr/>
          <p:nvPr/>
        </p:nvSpPr>
        <p:spPr>
          <a:xfrm>
            <a:off x="731866" y="5016348"/>
            <a:ext cx="301877" cy="295666"/>
          </a:xfrm>
          <a:prstGeom prst="rect">
            <a:avLst/>
          </a:prstGeom>
          <a:solidFill>
            <a:srgbClr val="DA8216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90" name="矩形"/>
          <p:cNvSpPr/>
          <p:nvPr/>
        </p:nvSpPr>
        <p:spPr>
          <a:xfrm>
            <a:off x="681016" y="6126360"/>
            <a:ext cx="814926" cy="295666"/>
          </a:xfrm>
          <a:prstGeom prst="rect">
            <a:avLst/>
          </a:prstGeom>
          <a:solidFill>
            <a:srgbClr val="3B38DA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91" name="矩形"/>
          <p:cNvSpPr/>
          <p:nvPr/>
        </p:nvSpPr>
        <p:spPr>
          <a:xfrm>
            <a:off x="731866" y="3559101"/>
            <a:ext cx="197224" cy="295666"/>
          </a:xfrm>
          <a:prstGeom prst="rect">
            <a:avLst/>
          </a:prstGeom>
          <a:solidFill>
            <a:srgbClr val="DA311B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92" name="矩形"/>
          <p:cNvSpPr/>
          <p:nvPr/>
        </p:nvSpPr>
        <p:spPr>
          <a:xfrm>
            <a:off x="704806" y="4652767"/>
            <a:ext cx="191158" cy="295666"/>
          </a:xfrm>
          <a:prstGeom prst="rect">
            <a:avLst/>
          </a:prstGeom>
          <a:solidFill>
            <a:srgbClr val="7EDACE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93" name="矩形"/>
          <p:cNvSpPr/>
          <p:nvPr/>
        </p:nvSpPr>
        <p:spPr>
          <a:xfrm>
            <a:off x="727964" y="5771833"/>
            <a:ext cx="152056" cy="295666"/>
          </a:xfrm>
          <a:prstGeom prst="rect">
            <a:avLst/>
          </a:prstGeom>
          <a:solidFill>
            <a:srgbClr val="DA8216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94" name="矩形"/>
          <p:cNvSpPr/>
          <p:nvPr/>
        </p:nvSpPr>
        <p:spPr>
          <a:xfrm>
            <a:off x="693716" y="6865499"/>
            <a:ext cx="209658" cy="295666"/>
          </a:xfrm>
          <a:prstGeom prst="rect">
            <a:avLst/>
          </a:prstGeom>
          <a:solidFill>
            <a:srgbClr val="3B38DA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影像" descr="影像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1466" t="129" r="26616" b="129"/>
          <a:stretch>
            <a:fillRect/>
          </a:stretch>
        </p:blipFill>
        <p:spPr>
          <a:xfrm>
            <a:off x="0" y="0"/>
            <a:ext cx="5486400" cy="9753600"/>
          </a:xfrm>
          <a:prstGeom prst="rect">
            <a:avLst/>
          </a:prstGeom>
        </p:spPr>
      </p:pic>
      <p:sp>
        <p:nvSpPr>
          <p:cNvPr id="297" name="Website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38835">
              <a:defRPr sz="9860"/>
            </a:pPr>
            <a:r>
              <a:t>Website</a:t>
            </a:r>
          </a:p>
          <a:p>
            <a:pPr defTabSz="338835">
              <a:defRPr sz="9860"/>
            </a:pPr>
            <a:r>
              <a:t>Develop</a:t>
            </a:r>
          </a:p>
        </p:txBody>
      </p:sp>
      <p:sp>
        <p:nvSpPr>
          <p:cNvPr id="298" name="找關連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找關連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Introduction of web site develop"/>
          <p:cNvSpPr txBox="1"/>
          <p:nvPr>
            <p:ph type="body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/>
          <a:p>
            <a:pPr/>
            <a:r>
              <a:t>Introduction of web site develop</a:t>
            </a:r>
          </a:p>
        </p:txBody>
      </p:sp>
      <p:sp>
        <p:nvSpPr>
          <p:cNvPr id="301" name="HTML與畫面的關連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HTML與畫面的關連</a:t>
            </a:r>
          </a:p>
        </p:txBody>
      </p:sp>
      <p:pic>
        <p:nvPicPr>
          <p:cNvPr id="302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2719775"/>
            <a:ext cx="13004801" cy="6168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HTML與畫面的有什麼關連？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245363">
              <a:defRPr sz="7140"/>
            </a:pPr>
            <a:r>
              <a:t>HTML與畫面的有什麼關連？</a:t>
            </a:r>
          </a:p>
          <a:p>
            <a:pPr algn="ctr" defTabSz="245363">
              <a:defRPr sz="2940"/>
            </a:pPr>
            <a:r>
              <a:t>（相互影響的地方）</a:t>
            </a:r>
          </a:p>
        </p:txBody>
      </p:sp>
      <p:sp>
        <p:nvSpPr>
          <p:cNvPr id="305" name="問題四（3000will）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問題四</a:t>
            </a:r>
            <a:r>
              <a:rPr sz="3400"/>
              <a:t>（3000will）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Introduction of web site develop"/>
          <p:cNvSpPr txBox="1"/>
          <p:nvPr>
            <p:ph type="body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/>
          <a:p>
            <a:pPr/>
            <a:r>
              <a:t>Introduction of web site develop</a:t>
            </a:r>
          </a:p>
        </p:txBody>
      </p:sp>
      <p:sp>
        <p:nvSpPr>
          <p:cNvPr id="308" name="HTML與畫面的關連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HTML與畫面的關連</a:t>
            </a:r>
          </a:p>
        </p:txBody>
      </p:sp>
      <p:pic>
        <p:nvPicPr>
          <p:cNvPr id="309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2719775"/>
            <a:ext cx="13004801" cy="6168250"/>
          </a:xfrm>
          <a:prstGeom prst="rect">
            <a:avLst/>
          </a:prstGeom>
          <a:ln w="12700">
            <a:miter lim="400000"/>
          </a:ln>
        </p:spPr>
      </p:pic>
      <p:sp>
        <p:nvSpPr>
          <p:cNvPr id="310" name="矩形"/>
          <p:cNvSpPr/>
          <p:nvPr/>
        </p:nvSpPr>
        <p:spPr>
          <a:xfrm>
            <a:off x="857361" y="4298696"/>
            <a:ext cx="2120940" cy="295666"/>
          </a:xfrm>
          <a:prstGeom prst="rect">
            <a:avLst/>
          </a:prstGeom>
          <a:solidFill>
            <a:srgbClr val="DAD023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11" name="矩形"/>
          <p:cNvSpPr/>
          <p:nvPr/>
        </p:nvSpPr>
        <p:spPr>
          <a:xfrm>
            <a:off x="857361" y="4509438"/>
            <a:ext cx="1544975" cy="295666"/>
          </a:xfrm>
          <a:prstGeom prst="rect">
            <a:avLst/>
          </a:prstGeom>
          <a:solidFill>
            <a:srgbClr val="8BDA83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12" name="矩形"/>
          <p:cNvSpPr/>
          <p:nvPr/>
        </p:nvSpPr>
        <p:spPr>
          <a:xfrm>
            <a:off x="5159424" y="3437244"/>
            <a:ext cx="1524051" cy="295666"/>
          </a:xfrm>
          <a:prstGeom prst="rect">
            <a:avLst/>
          </a:prstGeom>
          <a:solidFill>
            <a:srgbClr val="8BDA83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13" name="矩形"/>
          <p:cNvSpPr/>
          <p:nvPr/>
        </p:nvSpPr>
        <p:spPr>
          <a:xfrm>
            <a:off x="768461" y="4728967"/>
            <a:ext cx="4037796" cy="295666"/>
          </a:xfrm>
          <a:prstGeom prst="rect">
            <a:avLst/>
          </a:prstGeom>
          <a:solidFill>
            <a:srgbClr val="A222DA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14" name="矩形"/>
          <p:cNvSpPr/>
          <p:nvPr/>
        </p:nvSpPr>
        <p:spPr>
          <a:xfrm>
            <a:off x="5146724" y="3823201"/>
            <a:ext cx="4183507" cy="295666"/>
          </a:xfrm>
          <a:prstGeom prst="rect">
            <a:avLst/>
          </a:prstGeom>
          <a:solidFill>
            <a:srgbClr val="A222DA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15" name="矩形"/>
          <p:cNvSpPr/>
          <p:nvPr/>
        </p:nvSpPr>
        <p:spPr>
          <a:xfrm>
            <a:off x="1045796" y="5109832"/>
            <a:ext cx="3735288" cy="295666"/>
          </a:xfrm>
          <a:prstGeom prst="rect">
            <a:avLst/>
          </a:prstGeom>
          <a:solidFill>
            <a:srgbClr val="DA311B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16" name="矩形"/>
          <p:cNvSpPr/>
          <p:nvPr/>
        </p:nvSpPr>
        <p:spPr>
          <a:xfrm>
            <a:off x="5162661" y="2920999"/>
            <a:ext cx="3956239" cy="295667"/>
          </a:xfrm>
          <a:prstGeom prst="rect">
            <a:avLst/>
          </a:prstGeom>
          <a:solidFill>
            <a:srgbClr val="DAD023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17" name="矩形"/>
          <p:cNvSpPr/>
          <p:nvPr/>
        </p:nvSpPr>
        <p:spPr>
          <a:xfrm>
            <a:off x="374761" y="4926581"/>
            <a:ext cx="946884" cy="295667"/>
          </a:xfrm>
          <a:prstGeom prst="rect">
            <a:avLst/>
          </a:prstGeom>
          <a:solidFill>
            <a:srgbClr val="A222DA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18" name="矩形"/>
          <p:cNvSpPr/>
          <p:nvPr/>
        </p:nvSpPr>
        <p:spPr>
          <a:xfrm>
            <a:off x="398096" y="5299393"/>
            <a:ext cx="1165770" cy="295666"/>
          </a:xfrm>
          <a:prstGeom prst="rect">
            <a:avLst/>
          </a:prstGeom>
          <a:solidFill>
            <a:srgbClr val="DA311B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19" name="矩形"/>
          <p:cNvSpPr/>
          <p:nvPr/>
        </p:nvSpPr>
        <p:spPr>
          <a:xfrm>
            <a:off x="5160596" y="4285996"/>
            <a:ext cx="7677596" cy="879072"/>
          </a:xfrm>
          <a:prstGeom prst="rect">
            <a:avLst/>
          </a:prstGeom>
          <a:solidFill>
            <a:srgbClr val="DA311B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20" name="ＷＨＡＴ"/>
          <p:cNvSpPr txBox="1"/>
          <p:nvPr/>
        </p:nvSpPr>
        <p:spPr>
          <a:xfrm>
            <a:off x="406400" y="6426200"/>
            <a:ext cx="12192000" cy="270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438150">
              <a:lnSpc>
                <a:spcPct val="80000"/>
              </a:lnSpc>
              <a:spcBef>
                <a:spcPts val="0"/>
              </a:spcBef>
              <a:defRPr b="1" cap="all" sz="12750">
                <a:solidFill>
                  <a:schemeClr val="accent4">
                    <a:hueOff val="-1395324"/>
                    <a:satOff val="-3373"/>
                    <a:lumOff val="-9849"/>
                  </a:schemeClr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ＷＨＡＴ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Introduction of web site develop"/>
          <p:cNvSpPr txBox="1"/>
          <p:nvPr>
            <p:ph type="body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/>
          <a:p>
            <a:pPr/>
            <a:r>
              <a:t>Introduction of web site develop</a:t>
            </a:r>
          </a:p>
        </p:txBody>
      </p:sp>
      <p:sp>
        <p:nvSpPr>
          <p:cNvPr id="323" name="css與畫面的關連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css與畫面的關連</a:t>
            </a:r>
          </a:p>
        </p:txBody>
      </p:sp>
      <p:pic>
        <p:nvPicPr>
          <p:cNvPr id="324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713113"/>
            <a:ext cx="13004801" cy="61815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ss與畫面的有什麼關連？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274574">
              <a:defRPr sz="7990"/>
            </a:pPr>
            <a:r>
              <a:t>css與畫面的有什麼關連？</a:t>
            </a:r>
          </a:p>
          <a:p>
            <a:pPr algn="ctr" defTabSz="274574">
              <a:defRPr sz="3290"/>
            </a:pPr>
            <a:r>
              <a:t>（相互影響的地方）</a:t>
            </a:r>
          </a:p>
        </p:txBody>
      </p:sp>
      <p:sp>
        <p:nvSpPr>
          <p:cNvPr id="327" name="問題五（3000will）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問題五</a:t>
            </a:r>
            <a:r>
              <a:rPr sz="3400"/>
              <a:t>（3000will）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713113"/>
            <a:ext cx="13004801" cy="6181574"/>
          </a:xfrm>
          <a:prstGeom prst="rect">
            <a:avLst/>
          </a:prstGeom>
          <a:ln w="12700">
            <a:miter lim="400000"/>
          </a:ln>
        </p:spPr>
      </p:pic>
      <p:sp>
        <p:nvSpPr>
          <p:cNvPr id="330" name="Introduction of web site develop"/>
          <p:cNvSpPr txBox="1"/>
          <p:nvPr>
            <p:ph type="body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/>
          <a:p>
            <a:pPr/>
            <a:r>
              <a:t>Introduction of web site develop</a:t>
            </a:r>
          </a:p>
        </p:txBody>
      </p:sp>
      <p:sp>
        <p:nvSpPr>
          <p:cNvPr id="331" name="css與畫面的關連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css與畫面的關連</a:t>
            </a:r>
          </a:p>
        </p:txBody>
      </p:sp>
      <p:sp>
        <p:nvSpPr>
          <p:cNvPr id="332" name="矩形"/>
          <p:cNvSpPr/>
          <p:nvPr/>
        </p:nvSpPr>
        <p:spPr>
          <a:xfrm>
            <a:off x="503235" y="4195567"/>
            <a:ext cx="2399781" cy="295666"/>
          </a:xfrm>
          <a:prstGeom prst="rect">
            <a:avLst/>
          </a:prstGeom>
          <a:solidFill>
            <a:srgbClr val="8BDA83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33" name="矩形"/>
          <p:cNvSpPr/>
          <p:nvPr/>
        </p:nvSpPr>
        <p:spPr>
          <a:xfrm>
            <a:off x="553291" y="3606764"/>
            <a:ext cx="1165770" cy="295666"/>
          </a:xfrm>
          <a:prstGeom prst="rect">
            <a:avLst/>
          </a:prstGeom>
          <a:solidFill>
            <a:srgbClr val="DAD023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34" name="矩形"/>
          <p:cNvSpPr/>
          <p:nvPr/>
        </p:nvSpPr>
        <p:spPr>
          <a:xfrm>
            <a:off x="507539" y="4784370"/>
            <a:ext cx="1832661" cy="295666"/>
          </a:xfrm>
          <a:prstGeom prst="rect">
            <a:avLst/>
          </a:prstGeom>
          <a:solidFill>
            <a:srgbClr val="A222DA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35" name="矩形"/>
          <p:cNvSpPr/>
          <p:nvPr/>
        </p:nvSpPr>
        <p:spPr>
          <a:xfrm>
            <a:off x="553291" y="5373173"/>
            <a:ext cx="1451500" cy="295666"/>
          </a:xfrm>
          <a:prstGeom prst="rect">
            <a:avLst/>
          </a:prstGeom>
          <a:solidFill>
            <a:srgbClr val="DA311B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36" name="ＨＯＷ"/>
          <p:cNvSpPr txBox="1"/>
          <p:nvPr/>
        </p:nvSpPr>
        <p:spPr>
          <a:xfrm>
            <a:off x="406400" y="6426200"/>
            <a:ext cx="12192000" cy="270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438150">
              <a:lnSpc>
                <a:spcPct val="80000"/>
              </a:lnSpc>
              <a:spcBef>
                <a:spcPts val="0"/>
              </a:spcBef>
              <a:defRPr b="1" cap="all" sz="12750">
                <a:solidFill>
                  <a:schemeClr val="accent4">
                    <a:hueOff val="-1395324"/>
                    <a:satOff val="-3373"/>
                    <a:lumOff val="-9849"/>
                  </a:schemeClr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ＨＯＷ</a:t>
            </a:r>
          </a:p>
        </p:txBody>
      </p:sp>
      <p:sp>
        <p:nvSpPr>
          <p:cNvPr id="337" name="線條"/>
          <p:cNvSpPr/>
          <p:nvPr/>
        </p:nvSpPr>
        <p:spPr>
          <a:xfrm flipV="1">
            <a:off x="1826582" y="3135179"/>
            <a:ext cx="3226688" cy="639118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38" name="線條"/>
          <p:cNvSpPr/>
          <p:nvPr/>
        </p:nvSpPr>
        <p:spPr>
          <a:xfrm flipV="1">
            <a:off x="2956940" y="3680453"/>
            <a:ext cx="2143790" cy="601539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39" name="線條"/>
          <p:cNvSpPr/>
          <p:nvPr/>
        </p:nvSpPr>
        <p:spPr>
          <a:xfrm flipV="1">
            <a:off x="2474056" y="4033162"/>
            <a:ext cx="2675978" cy="887345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40" name="線條"/>
          <p:cNvSpPr/>
          <p:nvPr/>
        </p:nvSpPr>
        <p:spPr>
          <a:xfrm flipV="1">
            <a:off x="2102702" y="4527900"/>
            <a:ext cx="3032641" cy="1004157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文字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文字</a:t>
            </a:r>
          </a:p>
        </p:txBody>
      </p:sp>
      <p:sp>
        <p:nvSpPr>
          <p:cNvPr id="343" name="小結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小結</a:t>
            </a:r>
          </a:p>
        </p:txBody>
      </p:sp>
      <p:sp>
        <p:nvSpPr>
          <p:cNvPr id="344" name="HTML : 網頁的架構 （要顯示什麼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 : 網頁的架構 （要顯示</a:t>
            </a:r>
            <a:r>
              <a:rPr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</a:rPr>
              <a:t>什麼</a:t>
            </a:r>
            <a:r>
              <a:t>）</a:t>
            </a:r>
          </a:p>
          <a:p>
            <a:pPr/>
            <a:r>
              <a:t>CSS : 網頁的樣式 （要</a:t>
            </a:r>
            <a:r>
              <a:rPr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</a:rPr>
              <a:t>怎麼</a:t>
            </a:r>
            <a:r>
              <a:t>顯示）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HTML與css的有什麼關連？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245363">
              <a:defRPr sz="7140"/>
            </a:pPr>
            <a:r>
              <a:t>HTML與css的有什麼關連？</a:t>
            </a:r>
          </a:p>
          <a:p>
            <a:pPr algn="ctr" defTabSz="245363">
              <a:defRPr sz="2940"/>
            </a:pPr>
            <a:r>
              <a:t>（相互影響的地方）</a:t>
            </a:r>
          </a:p>
        </p:txBody>
      </p:sp>
      <p:sp>
        <p:nvSpPr>
          <p:cNvPr id="347" name="作業一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作業一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程式邏輯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ctr" defTabSz="502412">
              <a:defRPr sz="14620"/>
            </a:lvl1pPr>
          </a:lstStyle>
          <a:p>
            <a:pPr/>
            <a:r>
              <a:t>程式邏輯</a:t>
            </a:r>
          </a:p>
        </p:txBody>
      </p:sp>
      <p:sp>
        <p:nvSpPr>
          <p:cNvPr id="176" name="寫程式最重要的是什麼？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寫程式最重要的是什麼？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Html TAG / css 屬性都要記起來嗎？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 TAG / css 屬性都要記起來嗎？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影像" descr="影像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1466" t="129" r="26616" b="129"/>
          <a:stretch>
            <a:fillRect/>
          </a:stretch>
        </p:blipFill>
        <p:spPr>
          <a:xfrm>
            <a:off x="0" y="0"/>
            <a:ext cx="5486400" cy="9753600"/>
          </a:xfrm>
          <a:prstGeom prst="rect">
            <a:avLst/>
          </a:prstGeom>
        </p:spPr>
      </p:pic>
      <p:sp>
        <p:nvSpPr>
          <p:cNvPr id="352" name="Website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38835">
              <a:defRPr sz="9860"/>
            </a:pPr>
            <a:r>
              <a:t>Website</a:t>
            </a:r>
          </a:p>
          <a:p>
            <a:pPr defTabSz="338835">
              <a:defRPr sz="9860"/>
            </a:pPr>
            <a:r>
              <a:t>Develop</a:t>
            </a:r>
          </a:p>
        </p:txBody>
      </p:sp>
      <p:sp>
        <p:nvSpPr>
          <p:cNvPr id="353" name="Bootstrap初探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Bootstrap初探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Bootstr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14900"/>
            </a:lvl1pPr>
          </a:lstStyle>
          <a:p>
            <a:pPr/>
            <a:r>
              <a:t>BootstrAp</a:t>
            </a:r>
          </a:p>
        </p:txBody>
      </p:sp>
      <p:sp>
        <p:nvSpPr>
          <p:cNvPr id="356" name="https://getbootstrap.com/"/>
          <p:cNvSpPr txBox="1"/>
          <p:nvPr/>
        </p:nvSpPr>
        <p:spPr>
          <a:xfrm>
            <a:off x="697867" y="6199716"/>
            <a:ext cx="1160906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457200">
              <a:lnSpc>
                <a:spcPts val="7500"/>
              </a:lnSpc>
              <a:spcBef>
                <a:spcPts val="0"/>
              </a:spcBef>
              <a:defRPr sz="5100">
                <a:ln w="0" cap="flat">
                  <a:solidFill>
                    <a:srgbClr val="0000EE"/>
                  </a:solidFill>
                  <a:prstDash val="solid"/>
                  <a:miter lim="400000"/>
                </a:ln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>
                <a:noFill/>
              </a:defRPr>
            </a:pPr>
            <a:r>
              <a:rPr>
                <a:solidFill>
                  <a:srgbClr val="FFFFFF"/>
                </a:solidFill>
              </a:rPr>
              <a:t>https://getbootstrap.com/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Login 網頁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ctr" defTabSz="438150">
              <a:defRPr sz="12750"/>
            </a:lvl1pPr>
          </a:lstStyle>
          <a:p>
            <a:pPr/>
            <a:r>
              <a:t>Login 網頁</a:t>
            </a:r>
          </a:p>
        </p:txBody>
      </p:sp>
      <p:sp>
        <p:nvSpPr>
          <p:cNvPr id="359" name="動手做做看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動手做做看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文字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文字</a:t>
            </a:r>
          </a:p>
        </p:txBody>
      </p:sp>
      <p:sp>
        <p:nvSpPr>
          <p:cNvPr id="362" name="動手做做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動手做做看</a:t>
            </a:r>
          </a:p>
        </p:txBody>
      </p:sp>
      <p:pic>
        <p:nvPicPr>
          <p:cNvPr id="363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2363706"/>
            <a:ext cx="13004801" cy="71255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文字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文字</a:t>
            </a:r>
          </a:p>
        </p:txBody>
      </p:sp>
      <p:sp>
        <p:nvSpPr>
          <p:cNvPr id="366" name="動手做做看(template.html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b="0"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動手做做看(template.html)</a:t>
            </a:r>
          </a:p>
        </p:txBody>
      </p:sp>
      <p:pic>
        <p:nvPicPr>
          <p:cNvPr id="367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5611" y="2333799"/>
            <a:ext cx="11793578" cy="73709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文字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文字</a:t>
            </a:r>
          </a:p>
        </p:txBody>
      </p:sp>
      <p:sp>
        <p:nvSpPr>
          <p:cNvPr id="370" name="動手做做看(template.html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b="0"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動手做做看(template.html)</a:t>
            </a:r>
          </a:p>
        </p:txBody>
      </p:sp>
      <p:pic>
        <p:nvPicPr>
          <p:cNvPr id="371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245642"/>
            <a:ext cx="13004801" cy="71165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畫面裡面的有什麼？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362204">
              <a:defRPr sz="10540"/>
            </a:pPr>
            <a:r>
              <a:t>畫面裡面的有</a:t>
            </a:r>
            <a:r>
              <a:rPr>
                <a:solidFill>
                  <a:schemeClr val="accent5">
                    <a:hueOff val="343847"/>
                    <a:satOff val="6318"/>
                    <a:lumOff val="8159"/>
                  </a:schemeClr>
                </a:solidFill>
              </a:rPr>
              <a:t>什麼</a:t>
            </a:r>
            <a:r>
              <a:t>？</a:t>
            </a:r>
          </a:p>
        </p:txBody>
      </p:sp>
      <p:sp>
        <p:nvSpPr>
          <p:cNvPr id="374" name="問題六（3000will）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問題六</a:t>
            </a:r>
            <a:r>
              <a:rPr sz="3400"/>
              <a:t>（3000will）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文字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文字</a:t>
            </a:r>
          </a:p>
        </p:txBody>
      </p:sp>
      <p:sp>
        <p:nvSpPr>
          <p:cNvPr id="377" name="畫面裡面有什麼？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38835">
              <a:spcBef>
                <a:spcPts val="1600"/>
              </a:spcBef>
              <a:defRPr sz="3480"/>
            </a:pPr>
            <a:r>
              <a:t>畫面裡面有</a:t>
            </a:r>
            <a:r>
              <a:rPr>
                <a:solidFill>
                  <a:schemeClr val="accent5">
                    <a:hueOff val="343847"/>
                    <a:satOff val="6318"/>
                    <a:lumOff val="8159"/>
                  </a:schemeClr>
                </a:solidFill>
              </a:rPr>
              <a:t>什麼</a:t>
            </a:r>
            <a:r>
              <a:t>？</a:t>
            </a:r>
          </a:p>
        </p:txBody>
      </p:sp>
      <p:pic>
        <p:nvPicPr>
          <p:cNvPr id="378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2363706"/>
            <a:ext cx="13004801" cy="7125547"/>
          </a:xfrm>
          <a:prstGeom prst="rect">
            <a:avLst/>
          </a:prstGeom>
          <a:ln w="12700">
            <a:miter lim="400000"/>
          </a:ln>
        </p:spPr>
      </p:pic>
      <p:sp>
        <p:nvSpPr>
          <p:cNvPr id="379" name="矩形"/>
          <p:cNvSpPr/>
          <p:nvPr/>
        </p:nvSpPr>
        <p:spPr>
          <a:xfrm>
            <a:off x="6011869" y="3798320"/>
            <a:ext cx="981062" cy="950815"/>
          </a:xfrm>
          <a:prstGeom prst="rect">
            <a:avLst/>
          </a:prstGeom>
          <a:solidFill>
            <a:srgbClr val="DAD023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80" name="矩形"/>
          <p:cNvSpPr/>
          <p:nvPr/>
        </p:nvSpPr>
        <p:spPr>
          <a:xfrm>
            <a:off x="5682213" y="4859644"/>
            <a:ext cx="1640374" cy="295666"/>
          </a:xfrm>
          <a:prstGeom prst="rect">
            <a:avLst/>
          </a:prstGeom>
          <a:solidFill>
            <a:srgbClr val="8BDA83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81" name="矩形"/>
          <p:cNvSpPr/>
          <p:nvPr/>
        </p:nvSpPr>
        <p:spPr>
          <a:xfrm>
            <a:off x="5106879" y="5265819"/>
            <a:ext cx="2791042" cy="520701"/>
          </a:xfrm>
          <a:prstGeom prst="rect">
            <a:avLst/>
          </a:prstGeom>
          <a:solidFill>
            <a:srgbClr val="A222DA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82" name="矩形"/>
          <p:cNvSpPr/>
          <p:nvPr/>
        </p:nvSpPr>
        <p:spPr>
          <a:xfrm>
            <a:off x="5106938" y="5778646"/>
            <a:ext cx="2790924" cy="402181"/>
          </a:xfrm>
          <a:prstGeom prst="rect">
            <a:avLst/>
          </a:prstGeom>
          <a:solidFill>
            <a:srgbClr val="DA311B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83" name="矩形"/>
          <p:cNvSpPr/>
          <p:nvPr/>
        </p:nvSpPr>
        <p:spPr>
          <a:xfrm>
            <a:off x="5894916" y="6203892"/>
            <a:ext cx="1214968" cy="295666"/>
          </a:xfrm>
          <a:prstGeom prst="rect">
            <a:avLst/>
          </a:prstGeom>
          <a:solidFill>
            <a:srgbClr val="7EDACE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84" name="矩形"/>
          <p:cNvSpPr/>
          <p:nvPr/>
        </p:nvSpPr>
        <p:spPr>
          <a:xfrm>
            <a:off x="6004731" y="7490531"/>
            <a:ext cx="995338" cy="295666"/>
          </a:xfrm>
          <a:prstGeom prst="rect">
            <a:avLst/>
          </a:prstGeom>
          <a:solidFill>
            <a:srgbClr val="DA8216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385" name="矩形"/>
          <p:cNvSpPr/>
          <p:nvPr/>
        </p:nvSpPr>
        <p:spPr>
          <a:xfrm>
            <a:off x="5050307" y="6536377"/>
            <a:ext cx="2904186" cy="647250"/>
          </a:xfrm>
          <a:prstGeom prst="rect">
            <a:avLst/>
          </a:prstGeom>
          <a:solidFill>
            <a:srgbClr val="3B38DA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直接在網頁找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0000"/>
            </a:pPr>
            <a:r>
              <a:t>直接在網頁找</a:t>
            </a:r>
          </a:p>
          <a:p>
            <a:pPr>
              <a:defRPr sz="15000"/>
            </a:pPr>
            <a:r>
              <a:t>想要的元件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文字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文字</a:t>
            </a:r>
          </a:p>
        </p:txBody>
      </p:sp>
      <p:sp>
        <p:nvSpPr>
          <p:cNvPr id="179" name="程式邏輯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程式邏輯</a:t>
            </a:r>
          </a:p>
        </p:txBody>
      </p:sp>
      <p:pic>
        <p:nvPicPr>
          <p:cNvPr id="180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4002195"/>
            <a:ext cx="11176001" cy="31377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18542"/>
            <a:ext cx="13004800" cy="7116516"/>
          </a:xfrm>
          <a:prstGeom prst="rect">
            <a:avLst/>
          </a:prstGeom>
          <a:ln w="12700">
            <a:miter lim="400000"/>
          </a:ln>
        </p:spPr>
      </p:pic>
      <p:sp>
        <p:nvSpPr>
          <p:cNvPr id="390" name="矩形"/>
          <p:cNvSpPr/>
          <p:nvPr/>
        </p:nvSpPr>
        <p:spPr>
          <a:xfrm>
            <a:off x="2959526" y="5320479"/>
            <a:ext cx="7578383" cy="947243"/>
          </a:xfrm>
          <a:prstGeom prst="rect">
            <a:avLst/>
          </a:prstGeom>
          <a:solidFill>
            <a:srgbClr val="A222DA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146951"/>
            <a:ext cx="13004800" cy="7459699"/>
          </a:xfrm>
          <a:prstGeom prst="rect">
            <a:avLst/>
          </a:prstGeom>
          <a:ln w="12700">
            <a:miter lim="400000"/>
          </a:ln>
        </p:spPr>
      </p:pic>
      <p:sp>
        <p:nvSpPr>
          <p:cNvPr id="393" name="矩形"/>
          <p:cNvSpPr/>
          <p:nvPr/>
        </p:nvSpPr>
        <p:spPr>
          <a:xfrm>
            <a:off x="2060639" y="6232783"/>
            <a:ext cx="9546795" cy="1602751"/>
          </a:xfrm>
          <a:prstGeom prst="rect">
            <a:avLst/>
          </a:prstGeom>
          <a:solidFill>
            <a:srgbClr val="A222DA">
              <a:alpha val="2388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文字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文字</a:t>
            </a:r>
          </a:p>
        </p:txBody>
      </p:sp>
      <p:sp>
        <p:nvSpPr>
          <p:cNvPr id="396" name="觀察畫面的變化(template.html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b="0"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>
                <a:solidFill>
                  <a:schemeClr val="accent5">
                    <a:hueOff val="343847"/>
                    <a:satOff val="6318"/>
                    <a:lumOff val="8159"/>
                  </a:schemeClr>
                </a:solidFill>
              </a:rPr>
              <a:t>觀察</a:t>
            </a:r>
            <a:r>
              <a:t>畫面的變化(template.html)</a:t>
            </a:r>
          </a:p>
        </p:txBody>
      </p:sp>
      <p:pic>
        <p:nvPicPr>
          <p:cNvPr id="397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5611" y="2333799"/>
            <a:ext cx="11793578" cy="73709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72" y="1316069"/>
            <a:ext cx="13004801" cy="7121462"/>
          </a:xfrm>
          <a:prstGeom prst="rect">
            <a:avLst/>
          </a:prstGeom>
          <a:ln w="12700">
            <a:miter lim="400000"/>
          </a:ln>
        </p:spPr>
      </p:pic>
      <p:sp>
        <p:nvSpPr>
          <p:cNvPr id="400" name="矩形"/>
          <p:cNvSpPr/>
          <p:nvPr/>
        </p:nvSpPr>
        <p:spPr>
          <a:xfrm>
            <a:off x="5106879" y="5240419"/>
            <a:ext cx="2791042" cy="520701"/>
          </a:xfrm>
          <a:prstGeom prst="rect">
            <a:avLst/>
          </a:prstGeom>
          <a:solidFill>
            <a:srgbClr val="A222DA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72" y="1316069"/>
            <a:ext cx="13004801" cy="7121462"/>
          </a:xfrm>
          <a:prstGeom prst="rect">
            <a:avLst/>
          </a:prstGeom>
          <a:ln w="12700">
            <a:miter lim="400000"/>
          </a:ln>
        </p:spPr>
      </p:pic>
      <p:sp>
        <p:nvSpPr>
          <p:cNvPr id="403" name="矩形"/>
          <p:cNvSpPr/>
          <p:nvPr/>
        </p:nvSpPr>
        <p:spPr>
          <a:xfrm>
            <a:off x="5106879" y="5240419"/>
            <a:ext cx="2791042" cy="520701"/>
          </a:xfrm>
          <a:prstGeom prst="rect">
            <a:avLst/>
          </a:prstGeom>
          <a:solidFill>
            <a:srgbClr val="A222DA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404" name="？？"/>
          <p:cNvSpPr txBox="1"/>
          <p:nvPr/>
        </p:nvSpPr>
        <p:spPr>
          <a:xfrm>
            <a:off x="6898124" y="4850661"/>
            <a:ext cx="622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343847"/>
                    <a:satOff val="6318"/>
                    <a:lumOff val="8159"/>
                  </a:schemeClr>
                </a:solidFill>
              </a:defRPr>
            </a:lvl1pPr>
          </a:lstStyle>
          <a:p>
            <a:pPr/>
            <a:r>
              <a:t>？？</a:t>
            </a:r>
          </a:p>
        </p:txBody>
      </p:sp>
      <p:sp>
        <p:nvSpPr>
          <p:cNvPr id="405" name="？？"/>
          <p:cNvSpPr txBox="1"/>
          <p:nvPr/>
        </p:nvSpPr>
        <p:spPr>
          <a:xfrm>
            <a:off x="7653943" y="5633050"/>
            <a:ext cx="622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343847"/>
                    <a:satOff val="6318"/>
                    <a:lumOff val="8159"/>
                  </a:schemeClr>
                </a:solidFill>
              </a:defRPr>
            </a:lvl1pPr>
          </a:lstStyle>
          <a:p>
            <a:pPr/>
            <a:r>
              <a:t>？？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146951"/>
            <a:ext cx="13004800" cy="7459699"/>
          </a:xfrm>
          <a:prstGeom prst="rect">
            <a:avLst/>
          </a:prstGeom>
          <a:ln w="12700">
            <a:miter lim="400000"/>
          </a:ln>
        </p:spPr>
      </p:pic>
      <p:sp>
        <p:nvSpPr>
          <p:cNvPr id="408" name="矩形"/>
          <p:cNvSpPr/>
          <p:nvPr/>
        </p:nvSpPr>
        <p:spPr>
          <a:xfrm>
            <a:off x="2217302" y="6424273"/>
            <a:ext cx="9390132" cy="257284"/>
          </a:xfrm>
          <a:prstGeom prst="rect">
            <a:avLst/>
          </a:prstGeom>
          <a:solidFill>
            <a:srgbClr val="A222DA">
              <a:alpha val="2388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409" name="矩形"/>
          <p:cNvSpPr/>
          <p:nvPr/>
        </p:nvSpPr>
        <p:spPr>
          <a:xfrm>
            <a:off x="2217259" y="7099249"/>
            <a:ext cx="9546796" cy="485800"/>
          </a:xfrm>
          <a:prstGeom prst="rect">
            <a:avLst/>
          </a:prstGeom>
          <a:solidFill>
            <a:srgbClr val="A222DA">
              <a:alpha val="2388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18542"/>
            <a:ext cx="13004800" cy="7116516"/>
          </a:xfrm>
          <a:prstGeom prst="rect">
            <a:avLst/>
          </a:prstGeom>
          <a:ln w="12700">
            <a:miter lim="400000"/>
          </a:ln>
        </p:spPr>
      </p:pic>
      <p:sp>
        <p:nvSpPr>
          <p:cNvPr id="412" name="矩形"/>
          <p:cNvSpPr/>
          <p:nvPr/>
        </p:nvSpPr>
        <p:spPr>
          <a:xfrm>
            <a:off x="5106879" y="5215019"/>
            <a:ext cx="2791042" cy="520701"/>
          </a:xfrm>
          <a:prstGeom prst="rect">
            <a:avLst/>
          </a:prstGeom>
          <a:solidFill>
            <a:srgbClr val="A222DA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是不是很簡單？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8900"/>
            </a:lvl1pPr>
          </a:lstStyle>
          <a:p>
            <a:pPr/>
            <a:r>
              <a:t>是不是很簡單？！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Login 網頁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ctr" defTabSz="438150">
              <a:defRPr sz="12750"/>
            </a:lvl1pPr>
          </a:lstStyle>
          <a:p>
            <a:pPr/>
            <a:r>
              <a:t>Login 網頁</a:t>
            </a:r>
          </a:p>
        </p:txBody>
      </p:sp>
      <p:sp>
        <p:nvSpPr>
          <p:cNvPr id="417" name="剩下交給大家自己玩玩看囉～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剩下交給大家自己玩玩看囉～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程式邏輯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ctr" defTabSz="502412">
              <a:defRPr sz="14620"/>
            </a:lvl1pPr>
          </a:lstStyle>
          <a:p>
            <a:pPr/>
            <a:r>
              <a:t>程式邏輯</a:t>
            </a:r>
          </a:p>
        </p:txBody>
      </p:sp>
      <p:sp>
        <p:nvSpPr>
          <p:cNvPr id="183" name="寫程式最重要的是什麼？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寫程式最重要的是什麼？</a:t>
            </a:r>
          </a:p>
        </p:txBody>
      </p:sp>
      <p:pic>
        <p:nvPicPr>
          <p:cNvPr id="184" name="線條" descr="線條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95236" y="7846483"/>
            <a:ext cx="7814329" cy="2159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思考邏輯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ctr" defTabSz="502412">
              <a:defRPr sz="14620"/>
            </a:lvl1pPr>
          </a:lstStyle>
          <a:p>
            <a:pPr/>
            <a:r>
              <a:t>思考邏輯</a:t>
            </a:r>
          </a:p>
        </p:txBody>
      </p:sp>
      <p:sp>
        <p:nvSpPr>
          <p:cNvPr id="188" name="寫程式最重要的是什麼？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寫程式最重要的是什麼？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文字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文字</a:t>
            </a:r>
          </a:p>
        </p:txBody>
      </p:sp>
      <p:sp>
        <p:nvSpPr>
          <p:cNvPr id="191" name="思考邏輯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思考邏輯</a:t>
            </a:r>
          </a:p>
        </p:txBody>
      </p:sp>
      <p:sp>
        <p:nvSpPr>
          <p:cNvPr id="192" name="登入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登入</a:t>
            </a:r>
          </a:p>
          <a:p>
            <a:pPr lvl="1">
              <a:defRPr sz="3000"/>
            </a:pPr>
            <a:r>
              <a:t>輸入帳號</a:t>
            </a:r>
          </a:p>
          <a:p>
            <a:pPr lvl="1">
              <a:defRPr sz="3000"/>
            </a:pPr>
            <a:r>
              <a:t>輸入密碼</a:t>
            </a:r>
          </a:p>
          <a:p>
            <a:pPr lvl="1">
              <a:defRPr sz="3000"/>
            </a:pPr>
            <a:r>
              <a:t>檢查帳號＆密碼</a:t>
            </a:r>
          </a:p>
          <a:p>
            <a:pPr lvl="1">
              <a:defRPr sz="3000"/>
            </a:pPr>
            <a:r>
              <a:t>判斷結果</a:t>
            </a:r>
          </a:p>
          <a:p>
            <a:pPr lvl="2">
              <a:defRPr sz="2600"/>
            </a:pPr>
            <a:r>
              <a:t>成功：轉跳到首頁</a:t>
            </a:r>
          </a:p>
          <a:p>
            <a:pPr lvl="2">
              <a:defRPr sz="2600"/>
            </a:pPr>
            <a:r>
              <a:t>失敗：顯示警告訊息「帳號或密碼錯誤」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思考邏輯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ctr" defTabSz="502412">
              <a:defRPr sz="14620"/>
            </a:lvl1pPr>
          </a:lstStyle>
          <a:p>
            <a:pPr/>
            <a:r>
              <a:t>思考邏輯</a:t>
            </a:r>
          </a:p>
        </p:txBody>
      </p:sp>
      <p:sp>
        <p:nvSpPr>
          <p:cNvPr id="195" name="寫程式最重要的是什麼？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寫程式最重要的是什麼？</a:t>
            </a:r>
          </a:p>
        </p:txBody>
      </p:sp>
      <p:pic>
        <p:nvPicPr>
          <p:cNvPr id="196" name="線條" descr="線條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95235" y="7846483"/>
            <a:ext cx="7814330" cy="2159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