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59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C7CE"/>
    <a:srgbClr val="CDD0DA"/>
    <a:srgbClr val="FA8150"/>
    <a:srgbClr val="E37553"/>
    <a:srgbClr val="E0653F"/>
    <a:srgbClr val="959697"/>
    <a:srgbClr val="EAEAEA"/>
    <a:srgbClr val="E3E5F1"/>
    <a:srgbClr val="EFF0F7"/>
    <a:srgbClr val="F5B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3" autoAdjust="0"/>
    <p:restoredTop sz="94674" autoAdjust="0"/>
  </p:normalViewPr>
  <p:slideViewPr>
    <p:cSldViewPr>
      <p:cViewPr>
        <p:scale>
          <a:sx n="107" d="100"/>
          <a:sy n="107" d="100"/>
        </p:scale>
        <p:origin x="60" y="4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Templateswise.com - Workspace PowerPoint templ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67494"/>
            <a:ext cx="8229600" cy="79573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Workspace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0" name="Text Placeholder 4"/>
          <p:cNvSpPr>
            <a:spLocks noGrp="1"/>
          </p:cNvSpPr>
          <p:nvPr>
            <p:ph type="body" sz="quarter" idx="42" hasCustomPrompt="1"/>
          </p:nvPr>
        </p:nvSpPr>
        <p:spPr>
          <a:xfrm>
            <a:off x="467544" y="843558"/>
            <a:ext cx="8208912" cy="470197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rgbClr val="C4C7CE"/>
                </a:solidFill>
              </a:defRPr>
            </a:lvl1pPr>
          </a:lstStyle>
          <a:p>
            <a:r>
              <a:rPr lang="en-US" noProof="0" dirty="0"/>
              <a:t>PowerPoint template</a:t>
            </a:r>
          </a:p>
        </p:txBody>
      </p:sp>
      <p:grpSp>
        <p:nvGrpSpPr>
          <p:cNvPr id="51" name="Group 24"/>
          <p:cNvGrpSpPr>
            <a:grpSpLocks noChangeAspect="1"/>
          </p:cNvGrpSpPr>
          <p:nvPr userDrawn="1"/>
        </p:nvGrpSpPr>
        <p:grpSpPr bwMode="auto">
          <a:xfrm>
            <a:off x="6927855" y="2632076"/>
            <a:ext cx="750888" cy="1096963"/>
            <a:chOff x="4364" y="1658"/>
            <a:chExt cx="473" cy="691"/>
          </a:xfrm>
        </p:grpSpPr>
        <p:sp>
          <p:nvSpPr>
            <p:cNvPr id="54" name="Line 26"/>
            <p:cNvSpPr>
              <a:spLocks noChangeShapeType="1"/>
            </p:cNvSpPr>
            <p:nvPr userDrawn="1"/>
          </p:nvSpPr>
          <p:spPr bwMode="auto">
            <a:xfrm>
              <a:off x="4431" y="2181"/>
              <a:ext cx="373" cy="100"/>
            </a:xfrm>
            <a:prstGeom prst="line">
              <a:avLst/>
            </a:prstGeom>
            <a:noFill/>
            <a:ln w="22225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27"/>
            <p:cNvSpPr>
              <a:spLocks noChangeShapeType="1"/>
            </p:cNvSpPr>
            <p:nvPr userDrawn="1"/>
          </p:nvSpPr>
          <p:spPr bwMode="auto">
            <a:xfrm>
              <a:off x="4422" y="2215"/>
              <a:ext cx="374" cy="100"/>
            </a:xfrm>
            <a:prstGeom prst="line">
              <a:avLst/>
            </a:prstGeom>
            <a:noFill/>
            <a:ln w="22225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28"/>
            <p:cNvSpPr>
              <a:spLocks noChangeShapeType="1"/>
            </p:cNvSpPr>
            <p:nvPr userDrawn="1"/>
          </p:nvSpPr>
          <p:spPr bwMode="auto">
            <a:xfrm>
              <a:off x="4413" y="2249"/>
              <a:ext cx="374" cy="100"/>
            </a:xfrm>
            <a:prstGeom prst="line">
              <a:avLst/>
            </a:prstGeom>
            <a:noFill/>
            <a:ln w="22225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29"/>
            <p:cNvSpPr>
              <a:spLocks noChangeShapeType="1"/>
            </p:cNvSpPr>
            <p:nvPr userDrawn="1"/>
          </p:nvSpPr>
          <p:spPr bwMode="auto">
            <a:xfrm>
              <a:off x="4571" y="1658"/>
              <a:ext cx="156" cy="42"/>
            </a:xfrm>
            <a:prstGeom prst="line">
              <a:avLst/>
            </a:prstGeom>
            <a:noFill/>
            <a:ln w="22225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30"/>
            <p:cNvSpPr>
              <a:spLocks noChangeShapeType="1"/>
            </p:cNvSpPr>
            <p:nvPr userDrawn="1"/>
          </p:nvSpPr>
          <p:spPr bwMode="auto">
            <a:xfrm>
              <a:off x="4562" y="1692"/>
              <a:ext cx="238" cy="64"/>
            </a:xfrm>
            <a:prstGeom prst="line">
              <a:avLst/>
            </a:prstGeom>
            <a:noFill/>
            <a:ln w="22225">
              <a:solidFill>
                <a:srgbClr val="CDD0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1"/>
            <p:cNvSpPr>
              <a:spLocks/>
            </p:cNvSpPr>
            <p:nvPr userDrawn="1"/>
          </p:nvSpPr>
          <p:spPr bwMode="auto">
            <a:xfrm>
              <a:off x="4495" y="2064"/>
              <a:ext cx="69" cy="73"/>
            </a:xfrm>
            <a:custGeom>
              <a:avLst/>
              <a:gdLst>
                <a:gd name="T0" fmla="*/ 138 w 138"/>
                <a:gd name="T1" fmla="*/ 29 h 146"/>
                <a:gd name="T2" fmla="*/ 107 w 138"/>
                <a:gd name="T3" fmla="*/ 146 h 146"/>
                <a:gd name="T4" fmla="*/ 0 w 138"/>
                <a:gd name="T5" fmla="*/ 117 h 146"/>
                <a:gd name="T6" fmla="*/ 31 w 138"/>
                <a:gd name="T7" fmla="*/ 0 h 146"/>
                <a:gd name="T8" fmla="*/ 138 w 138"/>
                <a:gd name="T9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46">
                  <a:moveTo>
                    <a:pt x="138" y="29"/>
                  </a:moveTo>
                  <a:lnTo>
                    <a:pt x="107" y="146"/>
                  </a:lnTo>
                  <a:lnTo>
                    <a:pt x="0" y="117"/>
                  </a:lnTo>
                  <a:lnTo>
                    <a:pt x="31" y="0"/>
                  </a:lnTo>
                  <a:lnTo>
                    <a:pt x="138" y="2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2"/>
            <p:cNvSpPr>
              <a:spLocks/>
            </p:cNvSpPr>
            <p:nvPr userDrawn="1"/>
          </p:nvSpPr>
          <p:spPr bwMode="auto">
            <a:xfrm>
              <a:off x="4565" y="1999"/>
              <a:ext cx="91" cy="156"/>
            </a:xfrm>
            <a:custGeom>
              <a:avLst/>
              <a:gdLst>
                <a:gd name="T0" fmla="*/ 0 w 183"/>
                <a:gd name="T1" fmla="*/ 284 h 312"/>
                <a:gd name="T2" fmla="*/ 107 w 183"/>
                <a:gd name="T3" fmla="*/ 312 h 312"/>
                <a:gd name="T4" fmla="*/ 183 w 183"/>
                <a:gd name="T5" fmla="*/ 29 h 312"/>
                <a:gd name="T6" fmla="*/ 76 w 183"/>
                <a:gd name="T7" fmla="*/ 0 h 312"/>
                <a:gd name="T8" fmla="*/ 0 w 183"/>
                <a:gd name="T9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312">
                  <a:moveTo>
                    <a:pt x="0" y="284"/>
                  </a:moveTo>
                  <a:lnTo>
                    <a:pt x="107" y="312"/>
                  </a:lnTo>
                  <a:lnTo>
                    <a:pt x="183" y="29"/>
                  </a:lnTo>
                  <a:lnTo>
                    <a:pt x="76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3"/>
            <p:cNvSpPr>
              <a:spLocks/>
            </p:cNvSpPr>
            <p:nvPr userDrawn="1"/>
          </p:nvSpPr>
          <p:spPr bwMode="auto">
            <a:xfrm>
              <a:off x="4635" y="1948"/>
              <a:ext cx="110" cy="226"/>
            </a:xfrm>
            <a:custGeom>
              <a:avLst/>
              <a:gdLst>
                <a:gd name="T0" fmla="*/ 0 w 220"/>
                <a:gd name="T1" fmla="*/ 423 h 451"/>
                <a:gd name="T2" fmla="*/ 107 w 220"/>
                <a:gd name="T3" fmla="*/ 451 h 451"/>
                <a:gd name="T4" fmla="*/ 220 w 220"/>
                <a:gd name="T5" fmla="*/ 29 h 451"/>
                <a:gd name="T6" fmla="*/ 113 w 220"/>
                <a:gd name="T7" fmla="*/ 0 h 451"/>
                <a:gd name="T8" fmla="*/ 0 w 220"/>
                <a:gd name="T9" fmla="*/ 423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451">
                  <a:moveTo>
                    <a:pt x="0" y="423"/>
                  </a:moveTo>
                  <a:lnTo>
                    <a:pt x="107" y="451"/>
                  </a:lnTo>
                  <a:lnTo>
                    <a:pt x="220" y="29"/>
                  </a:lnTo>
                  <a:lnTo>
                    <a:pt x="113" y="0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4"/>
            <p:cNvSpPr>
              <a:spLocks/>
            </p:cNvSpPr>
            <p:nvPr userDrawn="1"/>
          </p:nvSpPr>
          <p:spPr bwMode="auto">
            <a:xfrm>
              <a:off x="4705" y="1883"/>
              <a:ext cx="132" cy="310"/>
            </a:xfrm>
            <a:custGeom>
              <a:avLst/>
              <a:gdLst>
                <a:gd name="T0" fmla="*/ 0 w 264"/>
                <a:gd name="T1" fmla="*/ 589 h 618"/>
                <a:gd name="T2" fmla="*/ 107 w 264"/>
                <a:gd name="T3" fmla="*/ 618 h 618"/>
                <a:gd name="T4" fmla="*/ 264 w 264"/>
                <a:gd name="T5" fmla="*/ 28 h 618"/>
                <a:gd name="T6" fmla="*/ 159 w 264"/>
                <a:gd name="T7" fmla="*/ 0 h 618"/>
                <a:gd name="T8" fmla="*/ 0 w 264"/>
                <a:gd name="T9" fmla="*/ 589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618">
                  <a:moveTo>
                    <a:pt x="0" y="589"/>
                  </a:moveTo>
                  <a:lnTo>
                    <a:pt x="107" y="618"/>
                  </a:lnTo>
                  <a:lnTo>
                    <a:pt x="264" y="28"/>
                  </a:lnTo>
                  <a:lnTo>
                    <a:pt x="159" y="0"/>
                  </a:lnTo>
                  <a:lnTo>
                    <a:pt x="0" y="58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5"/>
            <p:cNvSpPr>
              <a:spLocks/>
            </p:cNvSpPr>
            <p:nvPr userDrawn="1"/>
          </p:nvSpPr>
          <p:spPr bwMode="auto">
            <a:xfrm>
              <a:off x="4446" y="2109"/>
              <a:ext cx="387" cy="104"/>
            </a:xfrm>
            <a:custGeom>
              <a:avLst/>
              <a:gdLst>
                <a:gd name="T0" fmla="*/ 0 w 774"/>
                <a:gd name="T1" fmla="*/ 0 h 208"/>
                <a:gd name="T2" fmla="*/ 0 w 774"/>
                <a:gd name="T3" fmla="*/ 0 h 208"/>
                <a:gd name="T4" fmla="*/ 98 w 774"/>
                <a:gd name="T5" fmla="*/ 23 h 208"/>
                <a:gd name="T6" fmla="*/ 195 w 774"/>
                <a:gd name="T7" fmla="*/ 47 h 208"/>
                <a:gd name="T8" fmla="*/ 195 w 774"/>
                <a:gd name="T9" fmla="*/ 47 h 208"/>
                <a:gd name="T10" fmla="*/ 388 w 774"/>
                <a:gd name="T11" fmla="*/ 98 h 208"/>
                <a:gd name="T12" fmla="*/ 388 w 774"/>
                <a:gd name="T13" fmla="*/ 98 h 208"/>
                <a:gd name="T14" fmla="*/ 582 w 774"/>
                <a:gd name="T15" fmla="*/ 151 h 208"/>
                <a:gd name="T16" fmla="*/ 582 w 774"/>
                <a:gd name="T17" fmla="*/ 151 h 208"/>
                <a:gd name="T18" fmla="*/ 679 w 774"/>
                <a:gd name="T19" fmla="*/ 179 h 208"/>
                <a:gd name="T20" fmla="*/ 774 w 774"/>
                <a:gd name="T21" fmla="*/ 208 h 208"/>
                <a:gd name="T22" fmla="*/ 774 w 774"/>
                <a:gd name="T23" fmla="*/ 208 h 208"/>
                <a:gd name="T24" fmla="*/ 676 w 774"/>
                <a:gd name="T25" fmla="*/ 185 h 208"/>
                <a:gd name="T26" fmla="*/ 580 w 774"/>
                <a:gd name="T27" fmla="*/ 159 h 208"/>
                <a:gd name="T28" fmla="*/ 580 w 774"/>
                <a:gd name="T29" fmla="*/ 159 h 208"/>
                <a:gd name="T30" fmla="*/ 386 w 774"/>
                <a:gd name="T31" fmla="*/ 109 h 208"/>
                <a:gd name="T32" fmla="*/ 386 w 774"/>
                <a:gd name="T33" fmla="*/ 109 h 208"/>
                <a:gd name="T34" fmla="*/ 193 w 774"/>
                <a:gd name="T35" fmla="*/ 56 h 208"/>
                <a:gd name="T36" fmla="*/ 193 w 774"/>
                <a:gd name="T37" fmla="*/ 56 h 208"/>
                <a:gd name="T38" fmla="*/ 97 w 774"/>
                <a:gd name="T39" fmla="*/ 29 h 208"/>
                <a:gd name="T40" fmla="*/ 0 w 774"/>
                <a:gd name="T41" fmla="*/ 0 h 208"/>
                <a:gd name="T42" fmla="*/ 0 w 774"/>
                <a:gd name="T43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74" h="208">
                  <a:moveTo>
                    <a:pt x="0" y="0"/>
                  </a:moveTo>
                  <a:lnTo>
                    <a:pt x="0" y="0"/>
                  </a:lnTo>
                  <a:lnTo>
                    <a:pt x="98" y="23"/>
                  </a:lnTo>
                  <a:lnTo>
                    <a:pt x="195" y="47"/>
                  </a:lnTo>
                  <a:lnTo>
                    <a:pt x="195" y="47"/>
                  </a:lnTo>
                  <a:lnTo>
                    <a:pt x="388" y="98"/>
                  </a:lnTo>
                  <a:lnTo>
                    <a:pt x="388" y="98"/>
                  </a:lnTo>
                  <a:lnTo>
                    <a:pt x="582" y="151"/>
                  </a:lnTo>
                  <a:lnTo>
                    <a:pt x="582" y="151"/>
                  </a:lnTo>
                  <a:lnTo>
                    <a:pt x="679" y="179"/>
                  </a:lnTo>
                  <a:lnTo>
                    <a:pt x="774" y="208"/>
                  </a:lnTo>
                  <a:lnTo>
                    <a:pt x="774" y="208"/>
                  </a:lnTo>
                  <a:lnTo>
                    <a:pt x="676" y="185"/>
                  </a:lnTo>
                  <a:lnTo>
                    <a:pt x="580" y="159"/>
                  </a:lnTo>
                  <a:lnTo>
                    <a:pt x="580" y="159"/>
                  </a:lnTo>
                  <a:lnTo>
                    <a:pt x="386" y="109"/>
                  </a:lnTo>
                  <a:lnTo>
                    <a:pt x="386" y="109"/>
                  </a:lnTo>
                  <a:lnTo>
                    <a:pt x="193" y="56"/>
                  </a:lnTo>
                  <a:lnTo>
                    <a:pt x="193" y="56"/>
                  </a:lnTo>
                  <a:lnTo>
                    <a:pt x="97" y="2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6"/>
            <p:cNvSpPr>
              <a:spLocks/>
            </p:cNvSpPr>
            <p:nvPr userDrawn="1"/>
          </p:nvSpPr>
          <p:spPr bwMode="auto">
            <a:xfrm>
              <a:off x="4367" y="1776"/>
              <a:ext cx="148" cy="451"/>
            </a:xfrm>
            <a:custGeom>
              <a:avLst/>
              <a:gdLst>
                <a:gd name="T0" fmla="*/ 293 w 295"/>
                <a:gd name="T1" fmla="*/ 14 h 902"/>
                <a:gd name="T2" fmla="*/ 242 w 295"/>
                <a:gd name="T3" fmla="*/ 0 h 902"/>
                <a:gd name="T4" fmla="*/ 242 w 295"/>
                <a:gd name="T5" fmla="*/ 0 h 902"/>
                <a:gd name="T6" fmla="*/ 240 w 295"/>
                <a:gd name="T7" fmla="*/ 1 h 902"/>
                <a:gd name="T8" fmla="*/ 240 w 295"/>
                <a:gd name="T9" fmla="*/ 1 h 902"/>
                <a:gd name="T10" fmla="*/ 240 w 295"/>
                <a:gd name="T11" fmla="*/ 3 h 902"/>
                <a:gd name="T12" fmla="*/ 232 w 295"/>
                <a:gd name="T13" fmla="*/ 31 h 902"/>
                <a:gd name="T14" fmla="*/ 232 w 295"/>
                <a:gd name="T15" fmla="*/ 31 h 902"/>
                <a:gd name="T16" fmla="*/ 0 w 295"/>
                <a:gd name="T17" fmla="*/ 887 h 902"/>
                <a:gd name="T18" fmla="*/ 28 w 295"/>
                <a:gd name="T19" fmla="*/ 896 h 902"/>
                <a:gd name="T20" fmla="*/ 56 w 295"/>
                <a:gd name="T21" fmla="*/ 902 h 902"/>
                <a:gd name="T22" fmla="*/ 287 w 295"/>
                <a:gd name="T23" fmla="*/ 45 h 902"/>
                <a:gd name="T24" fmla="*/ 287 w 295"/>
                <a:gd name="T25" fmla="*/ 46 h 902"/>
                <a:gd name="T26" fmla="*/ 295 w 295"/>
                <a:gd name="T27" fmla="*/ 18 h 902"/>
                <a:gd name="T28" fmla="*/ 295 w 295"/>
                <a:gd name="T29" fmla="*/ 18 h 902"/>
                <a:gd name="T30" fmla="*/ 294 w 295"/>
                <a:gd name="T31" fmla="*/ 15 h 902"/>
                <a:gd name="T32" fmla="*/ 293 w 295"/>
                <a:gd name="T33" fmla="*/ 14 h 902"/>
                <a:gd name="T34" fmla="*/ 293 w 295"/>
                <a:gd name="T35" fmla="*/ 14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5" h="902">
                  <a:moveTo>
                    <a:pt x="293" y="14"/>
                  </a:moveTo>
                  <a:lnTo>
                    <a:pt x="242" y="0"/>
                  </a:lnTo>
                  <a:lnTo>
                    <a:pt x="242" y="0"/>
                  </a:lnTo>
                  <a:lnTo>
                    <a:pt x="240" y="1"/>
                  </a:lnTo>
                  <a:lnTo>
                    <a:pt x="240" y="1"/>
                  </a:lnTo>
                  <a:lnTo>
                    <a:pt x="240" y="3"/>
                  </a:lnTo>
                  <a:lnTo>
                    <a:pt x="232" y="31"/>
                  </a:lnTo>
                  <a:lnTo>
                    <a:pt x="232" y="31"/>
                  </a:lnTo>
                  <a:lnTo>
                    <a:pt x="0" y="887"/>
                  </a:lnTo>
                  <a:lnTo>
                    <a:pt x="28" y="896"/>
                  </a:lnTo>
                  <a:lnTo>
                    <a:pt x="56" y="902"/>
                  </a:lnTo>
                  <a:lnTo>
                    <a:pt x="287" y="45"/>
                  </a:lnTo>
                  <a:lnTo>
                    <a:pt x="287" y="46"/>
                  </a:lnTo>
                  <a:lnTo>
                    <a:pt x="295" y="18"/>
                  </a:lnTo>
                  <a:lnTo>
                    <a:pt x="295" y="18"/>
                  </a:lnTo>
                  <a:lnTo>
                    <a:pt x="294" y="15"/>
                  </a:lnTo>
                  <a:lnTo>
                    <a:pt x="293" y="14"/>
                  </a:lnTo>
                  <a:lnTo>
                    <a:pt x="293" y="14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7"/>
            <p:cNvSpPr>
              <a:spLocks/>
            </p:cNvSpPr>
            <p:nvPr userDrawn="1"/>
          </p:nvSpPr>
          <p:spPr bwMode="auto">
            <a:xfrm>
              <a:off x="4381" y="1795"/>
              <a:ext cx="130" cy="432"/>
            </a:xfrm>
            <a:custGeom>
              <a:avLst/>
              <a:gdLst>
                <a:gd name="T0" fmla="*/ 0 w 259"/>
                <a:gd name="T1" fmla="*/ 858 h 864"/>
                <a:gd name="T2" fmla="*/ 232 w 259"/>
                <a:gd name="T3" fmla="*/ 0 h 864"/>
                <a:gd name="T4" fmla="*/ 259 w 259"/>
                <a:gd name="T5" fmla="*/ 7 h 864"/>
                <a:gd name="T6" fmla="*/ 28 w 259"/>
                <a:gd name="T7" fmla="*/ 864 h 864"/>
                <a:gd name="T8" fmla="*/ 0 w 259"/>
                <a:gd name="T9" fmla="*/ 858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864">
                  <a:moveTo>
                    <a:pt x="0" y="858"/>
                  </a:moveTo>
                  <a:lnTo>
                    <a:pt x="232" y="0"/>
                  </a:lnTo>
                  <a:lnTo>
                    <a:pt x="259" y="7"/>
                  </a:lnTo>
                  <a:lnTo>
                    <a:pt x="28" y="864"/>
                  </a:lnTo>
                  <a:lnTo>
                    <a:pt x="0" y="858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8"/>
            <p:cNvSpPr>
              <a:spLocks/>
            </p:cNvSpPr>
            <p:nvPr userDrawn="1"/>
          </p:nvSpPr>
          <p:spPr bwMode="auto">
            <a:xfrm>
              <a:off x="4367" y="1792"/>
              <a:ext cx="130" cy="432"/>
            </a:xfrm>
            <a:custGeom>
              <a:avLst/>
              <a:gdLst>
                <a:gd name="T0" fmla="*/ 0 w 260"/>
                <a:gd name="T1" fmla="*/ 856 h 865"/>
                <a:gd name="T2" fmla="*/ 232 w 260"/>
                <a:gd name="T3" fmla="*/ 0 h 865"/>
                <a:gd name="T4" fmla="*/ 260 w 260"/>
                <a:gd name="T5" fmla="*/ 7 h 865"/>
                <a:gd name="T6" fmla="*/ 28 w 260"/>
                <a:gd name="T7" fmla="*/ 865 h 865"/>
                <a:gd name="T8" fmla="*/ 0 w 260"/>
                <a:gd name="T9" fmla="*/ 85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865">
                  <a:moveTo>
                    <a:pt x="0" y="856"/>
                  </a:moveTo>
                  <a:lnTo>
                    <a:pt x="232" y="0"/>
                  </a:lnTo>
                  <a:lnTo>
                    <a:pt x="260" y="7"/>
                  </a:lnTo>
                  <a:lnTo>
                    <a:pt x="28" y="865"/>
                  </a:lnTo>
                  <a:lnTo>
                    <a:pt x="0" y="856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9"/>
            <p:cNvSpPr>
              <a:spLocks/>
            </p:cNvSpPr>
            <p:nvPr userDrawn="1"/>
          </p:nvSpPr>
          <p:spPr bwMode="auto">
            <a:xfrm>
              <a:off x="4364" y="2220"/>
              <a:ext cx="31" cy="64"/>
            </a:xfrm>
            <a:custGeom>
              <a:avLst/>
              <a:gdLst>
                <a:gd name="T0" fmla="*/ 2 w 62"/>
                <a:gd name="T1" fmla="*/ 128 h 128"/>
                <a:gd name="T2" fmla="*/ 2 w 62"/>
                <a:gd name="T3" fmla="*/ 128 h 128"/>
                <a:gd name="T4" fmla="*/ 0 w 62"/>
                <a:gd name="T5" fmla="*/ 128 h 128"/>
                <a:gd name="T6" fmla="*/ 0 w 62"/>
                <a:gd name="T7" fmla="*/ 128 h 128"/>
                <a:gd name="T8" fmla="*/ 0 w 62"/>
                <a:gd name="T9" fmla="*/ 127 h 128"/>
                <a:gd name="T10" fmla="*/ 6 w 62"/>
                <a:gd name="T11" fmla="*/ 0 h 128"/>
                <a:gd name="T12" fmla="*/ 62 w 62"/>
                <a:gd name="T13" fmla="*/ 15 h 128"/>
                <a:gd name="T14" fmla="*/ 8 w 62"/>
                <a:gd name="T15" fmla="*/ 125 h 128"/>
                <a:gd name="T16" fmla="*/ 8 w 62"/>
                <a:gd name="T17" fmla="*/ 125 h 128"/>
                <a:gd name="T18" fmla="*/ 6 w 62"/>
                <a:gd name="T19" fmla="*/ 126 h 128"/>
                <a:gd name="T20" fmla="*/ 2 w 62"/>
                <a:gd name="T21" fmla="*/ 128 h 128"/>
                <a:gd name="T22" fmla="*/ 2 w 62"/>
                <a:gd name="T2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" h="128">
                  <a:moveTo>
                    <a:pt x="2" y="128"/>
                  </a:moveTo>
                  <a:lnTo>
                    <a:pt x="2" y="128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0" y="127"/>
                  </a:lnTo>
                  <a:lnTo>
                    <a:pt x="6" y="0"/>
                  </a:lnTo>
                  <a:lnTo>
                    <a:pt x="62" y="15"/>
                  </a:lnTo>
                  <a:lnTo>
                    <a:pt x="8" y="125"/>
                  </a:lnTo>
                  <a:lnTo>
                    <a:pt x="8" y="125"/>
                  </a:lnTo>
                  <a:lnTo>
                    <a:pt x="6" y="126"/>
                  </a:lnTo>
                  <a:lnTo>
                    <a:pt x="2" y="128"/>
                  </a:lnTo>
                  <a:lnTo>
                    <a:pt x="2" y="128"/>
                  </a:lnTo>
                  <a:close/>
                </a:path>
              </a:pathLst>
            </a:custGeom>
            <a:solidFill>
              <a:srgbClr val="F4E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0"/>
            <p:cNvSpPr>
              <a:spLocks/>
            </p:cNvSpPr>
            <p:nvPr userDrawn="1"/>
          </p:nvSpPr>
          <p:spPr bwMode="auto">
            <a:xfrm>
              <a:off x="4365" y="2224"/>
              <a:ext cx="30" cy="60"/>
            </a:xfrm>
            <a:custGeom>
              <a:avLst/>
              <a:gdLst>
                <a:gd name="T0" fmla="*/ 0 w 60"/>
                <a:gd name="T1" fmla="*/ 119 h 119"/>
                <a:gd name="T2" fmla="*/ 32 w 60"/>
                <a:gd name="T3" fmla="*/ 0 h 119"/>
                <a:gd name="T4" fmla="*/ 60 w 60"/>
                <a:gd name="T5" fmla="*/ 6 h 119"/>
                <a:gd name="T6" fmla="*/ 6 w 60"/>
                <a:gd name="T7" fmla="*/ 116 h 119"/>
                <a:gd name="T8" fmla="*/ 6 w 60"/>
                <a:gd name="T9" fmla="*/ 116 h 119"/>
                <a:gd name="T10" fmla="*/ 4 w 60"/>
                <a:gd name="T11" fmla="*/ 117 h 119"/>
                <a:gd name="T12" fmla="*/ 0 w 60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19">
                  <a:moveTo>
                    <a:pt x="0" y="119"/>
                  </a:moveTo>
                  <a:lnTo>
                    <a:pt x="32" y="0"/>
                  </a:lnTo>
                  <a:lnTo>
                    <a:pt x="60" y="6"/>
                  </a:lnTo>
                  <a:lnTo>
                    <a:pt x="6" y="116"/>
                  </a:lnTo>
                  <a:lnTo>
                    <a:pt x="6" y="116"/>
                  </a:lnTo>
                  <a:lnTo>
                    <a:pt x="4" y="117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rgbClr val="E5CF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4364" y="2274"/>
              <a:ext cx="8" cy="10"/>
            </a:xfrm>
            <a:custGeom>
              <a:avLst/>
              <a:gdLst>
                <a:gd name="T0" fmla="*/ 2 w 16"/>
                <a:gd name="T1" fmla="*/ 19 h 19"/>
                <a:gd name="T2" fmla="*/ 6 w 16"/>
                <a:gd name="T3" fmla="*/ 17 h 19"/>
                <a:gd name="T4" fmla="*/ 6 w 16"/>
                <a:gd name="T5" fmla="*/ 17 h 19"/>
                <a:gd name="T6" fmla="*/ 8 w 16"/>
                <a:gd name="T7" fmla="*/ 16 h 19"/>
                <a:gd name="T8" fmla="*/ 16 w 16"/>
                <a:gd name="T9" fmla="*/ 0 h 19"/>
                <a:gd name="T10" fmla="*/ 6 w 16"/>
                <a:gd name="T11" fmla="*/ 3 h 19"/>
                <a:gd name="T12" fmla="*/ 1 w 16"/>
                <a:gd name="T13" fmla="*/ 7 h 19"/>
                <a:gd name="T14" fmla="*/ 0 w 16"/>
                <a:gd name="T15" fmla="*/ 18 h 19"/>
                <a:gd name="T16" fmla="*/ 0 w 16"/>
                <a:gd name="T17" fmla="*/ 18 h 19"/>
                <a:gd name="T18" fmla="*/ 0 w 16"/>
                <a:gd name="T19" fmla="*/ 19 h 19"/>
                <a:gd name="T20" fmla="*/ 0 w 16"/>
                <a:gd name="T21" fmla="*/ 19 h 19"/>
                <a:gd name="T22" fmla="*/ 2 w 16"/>
                <a:gd name="T23" fmla="*/ 19 h 19"/>
                <a:gd name="T24" fmla="*/ 2 w 16"/>
                <a:gd name="T2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9">
                  <a:moveTo>
                    <a:pt x="2" y="19"/>
                  </a:moveTo>
                  <a:lnTo>
                    <a:pt x="6" y="17"/>
                  </a:lnTo>
                  <a:lnTo>
                    <a:pt x="6" y="17"/>
                  </a:lnTo>
                  <a:lnTo>
                    <a:pt x="8" y="16"/>
                  </a:lnTo>
                  <a:lnTo>
                    <a:pt x="16" y="0"/>
                  </a:lnTo>
                  <a:lnTo>
                    <a:pt x="6" y="3"/>
                  </a:lnTo>
                  <a:lnTo>
                    <a:pt x="1" y="7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9"/>
                  </a:lnTo>
                  <a:lnTo>
                    <a:pt x="2" y="19"/>
                  </a:lnTo>
                  <a:close/>
                </a:path>
              </a:pathLst>
            </a:custGeom>
            <a:solidFill>
              <a:srgbClr val="3E4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4483" y="1776"/>
              <a:ext cx="32" cy="23"/>
            </a:xfrm>
            <a:custGeom>
              <a:avLst/>
              <a:gdLst>
                <a:gd name="T0" fmla="*/ 10 w 63"/>
                <a:gd name="T1" fmla="*/ 0 h 46"/>
                <a:gd name="T2" fmla="*/ 10 w 63"/>
                <a:gd name="T3" fmla="*/ 0 h 46"/>
                <a:gd name="T4" fmla="*/ 8 w 63"/>
                <a:gd name="T5" fmla="*/ 1 h 46"/>
                <a:gd name="T6" fmla="*/ 8 w 63"/>
                <a:gd name="T7" fmla="*/ 1 h 46"/>
                <a:gd name="T8" fmla="*/ 8 w 63"/>
                <a:gd name="T9" fmla="*/ 3 h 46"/>
                <a:gd name="T10" fmla="*/ 0 w 63"/>
                <a:gd name="T11" fmla="*/ 31 h 46"/>
                <a:gd name="T12" fmla="*/ 55 w 63"/>
                <a:gd name="T13" fmla="*/ 46 h 46"/>
                <a:gd name="T14" fmla="*/ 63 w 63"/>
                <a:gd name="T15" fmla="*/ 18 h 46"/>
                <a:gd name="T16" fmla="*/ 63 w 63"/>
                <a:gd name="T17" fmla="*/ 18 h 46"/>
                <a:gd name="T18" fmla="*/ 62 w 63"/>
                <a:gd name="T19" fmla="*/ 15 h 46"/>
                <a:gd name="T20" fmla="*/ 61 w 63"/>
                <a:gd name="T21" fmla="*/ 14 h 46"/>
                <a:gd name="T22" fmla="*/ 10 w 63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" h="46">
                  <a:moveTo>
                    <a:pt x="10" y="0"/>
                  </a:moveTo>
                  <a:lnTo>
                    <a:pt x="10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3"/>
                  </a:lnTo>
                  <a:lnTo>
                    <a:pt x="0" y="31"/>
                  </a:lnTo>
                  <a:lnTo>
                    <a:pt x="55" y="46"/>
                  </a:lnTo>
                  <a:lnTo>
                    <a:pt x="63" y="18"/>
                  </a:lnTo>
                  <a:lnTo>
                    <a:pt x="63" y="18"/>
                  </a:lnTo>
                  <a:lnTo>
                    <a:pt x="62" y="15"/>
                  </a:lnTo>
                  <a:lnTo>
                    <a:pt x="61" y="1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3E4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2" name="Group 45"/>
          <p:cNvGrpSpPr>
            <a:grpSpLocks noChangeAspect="1"/>
          </p:cNvGrpSpPr>
          <p:nvPr userDrawn="1"/>
        </p:nvGrpSpPr>
        <p:grpSpPr bwMode="auto">
          <a:xfrm>
            <a:off x="8213853" y="5020021"/>
            <a:ext cx="833315" cy="102841"/>
            <a:chOff x="5148" y="3159"/>
            <a:chExt cx="551" cy="68"/>
          </a:xfrm>
        </p:grpSpPr>
        <p:sp>
          <p:nvSpPr>
            <p:cNvPr id="74" name="Rectangle 46"/>
            <p:cNvSpPr>
              <a:spLocks noChangeArrowheads="1"/>
            </p:cNvSpPr>
            <p:nvPr userDrawn="1"/>
          </p:nvSpPr>
          <p:spPr bwMode="auto">
            <a:xfrm>
              <a:off x="5148" y="3159"/>
              <a:ext cx="4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rPr>
                <a:t>©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Rectangle 47"/>
            <p:cNvSpPr>
              <a:spLocks noChangeArrowheads="1"/>
            </p:cNvSpPr>
            <p:nvPr userDrawn="1"/>
          </p:nvSpPr>
          <p:spPr bwMode="auto">
            <a:xfrm>
              <a:off x="5206" y="3159"/>
              <a:ext cx="3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Rectangle 48"/>
            <p:cNvSpPr>
              <a:spLocks noChangeArrowheads="1"/>
            </p:cNvSpPr>
            <p:nvPr userDrawn="1"/>
          </p:nvSpPr>
          <p:spPr bwMode="auto">
            <a:xfrm>
              <a:off x="5235" y="3159"/>
              <a:ext cx="46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rPr>
                <a:t>emplateswise.com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83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spa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Insert your title here</a:t>
            </a:r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FF30096-E2FA-4C53-8FFA-C198FACBBC31}" type="datetimeFigureOut">
              <a:rPr lang="en-US" noProof="0" smtClean="0"/>
              <a:t>9/22/2019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E6EB2CE-F8EE-47A0-A8D1-750600A29654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35646"/>
            <a:ext cx="3691778" cy="2779690"/>
          </a:xfrm>
          <a:prstGeom prst="rect">
            <a:avLst/>
          </a:prstGeom>
        </p:spPr>
      </p:pic>
      <p:sp>
        <p:nvSpPr>
          <p:cNvPr id="45" name="Freeform 5"/>
          <p:cNvSpPr>
            <a:spLocks/>
          </p:cNvSpPr>
          <p:nvPr userDrawn="1"/>
        </p:nvSpPr>
        <p:spPr bwMode="auto">
          <a:xfrm>
            <a:off x="6659565" y="2973749"/>
            <a:ext cx="260348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644008" y="1746440"/>
            <a:ext cx="4032448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644008" y="2459046"/>
            <a:ext cx="4032448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</p:spTree>
    <p:extLst>
      <p:ext uri="{BB962C8B-B14F-4D97-AF65-F5344CB8AC3E}">
        <p14:creationId xmlns:p14="http://schemas.microsoft.com/office/powerpoint/2010/main" val="98409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spa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8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spac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</p:txBody>
      </p:sp>
      <p:grpSp>
        <p:nvGrpSpPr>
          <p:cNvPr id="9" name="Group 45"/>
          <p:cNvGrpSpPr>
            <a:grpSpLocks noChangeAspect="1"/>
          </p:cNvGrpSpPr>
          <p:nvPr userDrawn="1"/>
        </p:nvGrpSpPr>
        <p:grpSpPr bwMode="auto">
          <a:xfrm>
            <a:off x="8213853" y="5020021"/>
            <a:ext cx="833315" cy="102841"/>
            <a:chOff x="5148" y="3159"/>
            <a:chExt cx="551" cy="68"/>
          </a:xfrm>
        </p:grpSpPr>
        <p:sp>
          <p:nvSpPr>
            <p:cNvPr id="10" name="Rectangle 46"/>
            <p:cNvSpPr>
              <a:spLocks noChangeArrowheads="1"/>
            </p:cNvSpPr>
            <p:nvPr userDrawn="1"/>
          </p:nvSpPr>
          <p:spPr bwMode="auto">
            <a:xfrm>
              <a:off x="5148" y="3159"/>
              <a:ext cx="4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rPr>
                <a:t>©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47"/>
            <p:cNvSpPr>
              <a:spLocks noChangeArrowheads="1"/>
            </p:cNvSpPr>
            <p:nvPr userDrawn="1"/>
          </p:nvSpPr>
          <p:spPr bwMode="auto">
            <a:xfrm>
              <a:off x="5206" y="3159"/>
              <a:ext cx="3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48"/>
            <p:cNvSpPr>
              <a:spLocks noChangeArrowheads="1"/>
            </p:cNvSpPr>
            <p:nvPr userDrawn="1"/>
          </p:nvSpPr>
          <p:spPr bwMode="auto">
            <a:xfrm>
              <a:off x="5235" y="3159"/>
              <a:ext cx="46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rPr>
                <a:t>emplateswise.com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96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2" r:id="rId2"/>
    <p:sldLayoutId id="2147483673" r:id="rId3"/>
    <p:sldLayoutId id="2147483675" r:id="rId4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examples/sign-in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etbootstrap.com/docs/4.0/examples/sign-in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etbootstrap.com/docs/4.3/getting-started/introduc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Project</a:t>
            </a:r>
            <a:r>
              <a:rPr lang="ja-JP" altLang="en-US" dirty="0"/>
              <a:t> </a:t>
            </a:r>
            <a:r>
              <a:rPr lang="en-US" altLang="ja-JP" dirty="0"/>
              <a:t>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zh-TW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模仿一個使用者登入畫面</a:t>
            </a:r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079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模仿一個使用者登入畫面</a:t>
            </a:r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>
          <a:xfrm>
            <a:off x="4572000" y="1133413"/>
            <a:ext cx="4032448" cy="505509"/>
          </a:xfrm>
        </p:spPr>
        <p:txBody>
          <a:bodyPr/>
          <a:lstStyle/>
          <a:p>
            <a:r>
              <a:rPr lang="zh-TW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背景</a:t>
            </a:r>
            <a:endParaRPr 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0"/>
          </p:nvPr>
        </p:nvSpPr>
        <p:spPr>
          <a:xfrm>
            <a:off x="4572000" y="1569978"/>
            <a:ext cx="4032448" cy="2003544"/>
          </a:xfrm>
        </p:spPr>
        <p:txBody>
          <a:bodyPr/>
          <a:lstStyle/>
          <a:p>
            <a:r>
              <a:rPr lang="zh-TW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使用者登入畫面是一個稍具規模的網頁都會有的介面。</a:t>
            </a:r>
            <a:endParaRPr lang="en-US" altLang="zh-TW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zh-TW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zh-TW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若網頁無法根據使用者的身分展現不同畫面或進行不同處理的話</a:t>
            </a:r>
            <a:r>
              <a:rPr lang="en-US" altLang="zh-TW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zh-TW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購物車及刷卡，經費申請，人事考課等</a:t>
            </a:r>
            <a:r>
              <a:rPr lang="en-US" altLang="zh-TW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zh-TW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，那網站功能將大大受限。</a:t>
            </a:r>
            <a:endParaRPr 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8639348-2F71-48AB-85E7-623E74118C6B}"/>
              </a:ext>
            </a:extLst>
          </p:cNvPr>
          <p:cNvSpPr txBox="1">
            <a:spLocks/>
          </p:cNvSpPr>
          <p:nvPr/>
        </p:nvSpPr>
        <p:spPr>
          <a:xfrm>
            <a:off x="4569953" y="3651870"/>
            <a:ext cx="4032448" cy="5055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  <a:endParaRPr 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0B7FDE7-FB9E-413D-B67A-1641AB4B22D2}"/>
              </a:ext>
            </a:extLst>
          </p:cNvPr>
          <p:cNvSpPr txBox="1">
            <a:spLocks/>
          </p:cNvSpPr>
          <p:nvPr/>
        </p:nvSpPr>
        <p:spPr>
          <a:xfrm>
            <a:off x="4569953" y="4155853"/>
            <a:ext cx="4032448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有能力模仿及實際做出一個美觀的登入畫面。</a:t>
            </a:r>
            <a:endParaRPr lang="en-US" altLang="zh-TW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025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95486"/>
            <a:ext cx="6829002" cy="857250"/>
          </a:xfrm>
        </p:spPr>
        <p:txBody>
          <a:bodyPr>
            <a:noAutofit/>
          </a:bodyPr>
          <a:lstStyle/>
          <a:p>
            <a:r>
              <a:rPr lang="zh-TW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模仿目標</a:t>
            </a:r>
            <a:r>
              <a:rPr lang="en-US" altLang="zh-TW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Bootstrap </a:t>
            </a:r>
            <a:r>
              <a:rPr lang="zh-TW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登入畫面範例</a:t>
            </a:r>
            <a:endParaRPr 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707568A-6781-4BCF-A8AD-60F914A3B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472" y="1267715"/>
            <a:ext cx="5737466" cy="36802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569FA3-823C-447B-A1B2-C699E5A5B0E0}"/>
              </a:ext>
            </a:extLst>
          </p:cNvPr>
          <p:cNvSpPr/>
          <p:nvPr/>
        </p:nvSpPr>
        <p:spPr>
          <a:xfrm>
            <a:off x="2339752" y="959938"/>
            <a:ext cx="4248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hlinkClick r:id="rId3"/>
              </a:rPr>
              <a:t>https://getbootstrap.com/docs/4.0/examples/sign-in/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4573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95486"/>
            <a:ext cx="6829002" cy="857250"/>
          </a:xfrm>
        </p:spPr>
        <p:txBody>
          <a:bodyPr>
            <a:noAutofit/>
          </a:bodyPr>
          <a:lstStyle/>
          <a:p>
            <a:pPr algn="ctr"/>
            <a:r>
              <a:rPr lang="zh-TW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專案詳細步驟 </a:t>
            </a:r>
            <a:r>
              <a:rPr lang="en-US" altLang="zh-TW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(Due</a:t>
            </a:r>
            <a:r>
              <a:rPr lang="zh-TW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zh-TW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Date: </a:t>
            </a:r>
            <a:r>
              <a:rPr lang="zh-TW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兩週後</a:t>
            </a:r>
            <a:r>
              <a:rPr lang="en-US" altLang="zh-TW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569FA3-823C-447B-A1B2-C699E5A5B0E0}"/>
              </a:ext>
            </a:extLst>
          </p:cNvPr>
          <p:cNvSpPr/>
          <p:nvPr/>
        </p:nvSpPr>
        <p:spPr>
          <a:xfrm>
            <a:off x="3995936" y="2191965"/>
            <a:ext cx="4248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hlinkClick r:id="rId2"/>
              </a:rPr>
              <a:t>https://getbootstrap.com/docs/4.0/examples/sign-in/</a:t>
            </a:r>
            <a:endParaRPr lang="ja-JP" altLang="en-US" sz="1400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3C8AD61-25B5-4D66-B245-04040D962191}"/>
              </a:ext>
            </a:extLst>
          </p:cNvPr>
          <p:cNvSpPr txBox="1">
            <a:spLocks/>
          </p:cNvSpPr>
          <p:nvPr/>
        </p:nvSpPr>
        <p:spPr>
          <a:xfrm>
            <a:off x="1907704" y="970746"/>
            <a:ext cx="5976664" cy="20035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zh-TW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下載專案初始檔案</a:t>
            </a:r>
            <a:endParaRPr lang="en-US" altLang="zh-TW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zh-TW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這個檔案包含一些基本的</a:t>
            </a:r>
            <a:r>
              <a:rPr lang="en-US" altLang="zh-TW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HTML</a:t>
            </a:r>
            <a:r>
              <a:rPr lang="zh-TW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以及</a:t>
            </a:r>
            <a:r>
              <a:rPr lang="en-US" altLang="zh-TW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bootstrap</a:t>
            </a:r>
            <a:r>
              <a:rPr lang="zh-TW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的</a:t>
            </a:r>
            <a:r>
              <a:rPr lang="en-US" altLang="zh-TW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CSS</a:t>
            </a:r>
            <a:r>
              <a:rPr lang="zh-TW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檔</a:t>
            </a:r>
            <a:endParaRPr lang="en-US" altLang="zh-TW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(optional) </a:t>
            </a:r>
            <a:r>
              <a:rPr lang="zh-TW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你</a:t>
            </a:r>
            <a:r>
              <a:rPr lang="en-US" altLang="zh-TW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zh-TW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妳也可以自己從零開始建立</a:t>
            </a:r>
            <a:endParaRPr lang="en-US" altLang="zh-TW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+mj-lt"/>
              <a:buAutoNum type="arabicPeriod"/>
            </a:pPr>
            <a:r>
              <a:rPr lang="zh-TW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解壓縮資料夾，並以</a:t>
            </a:r>
            <a:r>
              <a:rPr lang="en-US" altLang="zh-TW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Visual Studio Code</a:t>
            </a:r>
            <a:r>
              <a:rPr lang="zh-TW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開啟該資料夾</a:t>
            </a:r>
            <a:endParaRPr lang="en-US" altLang="zh-TW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zh-TW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之後都以</a:t>
            </a:r>
            <a:r>
              <a:rPr lang="en-US" altLang="zh-TW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Visual Studio Code</a:t>
            </a:r>
            <a:r>
              <a:rPr lang="zh-TW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來編輯專案</a:t>
            </a:r>
            <a:endParaRPr lang="en-US" altLang="zh-TW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+mj-lt"/>
              <a:buAutoNum type="arabicPeriod"/>
            </a:pPr>
            <a:r>
              <a:rPr lang="zh-TW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開啟模仿目標網頁</a:t>
            </a:r>
            <a:endParaRPr lang="en-US" altLang="zh-TW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zh-TW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以</a:t>
            </a:r>
            <a:r>
              <a:rPr lang="en-US" altLang="zh-TW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Chrome</a:t>
            </a:r>
            <a:r>
              <a:rPr lang="zh-TW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開啟</a:t>
            </a:r>
            <a:endParaRPr lang="en-US" altLang="zh-TW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zh-TW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打開</a:t>
            </a:r>
            <a:r>
              <a:rPr lang="en-US" altLang="zh-TW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Chrome</a:t>
            </a:r>
            <a:r>
              <a:rPr lang="zh-TW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開發者工具</a:t>
            </a:r>
            <a:endParaRPr lang="en-US" altLang="zh-TW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zh-TW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檢視</a:t>
            </a:r>
            <a:r>
              <a:rPr lang="en-US" altLang="zh-TW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Element</a:t>
            </a:r>
            <a:r>
              <a:rPr lang="zh-TW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的內容</a:t>
            </a:r>
            <a:endParaRPr lang="en-US" altLang="zh-TW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zh-TW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開始模仿該網頁</a:t>
            </a:r>
            <a:endParaRPr lang="en-US" altLang="zh-TW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+mj-lt"/>
              <a:buAutoNum type="arabicPeriod"/>
            </a:pPr>
            <a:r>
              <a:rPr lang="zh-TW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若有不懂內容可參考</a:t>
            </a:r>
            <a:r>
              <a:rPr lang="en-US" altLang="zh-TW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Bootstrap</a:t>
            </a:r>
            <a:r>
              <a:rPr lang="zh-TW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zh-TW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zh-TW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官網</a:t>
            </a:r>
            <a:endParaRPr lang="en-US" altLang="zh-TW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+mj-lt"/>
              <a:buAutoNum type="arabicPeriod"/>
            </a:pPr>
            <a:endParaRPr 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+mj-lt"/>
              <a:buAutoNum type="arabicPeriod"/>
            </a:pPr>
            <a:r>
              <a:rPr lang="zh-TW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模仿完成後，把整個資料夾改名為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project1_</a:t>
            </a:r>
            <a:r>
              <a:rPr lang="zh-TW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英文名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lang="zh-TW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後進行壓縮，之後以</a:t>
            </a:r>
            <a:r>
              <a:rPr lang="en-US" altLang="zh-TW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email</a:t>
            </a:r>
            <a:r>
              <a:rPr lang="zh-TW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把檔案寄給課堂講師或助教</a:t>
            </a:r>
            <a:endParaRPr lang="en-US" altLang="zh-TW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+mj-lt"/>
              <a:buAutoNum type="arabicPeriod"/>
            </a:pPr>
            <a:r>
              <a:rPr lang="zh-TW" altLang="en-US" sz="1600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想挑戰更難網頁者可以自己提供模仿目標網站給講師或助教</a:t>
            </a:r>
            <a:r>
              <a:rPr lang="en-US" altLang="zh-TW" sz="1600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zh-TW" altLang="en-US" sz="1600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課程結束後一週內</a:t>
            </a:r>
            <a:r>
              <a:rPr lang="en-US" altLang="zh-TW" sz="1600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zh-TW" altLang="en-US" sz="1600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，並在三週內繳交專案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058D421-6DD7-4D7D-B5D5-1C632A49D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970746"/>
            <a:ext cx="1318063" cy="331537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4E43C7E-36D2-4417-857B-7CDC90FE868A}"/>
              </a:ext>
            </a:extLst>
          </p:cNvPr>
          <p:cNvSpPr/>
          <p:nvPr/>
        </p:nvSpPr>
        <p:spPr>
          <a:xfrm>
            <a:off x="2267744" y="3632125"/>
            <a:ext cx="49685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hlinkClick r:id="rId4"/>
              </a:rPr>
              <a:t>https://getbootstrap.com/docs/4.3/getting-started/introduction/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1471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◆</a:t>
            </a:r>
            <a:r>
              <a:rPr lang="zh-TW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專案審核標準</a:t>
            </a:r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899592" y="1347614"/>
            <a:ext cx="7632848" cy="298251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製作出之專案頁面外觀與模仿目標頁面完全一致</a:t>
            </a:r>
            <a:endParaRPr lang="en-US" altLang="zh-TW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以</a:t>
            </a:r>
            <a:r>
              <a:rPr lang="en-US" altLang="zh-TW" dirty="0">
                <a:latin typeface="Meiryo UI" panose="020B0604030504040204" pitchFamily="50" charset="-128"/>
                <a:ea typeface="Meiryo UI" panose="020B0604030504040204" pitchFamily="50" charset="-128"/>
              </a:rPr>
              <a:t>Chrome</a:t>
            </a:r>
            <a:r>
              <a:rPr lang="zh-TW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瀏覽專案頁面時，在開發者工具的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zh-TW" dirty="0">
                <a:latin typeface="Meiryo UI" panose="020B0604030504040204" pitchFamily="50" charset="-128"/>
                <a:ea typeface="Meiryo UI" panose="020B0604030504040204" pitchFamily="50" charset="-128"/>
              </a:rPr>
              <a:t>Console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lang="zh-TW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功能內沒有紅字出現</a:t>
            </a:r>
            <a:r>
              <a:rPr lang="en-US" altLang="zh-TW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zh-TW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錯誤</a:t>
            </a:r>
            <a:r>
              <a:rPr lang="en-US" altLang="zh-TW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4415147"/>
      </p:ext>
    </p:extLst>
  </p:cSld>
  <p:clrMapOvr>
    <a:masterClrMapping/>
  </p:clrMapOvr>
</p:sld>
</file>

<file path=ppt/theme/theme1.xml><?xml version="1.0" encoding="utf-8"?>
<a:theme xmlns:a="http://schemas.openxmlformats.org/drawingml/2006/main" name="new - Copie">
  <a:themeElements>
    <a:clrScheme name="Custom 13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A7541"/>
      </a:accent2>
      <a:accent3>
        <a:srgbClr val="FED65C"/>
      </a:accent3>
      <a:accent4>
        <a:srgbClr val="A1D469"/>
      </a:accent4>
      <a:accent5>
        <a:srgbClr val="49CFAE"/>
      </a:accent5>
      <a:accent6>
        <a:srgbClr val="4CBED8"/>
      </a:accent6>
      <a:hlink>
        <a:srgbClr val="4CBED8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1882</Template>
  <TotalTime>0</TotalTime>
  <Words>322</Words>
  <Application>Microsoft Office PowerPoint</Application>
  <PresentationFormat>画面に合わせる (16:9)</PresentationFormat>
  <Paragraphs>31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Meiryo UI</vt:lpstr>
      <vt:lpstr>Arial</vt:lpstr>
      <vt:lpstr>Calibri</vt:lpstr>
      <vt:lpstr>new - Copie</vt:lpstr>
      <vt:lpstr>Project 1</vt:lpstr>
      <vt:lpstr>模仿一個使用者登入畫面</vt:lpstr>
      <vt:lpstr>模仿目標:Bootstrap 登入畫面範例</vt:lpstr>
      <vt:lpstr>專案詳細步驟 (Due Date: 兩週後)</vt:lpstr>
      <vt:lpstr>◆專案審核標準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Workspace</dc:title>
  <dc:creator>柏青 楊</dc:creator>
  <cp:lastModifiedBy>柏青 楊</cp:lastModifiedBy>
  <cp:revision>5</cp:revision>
  <dcterms:created xsi:type="dcterms:W3CDTF">2019-09-22T02:05:35Z</dcterms:created>
  <dcterms:modified xsi:type="dcterms:W3CDTF">2019-09-22T02:34:27Z</dcterms:modified>
</cp:coreProperties>
</file>