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72" r:id="rId5"/>
    <p:sldId id="273" r:id="rId6"/>
    <p:sldId id="274" r:id="rId7"/>
    <p:sldId id="275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병조" initials="민병" lastIdx="1" clrIdx="0">
    <p:extLst>
      <p:ext uri="{19B8F6BF-5375-455C-9EA6-DF929625EA0E}">
        <p15:presenceInfo xmlns:p15="http://schemas.microsoft.com/office/powerpoint/2012/main" userId="bf7025fb4d2e05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E5B"/>
    <a:srgbClr val="E89C6B"/>
    <a:srgbClr val="E7B895"/>
    <a:srgbClr val="E07A3C"/>
    <a:srgbClr val="534E4A"/>
    <a:srgbClr val="E59F78"/>
    <a:srgbClr val="FBFBFB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58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4AE-F51D-4B43-8ABD-0DE8941F8A6D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4AE-F51D-4B43-8ABD-0DE8941F8A6D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2A7F-7A37-47FC-8153-DA5BBE98D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515734" y="2664356"/>
            <a:ext cx="3087506" cy="626505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50106" y="2746775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통신프로토콜 디자인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89C6B"/>
              </a:solidFill>
              <a:latin typeface="Kozuka Gothic Pr6N H" panose="020B0800000000000000" pitchFamily="34" charset="-128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515734" y="3356643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60201" y="3513127"/>
            <a:ext cx="4198585" cy="35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C.E </a:t>
            </a:r>
            <a:r>
              <a:rPr lang="ko-KR" altLang="en-US" sz="1600" spc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나동준</a:t>
            </a:r>
            <a:r>
              <a:rPr lang="ko-KR" altLang="en-US" sz="16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spc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김강산</a:t>
            </a:r>
            <a:r>
              <a:rPr lang="ko-KR" altLang="en-US" sz="16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spc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김진산</a:t>
            </a:r>
            <a:r>
              <a:rPr lang="ko-KR" altLang="en-US" sz="16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spc="1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김은비</a:t>
            </a:r>
            <a:r>
              <a:rPr lang="ko-KR" altLang="en-US" sz="1600" spc="1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</a:rPr>
              <a:t> 이윤주</a:t>
            </a:r>
            <a:endParaRPr lang="en-US" altLang="ko-KR" sz="1600" spc="1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515734" y="2598573"/>
            <a:ext cx="30875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6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3110" y="703116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30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zuka Gothic Pr6N H" panose="020B0800000000000000" pitchFamily="34" charset="-128"/>
                <a:ea typeface="맑은 고딕" panose="020B0503020000020004" pitchFamily="50" charset="-127"/>
              </a:rPr>
              <a:t> </a:t>
            </a:r>
            <a:r>
              <a:rPr lang="ko-KR" altLang="en-US" sz="2000" spc="300" noProof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zuka Gothic Pr6N H" panose="020B0800000000000000" pitchFamily="34" charset="-128"/>
                <a:ea typeface="맑은 고딕" panose="020B0503020000020004" pitchFamily="50" charset="-127"/>
              </a:rPr>
              <a:t>역할분담</a:t>
            </a:r>
            <a:endParaRPr kumimoji="0" lang="ko-KR" altLang="en-US" sz="2000" b="0" i="0" u="none" strike="noStrike" kern="1200" cap="none" spc="30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zuka Gothic Pr6N H" panose="020B0800000000000000" pitchFamily="34" charset="-128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5219" y="1263299"/>
            <a:ext cx="9987378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145219" y="641043"/>
            <a:ext cx="9987379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모서리가 둥근 직사각형 23"/>
          <p:cNvSpPr/>
          <p:nvPr/>
        </p:nvSpPr>
        <p:spPr>
          <a:xfrm>
            <a:off x="2533393" y="2569604"/>
            <a:ext cx="7211028" cy="2346767"/>
          </a:xfrm>
          <a:prstGeom prst="roundRect">
            <a:avLst>
              <a:gd name="adj" fmla="val 50000"/>
            </a:avLst>
          </a:prstGeom>
          <a:pattFill prst="pct75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2644" y="3260850"/>
            <a:ext cx="1161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센더</a:t>
            </a:r>
            <a:endParaRPr lang="en-US" altLang="ko-KR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김</a:t>
            </a:r>
            <a:r>
              <a:rPr lang="ko-KR" altLang="en-US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은비</a:t>
            </a: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나동준</a:t>
            </a:r>
            <a:endParaRPr lang="en-US" altLang="ko-KR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김강산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33583" y="3281322"/>
            <a:ext cx="190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리시버</a:t>
            </a:r>
            <a:endParaRPr lang="en-US" altLang="ko-KR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김진산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이윤주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45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72966" y="703116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프로토콜 소개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5219" y="1263299"/>
            <a:ext cx="9987378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145219" y="641043"/>
            <a:ext cx="9987379" cy="524256"/>
            <a:chOff x="3888990" y="641043"/>
            <a:chExt cx="4340995" cy="52425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B1341C-0E9E-4E63-A940-AC7CFE720EE4}"/>
              </a:ext>
            </a:extLst>
          </p:cNvPr>
          <p:cNvSpPr/>
          <p:nvPr/>
        </p:nvSpPr>
        <p:spPr>
          <a:xfrm>
            <a:off x="2192907" y="1757113"/>
            <a:ext cx="7794120" cy="12488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580574" y="2233418"/>
            <a:ext cx="7018780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ID,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이름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성별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나이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, HP, MP, Coin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등 각 항목 앞에 특수문자 부여하여 구분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특수 문자의 순서는 정해져 있음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1DDC-0B03-496A-BF36-219014162833}"/>
              </a:ext>
            </a:extLst>
          </p:cNvPr>
          <p:cNvSpPr txBox="1"/>
          <p:nvPr/>
        </p:nvSpPr>
        <p:spPr>
          <a:xfrm>
            <a:off x="5923895" y="186408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1</a:t>
            </a:r>
            <a:endParaRPr lang="ko-KR" altLang="en-US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484452" y="3626346"/>
            <a:ext cx="7211028" cy="2346767"/>
          </a:xfrm>
          <a:prstGeom prst="roundRect">
            <a:avLst>
              <a:gd name="adj" fmla="val 50000"/>
            </a:avLst>
          </a:prstGeom>
          <a:pattFill prst="pct75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flipV="1">
            <a:off x="5891527" y="3260763"/>
            <a:ext cx="408947" cy="1235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90462" y="3742988"/>
            <a:ext cx="116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!ID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@</a:t>
            </a:r>
            <a:r>
              <a:rPr lang="ko-KR" altLang="en-US" dirty="0" smtClean="0">
                <a:solidFill>
                  <a:schemeClr val="bg1"/>
                </a:solidFill>
              </a:rPr>
              <a:t>이름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#</a:t>
            </a:r>
            <a:r>
              <a:rPr lang="ko-KR" altLang="en-US" dirty="0" smtClean="0">
                <a:solidFill>
                  <a:schemeClr val="bg1"/>
                </a:solidFill>
              </a:rPr>
              <a:t>성별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$</a:t>
            </a:r>
            <a:r>
              <a:rPr lang="ko-KR" altLang="en-US" dirty="0" smtClean="0">
                <a:solidFill>
                  <a:schemeClr val="bg1"/>
                </a:solidFill>
              </a:rPr>
              <a:t>나이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%HP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en-US" altLang="ko-KR" dirty="0" smtClean="0">
                <a:solidFill>
                  <a:schemeClr val="bg1"/>
                </a:solidFill>
              </a:rPr>
              <a:t>MP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&amp;Coin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08150" y="3742988"/>
            <a:ext cx="1905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*</a:t>
            </a:r>
            <a:r>
              <a:rPr lang="ko-KR" altLang="en-US" dirty="0" smtClean="0">
                <a:solidFill>
                  <a:schemeClr val="bg1"/>
                </a:solidFill>
              </a:rPr>
              <a:t>친구 </a:t>
            </a:r>
            <a:r>
              <a:rPr lang="en-US" altLang="ko-KR" dirty="0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친구 이름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친구 성별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ko-KR" altLang="en-US" dirty="0" smtClean="0">
                <a:solidFill>
                  <a:schemeClr val="bg1"/>
                </a:solidFill>
              </a:rPr>
              <a:t>친구 나이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+</a:t>
            </a:r>
            <a:r>
              <a:rPr lang="ko-KR" altLang="en-US" dirty="0" smtClean="0">
                <a:solidFill>
                  <a:schemeClr val="bg1"/>
                </a:solidFill>
              </a:rPr>
              <a:t>본인 </a:t>
            </a:r>
            <a:r>
              <a:rPr lang="ko-KR" altLang="en-US" dirty="0" err="1" smtClean="0">
                <a:solidFill>
                  <a:schemeClr val="bg1"/>
                </a:solidFill>
              </a:rPr>
              <a:t>소개글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엔터는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로 표현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5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B1341C-0E9E-4E63-A940-AC7CFE720EE4}"/>
              </a:ext>
            </a:extLst>
          </p:cNvPr>
          <p:cNvSpPr/>
          <p:nvPr/>
        </p:nvSpPr>
        <p:spPr>
          <a:xfrm>
            <a:off x="1926454" y="1757114"/>
            <a:ext cx="8273989" cy="965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68844" y="2027807"/>
            <a:ext cx="4442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숫자는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10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진수가 아닌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16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진수를 사용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1DDC-0B03-496A-BF36-219014162833}"/>
              </a:ext>
            </a:extLst>
          </p:cNvPr>
          <p:cNvSpPr txBox="1"/>
          <p:nvPr/>
        </p:nvSpPr>
        <p:spPr>
          <a:xfrm>
            <a:off x="5901452" y="1757114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2</a:t>
            </a:r>
            <a:endParaRPr lang="ko-KR" altLang="en-US" sz="2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16865" y="3355806"/>
            <a:ext cx="7211028" cy="2346767"/>
          </a:xfrm>
          <a:prstGeom prst="roundRect">
            <a:avLst>
              <a:gd name="adj" fmla="val 50000"/>
            </a:avLst>
          </a:prstGeom>
          <a:pattFill prst="pct75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32=20</a:t>
            </a:r>
          </a:p>
          <a:p>
            <a:pPr algn="ctr"/>
            <a:r>
              <a:rPr lang="en-US" altLang="ko-KR" smtClean="0"/>
              <a:t>15786=3DAA</a:t>
            </a:r>
            <a:endParaRPr lang="en-US" altLang="ko-KR" dirty="0" smtClean="0"/>
          </a:p>
        </p:txBody>
      </p:sp>
      <p:sp>
        <p:nvSpPr>
          <p:cNvPr id="30" name="이등변 삼각형 29"/>
          <p:cNvSpPr/>
          <p:nvPr/>
        </p:nvSpPr>
        <p:spPr>
          <a:xfrm flipV="1">
            <a:off x="5891527" y="2977488"/>
            <a:ext cx="408947" cy="1235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72966" y="703116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프로토콜 소개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45219" y="1263299"/>
            <a:ext cx="9987378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1145219" y="641043"/>
            <a:ext cx="9987379" cy="524256"/>
            <a:chOff x="3888990" y="641043"/>
            <a:chExt cx="4340995" cy="524256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94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B1341C-0E9E-4E63-A940-AC7CFE720EE4}"/>
              </a:ext>
            </a:extLst>
          </p:cNvPr>
          <p:cNvSpPr/>
          <p:nvPr/>
        </p:nvSpPr>
        <p:spPr>
          <a:xfrm>
            <a:off x="2707640" y="1757114"/>
            <a:ext cx="6776720" cy="965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58228" y="2199766"/>
            <a:ext cx="3275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아이템 항목에 인덱스 부여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1DDC-0B03-496A-BF36-219014162833}"/>
              </a:ext>
            </a:extLst>
          </p:cNvPr>
          <p:cNvSpPr txBox="1"/>
          <p:nvPr/>
        </p:nvSpPr>
        <p:spPr>
          <a:xfrm>
            <a:off x="5901453" y="181081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3</a:t>
            </a:r>
            <a:endParaRPr lang="ko-KR" altLang="en-US" sz="2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33393" y="3067583"/>
            <a:ext cx="7211028" cy="3356987"/>
          </a:xfrm>
          <a:prstGeom prst="roundRect">
            <a:avLst>
              <a:gd name="adj" fmla="val 50000"/>
            </a:avLst>
          </a:prstGeom>
          <a:pattFill prst="pct75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flipV="1">
            <a:off x="5891527" y="2977488"/>
            <a:ext cx="408947" cy="1235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01550" y="3525468"/>
            <a:ext cx="5353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I0 : </a:t>
            </a:r>
            <a:r>
              <a:rPr lang="ko-KR" altLang="en-US" dirty="0" err="1" smtClean="0">
                <a:solidFill>
                  <a:schemeClr val="bg1"/>
                </a:solidFill>
              </a:rPr>
              <a:t>엑스칼리버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I1 : </a:t>
            </a:r>
            <a:r>
              <a:rPr lang="ko-KR" altLang="en-US" dirty="0" err="1" smtClean="0">
                <a:solidFill>
                  <a:schemeClr val="bg1"/>
                </a:solidFill>
              </a:rPr>
              <a:t>힐링포션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I2 : </a:t>
            </a:r>
            <a:r>
              <a:rPr lang="ko-KR" altLang="en-US" dirty="0" smtClean="0">
                <a:solidFill>
                  <a:schemeClr val="bg1"/>
                </a:solidFill>
              </a:rPr>
              <a:t>라이트세이버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I3 : </a:t>
            </a:r>
            <a:r>
              <a:rPr lang="ko-KR" altLang="en-US" dirty="0" smtClean="0">
                <a:solidFill>
                  <a:schemeClr val="bg1"/>
                </a:solidFill>
              </a:rPr>
              <a:t>핵폭탄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I4 : </a:t>
            </a:r>
            <a:r>
              <a:rPr lang="ko-KR" altLang="en-US" dirty="0" smtClean="0">
                <a:solidFill>
                  <a:schemeClr val="bg1"/>
                </a:solidFill>
              </a:rPr>
              <a:t>워프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추후 신규아이템이 추가되면 </a:t>
            </a:r>
            <a:r>
              <a:rPr lang="en-US" altLang="ko-KR" dirty="0" smtClean="0">
                <a:solidFill>
                  <a:schemeClr val="bg1"/>
                </a:solidFill>
              </a:rPr>
              <a:t>I</a:t>
            </a:r>
            <a:r>
              <a:rPr lang="ko-KR" altLang="en-US" dirty="0" smtClean="0">
                <a:solidFill>
                  <a:schemeClr val="bg1"/>
                </a:solidFill>
              </a:rPr>
              <a:t>숫자 형태로 저장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아이템 개수 앞에 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을 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2966" y="703116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프로토콜 소개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45219" y="1263299"/>
            <a:ext cx="9987378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1145219" y="641043"/>
            <a:ext cx="9987379" cy="524256"/>
            <a:chOff x="3888990" y="641043"/>
            <a:chExt cx="4340995" cy="524256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576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B1341C-0E9E-4E63-A940-AC7CFE720EE4}"/>
              </a:ext>
            </a:extLst>
          </p:cNvPr>
          <p:cNvSpPr/>
          <p:nvPr/>
        </p:nvSpPr>
        <p:spPr>
          <a:xfrm>
            <a:off x="1145219" y="1787555"/>
            <a:ext cx="9827950" cy="2140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63458" y="2199766"/>
            <a:ext cx="96648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본인 소개 글 입력 시 똑같은 문자 한 개가 중복되면 대문자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.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숫자로 표현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marL="342900" indent="-34290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규칙성을 보이는 문자열이 중복되면 중복 시작 문자 앞에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\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붙이고 문자열 뒤에 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숫자를 붙여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중복 개수 표현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marL="342900" indent="-34290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/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뒤에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이상의 숫자가 붙으면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/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를 포함한 그 문장을 복사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1DDC-0B03-496A-BF36-219014162833}"/>
              </a:ext>
            </a:extLst>
          </p:cNvPr>
          <p:cNvSpPr txBox="1"/>
          <p:nvPr/>
        </p:nvSpPr>
        <p:spPr>
          <a:xfrm>
            <a:off x="5901453" y="181081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4</a:t>
            </a:r>
            <a:endParaRPr lang="ko-KR" altLang="en-US" sz="2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484452" y="4343689"/>
            <a:ext cx="7211028" cy="2346767"/>
          </a:xfrm>
          <a:prstGeom prst="roundRect">
            <a:avLst>
              <a:gd name="adj" fmla="val 50000"/>
            </a:avLst>
          </a:prstGeom>
          <a:pattFill prst="pct75">
            <a:fgClr>
              <a:schemeClr val="bg1">
                <a:lumMod val="5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flipV="1">
            <a:off x="5891527" y="3978106"/>
            <a:ext cx="408947" cy="1235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01550" y="4671299"/>
            <a:ext cx="5353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예를 들어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AAAAABBCAAABCDDDEEFEEFDDDDFAFA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라는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문자열이 들어왔을 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인코딩은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A^5B^2CA^3BCD^3E^2FE^2FD^4\FA2 </a:t>
            </a:r>
            <a:r>
              <a:rPr lang="ko-KR" altLang="en-US" dirty="0" smtClean="0">
                <a:solidFill>
                  <a:schemeClr val="bg1"/>
                </a:solidFill>
              </a:rPr>
              <a:t>로 저장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72966" y="703116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프로토콜 소개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45219" y="1263299"/>
            <a:ext cx="9987378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145219" y="641043"/>
            <a:ext cx="9987379" cy="524256"/>
            <a:chOff x="3888990" y="641043"/>
            <a:chExt cx="4340995" cy="524256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2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303797" y="2567267"/>
            <a:ext cx="7584128" cy="425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특수 문자에 제곱 수는 글자 수이므로 빠진 글자 수를 알 수 있다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.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1DDC-0B03-496A-BF36-219014162833}"/>
              </a:ext>
            </a:extLst>
          </p:cNvPr>
          <p:cNvSpPr txBox="1"/>
          <p:nvPr/>
        </p:nvSpPr>
        <p:spPr>
          <a:xfrm>
            <a:off x="5901453" y="217831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6N H" panose="020B0800000000000000" pitchFamily="34" charset="-128"/>
              </a:rPr>
              <a:t>1</a:t>
            </a:r>
            <a:endParaRPr lang="ko-KR" altLang="en-US" sz="2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281" y="703116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변조 대응 기법</a:t>
            </a:r>
            <a:endParaRPr lang="ko-KR" altLang="en-US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45219" y="1263299"/>
            <a:ext cx="9987378" cy="239061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88990" y="819432"/>
            <a:ext cx="166028" cy="157173"/>
          </a:xfrm>
          <a:prstGeom prst="roundRect">
            <a:avLst>
              <a:gd name="adj" fmla="val 35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950097" y="858620"/>
            <a:ext cx="43815" cy="78797"/>
            <a:chOff x="3949065" y="866631"/>
            <a:chExt cx="43815" cy="78797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949065" y="866631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3949065" y="901613"/>
              <a:ext cx="43815" cy="4381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1145219" y="641043"/>
            <a:ext cx="9987379" cy="524256"/>
            <a:chOff x="3888990" y="641043"/>
            <a:chExt cx="4340995" cy="524256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888991" y="641043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888990" y="1165299"/>
              <a:ext cx="434099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B1341C-0E9E-4E63-A940-AC7CFE720EE4}"/>
              </a:ext>
            </a:extLst>
          </p:cNvPr>
          <p:cNvSpPr/>
          <p:nvPr/>
        </p:nvSpPr>
        <p:spPr>
          <a:xfrm>
            <a:off x="2303798" y="2567267"/>
            <a:ext cx="7585926" cy="1749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39349" y="3040319"/>
            <a:ext cx="7314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각 항목 앞에 부여되는 특수문자에는 순서가 정해져 있으므로 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항목이 바뀌면 앞의 특수 문자로 알 수 있다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.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CF88E59-3216-4CBF-B45C-1DC7C13F3DB7}"/>
              </a:ext>
            </a:extLst>
          </p:cNvPr>
          <p:cNvGrpSpPr/>
          <p:nvPr/>
        </p:nvGrpSpPr>
        <p:grpSpPr>
          <a:xfrm>
            <a:off x="4919963" y="2598573"/>
            <a:ext cx="2319689" cy="758070"/>
            <a:chOff x="4515734" y="2598573"/>
            <a:chExt cx="3087506" cy="758070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7C3E8CE-9F77-4B2B-9F95-27C55036E2D9}"/>
                </a:ext>
              </a:extLst>
            </p:cNvPr>
            <p:cNvSpPr/>
            <p:nvPr/>
          </p:nvSpPr>
          <p:spPr>
            <a:xfrm>
              <a:off x="4515734" y="2664356"/>
              <a:ext cx="3087506" cy="626505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E5008C61-0E9D-46D3-B9C6-34EFFB777A89}"/>
                </a:ext>
              </a:extLst>
            </p:cNvPr>
            <p:cNvCxnSpPr/>
            <p:nvPr/>
          </p:nvCxnSpPr>
          <p:spPr>
            <a:xfrm>
              <a:off x="4515734" y="335664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7B94A723-05ED-45F4-8908-12BD15E4AA20}"/>
                </a:ext>
              </a:extLst>
            </p:cNvPr>
            <p:cNvCxnSpPr/>
            <p:nvPr/>
          </p:nvCxnSpPr>
          <p:spPr>
            <a:xfrm>
              <a:off x="4515734" y="2598573"/>
              <a:ext cx="30875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976E5F12-E56D-4E21-BBFC-A4F771ED3CA1}"/>
              </a:ext>
            </a:extLst>
          </p:cNvPr>
          <p:cNvSpPr txBox="1"/>
          <p:nvPr/>
        </p:nvSpPr>
        <p:spPr>
          <a:xfrm>
            <a:off x="4990126" y="2746775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9C6B"/>
                </a:solidFill>
                <a:latin typeface="Kozuka Gothic Pr6N H" panose="020B0800000000000000" pitchFamily="34" charset="-128"/>
              </a:rPr>
              <a:t>THANK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pitchFamily="34" charset="-128"/>
              </a:rPr>
              <a:t> YOU :)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96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220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Kozuka Gothic Pr6N H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user</cp:lastModifiedBy>
  <cp:revision>93</cp:revision>
  <dcterms:created xsi:type="dcterms:W3CDTF">2018-08-04T05:21:57Z</dcterms:created>
  <dcterms:modified xsi:type="dcterms:W3CDTF">2019-04-16T02:41:26Z</dcterms:modified>
</cp:coreProperties>
</file>