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0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5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92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7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C1F1-1C04-2295-5B9F-A0A12634D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5600" b="0" i="0" dirty="0">
                <a:effectLst/>
                <a:highlight>
                  <a:srgbClr val="212121"/>
                </a:highlight>
                <a:latin typeface="Söhne"/>
              </a:rPr>
              <a:t>Deep Learning for Medical Image Classification</a:t>
            </a:r>
            <a:endParaRPr lang="en-GB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E318-DE70-65AB-A845-280F73139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GB" b="0" i="0" dirty="0">
                <a:effectLst/>
                <a:highlight>
                  <a:srgbClr val="212121"/>
                </a:highlight>
                <a:latin typeface="Söhne"/>
              </a:rPr>
              <a:t>Normal vs. Pneumonia Chest X-rays</a:t>
            </a:r>
          </a:p>
          <a:p>
            <a:r>
              <a:rPr lang="en-GB" dirty="0">
                <a:highlight>
                  <a:srgbClr val="212121"/>
                </a:highlight>
                <a:latin typeface="Söhne"/>
              </a:rPr>
              <a:t>UP2225522</a:t>
            </a:r>
            <a:endParaRPr lang="en-GB" dirty="0"/>
          </a:p>
        </p:txBody>
      </p:sp>
      <p:pic>
        <p:nvPicPr>
          <p:cNvPr id="15" name="Picture 14" descr="A blue and white background with lines and dots&#10;&#10;Description automatically generated">
            <a:extLst>
              <a:ext uri="{FF2B5EF4-FFF2-40B4-BE49-F238E27FC236}">
                <a16:creationId xmlns:a16="http://schemas.microsoft.com/office/drawing/2014/main" id="{B26C49FA-13BE-313B-089C-C3E24EB07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8" r="838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5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7F9AB-1C33-8DF1-9AEB-8FEEE91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 &amp; </a:t>
            </a:r>
            <a:r>
              <a:rPr lang="en-GB" dirty="0" err="1">
                <a:solidFill>
                  <a:schemeClr val="bg1"/>
                </a:solidFill>
              </a:rPr>
              <a:t>Disscussion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7379-A29B-4BDF-80D1-4B4444B8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609207"/>
            <a:ext cx="8412480" cy="317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CNN Accuracy: 90.87%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SVM Accuracy: 90.87%</a:t>
            </a:r>
          </a:p>
          <a:p>
            <a:pPr marL="0" indent="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 Forest Accuracy: 85.74%</a:t>
            </a:r>
          </a:p>
          <a:p>
            <a:r>
              <a:rPr lang="en-GB" dirty="0">
                <a:solidFill>
                  <a:schemeClr val="tx1"/>
                </a:solidFill>
              </a:rPr>
              <a:t>CNN &amp; SVM performs the best</a:t>
            </a:r>
          </a:p>
          <a:p>
            <a:r>
              <a:rPr lang="en-GB" dirty="0">
                <a:solidFill>
                  <a:schemeClr val="tx1"/>
                </a:solidFill>
              </a:rPr>
              <a:t>Random Forest sees a drop in accuracy</a:t>
            </a:r>
          </a:p>
          <a:p>
            <a:r>
              <a:rPr lang="en-GB" dirty="0">
                <a:solidFill>
                  <a:schemeClr val="tx1"/>
                </a:solidFill>
              </a:rPr>
              <a:t>Transfer Learning is not necessary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3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560A1-D64F-7E49-E2C0-FABA8F19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FCBF-6C92-EB52-824E-8F966F70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GB" dirty="0"/>
              <a:t>Computational Limitation</a:t>
            </a:r>
          </a:p>
          <a:p>
            <a:r>
              <a:rPr lang="en-GB" dirty="0"/>
              <a:t>Low validation image set</a:t>
            </a:r>
          </a:p>
          <a:p>
            <a:r>
              <a:rPr lang="en-GB" dirty="0"/>
              <a:t>Poor implementation of Transfer Learning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97105-3D9B-F06C-58D6-F62B0428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E1C1-A206-8BA9-BD0A-55CF08BC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GB" dirty="0"/>
              <a:t>Successfully built and deployed CNN for Medical Image Classification</a:t>
            </a:r>
          </a:p>
          <a:p>
            <a:r>
              <a:rPr lang="en-GB" dirty="0"/>
              <a:t>CNN is overall the best-performing model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Future work:</a:t>
            </a:r>
          </a:p>
          <a:p>
            <a:r>
              <a:rPr lang="en-GB" dirty="0"/>
              <a:t>Use parallel processing for training</a:t>
            </a:r>
          </a:p>
          <a:p>
            <a:r>
              <a:rPr lang="en-GB" dirty="0"/>
              <a:t>Find a data set with larger validation image sets</a:t>
            </a:r>
          </a:p>
          <a:p>
            <a:r>
              <a:rPr lang="en-GB" dirty="0"/>
              <a:t>Deploy a more robust transfer learning model</a:t>
            </a:r>
          </a:p>
          <a:p>
            <a:endParaRPr lang="en-GB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94EBCAF3-9549-0C9A-20D5-7CA8B94AD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0" b="8140"/>
          <a:stretch/>
        </p:blipFill>
        <p:spPr>
          <a:xfrm>
            <a:off x="-3048" y="-1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0BAC37-2349-41A4-84EA-E79BF409D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506331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18E8B-7626-A529-F56B-23EB3E76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643468"/>
            <a:ext cx="7207364" cy="1334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1B0E8-564E-4AB0-9F02-631F8186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8992" y="2138405"/>
            <a:ext cx="720768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ED9B7-D086-B039-5852-82EE4A941A31}"/>
              </a:ext>
            </a:extLst>
          </p:cNvPr>
          <p:cNvSpPr txBox="1"/>
          <p:nvPr/>
        </p:nvSpPr>
        <p:spPr>
          <a:xfrm>
            <a:off x="1150374" y="2635045"/>
            <a:ext cx="8219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/>
            <a:r>
              <a:rPr lang="en-GB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MOONEY, P. (2018). </a:t>
            </a:r>
            <a:r>
              <a:rPr lang="en-GB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Chest X-Ray Images (Pneumonia)</a:t>
            </a:r>
            <a:r>
              <a:rPr lang="en-GB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Www.kaggle.com. https://www.kaggle.com/datasets/paultimothymooney/chest-xray-pneumonia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Li, M., Jiang, Y., Zhang, Y., &amp; Zhu, H. (2023). Medical image analysis using deep learning algorithms. </a:t>
            </a:r>
            <a:r>
              <a:rPr lang="en-US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Frontiers in Public Health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11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https://www.ncbi.nlm.nih.gov/pmc/articles/PMC5479722/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/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Shen, D., Wu, G., &amp; Suk, H.-I. (2017). Deep Learning in Medical Image Analysis. </a:t>
            </a:r>
            <a:r>
              <a:rPr lang="en-US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Annual Review of Biomedical Engineering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 </a:t>
            </a:r>
            <a:r>
              <a:rPr lang="en-US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19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(1), 221–248. https://www.ncbi.nlm.nih.gov/pmc/articles/PMC5479722/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26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9ABD0-DDED-D291-64A9-72F86AA7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7948-91E4-CA85-582B-7EAFC3B23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870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Aims</a:t>
            </a:r>
          </a:p>
          <a:p>
            <a:r>
              <a:rPr lang="en-US" dirty="0"/>
              <a:t>Develop CNN model for chest X-ray classification (Normal vs. Pneumonia)</a:t>
            </a:r>
          </a:p>
          <a:p>
            <a:r>
              <a:rPr lang="en-US" dirty="0" err="1"/>
              <a:t>Utilise</a:t>
            </a:r>
            <a:r>
              <a:rPr lang="en-US" dirty="0"/>
              <a:t> transfer learning with pre-trained CNN architectures</a:t>
            </a:r>
          </a:p>
          <a:p>
            <a:r>
              <a:rPr lang="en-US" dirty="0"/>
              <a:t>Add SVM &amp; Random Forest on top of CNN for classification</a:t>
            </a:r>
          </a:p>
          <a:p>
            <a:r>
              <a:rPr lang="en-US" dirty="0"/>
              <a:t>Evaluate the performance of combined models using appropriate metrics</a:t>
            </a:r>
          </a:p>
          <a:p>
            <a:r>
              <a:rPr lang="en-US" dirty="0"/>
              <a:t>Compare performance with standalone CNN model to assess improvement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8C7AB-B21B-9D9A-44FA-99817366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7BF1-9456-237E-52A7-03C85921A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870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Computer-aided Medical Imaging in Diagnosis &amp; Role of Deep Learning </a:t>
            </a:r>
            <a:r>
              <a:rPr lang="en-US" dirty="0"/>
              <a:t>: </a:t>
            </a:r>
          </a:p>
          <a:p>
            <a:r>
              <a:rPr lang="en-US"/>
              <a:t>Successful computer-aided </a:t>
            </a:r>
            <a:r>
              <a:rPr lang="en-US" dirty="0"/>
              <a:t>disease diagnosis or prognosis (Shen et al., 2017)</a:t>
            </a:r>
          </a:p>
          <a:p>
            <a:r>
              <a:rPr lang="en-US" dirty="0"/>
              <a:t>Deep learning models such as CNN are widely employed in real-time medical image analysis to enhance patient outcomes </a:t>
            </a:r>
            <a:r>
              <a:rPr lang="en-GB" dirty="0"/>
              <a:t>(Li et al., 2023)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US" b="1" dirty="0"/>
              <a:t>Objective</a:t>
            </a:r>
            <a:r>
              <a:rPr lang="en-US" dirty="0"/>
              <a:t>: This project aims to use deep learning techniques, including CNN &amp; transfer learning, and integrate them with SVM and Random Forest classifiers to develop an accurate and efficient model for classifying chest X-ray images into two categories: normal and pneumonia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22FEA-5AAD-B1F3-B7B9-E31A6C2F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anchor="ctr">
            <a:normAutofit/>
          </a:bodyPr>
          <a:lstStyle/>
          <a:p>
            <a:r>
              <a:rPr lang="en-GB" dirty="0"/>
              <a:t>Dataset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F216E-8223-6B3D-7520-1A23C262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>
            <a:normAutofit/>
          </a:bodyPr>
          <a:lstStyle/>
          <a:p>
            <a:r>
              <a:rPr lang="en-GB" dirty="0"/>
              <a:t>From Kaggle, Chest X-Ray Images (Pneumonia) (MOONEY, 2018)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1381F288-2A87-B741-579F-E3FD01CDA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30" y="0"/>
            <a:ext cx="6724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5FC86-944B-AB61-8C5E-98F19C1B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63CA-1658-4894-70B4-389F6E5D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2200" b="1" dirty="0"/>
              <a:t>Pre-processing</a:t>
            </a:r>
            <a:r>
              <a:rPr lang="en-US" sz="2200" dirty="0"/>
              <a:t>: Clean and preprocess the dataset to ensure uniformity and quality, including resizing, </a:t>
            </a:r>
            <a:r>
              <a:rPr lang="en-GB" sz="2200" dirty="0"/>
              <a:t>normalisation</a:t>
            </a:r>
            <a:r>
              <a:rPr lang="en-US" sz="2200" dirty="0"/>
              <a:t>, and augmentation techniques.</a:t>
            </a:r>
          </a:p>
          <a:p>
            <a:pPr algn="l">
              <a:buFont typeface="+mj-lt"/>
              <a:buAutoNum type="arabicPeriod"/>
            </a:pPr>
            <a:r>
              <a:rPr lang="en-US" sz="2200" b="1" dirty="0"/>
              <a:t>Model Development</a:t>
            </a:r>
            <a:r>
              <a:rPr lang="en-US" sz="2200" dirty="0"/>
              <a:t>: Design and implement CNN architectures for medical image classification tasks.</a:t>
            </a:r>
          </a:p>
          <a:p>
            <a:pPr algn="l">
              <a:buFont typeface="+mj-lt"/>
              <a:buAutoNum type="arabicPeriod"/>
            </a:pPr>
            <a:r>
              <a:rPr lang="en-US" sz="2200" b="1" dirty="0"/>
              <a:t>Training and Evaluation: </a:t>
            </a:r>
            <a:r>
              <a:rPr lang="en-US" sz="2200" dirty="0"/>
              <a:t>Train the model on the preprocessed dataset and evaluate its performance using the accuracy score</a:t>
            </a:r>
          </a:p>
          <a:p>
            <a:pPr algn="l">
              <a:buFont typeface="+mj-lt"/>
              <a:buAutoNum type="arabicPeriod"/>
            </a:pPr>
            <a:r>
              <a:rPr lang="en-US" sz="2200" b="1" dirty="0"/>
              <a:t>Implement Transfer Learning: </a:t>
            </a:r>
            <a:r>
              <a:rPr lang="en-US" sz="2200" dirty="0"/>
              <a:t>Implement SVM &amp; Random Forest on top of the pre-trained CNN and evaluate the performance</a:t>
            </a:r>
          </a:p>
          <a:p>
            <a:endParaRPr lang="en-GB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8776-EB21-D51D-9220-001FCC6E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19C5-E1FB-5750-E564-F07FC676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GB" dirty="0"/>
              <a:t>A function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process_data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img_dim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dirty="0"/>
              <a:t> is created</a:t>
            </a:r>
          </a:p>
          <a:p>
            <a:r>
              <a:rPr lang="en-US" dirty="0"/>
              <a:t> This function sets up data generators for training and testing for evaluation. It ensures that the image data is properly processed and ready for training and testing.</a:t>
            </a:r>
          </a:p>
          <a:p>
            <a:endParaRPr lang="en-GB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8776-EB21-D51D-9220-001FCC6E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Model Development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lorful object with a long tail&#10;&#10;Description automatically generated">
            <a:extLst>
              <a:ext uri="{FF2B5EF4-FFF2-40B4-BE49-F238E27FC236}">
                <a16:creationId xmlns:a16="http://schemas.microsoft.com/office/drawing/2014/main" id="{36FFD20F-F027-5C38-5915-D63697772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2313429"/>
            <a:ext cx="7688825" cy="4057873"/>
          </a:xfr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C609F6-80E5-A4A2-FDDD-8AB8B497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113" y="-68826"/>
            <a:ext cx="1451391" cy="12024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889E6-CC5F-6B11-3644-E7A3F34DF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6" y="-6882582"/>
            <a:ext cx="1451391" cy="11857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DCF1BE-F3F8-A1A9-5902-67C63BE4076D}"/>
              </a:ext>
            </a:extLst>
          </p:cNvPr>
          <p:cNvSpPr txBox="1"/>
          <p:nvPr/>
        </p:nvSpPr>
        <p:spPr>
          <a:xfrm>
            <a:off x="5063613" y="5338489"/>
            <a:ext cx="2399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Generated by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Visualkeras</a:t>
            </a:r>
            <a:r>
              <a:rPr lang="en-GB" b="0" dirty="0">
                <a:effectLst/>
                <a:latin typeface="Consolas" panose="020B0609020204030204" pitchFamily="49" charset="0"/>
              </a:rPr>
              <a:t>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3CAC35-00C0-EBD1-502C-C161D67EABF2}"/>
              </a:ext>
            </a:extLst>
          </p:cNvPr>
          <p:cNvSpPr txBox="1"/>
          <p:nvPr/>
        </p:nvSpPr>
        <p:spPr>
          <a:xfrm>
            <a:off x="9635614" y="5212389"/>
            <a:ext cx="239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Generated by </a:t>
            </a:r>
            <a:r>
              <a:rPr lang="en-GB" b="0" dirty="0" err="1">
                <a:effectLst/>
                <a:latin typeface="Consolas" panose="020B0609020204030204" pitchFamily="49" charset="0"/>
              </a:rPr>
              <a:t>netron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b="0" dirty="0">
                <a:effectLst/>
                <a:latin typeface="Consolas" panose="020B0609020204030204" pitchFamily="49" charset="0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79929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D8776-EB21-D51D-9220-001FCC6E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GB" dirty="0"/>
              <a:t>CNN Training &amp; Evaluation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260B34-47F1-0EA2-E1F3-2189BB34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2168065"/>
            <a:ext cx="8170606" cy="42693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19C5-E1FB-5750-E564-F07FC676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891" y="2204640"/>
            <a:ext cx="3283974" cy="4119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/>
              <a:t>The model is then complied with 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optimizer = '</a:t>
            </a:r>
            <a:r>
              <a:rPr lang="en-GB" sz="1800" b="0" dirty="0" err="1">
                <a:effectLst/>
                <a:latin typeface="Consolas" panose="020B0609020204030204" pitchFamily="49" charset="0"/>
              </a:rPr>
              <a:t>adam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' , loss = '</a:t>
            </a:r>
            <a:r>
              <a:rPr lang="en-GB" sz="1800" b="0" dirty="0" err="1">
                <a:effectLst/>
                <a:latin typeface="Consolas" panose="020B0609020204030204" pitchFamily="49" charset="0"/>
              </a:rPr>
              <a:t>binary_crossentropy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' , metrics= ['accuracy’]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Then trained &amp; validated with 10 epochs (best weights saved and learning rate adjusted)</a:t>
            </a:r>
          </a:p>
          <a:p>
            <a:pPr>
              <a:lnSpc>
                <a:spcPct val="100000"/>
              </a:lnSpc>
            </a:pPr>
            <a:r>
              <a:rPr lang="en-GB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Accuracy: 90.87%</a:t>
            </a:r>
            <a:endParaRPr lang="en-GB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18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2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7F9AB-1C33-8DF1-9AEB-8FEEE91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Implement 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7379-A29B-4BDF-80D1-4B4444B8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Trained &amp; test features are then extracted from the Pre-trained CNN</a:t>
            </a:r>
          </a:p>
          <a:p>
            <a:r>
              <a:rPr lang="en-GB" dirty="0">
                <a:solidFill>
                  <a:schemeClr val="tx1"/>
                </a:solidFill>
              </a:rPr>
              <a:t>SVM &amp; Random Forest are then implemented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SVM Accuracy: 90.87%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Random Forest Accuracy: 85.74%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3583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Consolas</vt:lpstr>
      <vt:lpstr>Sitka Banner</vt:lpstr>
      <vt:lpstr>Söhne</vt:lpstr>
      <vt:lpstr>HeadlinesVTI</vt:lpstr>
      <vt:lpstr>Deep Learning for Medical Image Classification</vt:lpstr>
      <vt:lpstr>Introduction</vt:lpstr>
      <vt:lpstr>Background</vt:lpstr>
      <vt:lpstr>Dataset</vt:lpstr>
      <vt:lpstr>Methodology</vt:lpstr>
      <vt:lpstr>Pre-Processing</vt:lpstr>
      <vt:lpstr>Model Development</vt:lpstr>
      <vt:lpstr>CNN Training &amp; Evaluation</vt:lpstr>
      <vt:lpstr>Implement Transfer Learning</vt:lpstr>
      <vt:lpstr>Results &amp; Disscussion</vt:lpstr>
      <vt:lpstr>Limitations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Image Classification</dc:title>
  <dc:creator>Nadon Tungtakanpoung</dc:creator>
  <cp:lastModifiedBy>Nadon Tungtakanpoung</cp:lastModifiedBy>
  <cp:revision>3</cp:revision>
  <dcterms:created xsi:type="dcterms:W3CDTF">2024-04-16T18:03:08Z</dcterms:created>
  <dcterms:modified xsi:type="dcterms:W3CDTF">2024-04-23T20:48:39Z</dcterms:modified>
</cp:coreProperties>
</file>