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77" r:id="rId11"/>
    <p:sldId id="278" r:id="rId12"/>
    <p:sldId id="268" r:id="rId13"/>
    <p:sldId id="276" r:id="rId14"/>
    <p:sldId id="27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6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kiattisak/rov-arena-of-valor-datas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8E5F3-797E-2E81-8068-775C0DDC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2400"/>
              <a:t>Business Intelligence Coursework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F090-5A73-0D97-60C9-00F8AC0C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UP2225522</a:t>
            </a:r>
            <a:endParaRPr lang="en-GB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56A6FD5-9521-DE6A-2426-C6532A4E6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613" r="3275" b="-1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43CB95-3A87-4344-E857-16D65E7A0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762000"/>
            <a:ext cx="4572000" cy="533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i="0" dirty="0">
                <a:effectLst/>
                <a:latin typeface="Söhne"/>
              </a:rPr>
              <a:t>Attributes: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PerformanceID</a:t>
            </a:r>
            <a:r>
              <a:rPr lang="en-US" sz="1100" b="0" i="0" dirty="0">
                <a:effectLst/>
                <a:latin typeface="Söhne"/>
              </a:rPr>
              <a:t> (Primary Key)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PlayerID</a:t>
            </a:r>
            <a:r>
              <a:rPr lang="en-US" sz="1100" b="0" i="0" dirty="0">
                <a:effectLst/>
                <a:latin typeface="Söhne"/>
              </a:rPr>
              <a:t> (Foreign Key to </a:t>
            </a:r>
            <a:r>
              <a:rPr lang="en-US" sz="1100" b="0" i="0" dirty="0" err="1">
                <a:effectLst/>
                <a:latin typeface="Söhne"/>
              </a:rPr>
              <a:t>PlayerDim</a:t>
            </a:r>
            <a:r>
              <a:rPr lang="en-US" sz="1100" b="0" i="0" dirty="0">
                <a:effectLst/>
                <a:latin typeface="Söhne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GameID</a:t>
            </a:r>
            <a:r>
              <a:rPr lang="en-US" sz="1100" b="0" i="0" dirty="0">
                <a:effectLst/>
                <a:latin typeface="Söhne"/>
              </a:rPr>
              <a:t> (Foreign Key to </a:t>
            </a:r>
            <a:r>
              <a:rPr lang="en-US" sz="1100" b="0" i="0" dirty="0" err="1">
                <a:effectLst/>
                <a:latin typeface="Söhne"/>
              </a:rPr>
              <a:t>GameDim</a:t>
            </a:r>
            <a:r>
              <a:rPr lang="en-US" sz="1100" b="0" i="0" dirty="0">
                <a:effectLst/>
                <a:latin typeface="Söhne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ChampionID</a:t>
            </a:r>
            <a:r>
              <a:rPr lang="en-US" sz="1100" b="0" i="0" dirty="0">
                <a:effectLst/>
                <a:latin typeface="Söhne"/>
              </a:rPr>
              <a:t> (Foreign Key to </a:t>
            </a:r>
            <a:r>
              <a:rPr lang="en-US" sz="1100" b="0" i="0" dirty="0" err="1">
                <a:effectLst/>
                <a:latin typeface="Söhne"/>
              </a:rPr>
              <a:t>ChampionDim</a:t>
            </a:r>
            <a:r>
              <a:rPr lang="en-US" sz="1100" b="0" i="0" dirty="0">
                <a:effectLst/>
                <a:latin typeface="Söhne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DateID</a:t>
            </a:r>
            <a:r>
              <a:rPr lang="en-US" sz="1100" b="0" i="0" dirty="0">
                <a:effectLst/>
                <a:latin typeface="Söhne"/>
              </a:rPr>
              <a:t> (Foreign Key to </a:t>
            </a:r>
            <a:r>
              <a:rPr lang="en-US" sz="1100" b="0" i="0" dirty="0" err="1">
                <a:effectLst/>
                <a:latin typeface="Söhne"/>
              </a:rPr>
              <a:t>DateDim</a:t>
            </a:r>
            <a:r>
              <a:rPr lang="en-US" sz="1100" b="0" i="0" dirty="0">
                <a:effectLst/>
                <a:latin typeface="Söhne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Score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Kills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Deaths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Assists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GoldEarned</a:t>
            </a:r>
            <a:endParaRPr lang="en-US" sz="1100" b="0" i="0" dirty="0">
              <a:effectLst/>
              <a:latin typeface="Söhne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öhne"/>
              </a:rPr>
              <a:t>DamageDealt</a:t>
            </a:r>
            <a:endParaRPr lang="en-US" sz="1100" b="0" i="0" dirty="0"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dimension tracks player performance metrics across games, champions, and dates, enabling top-performing players, optimizing game balance, and enhancing engagement through personalized experiences and targeted rewards.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8D669-F30D-3B6D-4B29-46D4DE5F8388}"/>
              </a:ext>
            </a:extLst>
          </p:cNvPr>
          <p:cNvSpPr txBox="1"/>
          <p:nvPr/>
        </p:nvSpPr>
        <p:spPr>
          <a:xfrm>
            <a:off x="1524000" y="3243548"/>
            <a:ext cx="3116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Dim 1 : </a:t>
            </a:r>
            <a:r>
              <a:rPr lang="en-GB" sz="2800" b="1" dirty="0" err="1">
                <a:solidFill>
                  <a:schemeClr val="bg1"/>
                </a:solidFill>
              </a:rPr>
              <a:t>PerformanceDim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5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32BE4-F103-6371-A617-96B345D1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A51293-913D-B864-C380-AECD0F9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BD2007-FC3A-1DA2-4BD1-BFD23D7D4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3E22B4-EFE5-8E01-FDA1-8E973A76A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762000"/>
            <a:ext cx="4572000" cy="533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100" b="1" i="0" dirty="0">
                <a:solidFill>
                  <a:srgbClr val="ECECEC"/>
                </a:solidFill>
                <a:effectLst/>
                <a:latin typeface="Söhne"/>
              </a:rPr>
              <a:t>Attributes: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EngagementID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 (Primary Key)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PlayerID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 (Foreign Key to </a:t>
            </a: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PlayerDim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DateID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 (Foreign Key to </a:t>
            </a: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DateDim</a:t>
            </a: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TimeSpentInGame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NumberofGamesPlayed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ECECEC"/>
                </a:solidFill>
                <a:effectLst/>
                <a:latin typeface="Söhne"/>
              </a:rPr>
              <a:t>In-</a:t>
            </a: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GamePurchases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InteractionFrequency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ECECEC"/>
                </a:solidFill>
                <a:effectLst/>
                <a:latin typeface="Söhne"/>
              </a:rPr>
              <a:t>SocialActivity</a:t>
            </a:r>
            <a:endParaRPr lang="en-US" sz="11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dimension helps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Games understand player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behaviour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preferences, and preferences, enabling them to develop effective marketing strategies, optimize features, and foster community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DB91-10CF-0F5F-3A7E-613467D33912}"/>
              </a:ext>
            </a:extLst>
          </p:cNvPr>
          <p:cNvSpPr txBox="1"/>
          <p:nvPr/>
        </p:nvSpPr>
        <p:spPr>
          <a:xfrm>
            <a:off x="1524000" y="3243548"/>
            <a:ext cx="3116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Dim 2 : </a:t>
            </a:r>
            <a:r>
              <a:rPr lang="en-GB" sz="2800" b="1" dirty="0" err="1">
                <a:solidFill>
                  <a:schemeClr val="bg1"/>
                </a:solidFill>
              </a:rPr>
              <a:t>EngagementDim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5B3A0-E80D-B02D-1D10-EE249D8E2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Question 3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9F0AE-C22C-0806-58B4-7252E921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290868"/>
            <a:ext cx="7619999" cy="104313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T-SQL Query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A39D2-930D-B8D9-8309-AECDE06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A3B0-8725-F684-50C6-7FBF28C4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5250426" cy="600259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9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9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I.MerchandiseType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L.Country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D.DateYear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OSF.MerchandiseStocked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OSF.MerchandiseSold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OSF.MerchandiseSoldPND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UnexpectedSalesPND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OnlineSalesFact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OSF</a:t>
            </a: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MerchandiseDim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OSF.MerchandiseID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ProviderDim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I.MerchandiseProviderID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C.ProviderID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LocationDim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C.ProviderLocation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L.LocationID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DateDim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OSF.DateID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D.DateID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L.Country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'Japan'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HighestUnexpectedSales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 ALL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9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9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I.MerchandiseType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L.Country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D.DateYear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OSFx.MerchandiseStocked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OSFx.MerchandiseSold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OSFx.MerchandiseSoldPND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UnexpectedSalesPND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OnlineSalesFact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MerchandiseDim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OSFx.MerchandiseID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ProviderDim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I.MerchandiseProviderID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C.ProviderID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LocationDim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C.ProviderLocation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L.LocationID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DateDim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OSFx.DateID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D.DateID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UnexpectedSales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GB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LowestUnexpectedSales</a:t>
            </a:r>
            <a:r>
              <a:rPr lang="en-GB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163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CDD8-1F48-C2C1-9460-06FED02F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Answer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9783-3DA2-C42E-0DA7-F17363DC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154154"/>
          </a:xfrm>
        </p:spPr>
        <p:txBody>
          <a:bodyPr anchor="ctr">
            <a:normAutofit/>
          </a:bodyPr>
          <a:lstStyle/>
          <a:p>
            <a:pPr marL="342900" indent="-342900">
              <a:buAutoNum type="alphaUcParenR"/>
            </a:pPr>
            <a:r>
              <a:rPr lang="en-GB" dirty="0"/>
              <a:t>pins, 2019</a:t>
            </a:r>
          </a:p>
          <a:p>
            <a:pPr marL="342900" indent="-342900">
              <a:buAutoNum type="alphaUcParenR"/>
            </a:pPr>
            <a:r>
              <a:rPr lang="en-GB" dirty="0"/>
              <a:t>Belarus, figure, 2017</a:t>
            </a:r>
          </a:p>
          <a:p>
            <a:pPr marL="0" indent="0">
              <a:buNone/>
            </a:pPr>
            <a:r>
              <a:rPr lang="en-GB" dirty="0"/>
              <a:t>Output: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9D0C4-5A99-4470-98C8-45479A9C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02" y="2805775"/>
            <a:ext cx="595725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750C9-6F25-9060-3273-651E78D74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en-GB"/>
              <a:t>Question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4341-01EF-3F8D-282A-5BB050194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r>
              <a:rPr lang="en-GB"/>
              <a:t>External Dataset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C1D7-A89B-D08A-5A97-2573611F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862445"/>
            <a:ext cx="9238434" cy="1040559"/>
          </a:xfrm>
        </p:spPr>
        <p:txBody>
          <a:bodyPr/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SegoeUIVariable"/>
              </a:rPr>
              <a:t>ROV (Arena of Valor) Dataset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2347-F8C9-0E86-BD27-B693169C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Rattanaporn</a:t>
            </a:r>
            <a:r>
              <a:rPr lang="en-GB" dirty="0"/>
              <a:t>, K. (2023). </a:t>
            </a:r>
            <a:r>
              <a:rPr lang="en-GB" i="1" dirty="0"/>
              <a:t>ROV (Arena of Valor) dataset. </a:t>
            </a:r>
            <a:r>
              <a:rPr lang="en-GB" dirty="0"/>
              <a:t>Kaggle. </a:t>
            </a:r>
            <a:r>
              <a:rPr lang="en-GB" dirty="0">
                <a:hlinkClick r:id="rId2"/>
              </a:rPr>
              <a:t>https://www.kaggle.com/datasets/rkiattisak/rov-arena-of-valor-dataset/</a:t>
            </a:r>
            <a:endParaRPr lang="en-GB" dirty="0"/>
          </a:p>
          <a:p>
            <a:r>
              <a:rPr lang="en-US" sz="1900" i="1" dirty="0"/>
              <a:t>Arena of Valor. (n.d.). Arena of Valor. https://www.arenaofvalor.com/</a:t>
            </a:r>
            <a:endParaRPr lang="en-GB" dirty="0"/>
          </a:p>
          <a:p>
            <a:pPr marL="0" indent="0">
              <a:buNone/>
            </a:pPr>
            <a:r>
              <a:rPr lang="en-GB" b="1" u="sng" dirty="0"/>
              <a:t>Nature of the Dataset</a:t>
            </a:r>
          </a:p>
          <a:p>
            <a:r>
              <a:rPr lang="en-GB" dirty="0"/>
              <a:t>Mobile MOBA gameplay dataset</a:t>
            </a:r>
          </a:p>
          <a:p>
            <a:r>
              <a:rPr lang="en-GB" dirty="0"/>
              <a:t>Can be used for Player Behaviour Analysis</a:t>
            </a:r>
          </a:p>
          <a:p>
            <a:pPr marL="0" indent="0">
              <a:buNone/>
            </a:pPr>
            <a:r>
              <a:rPr lang="en-GB" u="sng" dirty="0"/>
              <a:t>Rationale for Selection</a:t>
            </a:r>
          </a:p>
          <a:p>
            <a:r>
              <a:rPr lang="en-GB" dirty="0"/>
              <a:t>Strategic Insights</a:t>
            </a:r>
          </a:p>
          <a:p>
            <a:r>
              <a:rPr lang="en-GB" dirty="0"/>
              <a:t>Competitive Edge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77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A8DB-21AC-F7F6-2854-532996C6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SegoeUIVariable"/>
              </a:rPr>
              <a:t>ROV (Arena of Valor) Dataset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A52C-0142-98D8-A7A6-5C86ED96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Challenges</a:t>
            </a:r>
          </a:p>
          <a:p>
            <a:r>
              <a:rPr lang="en-GB" dirty="0"/>
              <a:t>Data Integration Complexity</a:t>
            </a:r>
          </a:p>
          <a:p>
            <a:r>
              <a:rPr lang="en-GB" dirty="0"/>
              <a:t>Quality Assurance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28ED0-A78E-797C-322A-43E6417C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717" y="1746913"/>
            <a:ext cx="4162567" cy="188339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Question1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5A132B-EB4C-60E2-8DBD-593281D0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275" y="4290867"/>
            <a:ext cx="3217451" cy="131835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6 OLAP T-SQL Queries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3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0F06B-4A27-6537-8751-620C9CA5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7" y="1524000"/>
            <a:ext cx="1884932" cy="3810000"/>
          </a:xfrm>
        </p:spPr>
        <p:txBody>
          <a:bodyPr anchor="ctr">
            <a:normAutofit/>
          </a:bodyPr>
          <a:lstStyle/>
          <a:p>
            <a:r>
              <a:rPr lang="en-GB" dirty="0"/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703B-E3FF-07DF-B35A-A05571E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116" y="83574"/>
            <a:ext cx="6931742" cy="677442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WITH </a:t>
            </a:r>
            <a:r>
              <a:rPr lang="en-GB" sz="1100" dirty="0" err="1">
                <a:latin typeface="Consolas" panose="020B0609020204030204" pitchFamily="49" charset="0"/>
              </a:rPr>
              <a:t>AggregatedData</a:t>
            </a:r>
            <a:r>
              <a:rPr lang="en-GB" sz="1100" dirty="0">
                <a:latin typeface="Consolas" panose="020B0609020204030204" pitchFamily="49" charset="0"/>
              </a:rPr>
              <a:t> AS 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SELECT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COALESCE(</a:t>
            </a:r>
            <a:r>
              <a:rPr lang="en-GB" sz="1100" dirty="0" err="1">
                <a:latin typeface="Consolas" panose="020B0609020204030204" pitchFamily="49" charset="0"/>
              </a:rPr>
              <a:t>E.EventYear</a:t>
            </a:r>
            <a:r>
              <a:rPr lang="en-GB" sz="1100" dirty="0">
                <a:latin typeface="Consolas" panose="020B0609020204030204" pitchFamily="49" charset="0"/>
              </a:rPr>
              <a:t>, 'All') AS </a:t>
            </a:r>
            <a:r>
              <a:rPr lang="en-GB" sz="1100" dirty="0" err="1">
                <a:latin typeface="Consolas" panose="020B0609020204030204" pitchFamily="49" charset="0"/>
              </a:rPr>
              <a:t>EventYear</a:t>
            </a:r>
            <a:r>
              <a:rPr lang="en-GB" sz="1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COALESCE(</a:t>
            </a:r>
            <a:r>
              <a:rPr lang="en-GB" sz="1100" dirty="0" err="1">
                <a:latin typeface="Consolas" panose="020B0609020204030204" pitchFamily="49" charset="0"/>
              </a:rPr>
              <a:t>P.PromotionType</a:t>
            </a:r>
            <a:r>
              <a:rPr lang="en-GB" sz="1100" dirty="0">
                <a:latin typeface="Consolas" panose="020B0609020204030204" pitchFamily="49" charset="0"/>
              </a:rPr>
              <a:t>, 'All') AS </a:t>
            </a:r>
            <a:r>
              <a:rPr lang="en-GB" sz="1100" dirty="0" err="1">
                <a:latin typeface="Consolas" panose="020B0609020204030204" pitchFamily="49" charset="0"/>
              </a:rPr>
              <a:t>PromotionType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COALESCE(</a:t>
            </a:r>
            <a:r>
              <a:rPr lang="en-GB" sz="1100" dirty="0" err="1">
                <a:latin typeface="Consolas" panose="020B0609020204030204" pitchFamily="49" charset="0"/>
              </a:rPr>
              <a:t>E.EventName</a:t>
            </a:r>
            <a:r>
              <a:rPr lang="en-GB" sz="1100" dirty="0">
                <a:latin typeface="Consolas" panose="020B0609020204030204" pitchFamily="49" charset="0"/>
              </a:rPr>
              <a:t>, 'All') AS </a:t>
            </a:r>
            <a:r>
              <a:rPr lang="en-GB" sz="1100" dirty="0" err="1">
                <a:latin typeface="Consolas" panose="020B0609020204030204" pitchFamily="49" charset="0"/>
              </a:rPr>
              <a:t>EventName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SUM(</a:t>
            </a:r>
            <a:r>
              <a:rPr lang="en-GB" sz="1100" dirty="0" err="1">
                <a:latin typeface="Consolas" panose="020B0609020204030204" pitchFamily="49" charset="0"/>
              </a:rPr>
              <a:t>EF.PromotionCost</a:t>
            </a:r>
            <a:r>
              <a:rPr lang="en-GB" sz="1100" dirty="0">
                <a:latin typeface="Consolas" panose="020B0609020204030204" pitchFamily="49" charset="0"/>
              </a:rPr>
              <a:t>) AS </a:t>
            </a:r>
            <a:r>
              <a:rPr lang="en-GB" sz="1100" dirty="0" err="1">
                <a:latin typeface="Consolas" panose="020B0609020204030204" pitchFamily="49" charset="0"/>
              </a:rPr>
              <a:t>TotalPromotionCost</a:t>
            </a:r>
            <a:r>
              <a:rPr lang="en-GB" sz="1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SUM(</a:t>
            </a:r>
            <a:r>
              <a:rPr lang="en-GB" sz="1100" dirty="0" err="1">
                <a:latin typeface="Consolas" panose="020B0609020204030204" pitchFamily="49" charset="0"/>
              </a:rPr>
              <a:t>EF.PromotionRevenue</a:t>
            </a:r>
            <a:r>
              <a:rPr lang="en-GB" sz="1100" dirty="0">
                <a:latin typeface="Consolas" panose="020B0609020204030204" pitchFamily="49" charset="0"/>
              </a:rPr>
              <a:t>) AS </a:t>
            </a:r>
            <a:r>
              <a:rPr lang="en-GB" sz="1100" dirty="0" err="1">
                <a:latin typeface="Consolas" panose="020B0609020204030204" pitchFamily="49" charset="0"/>
              </a:rPr>
              <a:t>TotalPromotionRevenue</a:t>
            </a:r>
            <a:endParaRPr lang="en-GB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FROM </a:t>
            </a:r>
            <a:r>
              <a:rPr lang="en-GB" sz="1100" dirty="0" err="1">
                <a:latin typeface="Consolas" panose="020B0609020204030204" pitchFamily="49" charset="0"/>
              </a:rPr>
              <a:t>EventFact</a:t>
            </a:r>
            <a:r>
              <a:rPr lang="en-GB" sz="1100" dirty="0">
                <a:latin typeface="Consolas" panose="020B0609020204030204" pitchFamily="49" charset="0"/>
              </a:rPr>
              <a:t> EF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JOIN </a:t>
            </a:r>
            <a:r>
              <a:rPr lang="en-GB" sz="1100" dirty="0" err="1">
                <a:latin typeface="Consolas" panose="020B0609020204030204" pitchFamily="49" charset="0"/>
              </a:rPr>
              <a:t>EventDim</a:t>
            </a:r>
            <a:r>
              <a:rPr lang="en-GB" sz="1100" dirty="0">
                <a:latin typeface="Consolas" panose="020B0609020204030204" pitchFamily="49" charset="0"/>
              </a:rPr>
              <a:t> E ON </a:t>
            </a:r>
            <a:r>
              <a:rPr lang="en-GB" sz="1100" dirty="0" err="1">
                <a:latin typeface="Consolas" panose="020B0609020204030204" pitchFamily="49" charset="0"/>
              </a:rPr>
              <a:t>EF.EventID</a:t>
            </a:r>
            <a:r>
              <a:rPr lang="en-GB" sz="1100" dirty="0">
                <a:latin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</a:rPr>
              <a:t>E.EventID</a:t>
            </a:r>
            <a:endParaRPr lang="en-GB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JOIN </a:t>
            </a:r>
            <a:r>
              <a:rPr lang="en-GB" sz="1100" dirty="0" err="1">
                <a:latin typeface="Consolas" panose="020B0609020204030204" pitchFamily="49" charset="0"/>
              </a:rPr>
              <a:t>PromotionDim</a:t>
            </a:r>
            <a:r>
              <a:rPr lang="en-GB" sz="1100" dirty="0">
                <a:latin typeface="Consolas" panose="020B0609020204030204" pitchFamily="49" charset="0"/>
              </a:rPr>
              <a:t> P ON </a:t>
            </a:r>
            <a:r>
              <a:rPr lang="en-GB" sz="1100" dirty="0" err="1">
                <a:latin typeface="Consolas" panose="020B0609020204030204" pitchFamily="49" charset="0"/>
              </a:rPr>
              <a:t>EF.PromotionID</a:t>
            </a:r>
            <a:r>
              <a:rPr lang="en-GB" sz="1100" dirty="0">
                <a:latin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</a:rPr>
              <a:t>P.PromotionID</a:t>
            </a:r>
            <a:endParaRPr lang="en-GB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GROUP BY CUBE(</a:t>
            </a:r>
            <a:r>
              <a:rPr lang="en-GB" sz="1100" dirty="0" err="1">
                <a:latin typeface="Consolas" panose="020B0609020204030204" pitchFamily="49" charset="0"/>
              </a:rPr>
              <a:t>P.PromotionType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</a:rPr>
              <a:t>E.EventName</a:t>
            </a:r>
            <a:r>
              <a:rPr lang="en-GB" sz="1100" dirty="0">
                <a:latin typeface="Consolas" panose="020B0609020204030204" pitchFamily="49" charset="0"/>
              </a:rPr>
              <a:t>), ROLLUP(</a:t>
            </a:r>
            <a:r>
              <a:rPr lang="en-GB" sz="1100" dirty="0" err="1">
                <a:latin typeface="Consolas" panose="020B0609020204030204" pitchFamily="49" charset="0"/>
              </a:rPr>
              <a:t>E.EventYear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</a:t>
            </a:r>
            <a:r>
              <a:rPr lang="en-GB" sz="1100" dirty="0" err="1">
                <a:latin typeface="Consolas" panose="020B0609020204030204" pitchFamily="49" charset="0"/>
              </a:rPr>
              <a:t>EventYear</a:t>
            </a:r>
            <a:r>
              <a:rPr lang="en-GB" sz="1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</a:t>
            </a:r>
            <a:r>
              <a:rPr lang="en-GB" sz="1100" dirty="0" err="1">
                <a:latin typeface="Consolas" panose="020B0609020204030204" pitchFamily="49" charset="0"/>
              </a:rPr>
              <a:t>PromotionType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</a:t>
            </a:r>
            <a:r>
              <a:rPr lang="en-GB" sz="1100" dirty="0" err="1">
                <a:latin typeface="Consolas" panose="020B0609020204030204" pitchFamily="49" charset="0"/>
              </a:rPr>
              <a:t>EventName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</a:t>
            </a:r>
            <a:r>
              <a:rPr lang="en-GB" sz="1100" dirty="0" err="1">
                <a:latin typeface="Consolas" panose="020B0609020204030204" pitchFamily="49" charset="0"/>
              </a:rPr>
              <a:t>TotalPromotionCost</a:t>
            </a:r>
            <a:r>
              <a:rPr lang="en-GB" sz="1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</a:t>
            </a:r>
            <a:r>
              <a:rPr lang="en-GB" sz="1100" dirty="0" err="1">
                <a:latin typeface="Consolas" panose="020B0609020204030204" pitchFamily="49" charset="0"/>
              </a:rPr>
              <a:t>TotalPromotionRevenue</a:t>
            </a:r>
            <a:r>
              <a:rPr lang="en-GB" sz="1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CASE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WHEN </a:t>
            </a:r>
            <a:r>
              <a:rPr lang="en-GB" sz="1100" dirty="0" err="1">
                <a:latin typeface="Consolas" panose="020B0609020204030204" pitchFamily="49" charset="0"/>
              </a:rPr>
              <a:t>TotalPromotionRevenue</a:t>
            </a:r>
            <a:r>
              <a:rPr lang="en-GB" sz="1100" dirty="0">
                <a:latin typeface="Consolas" panose="020B0609020204030204" pitchFamily="49" charset="0"/>
              </a:rPr>
              <a:t> = 0 THEN NULL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    ELSE (</a:t>
            </a:r>
            <a:r>
              <a:rPr lang="en-GB" sz="1100" dirty="0" err="1">
                <a:latin typeface="Consolas" panose="020B0609020204030204" pitchFamily="49" charset="0"/>
              </a:rPr>
              <a:t>TotalPromotionRevenue</a:t>
            </a:r>
            <a:r>
              <a:rPr lang="en-GB" sz="1100" dirty="0">
                <a:latin typeface="Consolas" panose="020B0609020204030204" pitchFamily="49" charset="0"/>
              </a:rPr>
              <a:t> - </a:t>
            </a:r>
            <a:r>
              <a:rPr lang="en-GB" sz="1100" dirty="0" err="1">
                <a:latin typeface="Consolas" panose="020B0609020204030204" pitchFamily="49" charset="0"/>
              </a:rPr>
              <a:t>TotalPromotionCost</a:t>
            </a:r>
            <a:r>
              <a:rPr lang="en-GB" sz="1100" dirty="0">
                <a:latin typeface="Consolas" panose="020B0609020204030204" pitchFamily="49" charset="0"/>
              </a:rPr>
              <a:t>) / </a:t>
            </a:r>
            <a:r>
              <a:rPr lang="en-GB" sz="1100" dirty="0" err="1">
                <a:latin typeface="Consolas" panose="020B0609020204030204" pitchFamily="49" charset="0"/>
              </a:rPr>
              <a:t>TotalPromotionRevenue</a:t>
            </a:r>
            <a:r>
              <a:rPr lang="en-GB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    END AS </a:t>
            </a:r>
            <a:r>
              <a:rPr lang="en-GB" sz="1100" dirty="0" err="1">
                <a:latin typeface="Consolas" panose="020B0609020204030204" pitchFamily="49" charset="0"/>
              </a:rPr>
              <a:t>RevenuePercentage</a:t>
            </a:r>
            <a:endParaRPr lang="en-GB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FROM </a:t>
            </a:r>
            <a:r>
              <a:rPr lang="en-GB" sz="1100" dirty="0" err="1">
                <a:latin typeface="Consolas" panose="020B0609020204030204" pitchFamily="49" charset="0"/>
              </a:rPr>
              <a:t>AggregatedData</a:t>
            </a:r>
            <a:endParaRPr lang="en-GB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</a:rPr>
              <a:t>ORDER BY </a:t>
            </a:r>
            <a:r>
              <a:rPr lang="en-GB" sz="1100" dirty="0" err="1">
                <a:latin typeface="Consolas" panose="020B0609020204030204" pitchFamily="49" charset="0"/>
              </a:rPr>
              <a:t>EventYear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</a:rPr>
              <a:t>PromotionType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</a:rPr>
              <a:t>EventName</a:t>
            </a:r>
            <a:r>
              <a:rPr lang="en-GB" sz="1100" dirty="0">
                <a:latin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</a:rPr>
              <a:t>RevenuePercentage</a:t>
            </a:r>
            <a:r>
              <a:rPr lang="en-GB" sz="1100" dirty="0">
                <a:latin typeface="Consolas" panose="020B06090202040302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45707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53E82-ABD4-D57D-0026-7D62F502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Query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C31C-3178-248D-8CB0-0D645C45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SELECT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COALESCE(STR(</a:t>
            </a:r>
            <a:r>
              <a:rPr lang="en-GB" sz="900" dirty="0" err="1">
                <a:latin typeface="Consolas" panose="020B0609020204030204" pitchFamily="49" charset="0"/>
              </a:rPr>
              <a:t>D.DateYear</a:t>
            </a:r>
            <a:r>
              <a:rPr lang="en-GB" sz="900" dirty="0">
                <a:latin typeface="Consolas" panose="020B0609020204030204" pitchFamily="49" charset="0"/>
              </a:rPr>
              <a:t>),'All') AS </a:t>
            </a:r>
            <a:r>
              <a:rPr lang="en-GB" sz="900" dirty="0" err="1">
                <a:latin typeface="Consolas" panose="020B0609020204030204" pitchFamily="49" charset="0"/>
              </a:rPr>
              <a:t>DateYear</a:t>
            </a:r>
            <a:r>
              <a:rPr lang="en-GB" sz="9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COALESCE(M.</a:t>
            </a:r>
            <a:r>
              <a:rPr lang="en-GB" sz="900" dirty="0" err="1">
                <a:latin typeface="Consolas" panose="020B0609020204030204" pitchFamily="49" charset="0"/>
              </a:rPr>
              <a:t>MerchandiseType</a:t>
            </a:r>
            <a:r>
              <a:rPr lang="en-GB" sz="900" dirty="0">
                <a:latin typeface="Consolas" panose="020B0609020204030204" pitchFamily="49" charset="0"/>
              </a:rPr>
              <a:t>,'All') AS </a:t>
            </a:r>
            <a:r>
              <a:rPr lang="en-GB" sz="900" dirty="0" err="1">
                <a:latin typeface="Consolas" panose="020B0609020204030204" pitchFamily="49" charset="0"/>
              </a:rPr>
              <a:t>MerchandiseType</a:t>
            </a:r>
            <a:r>
              <a:rPr lang="en-GB" sz="9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SUM(</a:t>
            </a:r>
            <a:r>
              <a:rPr lang="en-GB" sz="900" dirty="0" err="1">
                <a:latin typeface="Consolas" panose="020B0609020204030204" pitchFamily="49" charset="0"/>
              </a:rPr>
              <a:t>RF.MerchandiseRefunded</a:t>
            </a:r>
            <a:r>
              <a:rPr lang="en-GB" sz="900" dirty="0">
                <a:latin typeface="Consolas" panose="020B0609020204030204" pitchFamily="49" charset="0"/>
              </a:rPr>
              <a:t>) AS </a:t>
            </a:r>
            <a:r>
              <a:rPr lang="en-GB" sz="900" dirty="0" err="1">
                <a:latin typeface="Consolas" panose="020B0609020204030204" pitchFamily="49" charset="0"/>
              </a:rPr>
              <a:t>TotalMerchandiseRefunded</a:t>
            </a: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FROM </a:t>
            </a:r>
            <a:r>
              <a:rPr lang="en-GB" sz="900" dirty="0" err="1">
                <a:latin typeface="Consolas" panose="020B0609020204030204" pitchFamily="49" charset="0"/>
              </a:rPr>
              <a:t>RefundFact</a:t>
            </a:r>
            <a:r>
              <a:rPr lang="en-GB" sz="900" dirty="0">
                <a:latin typeface="Consolas" panose="020B0609020204030204" pitchFamily="49" charset="0"/>
              </a:rPr>
              <a:t> RF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JOIN </a:t>
            </a:r>
            <a:r>
              <a:rPr lang="en-GB" sz="900" dirty="0" err="1">
                <a:latin typeface="Consolas" panose="020B0609020204030204" pitchFamily="49" charset="0"/>
              </a:rPr>
              <a:t>DateDim</a:t>
            </a:r>
            <a:r>
              <a:rPr lang="en-GB" sz="900" dirty="0">
                <a:latin typeface="Consolas" panose="020B0609020204030204" pitchFamily="49" charset="0"/>
              </a:rPr>
              <a:t> D ON </a:t>
            </a:r>
            <a:r>
              <a:rPr lang="en-GB" sz="900" dirty="0" err="1">
                <a:latin typeface="Consolas" panose="020B0609020204030204" pitchFamily="49" charset="0"/>
              </a:rPr>
              <a:t>RF.DateID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D.DateID</a:t>
            </a: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JOIN </a:t>
            </a:r>
            <a:r>
              <a:rPr lang="en-GB" sz="900" dirty="0" err="1">
                <a:latin typeface="Consolas" panose="020B0609020204030204" pitchFamily="49" charset="0"/>
              </a:rPr>
              <a:t>MerchandiseDim</a:t>
            </a:r>
            <a:r>
              <a:rPr lang="en-GB" sz="900" dirty="0">
                <a:latin typeface="Consolas" panose="020B0609020204030204" pitchFamily="49" charset="0"/>
              </a:rPr>
              <a:t> M ON </a:t>
            </a:r>
            <a:r>
              <a:rPr lang="en-GB" sz="900" dirty="0" err="1">
                <a:latin typeface="Consolas" panose="020B0609020204030204" pitchFamily="49" charset="0"/>
              </a:rPr>
              <a:t>RF.MerchandiseID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M.MerchandiseID</a:t>
            </a: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JOIN </a:t>
            </a:r>
            <a:r>
              <a:rPr lang="en-GB" sz="900" dirty="0" err="1">
                <a:latin typeface="Consolas" panose="020B0609020204030204" pitchFamily="49" charset="0"/>
              </a:rPr>
              <a:t>RefundDim</a:t>
            </a:r>
            <a:r>
              <a:rPr lang="en-GB" sz="900" dirty="0">
                <a:latin typeface="Consolas" panose="020B0609020204030204" pitchFamily="49" charset="0"/>
              </a:rPr>
              <a:t> R ON </a:t>
            </a:r>
            <a:r>
              <a:rPr lang="en-GB" sz="900" dirty="0" err="1">
                <a:latin typeface="Consolas" panose="020B0609020204030204" pitchFamily="49" charset="0"/>
              </a:rPr>
              <a:t>RF.RefundID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R.RefundID</a:t>
            </a: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GROUP BY GROUPING SETS 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(</a:t>
            </a:r>
            <a:r>
              <a:rPr lang="en-GB" sz="900" dirty="0" err="1">
                <a:latin typeface="Consolas" panose="020B0609020204030204" pitchFamily="49" charset="0"/>
              </a:rPr>
              <a:t>D.DateYear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M.MerchandiseType</a:t>
            </a:r>
            <a:r>
              <a:rPr lang="en-GB" sz="9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(</a:t>
            </a:r>
            <a:r>
              <a:rPr lang="en-GB" sz="900" dirty="0" err="1">
                <a:latin typeface="Consolas" panose="020B0609020204030204" pitchFamily="49" charset="0"/>
              </a:rPr>
              <a:t>D.DateYear</a:t>
            </a:r>
            <a:r>
              <a:rPr lang="en-GB" sz="9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    (</a:t>
            </a:r>
            <a:r>
              <a:rPr lang="en-GB" sz="900" dirty="0" err="1">
                <a:latin typeface="Consolas" panose="020B0609020204030204" pitchFamily="49" charset="0"/>
              </a:rPr>
              <a:t>M.MerchandiseType</a:t>
            </a:r>
            <a:r>
              <a:rPr lang="en-GB" sz="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900" dirty="0">
                <a:latin typeface="Consolas" panose="020B0609020204030204" pitchFamily="49" charset="0"/>
              </a:rPr>
              <a:t>ORDER BY </a:t>
            </a:r>
            <a:r>
              <a:rPr lang="en-GB" sz="900" dirty="0" err="1">
                <a:latin typeface="Consolas" panose="020B0609020204030204" pitchFamily="49" charset="0"/>
              </a:rPr>
              <a:t>DateYear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TotalMerchandiseRefunded</a:t>
            </a:r>
            <a:r>
              <a:rPr lang="en-GB" sz="900" dirty="0">
                <a:latin typeface="Consolas" panose="020B0609020204030204" pitchFamily="49" charset="0"/>
              </a:rPr>
              <a:t> DESC;</a:t>
            </a:r>
          </a:p>
          <a:p>
            <a:pPr>
              <a:lnSpc>
                <a:spcPct val="12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7750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90EDF-7DE7-4731-353C-2D8871B3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Query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A19C-8210-A47D-080E-31040CC2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82096"/>
            <a:ext cx="8476434" cy="39968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COALESCE(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COALESCE(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P.PromotionType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PromotionType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COALESCE(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EF.PromotionCost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AveragePromotionCost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EF.PromotionRevenue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AveragePromotionRevenue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EF.PromotionDuration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AveragePromotionDuration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EventFact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EF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JOIN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EventDim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E ON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EF.EventID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E.EventID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JOIN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PromotionDim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P ON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EF.PromotionID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P.PromotionID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GROUP BY ROLLUP(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P.PromotionType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P.PromotionType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AveragePromotionRevenue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DESC;</a:t>
            </a:r>
          </a:p>
          <a:p>
            <a:pPr>
              <a:lnSpc>
                <a:spcPct val="120000"/>
              </a:lnSpc>
            </a:pP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94989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7EC3-2DCF-A44C-D96D-AB091BDB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Query 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23F5-B178-E4E1-FC9F-4AA70407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3"/>
            <a:ext cx="8476434" cy="38482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COALESCE(STR(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), 'All')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EventYear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COALESCE(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S.StadiumName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StadiumName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COALESCE(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EventName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GF.GameDuration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AverageGameDuration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GF.GameNumberOfPause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AverageGameNumberOfPause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  AVG(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GF.GameDurationOfPause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AverageGameDurationOfPause</a:t>
            </a:r>
            <a:endParaRPr lang="en-GB" sz="105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GameFact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GF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JOIN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EventDim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E ON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GF.EventID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E.EventID</a:t>
            </a:r>
            <a:endParaRPr lang="en-GB" sz="105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JOIN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StadiumDim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S ON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GF.StadiumID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S.StadiumID</a:t>
            </a:r>
            <a:endParaRPr lang="en-GB" sz="105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GROUP BY CUBE(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S.StadiumName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50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EventYear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S.StadiumName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AverageGameDuration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DESC,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AverageGameNumberOfPause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DESC, </a:t>
            </a:r>
            <a:r>
              <a:rPr lang="en-GB" sz="1050" b="0" dirty="0" err="1">
                <a:effectLst/>
                <a:latin typeface="Consolas" panose="020B0609020204030204" pitchFamily="49" charset="0"/>
              </a:rPr>
              <a:t>AverageGameDurationOfPause</a:t>
            </a:r>
            <a:r>
              <a:rPr lang="en-GB" sz="1050" b="0" dirty="0">
                <a:effectLst/>
                <a:latin typeface="Consolas" panose="020B0609020204030204" pitchFamily="49" charset="0"/>
              </a:rPr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48126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88BA-8E8F-2504-346B-2B3989C5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Query 5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8B1C-55C5-2AA0-1E5A-B07D03D4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COALESCE(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COALESCE(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'All')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EF.TicketsSold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TotalTicketsSold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EF.VIPSpectatorsNumber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TotalVIPSpectators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CASE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    WHEN SUM(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EF.TicketsSold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= 0 THEN NULL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    ELSE SUM(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EF.VIPSpectatorsNumber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 * 100.0 / SUM(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EF.TicketsSold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END AS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VIPPercentage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EventFact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EF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JOIN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EventDim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E ON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EF.EventID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E.EventID</a:t>
            </a:r>
            <a:endParaRPr lang="en-GB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GROUP BY GROUPING SETS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(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E.EventName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E.EventYear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    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000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EventYear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VIPPercentage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77137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7714A-804D-9794-DAC9-63523D31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Query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41EB-D47D-96BE-47AA-880638A5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5999"/>
            <a:ext cx="8476434" cy="4301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COALESCE(STR(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), 'All') AS </a:t>
            </a:r>
            <a:r>
              <a:rPr lang="en-GB" sz="1000" dirty="0" err="1">
                <a:latin typeface="Consolas" panose="020B0609020204030204" pitchFamily="49" charset="0"/>
              </a:rPr>
              <a:t>DateYear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COALESCE(STR(</a:t>
            </a:r>
            <a:r>
              <a:rPr lang="en-GB" sz="1000" dirty="0" err="1">
                <a:latin typeface="Consolas" panose="020B0609020204030204" pitchFamily="49" charset="0"/>
              </a:rPr>
              <a:t>D.DateMonth</a:t>
            </a:r>
            <a:r>
              <a:rPr lang="en-GB" sz="1000" dirty="0">
                <a:latin typeface="Consolas" panose="020B0609020204030204" pitchFamily="49" charset="0"/>
              </a:rPr>
              <a:t>), 'All') AS </a:t>
            </a:r>
            <a:r>
              <a:rPr lang="en-GB" sz="1000" dirty="0" err="1">
                <a:latin typeface="Consolas" panose="020B0609020204030204" pitchFamily="49" charset="0"/>
              </a:rPr>
              <a:t>DateMonth</a:t>
            </a:r>
            <a:r>
              <a:rPr lang="en-GB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COALESCE(</a:t>
            </a:r>
            <a:r>
              <a:rPr lang="en-GB" sz="1000" dirty="0" err="1">
                <a:latin typeface="Consolas" panose="020B0609020204030204" pitchFamily="49" charset="0"/>
              </a:rPr>
              <a:t>M.MerchandiseType</a:t>
            </a:r>
            <a:r>
              <a:rPr lang="en-GB" sz="1000" dirty="0">
                <a:latin typeface="Consolas" panose="020B0609020204030204" pitchFamily="49" charset="0"/>
              </a:rPr>
              <a:t>, 'All') AS </a:t>
            </a:r>
            <a:r>
              <a:rPr lang="en-GB" sz="1000" dirty="0" err="1">
                <a:latin typeface="Consolas" panose="020B0609020204030204" pitchFamily="49" charset="0"/>
              </a:rPr>
              <a:t>MerchandiseType</a:t>
            </a:r>
            <a:r>
              <a:rPr lang="en-GB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SUM(</a:t>
            </a:r>
            <a:r>
              <a:rPr lang="en-GB" sz="1000" dirty="0" err="1">
                <a:latin typeface="Consolas" panose="020B0609020204030204" pitchFamily="49" charset="0"/>
              </a:rPr>
              <a:t>OSF.MerchandiseSold</a:t>
            </a:r>
            <a:r>
              <a:rPr lang="en-GB" sz="1000" dirty="0">
                <a:latin typeface="Consolas" panose="020B0609020204030204" pitchFamily="49" charset="0"/>
              </a:rPr>
              <a:t>) AS </a:t>
            </a:r>
            <a:r>
              <a:rPr lang="en-GB" sz="1000" dirty="0" err="1">
                <a:latin typeface="Consolas" panose="020B0609020204030204" pitchFamily="49" charset="0"/>
              </a:rPr>
              <a:t>TotalMerchandiseSold</a:t>
            </a:r>
            <a:r>
              <a:rPr lang="en-GB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SUM(</a:t>
            </a:r>
            <a:r>
              <a:rPr lang="en-GB" sz="1000" dirty="0" err="1">
                <a:latin typeface="Consolas" panose="020B0609020204030204" pitchFamily="49" charset="0"/>
              </a:rPr>
              <a:t>OSF.MerchandiseStocked</a:t>
            </a:r>
            <a:r>
              <a:rPr lang="en-GB" sz="1000" dirty="0">
                <a:latin typeface="Consolas" panose="020B0609020204030204" pitchFamily="49" charset="0"/>
              </a:rPr>
              <a:t>) AS </a:t>
            </a:r>
            <a:r>
              <a:rPr lang="en-GB" sz="1000" dirty="0" err="1">
                <a:latin typeface="Consolas" panose="020B0609020204030204" pitchFamily="49" charset="0"/>
              </a:rPr>
              <a:t>TotalMerchandiseStocked</a:t>
            </a:r>
            <a:r>
              <a:rPr lang="en-GB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SUM(</a:t>
            </a:r>
            <a:r>
              <a:rPr lang="en-GB" sz="1000" dirty="0" err="1">
                <a:latin typeface="Consolas" panose="020B0609020204030204" pitchFamily="49" charset="0"/>
              </a:rPr>
              <a:t>OSF.MerchandiseStocked</a:t>
            </a:r>
            <a:r>
              <a:rPr lang="en-GB" sz="1000" dirty="0">
                <a:latin typeface="Consolas" panose="020B0609020204030204" pitchFamily="49" charset="0"/>
              </a:rPr>
              <a:t>) - SUM(</a:t>
            </a:r>
            <a:r>
              <a:rPr lang="en-GB" sz="1000" dirty="0" err="1">
                <a:latin typeface="Consolas" panose="020B0609020204030204" pitchFamily="49" charset="0"/>
              </a:rPr>
              <a:t>OSF.MerchandiseSold</a:t>
            </a:r>
            <a:r>
              <a:rPr lang="en-GB" sz="1000" dirty="0">
                <a:latin typeface="Consolas" panose="020B0609020204030204" pitchFamily="49" charset="0"/>
              </a:rPr>
              <a:t>) AS </a:t>
            </a:r>
            <a:r>
              <a:rPr lang="en-GB" sz="1000" dirty="0" err="1">
                <a:latin typeface="Consolas" panose="020B0609020204030204" pitchFamily="49" charset="0"/>
              </a:rPr>
              <a:t>StockYield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FROM </a:t>
            </a:r>
            <a:r>
              <a:rPr lang="en-GB" sz="1000" dirty="0" err="1">
                <a:latin typeface="Consolas" panose="020B0609020204030204" pitchFamily="49" charset="0"/>
              </a:rPr>
              <a:t>OnlineSalesFact</a:t>
            </a:r>
            <a:r>
              <a:rPr lang="en-GB" sz="1000" dirty="0">
                <a:latin typeface="Consolas" panose="020B0609020204030204" pitchFamily="49" charset="0"/>
              </a:rPr>
              <a:t> OSF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JOIN </a:t>
            </a:r>
            <a:r>
              <a:rPr lang="en-GB" sz="1000" dirty="0" err="1">
                <a:latin typeface="Consolas" panose="020B0609020204030204" pitchFamily="49" charset="0"/>
              </a:rPr>
              <a:t>MerchandiseDim</a:t>
            </a:r>
            <a:r>
              <a:rPr lang="en-GB" sz="1000" dirty="0">
                <a:latin typeface="Consolas" panose="020B0609020204030204" pitchFamily="49" charset="0"/>
              </a:rPr>
              <a:t> M ON </a:t>
            </a:r>
            <a:r>
              <a:rPr lang="en-GB" sz="1000" dirty="0" err="1">
                <a:latin typeface="Consolas" panose="020B0609020204030204" pitchFamily="49" charset="0"/>
              </a:rPr>
              <a:t>OSF.MerchandiseID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M.MerchandiseID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JOIN </a:t>
            </a:r>
            <a:r>
              <a:rPr lang="en-GB" sz="1000" dirty="0" err="1">
                <a:latin typeface="Consolas" panose="020B0609020204030204" pitchFamily="49" charset="0"/>
              </a:rPr>
              <a:t>DateDim</a:t>
            </a:r>
            <a:r>
              <a:rPr lang="en-GB" sz="1000" dirty="0">
                <a:latin typeface="Consolas" panose="020B0609020204030204" pitchFamily="49" charset="0"/>
              </a:rPr>
              <a:t> D ON </a:t>
            </a:r>
            <a:r>
              <a:rPr lang="en-GB" sz="1000" dirty="0" err="1">
                <a:latin typeface="Consolas" panose="020B0609020204030204" pitchFamily="49" charset="0"/>
              </a:rPr>
              <a:t>OSF.DateID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D.DateID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WHERE 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 = 2019 OR 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 = 2020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GROUP BY GROUPING SETS (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  (</a:t>
            </a:r>
            <a:r>
              <a:rPr lang="en-GB" sz="1000" dirty="0" err="1">
                <a:latin typeface="Consolas" panose="020B0609020204030204" pitchFamily="49" charset="0"/>
              </a:rPr>
              <a:t>M.MerchandiseType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</a:rPr>
              <a:t>D.DateMonth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    (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</a:rPr>
              <a:t>ORDER BY </a:t>
            </a:r>
            <a:r>
              <a:rPr lang="en-GB" sz="1000" dirty="0" err="1">
                <a:latin typeface="Consolas" panose="020B0609020204030204" pitchFamily="49" charset="0"/>
              </a:rPr>
              <a:t>M.MerchandiseType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</a:rPr>
              <a:t>D.DateYear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 err="1">
                <a:latin typeface="Consolas" panose="020B0609020204030204" pitchFamily="49" charset="0"/>
              </a:rPr>
              <a:t>D.DateMonth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4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64A8-1876-D771-74A7-F73D1AEF1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Question 2</a:t>
            </a:r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BC0A79-8FAF-F2DD-1375-6047E168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290868"/>
            <a:ext cx="7619999" cy="104313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2 Additional Dimensions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5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SegoeUIVariable</vt:lpstr>
      <vt:lpstr>Söhne</vt:lpstr>
      <vt:lpstr>Trade Gothic Next Cond</vt:lpstr>
      <vt:lpstr>Trade Gothic Next Light</vt:lpstr>
      <vt:lpstr>PortalVTI</vt:lpstr>
      <vt:lpstr>Business Intelligence Coursework 1</vt:lpstr>
      <vt:lpstr>Question1</vt:lpstr>
      <vt:lpstr>Query 1</vt:lpstr>
      <vt:lpstr>Query 2</vt:lpstr>
      <vt:lpstr>Query 3</vt:lpstr>
      <vt:lpstr>Query 4</vt:lpstr>
      <vt:lpstr>Query 5</vt:lpstr>
      <vt:lpstr>Query 6</vt:lpstr>
      <vt:lpstr>Question 2</vt:lpstr>
      <vt:lpstr>PowerPoint Presentation</vt:lpstr>
      <vt:lpstr>PowerPoint Presentation</vt:lpstr>
      <vt:lpstr>Question 3</vt:lpstr>
      <vt:lpstr>Query</vt:lpstr>
      <vt:lpstr>Answer &amp; OUTput</vt:lpstr>
      <vt:lpstr>Question 4</vt:lpstr>
      <vt:lpstr>ROV (Arena of Valor) Dataset Overview</vt:lpstr>
      <vt:lpstr>ROV (Arena of Valor) Dataset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Coursework 1</dc:title>
  <dc:creator>Nadon Tungtakanpoung</dc:creator>
  <cp:lastModifiedBy>Nadon Tungtakanpoung</cp:lastModifiedBy>
  <cp:revision>8</cp:revision>
  <dcterms:created xsi:type="dcterms:W3CDTF">2024-02-20T18:27:16Z</dcterms:created>
  <dcterms:modified xsi:type="dcterms:W3CDTF">2024-03-17T23:21:38Z</dcterms:modified>
</cp:coreProperties>
</file>