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Garamond" panose="02020404030301010803" pitchFamily="18" charset="0"/>
      <p:regular r:id="rId13"/>
      <p:bold r:id="rId14"/>
      <p:italic r:id="rId15"/>
    </p:embeddedFont>
    <p:embeddedFont>
      <p:font typeface="Goudy Old Style" panose="02020502050305020303" pitchFamily="18" charset="0"/>
      <p:regular r:id="rId16"/>
      <p:bold r:id="rId17"/>
      <p:italic r:id="rId18"/>
    </p:embeddedFont>
    <p:embeddedFont>
      <p:font typeface="Sorts Mill Goudy" panose="020B0604020202020204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bK3aTybdsPd47iO8sOqaR0uTf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71EC2D-87BC-4F16-A761-B7CE4636DB46}">
  <a:tblStyle styleId="{2C71EC2D-87BC-4F16-A761-B7CE4636DB46}" styleName="Table_0">
    <a:wholeTbl>
      <a:tcTxStyle b="off" i="off">
        <a:font>
          <a:latin typeface="Goudy Old Style"/>
          <a:ea typeface="Goudy Old Style"/>
          <a:cs typeface="Goudy Old Style"/>
        </a:font>
        <a:schemeClr val="dk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oudy Old Style"/>
          <a:ea typeface="Goudy Old Style"/>
          <a:cs typeface="Goudy Old Style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3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13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13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13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13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" name="Google Shape;27;p13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Sorts Mill Goudy"/>
              <a:buNone/>
              <a:defRPr sz="6800" b="0" cap="non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1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8DA9DB"/>
          </a:solidFill>
          <a:ln>
            <a:noFill/>
          </a:ln>
        </p:spPr>
      </p:sp>
      <p:sp>
        <p:nvSpPr>
          <p:cNvPr id="112" name="Google Shape;112;p21"/>
          <p:cNvSpPr txBox="1">
            <a:spLocks noGrp="1"/>
          </p:cNvSpPr>
          <p:nvPr>
            <p:ph type="dt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ft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rgbClr val="FFFFF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  <a:defRPr sz="3200" b="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49" name="Google Shape;49;p1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12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3" name="Google Shape;53;p12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" name="Google Shape;54;p12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" name="Google Shape;55;p12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6" name="Google Shape;56;p12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Sorts Mill Goudy"/>
              <a:buNone/>
              <a:defRPr sz="6800" b="0" cap="non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Sorts Mill Goudy"/>
              <a:buNone/>
              <a:defRPr sz="6800" cap="non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8" name="Google Shape;68;p15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" name="Google Shape;69;p15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" name="Google Shape;70;p15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2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3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4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  <a:defRPr sz="3200" b="0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marL="914400" lvl="1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2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dt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ft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1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Sorts Mill Goudy"/>
              <a:buNone/>
              <a:defRPr sz="4800" b="0" i="1" u="none" strike="noStrike" cap="non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700"/>
              <a:buFont typeface="Garamond"/>
              <a:buChar char="◦"/>
              <a:defRPr sz="17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3238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111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3111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3111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0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Sorts Mill Goudy"/>
              <a:buNone/>
              <a:defRPr sz="4800" b="0" i="1" u="none" strike="noStrike" cap="non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  <a:defRPr sz="17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3238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111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3111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3111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262626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3F3F3F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s://www.who.int/data/data-collection-tools/who-mortality-databas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ho.int/data/gho/data/themes/topics/topic-details/GHO/road-traffic-mortality" TargetMode="External"/><Relationship Id="rId5" Type="http://schemas.openxmlformats.org/officeDocument/2006/relationships/hyperlink" Target="https://www.who.int/news-room/fact-sheets/detail/road-traffic-injuries" TargetMode="External"/><Relationship Id="rId4" Type="http://schemas.openxmlformats.org/officeDocument/2006/relationships/hyperlink" Target="https://www.who.int/publications/i/item/97892400865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" descr="Calculator, pen, compass, money and a paper with graphs printed on it"/>
          <p:cNvPicPr preferRelativeResize="0"/>
          <p:nvPr/>
        </p:nvPicPr>
        <p:blipFill rotWithShape="1">
          <a:blip r:embed="rId3">
            <a:alphaModFix/>
          </a:blip>
          <a:srcRect b="6639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9525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Sorts Mill Goudy"/>
              <a:buNone/>
            </a:pPr>
            <a:r>
              <a:rPr lang="it-IT" sz="4400" dirty="0">
                <a:solidFill>
                  <a:schemeClr val="lt1"/>
                </a:solidFill>
              </a:rPr>
              <a:t>Business Intelligence </a:t>
            </a:r>
            <a:br>
              <a:rPr lang="it-IT" sz="4400" dirty="0">
                <a:solidFill>
                  <a:schemeClr val="lt1"/>
                </a:solidFill>
              </a:rPr>
            </a:br>
            <a:r>
              <a:rPr lang="it-IT" sz="4400" dirty="0">
                <a:solidFill>
                  <a:schemeClr val="lt1"/>
                </a:solidFill>
              </a:rPr>
              <a:t> </a:t>
            </a: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it-IT" dirty="0">
                <a:solidFill>
                  <a:schemeClr val="lt1"/>
                </a:solidFill>
              </a:rPr>
              <a:t>Group Work </a:t>
            </a:r>
            <a:r>
              <a:rPr lang="it-IT" dirty="0" err="1">
                <a:solidFill>
                  <a:schemeClr val="lt1"/>
                </a:solidFill>
              </a:rPr>
              <a:t>presentation</a:t>
            </a:r>
            <a:r>
              <a:rPr lang="it-IT" dirty="0">
                <a:solidFill>
                  <a:schemeClr val="lt1"/>
                </a:solidFill>
              </a:rPr>
              <a:t>: UP2187359, UP2225522, UP2249235, UP2234565, UP2208216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210312" y="226665"/>
            <a:ext cx="11722608" cy="63825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"/>
          <p:cNvSpPr txBox="1">
            <a:spLocks noGrp="1"/>
          </p:cNvSpPr>
          <p:nvPr>
            <p:ph type="title"/>
          </p:nvPr>
        </p:nvSpPr>
        <p:spPr>
          <a:xfrm>
            <a:off x="3001963" y="153900"/>
            <a:ext cx="9792208" cy="15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Sorts Mill Goudy"/>
              <a:buNone/>
            </a:pPr>
            <a:r>
              <a:rPr lang="it-IT" sz="5400" b="1"/>
              <a:t>Discussion points: </a:t>
            </a:r>
            <a:endParaRPr/>
          </a:p>
        </p:txBody>
      </p:sp>
      <p:cxnSp>
        <p:nvCxnSpPr>
          <p:cNvPr id="147" name="Google Shape;147;p2"/>
          <p:cNvCxnSpPr/>
          <p:nvPr/>
        </p:nvCxnSpPr>
        <p:spPr>
          <a:xfrm>
            <a:off x="1085851" y="1428754"/>
            <a:ext cx="9401175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2"/>
          <p:cNvSpPr txBox="1"/>
          <p:nvPr/>
        </p:nvSpPr>
        <p:spPr>
          <a:xfrm>
            <a:off x="1271588" y="2893480"/>
            <a:ext cx="2014537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800" b="1" i="0" u="none" strike="noStrike" cap="none">
                <a:solidFill>
                  <a:schemeClr val="accen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01: </a:t>
            </a:r>
            <a:r>
              <a:rPr lang="it-IT" sz="8800" b="1" i="0" u="none" strike="noStrike" cap="none">
                <a:solidFill>
                  <a:srgbClr val="00206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endParaRPr/>
          </a:p>
        </p:txBody>
      </p:sp>
      <p:sp>
        <p:nvSpPr>
          <p:cNvPr id="149" name="Google Shape;149;p2"/>
          <p:cNvSpPr txBox="1"/>
          <p:nvPr/>
        </p:nvSpPr>
        <p:spPr>
          <a:xfrm>
            <a:off x="7067551" y="2893480"/>
            <a:ext cx="2014537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800" b="1">
                <a:solidFill>
                  <a:schemeClr val="accen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02:</a:t>
            </a:r>
            <a:endParaRPr/>
          </a:p>
        </p:txBody>
      </p:sp>
      <p:sp>
        <p:nvSpPr>
          <p:cNvPr id="150" name="Google Shape;150;p2"/>
          <p:cNvSpPr txBox="1"/>
          <p:nvPr/>
        </p:nvSpPr>
        <p:spPr>
          <a:xfrm>
            <a:off x="2830831" y="3304799"/>
            <a:ext cx="277177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 – BPMN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8732520" y="3429000"/>
            <a:ext cx="6400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2 – Data Story </a:t>
            </a:r>
            <a:endParaRPr/>
          </a:p>
        </p:txBody>
      </p:sp>
      <p:sp>
        <p:nvSpPr>
          <p:cNvPr id="152" name="Google Shape;152;p2"/>
          <p:cNvSpPr/>
          <p:nvPr/>
        </p:nvSpPr>
        <p:spPr>
          <a:xfrm>
            <a:off x="1085851" y="5516552"/>
            <a:ext cx="9401175" cy="571500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rgbClr val="FBE4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53" name="Google Shape;153;p2" descr="Calculator, pen, compass, money and a paper with graphs printed on it"/>
          <p:cNvPicPr preferRelativeResize="0"/>
          <p:nvPr/>
        </p:nvPicPr>
        <p:blipFill rotWithShape="1">
          <a:blip r:embed="rId3">
            <a:alphaModFix amt="5000"/>
          </a:blip>
          <a:srcRect b="6639"/>
          <a:stretch/>
        </p:blipFill>
        <p:spPr>
          <a:xfrm>
            <a:off x="1085851" y="-1675886"/>
            <a:ext cx="12191979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"/>
          <p:cNvCxnSpPr/>
          <p:nvPr/>
        </p:nvCxnSpPr>
        <p:spPr>
          <a:xfrm>
            <a:off x="9329738" y="5802302"/>
            <a:ext cx="500062" cy="0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210312" y="226665"/>
            <a:ext cx="11722608" cy="63825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1754760" y="800977"/>
            <a:ext cx="9792208" cy="15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rts Mill Goudy"/>
              <a:buNone/>
            </a:pPr>
            <a:r>
              <a:rPr lang="it-IT" b="1" i="0">
                <a:solidFill>
                  <a:schemeClr val="dk1"/>
                </a:solidFill>
              </a:rPr>
              <a:t>M</a:t>
            </a:r>
            <a:r>
              <a:rPr lang="it-IT" b="1" i="0" u="none" strike="noStrike">
                <a:solidFill>
                  <a:schemeClr val="dk1"/>
                </a:solidFill>
              </a:rPr>
              <a:t>CBK </a:t>
            </a:r>
            <a:r>
              <a:rPr lang="it-IT" sz="4900" b="1" i="0" u="none" strike="noStrike">
                <a:solidFill>
                  <a:schemeClr val="dk1"/>
                </a:solidFill>
              </a:rPr>
              <a:t>background:</a:t>
            </a:r>
            <a:br>
              <a:rPr lang="it-IT" b="1">
                <a:solidFill>
                  <a:schemeClr val="dk1"/>
                </a:solidFill>
              </a:rPr>
            </a:br>
            <a:br>
              <a:rPr lang="it-IT" b="1">
                <a:solidFill>
                  <a:schemeClr val="dk1"/>
                </a:solidFill>
              </a:rPr>
            </a:br>
            <a:endParaRPr/>
          </a:p>
        </p:txBody>
      </p:sp>
      <p:grpSp>
        <p:nvGrpSpPr>
          <p:cNvPr id="162" name="Google Shape;162;p3"/>
          <p:cNvGrpSpPr/>
          <p:nvPr/>
        </p:nvGrpSpPr>
        <p:grpSpPr>
          <a:xfrm>
            <a:off x="1312765" y="2277345"/>
            <a:ext cx="9949501" cy="3871427"/>
            <a:chOff x="2125" y="480576"/>
            <a:chExt cx="9949501" cy="3871427"/>
          </a:xfrm>
        </p:grpSpPr>
        <p:sp>
          <p:nvSpPr>
            <p:cNvPr id="163" name="Google Shape;163;p3"/>
            <p:cNvSpPr/>
            <p:nvPr/>
          </p:nvSpPr>
          <p:spPr>
            <a:xfrm>
              <a:off x="2125" y="480576"/>
              <a:ext cx="1039500" cy="10395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125" y="1686548"/>
              <a:ext cx="2970000" cy="9769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 txBox="1"/>
            <p:nvPr/>
          </p:nvSpPr>
          <p:spPr>
            <a:xfrm>
              <a:off x="2125" y="1686548"/>
              <a:ext cx="2970000" cy="9769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Sorts Mill Goudy"/>
                <a:buNone/>
              </a:pPr>
              <a:r>
                <a:rPr lang="it-IT" sz="3200" b="1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Preamble</a:t>
              </a:r>
              <a:endParaRPr sz="32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125" y="2740880"/>
              <a:ext cx="2970000" cy="1611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 txBox="1"/>
            <p:nvPr/>
          </p:nvSpPr>
          <p:spPr>
            <a:xfrm>
              <a:off x="2125" y="2740880"/>
              <a:ext cx="2970000" cy="1611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it-IT" sz="16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Knowledge is vital for improving healthcare and individual well-being, necessitating accessible and up-to-date information for informed decision-making.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491875" y="480576"/>
              <a:ext cx="1039500" cy="1039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491875" y="1686548"/>
              <a:ext cx="2970000" cy="9769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 txBox="1"/>
            <p:nvPr/>
          </p:nvSpPr>
          <p:spPr>
            <a:xfrm>
              <a:off x="3491875" y="1686548"/>
              <a:ext cx="2970000" cy="9769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Sorts Mill Goudy"/>
                <a:buNone/>
              </a:pPr>
              <a:r>
                <a:rPr lang="it-IT" sz="3200" b="1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Digitalisation of Knowledge</a:t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491875" y="2740880"/>
              <a:ext cx="2970000" cy="1611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 txBox="1"/>
            <p:nvPr/>
          </p:nvSpPr>
          <p:spPr>
            <a:xfrm>
              <a:off x="3491875" y="2740880"/>
              <a:ext cx="2970000" cy="1611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it-IT" sz="16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Rapid scientific advancements demand agile, scalable, and computable knowledge representations to facilitate global dissemination and utilisation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Sorts Mill Goudy"/>
                <a:buNone/>
              </a:pPr>
              <a:endParaRPr sz="17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981626" y="480576"/>
              <a:ext cx="1039500" cy="10395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981626" y="1686548"/>
              <a:ext cx="2970000" cy="9769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6981626" y="1686548"/>
              <a:ext cx="2970000" cy="9769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Sorts Mill Goudy"/>
                <a:buNone/>
              </a:pPr>
              <a:r>
                <a:rPr lang="it-IT" sz="3600" b="1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Vision</a:t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981626" y="2740880"/>
              <a:ext cx="2970000" cy="1611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6981626" y="2740880"/>
              <a:ext cx="2970000" cy="1611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it-IT" sz="16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Dedication to mobilising CBK to enhance healthcare, reduce disparities, and ensure accuracy through an open and interoperable ecosystem</a:t>
              </a:r>
              <a:r>
                <a:rPr lang="it-IT" sz="1700" b="0" i="0" u="none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.</a:t>
              </a:r>
              <a:endParaRPr sz="17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pic>
        <p:nvPicPr>
          <p:cNvPr id="178" name="Google Shape;178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9076499" y="706818"/>
            <a:ext cx="2641601" cy="581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3"/>
          <p:cNvCxnSpPr/>
          <p:nvPr/>
        </p:nvCxnSpPr>
        <p:spPr>
          <a:xfrm>
            <a:off x="475037" y="1331321"/>
            <a:ext cx="5925762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3"/>
          <p:cNvSpPr txBox="1"/>
          <p:nvPr/>
        </p:nvSpPr>
        <p:spPr>
          <a:xfrm>
            <a:off x="303371" y="74158"/>
            <a:ext cx="2014537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800" b="1">
                <a:solidFill>
                  <a:schemeClr val="accen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01: </a:t>
            </a:r>
            <a:r>
              <a:rPr lang="it-IT" sz="8800" b="1">
                <a:solidFill>
                  <a:srgbClr val="00206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210312" y="226665"/>
            <a:ext cx="11722608" cy="63825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"/>
          <p:cNvSpPr txBox="1">
            <a:spLocks noGrp="1"/>
          </p:cNvSpPr>
          <p:nvPr>
            <p:ph type="title"/>
          </p:nvPr>
        </p:nvSpPr>
        <p:spPr>
          <a:xfrm>
            <a:off x="439801" y="753863"/>
            <a:ext cx="9792208" cy="15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orts Mill Goudy"/>
              <a:buNone/>
            </a:pPr>
            <a:r>
              <a:rPr lang="it-IT" b="1" i="0" u="none" strike="noStrike">
                <a:solidFill>
                  <a:srgbClr val="000000"/>
                </a:solidFill>
              </a:rPr>
              <a:t>CBK Ecosystem Concept</a:t>
            </a:r>
            <a:br>
              <a:rPr lang="it-IT" b="1"/>
            </a:br>
            <a:br>
              <a:rPr lang="it-IT" b="1"/>
            </a:br>
            <a:endParaRPr b="1"/>
          </a:p>
        </p:txBody>
      </p:sp>
      <p:cxnSp>
        <p:nvCxnSpPr>
          <p:cNvPr id="188" name="Google Shape;188;p4"/>
          <p:cNvCxnSpPr/>
          <p:nvPr/>
        </p:nvCxnSpPr>
        <p:spPr>
          <a:xfrm>
            <a:off x="439801" y="1374184"/>
            <a:ext cx="6296851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9" name="Google Shape;18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801" y="2394273"/>
            <a:ext cx="7505159" cy="2892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5843" y="2160700"/>
            <a:ext cx="3722688" cy="310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210312" y="226665"/>
            <a:ext cx="11722608" cy="63825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Sorts Mill Goudy"/>
              <a:buNone/>
            </a:pPr>
            <a:endParaRPr/>
          </a:p>
        </p:txBody>
      </p:sp>
      <p:sp>
        <p:nvSpPr>
          <p:cNvPr id="198" name="Google Shape;198;p5"/>
          <p:cNvSpPr txBox="1">
            <a:spLocks noGrp="1"/>
          </p:cNvSpPr>
          <p:nvPr>
            <p:ph type="body" idx="1"/>
          </p:nvPr>
        </p:nvSpPr>
        <p:spPr>
          <a:xfrm>
            <a:off x="1175512" y="2557849"/>
            <a:ext cx="9792208" cy="340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74929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pic>
        <p:nvPicPr>
          <p:cNvPr id="199" name="Google Shape;199;p5"/>
          <p:cNvPicPr preferRelativeResize="0"/>
          <p:nvPr/>
        </p:nvPicPr>
        <p:blipFill rotWithShape="1">
          <a:blip r:embed="rId3">
            <a:alphaModFix/>
          </a:blip>
          <a:srcRect l="1439" t="3223" r="1587" b="2831"/>
          <a:stretch/>
        </p:blipFill>
        <p:spPr>
          <a:xfrm>
            <a:off x="215292" y="248823"/>
            <a:ext cx="11717627" cy="6360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210312" y="226665"/>
            <a:ext cx="11722608" cy="63825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title"/>
          </p:nvPr>
        </p:nvSpPr>
        <p:spPr>
          <a:xfrm>
            <a:off x="2039493" y="1030771"/>
            <a:ext cx="9792208" cy="15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Sorts Mill Goudy"/>
              <a:buNone/>
            </a:pPr>
            <a:r>
              <a:rPr lang="it-IT" sz="4400" b="1" i="0" u="none" strike="noStrike">
                <a:solidFill>
                  <a:srgbClr val="000000"/>
                </a:solidFill>
              </a:rPr>
              <a:t>Introduction </a:t>
            </a:r>
            <a:br>
              <a:rPr lang="it-IT" sz="4400" b="1"/>
            </a:br>
            <a:br>
              <a:rPr lang="it-IT" sz="4400" b="1"/>
            </a:br>
            <a:endParaRPr sz="4400" b="1"/>
          </a:p>
        </p:txBody>
      </p:sp>
      <p:sp>
        <p:nvSpPr>
          <p:cNvPr id="207" name="Google Shape;207;p6"/>
          <p:cNvSpPr txBox="1"/>
          <p:nvPr/>
        </p:nvSpPr>
        <p:spPr>
          <a:xfrm>
            <a:off x="471488" y="307705"/>
            <a:ext cx="2014537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800" b="1">
                <a:solidFill>
                  <a:schemeClr val="accen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02: </a:t>
            </a:r>
            <a:r>
              <a:rPr lang="it-IT" sz="8800" b="1">
                <a:solidFill>
                  <a:srgbClr val="00206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endParaRPr/>
          </a:p>
        </p:txBody>
      </p:sp>
      <p:cxnSp>
        <p:nvCxnSpPr>
          <p:cNvPr id="208" name="Google Shape;208;p6"/>
          <p:cNvCxnSpPr/>
          <p:nvPr/>
        </p:nvCxnSpPr>
        <p:spPr>
          <a:xfrm>
            <a:off x="471488" y="1602784"/>
            <a:ext cx="4929187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09" name="Google Shape;209;p6"/>
          <p:cNvGrpSpPr/>
          <p:nvPr/>
        </p:nvGrpSpPr>
        <p:grpSpPr>
          <a:xfrm>
            <a:off x="1016428" y="1756497"/>
            <a:ext cx="9396001" cy="4723091"/>
            <a:chOff x="278875" y="54744"/>
            <a:chExt cx="9396001" cy="4723091"/>
          </a:xfrm>
        </p:grpSpPr>
        <p:sp>
          <p:nvSpPr>
            <p:cNvPr id="210" name="Google Shape;210;p6"/>
            <p:cNvSpPr/>
            <p:nvPr/>
          </p:nvSpPr>
          <p:spPr>
            <a:xfrm>
              <a:off x="278875" y="54744"/>
              <a:ext cx="1512000" cy="1512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278875" y="1769837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 txBox="1"/>
            <p:nvPr/>
          </p:nvSpPr>
          <p:spPr>
            <a:xfrm>
              <a:off x="278875" y="1769837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Sorts Mill Goudy"/>
                <a:buNone/>
              </a:pPr>
              <a:r>
                <a:rPr lang="it-IT" sz="3200" b="1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Motivation &amp; Relevancy</a:t>
              </a:r>
              <a:endParaRPr sz="32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78875" y="2512298"/>
              <a:ext cx="4320000" cy="2265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 txBox="1"/>
            <p:nvPr/>
          </p:nvSpPr>
          <p:spPr>
            <a:xfrm>
              <a:off x="278875" y="2512298"/>
              <a:ext cx="4320000" cy="2265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it-IT" sz="1600" b="1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ocial Impact: </a:t>
              </a:r>
              <a:r>
                <a:rPr lang="it-IT" sz="16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Recognizing the societal impact of road traffic crashes on individuals, families, and communities have motivated the choice of this topic.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Sorts Mill Goudy"/>
                <a:buNone/>
              </a:pP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it-IT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lobal significance: </a:t>
              </a:r>
              <a:r>
                <a:rPr lang="it-IT" sz="16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Road safety is a concern for every country, irrespective of its level of development</a:t>
              </a:r>
              <a:r>
                <a:rPr lang="it-IT" sz="1600" b="0" i="0" u="none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.</a:t>
              </a:r>
              <a:endParaRPr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Sorts Mill Goudy"/>
                <a:buNone/>
              </a:pPr>
              <a:endParaRPr sz="17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5354876" y="54744"/>
              <a:ext cx="1512000" cy="1512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5354876" y="1769837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 txBox="1"/>
            <p:nvPr/>
          </p:nvSpPr>
          <p:spPr>
            <a:xfrm>
              <a:off x="5354876" y="1769837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Sorts Mill Goudy"/>
                <a:buNone/>
              </a:pPr>
              <a:r>
                <a:rPr lang="it-IT" sz="3600" b="1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Aims and Objective</a:t>
              </a:r>
              <a:endParaRPr sz="3600" b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5354876" y="2512298"/>
              <a:ext cx="4320000" cy="2265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 txBox="1"/>
            <p:nvPr/>
          </p:nvSpPr>
          <p:spPr>
            <a:xfrm>
              <a:off x="5354876" y="2512298"/>
              <a:ext cx="4320000" cy="2265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➢"/>
              </a:pPr>
              <a:r>
                <a:rPr lang="it-IT" sz="16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it-IT" sz="1600" b="0" i="0" u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xplore</a:t>
              </a:r>
              <a:r>
                <a:rPr lang="it-IT" sz="16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</a:t>
              </a:r>
              <a:r>
                <a:rPr lang="it-IT" sz="1600" b="0" i="0" u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limitations</a:t>
              </a:r>
              <a:r>
                <a:rPr lang="it-IT" sz="16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and challenges </a:t>
              </a:r>
              <a:r>
                <a:rPr lang="it-IT" sz="1600" b="0" i="0" u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associated</a:t>
              </a:r>
              <a:r>
                <a:rPr lang="it-IT" sz="16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with global road </a:t>
              </a:r>
              <a:r>
                <a:rPr lang="it-IT" sz="1600" b="0" i="0" u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safety</a:t>
              </a:r>
              <a:r>
                <a:rPr lang="it-IT" sz="16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data </a:t>
              </a:r>
              <a:r>
                <a:rPr lang="it-IT" sz="1600" b="0" i="0" u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collection</a:t>
              </a:r>
              <a:endParaRPr lang="it-IT" sz="1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➢"/>
              </a:pPr>
              <a:endPara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➢"/>
              </a:pPr>
              <a:r>
                <a:rPr lang="en-GB" sz="16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Assist Policy Makers</a:t>
              </a:r>
            </a:p>
            <a:p>
              <a:pPr marL="1270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</a:pPr>
              <a:endPara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➢"/>
              </a:pPr>
              <a:r>
                <a:rPr lang="it-IT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it-IT" sz="16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ducate &amp; </a:t>
              </a:r>
              <a:r>
                <a:rPr lang="it-IT" sz="1600" b="0" i="0" u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Raise</a:t>
              </a:r>
              <a:r>
                <a:rPr lang="it-IT" sz="16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road </a:t>
              </a:r>
              <a:r>
                <a:rPr lang="it-IT" sz="1600" b="0" i="0" u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safety</a:t>
              </a:r>
              <a:r>
                <a:rPr lang="it-IT" sz="16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it-IT" sz="1600" b="0" i="0" u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concerns</a:t>
              </a:r>
              <a:endParaRPr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6"/>
          <p:cNvSpPr txBox="1"/>
          <p:nvPr/>
        </p:nvSpPr>
        <p:spPr>
          <a:xfrm>
            <a:off x="537528" y="4183895"/>
            <a:ext cx="74295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it-IT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221" name="Google Shape;221;p6"/>
          <p:cNvSpPr txBox="1"/>
          <p:nvPr/>
        </p:nvSpPr>
        <p:spPr>
          <a:xfrm>
            <a:off x="508957" y="5582278"/>
            <a:ext cx="74295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it-IT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222" name="Google Shape;222;p6"/>
          <p:cNvSpPr txBox="1"/>
          <p:nvPr/>
        </p:nvSpPr>
        <p:spPr>
          <a:xfrm>
            <a:off x="5614416" y="5427289"/>
            <a:ext cx="74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28" name="Google Shape;228;p7"/>
          <p:cNvSpPr/>
          <p:nvPr/>
        </p:nvSpPr>
        <p:spPr>
          <a:xfrm>
            <a:off x="121822" y="157839"/>
            <a:ext cx="11722608" cy="63825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518287" y="870132"/>
            <a:ext cx="9792208" cy="15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orts Mill Goudy"/>
              <a:buNone/>
            </a:pPr>
            <a:r>
              <a:rPr lang="it-IT" b="1" i="0" u="none" strike="noStrike">
                <a:solidFill>
                  <a:srgbClr val="000000"/>
                </a:solidFill>
              </a:rPr>
              <a:t>Background of the Dataset</a:t>
            </a:r>
            <a:br>
              <a:rPr lang="it-IT" b="1"/>
            </a:br>
            <a:br>
              <a:rPr lang="it-IT" b="1"/>
            </a:br>
            <a:endParaRPr b="1"/>
          </a:p>
        </p:txBody>
      </p:sp>
      <p:pic>
        <p:nvPicPr>
          <p:cNvPr id="230" name="Google Shape;230;p7" descr="Immagine che contiene testo, Carattere, logo, simbolo&#10;&#10;Descrizione generat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74769" y="562753"/>
            <a:ext cx="2308689" cy="7441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7"/>
          <p:cNvCxnSpPr/>
          <p:nvPr/>
        </p:nvCxnSpPr>
        <p:spPr>
          <a:xfrm>
            <a:off x="518287" y="1352322"/>
            <a:ext cx="6729412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7"/>
          <p:cNvSpPr txBox="1"/>
          <p:nvPr/>
        </p:nvSpPr>
        <p:spPr>
          <a:xfrm>
            <a:off x="645320" y="2131737"/>
            <a:ext cx="5445919" cy="4221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i="0" u="sng" strike="noStrike">
                <a:solidFill>
                  <a:schemeClr val="accen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Data Source:</a:t>
            </a:r>
            <a:endParaRPr sz="2400" b="1" u="sng">
              <a:solidFill>
                <a:schemeClr val="accen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16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datasets are all from the World Health Organization (WHO) and include global road mortality data. It can be sourced from:</a:t>
            </a:r>
            <a:endParaRPr sz="16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1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it-IT" sz="16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Collaborative initiatives</a:t>
            </a:r>
            <a:endParaRPr sz="16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1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it-IT" sz="16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National governments</a:t>
            </a:r>
            <a:endParaRPr sz="16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1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it-IT" sz="16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International databases</a:t>
            </a:r>
            <a:endParaRPr sz="16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1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it-IT" sz="16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Research studies</a:t>
            </a:r>
            <a:endParaRPr sz="16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1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it-IT" sz="16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Surveys and surveillance systems</a:t>
            </a:r>
            <a:endParaRPr sz="16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"/>
          <p:cNvSpPr txBox="1"/>
          <p:nvPr/>
        </p:nvSpPr>
        <p:spPr>
          <a:xfrm>
            <a:off x="7941786" y="2125620"/>
            <a:ext cx="6100762" cy="1959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i="0" u="sng" strike="noStrike" dirty="0" err="1">
                <a:solidFill>
                  <a:schemeClr val="accen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Limitations</a:t>
            </a:r>
            <a:r>
              <a:rPr lang="it-IT" sz="2400" b="1" i="0" u="sng" strike="noStrike" dirty="0">
                <a:solidFill>
                  <a:schemeClr val="accent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</a:t>
            </a:r>
            <a:endParaRPr sz="2400" b="0" u="sng" dirty="0">
              <a:solidFill>
                <a:schemeClr val="accent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it-IT" sz="16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Quality control</a:t>
            </a:r>
            <a:endParaRPr dirty="0"/>
          </a:p>
          <a:p>
            <a:pPr marL="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it-IT" sz="16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Lag</a:t>
            </a:r>
            <a:endParaRPr sz="16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it-IT" sz="16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Underreporting</a:t>
            </a:r>
          </a:p>
          <a:p>
            <a:pPr marL="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it-IT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it-IT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granularity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210312" y="226665"/>
            <a:ext cx="11722608" cy="63825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"/>
          <p:cNvSpPr txBox="1">
            <a:spLocks noGrp="1"/>
          </p:cNvSpPr>
          <p:nvPr>
            <p:ph type="title"/>
          </p:nvPr>
        </p:nvSpPr>
        <p:spPr>
          <a:xfrm>
            <a:off x="718312" y="781948"/>
            <a:ext cx="9792208" cy="15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orts Mill Goudy"/>
              <a:buNone/>
            </a:pPr>
            <a:r>
              <a:rPr lang="it-IT" b="1" i="0" u="none" strike="noStrike">
                <a:solidFill>
                  <a:srgbClr val="000000"/>
                </a:solidFill>
              </a:rPr>
              <a:t>Dataset Definitions</a:t>
            </a:r>
            <a:br>
              <a:rPr lang="it-IT" b="1"/>
            </a:br>
            <a:br>
              <a:rPr lang="it-IT" b="1"/>
            </a:br>
            <a:endParaRPr b="1"/>
          </a:p>
        </p:txBody>
      </p:sp>
      <p:sp>
        <p:nvSpPr>
          <p:cNvPr id="241" name="Google Shape;241;p8"/>
          <p:cNvSpPr txBox="1">
            <a:spLocks noGrp="1"/>
          </p:cNvSpPr>
          <p:nvPr>
            <p:ph type="body" idx="1"/>
          </p:nvPr>
        </p:nvSpPr>
        <p:spPr>
          <a:xfrm>
            <a:off x="509952" y="1727207"/>
            <a:ext cx="11172095" cy="340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81279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18288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it-IT" sz="16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Estimated</a:t>
            </a:r>
            <a:r>
              <a:rPr lang="it-IT" sz="16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road </a:t>
            </a:r>
            <a:r>
              <a:rPr lang="it-IT" sz="16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traffic</a:t>
            </a:r>
            <a:r>
              <a:rPr lang="it-IT" sz="16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6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death</a:t>
            </a:r>
            <a:r>
              <a:rPr lang="it-IT" sz="16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rate (per 100,000 </a:t>
            </a:r>
            <a:r>
              <a:rPr lang="it-IT" sz="16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population</a:t>
            </a:r>
            <a:r>
              <a:rPr lang="it-IT" sz="16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182880" lvl="0" indent="-18288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it-IT" sz="16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</a:t>
            </a:r>
            <a:r>
              <a:rPr lang="it-IT" sz="16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it-IT" sz="16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6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cleaned</a:t>
            </a:r>
            <a:r>
              <a:rPr lang="it-IT" sz="16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it-IT" sz="16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saved</a:t>
            </a:r>
            <a:r>
              <a:rPr lang="it-IT" sz="16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lang="it-IT" sz="16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further</a:t>
            </a:r>
            <a:r>
              <a:rPr lang="it-IT" sz="16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6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exploration</a:t>
            </a:r>
            <a:r>
              <a:rPr lang="it-IT" sz="16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  <a:p>
            <a:pPr marL="182880" lvl="0" indent="-18288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it-IT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it-IT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modelling</a:t>
            </a:r>
            <a:r>
              <a:rPr lang="it-IT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it-IT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done</a:t>
            </a:r>
            <a:endParaRPr sz="1600" b="0" dirty="0">
              <a:latin typeface="Calibri"/>
              <a:ea typeface="Calibri"/>
              <a:cs typeface="Calibri"/>
              <a:sym typeface="Calibri"/>
            </a:endParaRPr>
          </a:p>
          <a:p>
            <a:pPr marL="182880" lvl="0" indent="-74929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  <p:cxnSp>
        <p:nvCxnSpPr>
          <p:cNvPr id="242" name="Google Shape;242;p8"/>
          <p:cNvCxnSpPr/>
          <p:nvPr/>
        </p:nvCxnSpPr>
        <p:spPr>
          <a:xfrm>
            <a:off x="818327" y="1352322"/>
            <a:ext cx="6729412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43" name="Google Shape;243;p8"/>
          <p:cNvGraphicFramePr/>
          <p:nvPr>
            <p:extLst>
              <p:ext uri="{D42A27DB-BD31-4B8C-83A1-F6EECF244321}">
                <p14:modId xmlns:p14="http://schemas.microsoft.com/office/powerpoint/2010/main" val="2917880830"/>
              </p:ext>
            </p:extLst>
          </p:nvPr>
        </p:nvGraphicFramePr>
        <p:xfrm>
          <a:off x="6303745" y="1949807"/>
          <a:ext cx="5121800" cy="1959239"/>
        </p:xfrm>
        <a:graphic>
          <a:graphicData uri="http://schemas.openxmlformats.org/drawingml/2006/table">
            <a:tbl>
              <a:tblPr firstRow="1" bandRow="1">
                <a:noFill/>
                <a:tableStyleId>{2C71EC2D-87BC-4F16-A761-B7CE4636DB46}</a:tableStyleId>
              </a:tblPr>
              <a:tblGrid>
                <a:gridCol w="512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3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strike="noStrike" cap="none" dirty="0" err="1"/>
                        <a:t>Important</a:t>
                      </a:r>
                      <a:r>
                        <a:rPr lang="it-IT" sz="1800" u="none" strike="noStrike" cap="none" dirty="0"/>
                        <a:t> </a:t>
                      </a:r>
                      <a:r>
                        <a:rPr lang="it-IT" sz="1800" u="none" strike="noStrike" cap="none" dirty="0" err="1"/>
                        <a:t>variables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8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err="1"/>
                        <a:t>Dimension</a:t>
                      </a:r>
                      <a:r>
                        <a:rPr lang="it-IT" sz="1800" dirty="0"/>
                        <a:t> (Global, </a:t>
                      </a:r>
                      <a:r>
                        <a:rPr lang="it-IT" sz="1800" dirty="0" err="1"/>
                        <a:t>Region</a:t>
                      </a:r>
                      <a:r>
                        <a:rPr lang="it-IT" sz="1800" dirty="0"/>
                        <a:t>, Country, </a:t>
                      </a:r>
                      <a:r>
                        <a:rPr lang="it-IT" sz="1800" dirty="0" err="1"/>
                        <a:t>Income</a:t>
                      </a:r>
                      <a:r>
                        <a:rPr lang="it-IT" sz="1800" dirty="0"/>
                        <a:t> Group)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3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err="1"/>
                        <a:t>Year</a:t>
                      </a:r>
                      <a:r>
                        <a:rPr lang="it-IT" sz="1800" dirty="0"/>
                        <a:t> (2000 – 2019)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3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dirty="0" err="1"/>
                        <a:t>Indicator</a:t>
                      </a:r>
                      <a:r>
                        <a:rPr lang="it-IT" sz="1800" dirty="0"/>
                        <a:t> Value (</a:t>
                      </a:r>
                      <a:r>
                        <a:rPr lang="it-IT" sz="1800" b="0" i="0" u="none" strike="noStrike" cap="none" dirty="0" err="1">
                          <a:solidFill>
                            <a:schemeClr val="dk1"/>
                          </a:solidFill>
                          <a:latin typeface="Goudy Old Style"/>
                          <a:ea typeface="Calibri"/>
                          <a:cs typeface="Calibri"/>
                          <a:sym typeface="Calibri"/>
                        </a:rPr>
                        <a:t>Estimated</a:t>
                      </a:r>
                      <a:r>
                        <a:rPr lang="it-IT" sz="1800" b="0" i="0" u="none" strike="noStrike" cap="none" dirty="0">
                          <a:solidFill>
                            <a:schemeClr val="dk1"/>
                          </a:solidFill>
                          <a:latin typeface="Goudy Old Style"/>
                          <a:ea typeface="Calibri"/>
                          <a:cs typeface="Calibri"/>
                          <a:sym typeface="Calibri"/>
                        </a:rPr>
                        <a:t> road </a:t>
                      </a:r>
                      <a:r>
                        <a:rPr lang="it-IT" sz="1800" b="0" i="0" u="none" strike="noStrike" cap="none" dirty="0" err="1">
                          <a:solidFill>
                            <a:schemeClr val="dk1"/>
                          </a:solidFill>
                          <a:latin typeface="Goudy Old Style"/>
                          <a:ea typeface="Calibri"/>
                          <a:cs typeface="Calibri"/>
                          <a:sym typeface="Calibri"/>
                        </a:rPr>
                        <a:t>traffic</a:t>
                      </a:r>
                      <a:r>
                        <a:rPr lang="it-IT" sz="1800" b="0" i="0" u="none" strike="noStrike" cap="none" dirty="0">
                          <a:solidFill>
                            <a:schemeClr val="dk1"/>
                          </a:solidFill>
                          <a:latin typeface="Goudy Old Style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it-IT" sz="1800" b="0" i="0" u="none" strike="noStrike" cap="none" dirty="0" err="1">
                          <a:solidFill>
                            <a:schemeClr val="dk1"/>
                          </a:solidFill>
                          <a:latin typeface="Goudy Old Style"/>
                          <a:ea typeface="Calibri"/>
                          <a:cs typeface="Calibri"/>
                          <a:sym typeface="Calibri"/>
                        </a:rPr>
                        <a:t>death</a:t>
                      </a:r>
                      <a:r>
                        <a:rPr lang="it-IT" sz="1800" b="0" i="0" u="none" strike="noStrike" cap="none" dirty="0">
                          <a:solidFill>
                            <a:schemeClr val="dk1"/>
                          </a:solidFill>
                          <a:latin typeface="Goudy Old Style"/>
                          <a:ea typeface="Calibri"/>
                          <a:cs typeface="Calibri"/>
                          <a:sym typeface="Calibri"/>
                        </a:rPr>
                        <a:t> rate 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3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cap="none" dirty="0">
                          <a:solidFill>
                            <a:schemeClr val="dk1"/>
                          </a:solidFill>
                          <a:latin typeface="Goudy Old Style"/>
                          <a:sym typeface="Arial"/>
                        </a:rPr>
                        <a:t>Sex (filtered to include both)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44" name="Google Shape;244;p8" descr="Immagine che contiene testo, Carattere, logo, simbol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4416" y="476019"/>
            <a:ext cx="2308689" cy="74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41DA04-C679-3CF0-44EC-ACF927A8C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207" y="4390308"/>
            <a:ext cx="8268417" cy="16536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210312" y="226665"/>
            <a:ext cx="11722608" cy="63825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9"/>
          <p:cNvSpPr txBox="1">
            <a:spLocks noGrp="1"/>
          </p:cNvSpPr>
          <p:nvPr>
            <p:ph type="title"/>
          </p:nvPr>
        </p:nvSpPr>
        <p:spPr>
          <a:xfrm>
            <a:off x="1085829" y="164310"/>
            <a:ext cx="9792208" cy="15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Sorts Mill Goudy"/>
              <a:buNone/>
            </a:pPr>
            <a:r>
              <a:rPr lang="it-IT" b="1"/>
              <a:t>References </a:t>
            </a:r>
            <a:r>
              <a:rPr lang="it-IT"/>
              <a:t>:</a:t>
            </a:r>
            <a:endParaRPr/>
          </a:p>
        </p:txBody>
      </p:sp>
      <p:pic>
        <p:nvPicPr>
          <p:cNvPr id="252" name="Google Shape;252;p9" descr="Calculator, pen, compass, money and a paper with graphs printed on it"/>
          <p:cNvPicPr preferRelativeResize="0"/>
          <p:nvPr/>
        </p:nvPicPr>
        <p:blipFill rotWithShape="1">
          <a:blip r:embed="rId3">
            <a:alphaModFix amt="5000"/>
          </a:blip>
          <a:srcRect b="6639"/>
          <a:stretch/>
        </p:blipFill>
        <p:spPr>
          <a:xfrm>
            <a:off x="21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9"/>
          <p:cNvCxnSpPr/>
          <p:nvPr/>
        </p:nvCxnSpPr>
        <p:spPr>
          <a:xfrm>
            <a:off x="1085829" y="1374183"/>
            <a:ext cx="5986462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4" name="Google Shape;254;p9"/>
          <p:cNvSpPr/>
          <p:nvPr/>
        </p:nvSpPr>
        <p:spPr>
          <a:xfrm>
            <a:off x="1085851" y="5516552"/>
            <a:ext cx="9401175" cy="571500"/>
          </a:xfrm>
          <a:prstGeom prst="rect">
            <a:avLst/>
          </a:prstGeom>
          <a:solidFill>
            <a:srgbClr val="FBE4D4"/>
          </a:solidFill>
          <a:ln w="12700" cap="flat" cmpd="sng">
            <a:solidFill>
              <a:srgbClr val="FBE4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55" name="Google Shape;255;p9"/>
          <p:cNvSpPr txBox="1"/>
          <p:nvPr/>
        </p:nvSpPr>
        <p:spPr>
          <a:xfrm>
            <a:off x="1085829" y="1820270"/>
            <a:ext cx="9401175" cy="4149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World Health Organization. (2023, December 13). </a:t>
            </a:r>
            <a:r>
              <a:rPr lang="it-IT" sz="1600" b="0" i="1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Global status report on road safety 2023. </a:t>
            </a:r>
            <a:endParaRPr sz="1600" b="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1600" b="0" i="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https://www.who.int/publications/i/item/9789240086517</a:t>
            </a:r>
            <a:endParaRPr sz="1600" b="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it-IT" sz="1600" b="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r>
              <a:rPr lang="it-IT" sz="16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World Health Organization. (2023, December 13). </a:t>
            </a:r>
            <a:r>
              <a:rPr lang="it-IT" sz="1600" b="0" i="1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Road traffic injuries</a:t>
            </a:r>
            <a:r>
              <a:rPr lang="it-IT" sz="16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b="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 sz="1600" b="0" i="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https://www.who.int/news-room/fact-sheets/detail/road-traffic-injuries</a:t>
            </a:r>
            <a:endParaRPr sz="1600" b="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it-IT" sz="1600" b="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r>
              <a:rPr lang="it-IT" sz="16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World Health Organisation. (2024, March 15).</a:t>
            </a:r>
            <a:r>
              <a:rPr lang="it-IT" sz="1600" b="0" i="1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Road traffic mortality</a:t>
            </a:r>
            <a:r>
              <a:rPr lang="it-IT" sz="16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it-IT" sz="1600" b="0" i="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https://www.who.int/data/gho/data/themes/topics/topic-details/GHO/road-traffic-mortality</a:t>
            </a:r>
            <a:endParaRPr sz="1600" b="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it-IT" sz="1600" b="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r>
              <a:rPr lang="it-IT" sz="16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World Health Organisation. (2024, February 21). WHO Mortality Database. </a:t>
            </a:r>
            <a:r>
              <a:rPr lang="it-IT" sz="1600" b="0" i="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https://www.who.int/data/data-collection-tools/who-mortality-database</a:t>
            </a:r>
            <a:endParaRPr sz="1600" b="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endParaRPr sz="18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vo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Widescreen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Arial</vt:lpstr>
      <vt:lpstr>Noto Sans Symbols</vt:lpstr>
      <vt:lpstr>Sorts Mill Goudy</vt:lpstr>
      <vt:lpstr>Garamond</vt:lpstr>
      <vt:lpstr>Goudy Old Style</vt:lpstr>
      <vt:lpstr>SavonVTI</vt:lpstr>
      <vt:lpstr>SavonVTI</vt:lpstr>
      <vt:lpstr>Business Intelligence   </vt:lpstr>
      <vt:lpstr>Discussion points: </vt:lpstr>
      <vt:lpstr>MCBK background:  </vt:lpstr>
      <vt:lpstr>CBK Ecosystem Concept  </vt:lpstr>
      <vt:lpstr>PowerPoint Presentation</vt:lpstr>
      <vt:lpstr>Introduction   </vt:lpstr>
      <vt:lpstr>Background of the Dataset  </vt:lpstr>
      <vt:lpstr>Dataset Definitions  </vt:lpstr>
      <vt:lpstr>References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  </dc:title>
  <dc:creator>Matranga, Alessandra (Student)</dc:creator>
  <cp:lastModifiedBy>Nadon Tungtakanpoung</cp:lastModifiedBy>
  <cp:revision>4</cp:revision>
  <dcterms:created xsi:type="dcterms:W3CDTF">2024-05-08T18:07:17Z</dcterms:created>
  <dcterms:modified xsi:type="dcterms:W3CDTF">2024-05-09T07:48:15Z</dcterms:modified>
</cp:coreProperties>
</file>