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72" r:id="rId5"/>
    <p:sldId id="273" r:id="rId6"/>
    <p:sldId id="276" r:id="rId7"/>
    <p:sldId id="274" r:id="rId8"/>
    <p:sldId id="275" r:id="rId9"/>
    <p:sldId id="268" r:id="rId10"/>
    <p:sldId id="277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4ED54-A7C3-4CA4-9A1C-4C84F481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A3806A-3775-4345-9F2D-11728175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8B1DD2-743C-4015-A3A0-0D2DADB7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E1F794-CF6F-4077-A0B3-D106A338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2EDE38-A569-42EF-9E08-CC528077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1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961754-CE66-45A6-913E-5C81F9D8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6D1E43E-D0A9-4201-A5CC-19FCBEA0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BD8F4E-C4FE-4AF2-82D5-C6D7A7A3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D1E9E6-E838-4589-A682-0604E2E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0F42A6-2326-4F94-900B-C7891D35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CB9FC1E-9E2E-4B10-8C2A-76CE4514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BC7A0C-46C8-4699-8C21-610848B7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DC2F67-EA98-4DB9-9D50-A80E5DBF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E77629-4DEB-4D2D-81BB-07339F0A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9FF1DB-7410-46E8-9F28-1A24BFF1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07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07442848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9BF218-09A2-4073-8E85-B96AB812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7EF83-FE3F-4FAB-98FE-273E62B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B6F28C-7D67-47EF-B00B-56DEFA71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38C0E0-57EE-4593-95E3-55DFB1F9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1581A-C375-4A26-A829-AFEDA470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3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959F5D-E4A0-454C-B499-E9CF569E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5E28CA-BD94-4257-A187-39587240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D8FEFB-3B38-426D-BB63-98338C5B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E822CB-85CD-49FB-9620-7F26F862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6FF61C-7A8A-439A-B7D4-D4DCBC7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33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B3C02-2E56-4E80-96E4-579CB2EE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BFF448-D505-4345-ADA9-6C6B76CD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A3BBC6-FD1D-4DE9-BC88-EB9578AC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E11EA6-D9CC-4311-83BB-BFFC4038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BF2F8D-6D07-4CFB-9735-B0A4116E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A2CBFE-1675-41C7-BBB0-BA49C636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AA80F-F09B-4EB2-B967-41FA49DD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AFE2D4-A05C-4462-A79D-E7EBAF0C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448087-169A-4BA1-8E33-AA017AF0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114963-3C57-4016-A07A-6939317CB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CDDC4DC-D2C0-4577-A51D-80140A8E3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7BB1E8-5AD5-4F82-A660-3457DACD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FB6487-3BBD-40B7-80FD-4F85BC55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773A21A-ACAD-4679-AF53-B3025809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21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CBF995-BAC8-49A4-92DE-47CD65D3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A2B1FD7-E55B-411B-B9A3-772D4803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71CCA96-3EAA-479C-A35F-A166D71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C2A2D8-E0E3-4C24-9F4B-28065FFC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58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75EEABE-A4A9-4BF0-A73D-8C0FEA69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C733D91-C666-498E-A7B7-573796A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AC3017-E615-474B-B712-064D93B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4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84463-E8DE-4273-BE9D-0DFB809C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334B77-BAC4-41C5-AB72-46157E5E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C1EA9F-3717-498B-9B5C-CFA3EBE1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AC9671-AC52-40EF-A2A7-D0181ABB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DBB610-1872-4934-8142-B062DB8B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BFF0C6-8CB8-47DE-B80F-640D2553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46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7E69D-E862-489C-9A54-C7C0A16F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C4117D-F315-481C-973E-86BBBDF8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FB0836-1451-4678-AE62-4939FAD0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6897BA-77C7-4709-9B34-E6270E25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56B8939-A158-4969-8A90-9F8D4D88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037D05-C40A-47FE-BE05-9FE3A0D3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75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5993911-BACD-48F9-BA59-8F5E1AC1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431760-3EC7-479A-B762-CD47130FD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7C1083-8850-46FE-B49A-C160C2873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4737-A8B9-475D-ACC7-A14C3043105B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8F5C53-9240-4310-94B3-BC4BC06B1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BD4D02-8639-4F79-BE1A-202D93B9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D6DF-B953-49CB-909F-55AB64E732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5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artarmin.android.scrum.poker&amp;hl=pl&amp;gl=US" TargetMode="External"/><Relationship Id="rId2" Type="http://schemas.openxmlformats.org/officeDocument/2006/relationships/hyperlink" Target="https://www.taiga.io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Plan działania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08717" y="2017485"/>
            <a:ext cx="956854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Założenie kont w </a:t>
            </a:r>
            <a:r>
              <a:rPr lang="pl-PL" dirty="0" err="1"/>
              <a:t>RocketChat</a:t>
            </a:r>
            <a:r>
              <a:rPr lang="pl-PL" dirty="0"/>
              <a:t> https://open.rocket.chat/ oraz kanałów dla projektu oraz zaproszenie członków zespołu prowadzących i przedstawicieli firmy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Utworzenie projektu na platformie </a:t>
            </a:r>
            <a:r>
              <a:rPr lang="pl-PL" dirty="0">
                <a:hlinkClick r:id="rId2"/>
              </a:rPr>
              <a:t>https://www.taiga.io/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Stworzenie projektu na GitHubie/</a:t>
            </a:r>
            <a:r>
              <a:rPr lang="pl-PL" dirty="0" err="1"/>
              <a:t>GitLabie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Zainstalowanie aplikacji do planowania </a:t>
            </a:r>
            <a:r>
              <a:rPr lang="pl-PL" dirty="0" err="1"/>
              <a:t>Scrum</a:t>
            </a:r>
            <a:r>
              <a:rPr lang="pl-PL" dirty="0"/>
              <a:t> Poker Cards </a:t>
            </a:r>
            <a:r>
              <a:rPr lang="pl-PL" dirty="0">
                <a:hlinkClick r:id="rId3"/>
              </a:rPr>
              <a:t>https://play.google.com/store/apps/details?id=artarmin.android.scrum.poker&amp;hl=pl&amp;gl=US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Stworzenie pierwszych projektów i aplikacji (Hello World) w wybranych technologiach: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Frontend</a:t>
            </a:r>
            <a:r>
              <a:rPr lang="pl-PL" dirty="0"/>
              <a:t>: pobranie dowolnych danych z </a:t>
            </a:r>
            <a:r>
              <a:rPr lang="pl-PL" dirty="0" err="1"/>
              <a:t>backendu</a:t>
            </a:r>
            <a:r>
              <a:rPr lang="pl-PL" dirty="0"/>
              <a:t> i wyświetlenie ich na stronie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Backend</a:t>
            </a:r>
            <a:r>
              <a:rPr lang="pl-PL" dirty="0"/>
              <a:t>: połączenie do DB, pobranie dowolnych danych i wystawienie </a:t>
            </a:r>
            <a:r>
              <a:rPr lang="pl-PL" dirty="0" err="1"/>
              <a:t>endpoint</a:t>
            </a:r>
            <a:r>
              <a:rPr lang="pl-PL" dirty="0"/>
              <a:t>, który będzie zwracał te dane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DB: stworzenie pierwszej tabeli z dowolnymi danymi</a:t>
            </a:r>
            <a:endParaRPr lang="pl-PL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00648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Logistyka współpracy z firmą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Przedstawiony cel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Podstawowe oraz opcjonalne funkcjonalności aplikacji,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Aspekty technologiczne związane z realizacją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Plan działania.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Logistyka pracy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Obecne ustalenia odnoszą się do pierwszej jednostki pracy (pierwszy tydzień), w przypadku niedogodności funkcjonalnych, mogą ulec zmianie po konsultacji z przedstawicielem firmy.</a:t>
            </a:r>
            <a:endParaRPr lang="pl-PL" dirty="0">
              <a:solidFill>
                <a:srgbClr val="333333"/>
              </a:solidFill>
            </a:endParaRP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C63E94B4-D416-4642-9762-9EEBC944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71" y="3618328"/>
            <a:ext cx="5222851" cy="293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6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Komunikacja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itHub - RocketChat/Rocket.Chat.Electron: Official OSX, Windows, and Linux  Desktop Clients for Rocket.Chat">
            <a:extLst>
              <a:ext uri="{FF2B5EF4-FFF2-40B4-BE49-F238E27FC236}">
                <a16:creationId xmlns:a16="http://schemas.microsoft.com/office/drawing/2014/main" id="{FFBCE254-BD32-4183-9425-60549076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409528"/>
            <a:ext cx="3777036" cy="216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cket.Chat 2.6.1 APK Download by Rocket.Chat - APKMirror">
            <a:extLst>
              <a:ext uri="{FF2B5EF4-FFF2-40B4-BE49-F238E27FC236}">
                <a16:creationId xmlns:a16="http://schemas.microsoft.com/office/drawing/2014/main" id="{745222BD-E604-4DC7-B344-D758A263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17" y="1830063"/>
            <a:ext cx="1375002" cy="13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E604FE1-9E60-4896-80C8-7F7EA2BEF70E}"/>
              </a:ext>
            </a:extLst>
          </p:cNvPr>
          <p:cNvSpPr txBox="1"/>
          <p:nvPr/>
        </p:nvSpPr>
        <p:spPr>
          <a:xfrm>
            <a:off x="2641600" y="5952931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Spotkania w każdym tygodniu</a:t>
            </a:r>
          </a:p>
        </p:txBody>
      </p:sp>
      <p:pic>
        <p:nvPicPr>
          <p:cNvPr id="2058" name="Picture 10" descr="Número 16 – Boletín Software Libre en la Empresa – Septiembre 2018 |  Mancomún">
            <a:extLst>
              <a:ext uri="{FF2B5EF4-FFF2-40B4-BE49-F238E27FC236}">
                <a16:creationId xmlns:a16="http://schemas.microsoft.com/office/drawing/2014/main" id="{32D6B1A1-A12E-4EF3-8AA6-36BBAF53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98" y="2282048"/>
            <a:ext cx="2321658" cy="6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iga: Your opensource agile project management software">
            <a:extLst>
              <a:ext uri="{FF2B5EF4-FFF2-40B4-BE49-F238E27FC236}">
                <a16:creationId xmlns:a16="http://schemas.microsoft.com/office/drawing/2014/main" id="{D6E35038-4E64-409F-B27E-E0643D70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8" y="3429000"/>
            <a:ext cx="3847209" cy="20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29256AD-4DCA-4B02-A637-3BB0FA4A016E}"/>
              </a:ext>
            </a:extLst>
          </p:cNvPr>
          <p:cNvSpPr txBox="1"/>
          <p:nvPr/>
        </p:nvSpPr>
        <p:spPr>
          <a:xfrm>
            <a:off x="7394609" y="5952931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Zarządzanie składowymi projektu</a:t>
            </a:r>
          </a:p>
        </p:txBody>
      </p:sp>
    </p:spTree>
    <p:extLst>
      <p:ext uri="{BB962C8B-B14F-4D97-AF65-F5344CB8AC3E}">
        <p14:creationId xmlns:p14="http://schemas.microsoft.com/office/powerpoint/2010/main" val="1379091401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Tryb pracy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Dostosowując się do wyzwań stawianych przez projekt oraz naśladując schematy działań niemalże wszystkich większych przedsiębiorstw, działających w branży IT, zaimplementowana zostanie podejście </a:t>
            </a:r>
            <a:r>
              <a:rPr lang="pl-PL" dirty="0" err="1"/>
              <a:t>Scrum</a:t>
            </a:r>
            <a:r>
              <a:rPr lang="pl-PL" dirty="0"/>
              <a:t>.</a:t>
            </a:r>
            <a:endParaRPr lang="pl-PL" dirty="0">
              <a:solidFill>
                <a:srgbClr val="333333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40342DB-B220-4E4A-9620-AF6AA0B2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4" y="3175415"/>
            <a:ext cx="5871455" cy="32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348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Tryb pracy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320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By uniknąć wąskich gardeł w trakcie wykonywania aplikacji, zastosowana zostanie filozofia MVP:</a:t>
            </a:r>
            <a:endParaRPr lang="pl-PL" dirty="0">
              <a:solidFill>
                <a:srgbClr val="333333"/>
              </a:solidFill>
            </a:endParaRPr>
          </a:p>
        </p:txBody>
      </p:sp>
      <p:pic>
        <p:nvPicPr>
          <p:cNvPr id="4098" name="Picture 2" descr="What are the Benefits of a Minimum Viable Product?">
            <a:extLst>
              <a:ext uri="{FF2B5EF4-FFF2-40B4-BE49-F238E27FC236}">
                <a16:creationId xmlns:a16="http://schemas.microsoft.com/office/drawing/2014/main" id="{CE7A13A4-BB05-4FF9-9F2C-4A269551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90" y="3217814"/>
            <a:ext cx="5799103" cy="29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4668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Cel projektu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/>
              <a:t>W firmie </a:t>
            </a:r>
            <a:r>
              <a:rPr lang="pl-PL" sz="2000" dirty="0" err="1"/>
              <a:t>Comarch</a:t>
            </a:r>
            <a:r>
              <a:rPr lang="pl-PL" sz="2000" dirty="0"/>
              <a:t> istnieje inicjatywa wewnętrznej wymiany wiedzy poprzez organizowanie szkoleń/prezentacji wykonywanych przez pracowników dla pracowników. Organizacja takich wydarzeń odbywa się poprzez wysyłanie wiadomości email co utrudnia cały proces.</a:t>
            </a:r>
          </a:p>
          <a:p>
            <a:pPr algn="just">
              <a:lnSpc>
                <a:spcPct val="150000"/>
              </a:lnSpc>
            </a:pPr>
            <a:endParaRPr lang="pl-PL" sz="2000" dirty="0"/>
          </a:p>
          <a:p>
            <a:pPr algn="just">
              <a:lnSpc>
                <a:spcPct val="150000"/>
              </a:lnSpc>
            </a:pPr>
            <a:r>
              <a:rPr lang="pl-PL" sz="2000" dirty="0"/>
              <a:t>Celem projektu jest napisanie aplikacja webowej, która ułatwi organizację wewnętrznych szkoleń oraz komunikację między prowadzącymi, a uczestnikami.</a:t>
            </a:r>
            <a:endParaRPr lang="pl-PL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4962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Funkcjonalności aplikacji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22714" y="2017485"/>
            <a:ext cx="42594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u="sng" dirty="0">
                <a:uFill>
                  <a:solidFill>
                    <a:schemeClr val="accent6"/>
                  </a:solidFill>
                </a:uFill>
              </a:rPr>
              <a:t>Funkcje potencjalnie obowiązkowe:</a:t>
            </a:r>
          </a:p>
          <a:p>
            <a:endParaRPr lang="pl-PL" sz="1000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subskrypcja wydarzeń w aplikacji,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dodawanie/usuwanie/edycja wydarzeń,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proponowanie tematów,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wyrażanie chęci poprowadzenia szkolenia,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losowanie chętnych,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przypominanie o nadchodzącym szkoleniu,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podpowiadanie najlepszych terminów szkoleń w oparciu o kalendarze użytkowników,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rejestracja użytkowników,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komentarze pod wydarzeniami.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1E32A9-C722-4AB1-BF3E-9B1BF1DA6B9E}"/>
              </a:ext>
            </a:extLst>
          </p:cNvPr>
          <p:cNvSpPr txBox="1"/>
          <p:nvPr/>
        </p:nvSpPr>
        <p:spPr>
          <a:xfrm>
            <a:off x="7421638" y="2017485"/>
            <a:ext cx="42594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u="sng" dirty="0">
                <a:uFill>
                  <a:solidFill>
                    <a:schemeClr val="accent2"/>
                  </a:solidFill>
                </a:uFill>
              </a:rPr>
              <a:t>Funkcje potencjalnie opcjonalne:</a:t>
            </a:r>
          </a:p>
          <a:p>
            <a:endParaRPr lang="pl-PL" sz="10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chat,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prowadzenie wideo-szkolenia przez aplikację,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aplikacja mobilna.</a:t>
            </a:r>
          </a:p>
        </p:txBody>
      </p:sp>
    </p:spTree>
    <p:extLst>
      <p:ext uri="{BB962C8B-B14F-4D97-AF65-F5344CB8AC3E}">
        <p14:creationId xmlns:p14="http://schemas.microsoft.com/office/powerpoint/2010/main" val="1770312537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61DB0BD-7E1C-4455-BACF-EDA99144DBCC}"/>
              </a:ext>
            </a:extLst>
          </p:cNvPr>
          <p:cNvSpPr/>
          <p:nvPr/>
        </p:nvSpPr>
        <p:spPr>
          <a:xfrm>
            <a:off x="2641600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BD9B7C-91FF-44B9-B120-B45E4EBA4CC9}"/>
              </a:ext>
            </a:extLst>
          </p:cNvPr>
          <p:cNvSpPr txBox="1"/>
          <p:nvPr/>
        </p:nvSpPr>
        <p:spPr>
          <a:xfrm>
            <a:off x="2711752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28B06D5C-F5EB-42D4-B9B6-D9119D0240F3}"/>
              </a:ext>
            </a:extLst>
          </p:cNvPr>
          <p:cNvSpPr/>
          <p:nvPr/>
        </p:nvSpPr>
        <p:spPr>
          <a:xfrm>
            <a:off x="8945639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93430E-C14D-49F2-9A67-87C353B0771F}"/>
              </a:ext>
            </a:extLst>
          </p:cNvPr>
          <p:cNvSpPr txBox="1"/>
          <p:nvPr/>
        </p:nvSpPr>
        <p:spPr>
          <a:xfrm>
            <a:off x="9015791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647761A-C315-4C15-8907-2E3A9302B373}"/>
              </a:ext>
            </a:extLst>
          </p:cNvPr>
          <p:cNvSpPr/>
          <p:nvPr/>
        </p:nvSpPr>
        <p:spPr>
          <a:xfrm>
            <a:off x="5793619" y="3169770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B7C5C50-2C0E-45B2-B635-6E6446FB9C4D}"/>
              </a:ext>
            </a:extLst>
          </p:cNvPr>
          <p:cNvSpPr txBox="1"/>
          <p:nvPr/>
        </p:nvSpPr>
        <p:spPr>
          <a:xfrm>
            <a:off x="5863771" y="3558418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BAZA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C8076E-401D-49F2-BF6F-834425E16AAD}"/>
              </a:ext>
            </a:extLst>
          </p:cNvPr>
          <p:cNvSpPr txBox="1"/>
          <p:nvPr/>
        </p:nvSpPr>
        <p:spPr>
          <a:xfrm>
            <a:off x="2641599" y="3347962"/>
            <a:ext cx="2211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 err="1"/>
              <a:t>Python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Django</a:t>
            </a:r>
            <a:endParaRPr lang="pl-PL" sz="20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9BAD23-7445-4A8C-874F-BA9F89D2DE25}"/>
              </a:ext>
            </a:extLst>
          </p:cNvPr>
          <p:cNvSpPr txBox="1"/>
          <p:nvPr/>
        </p:nvSpPr>
        <p:spPr>
          <a:xfrm>
            <a:off x="8945638" y="3429000"/>
            <a:ext cx="2211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HTML/CSS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JavaScript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BA34752-92B8-48AC-B2B5-22A1C182ED96}"/>
              </a:ext>
            </a:extLst>
          </p:cNvPr>
          <p:cNvSpPr txBox="1"/>
          <p:nvPr/>
        </p:nvSpPr>
        <p:spPr>
          <a:xfrm>
            <a:off x="5793620" y="4643830"/>
            <a:ext cx="221100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9727756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389</Words>
  <Application>Microsoft Office PowerPoint</Application>
  <PresentationFormat>Panoramiczny</PresentationFormat>
  <Paragraphs>61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23</cp:revision>
  <dcterms:created xsi:type="dcterms:W3CDTF">2021-03-16T18:54:23Z</dcterms:created>
  <dcterms:modified xsi:type="dcterms:W3CDTF">2021-03-16T21:31:15Z</dcterms:modified>
</cp:coreProperties>
</file>