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57" r:id="rId3"/>
    <p:sldId id="259" r:id="rId4"/>
    <p:sldId id="260" r:id="rId5"/>
    <p:sldId id="271" r:id="rId6"/>
    <p:sldId id="268" r:id="rId7"/>
    <p:sldId id="272" r:id="rId8"/>
    <p:sldId id="273" r:id="rId9"/>
    <p:sldId id="274" r:id="rId10"/>
    <p:sldId id="275" r:id="rId11"/>
    <p:sldId id="261" r:id="rId12"/>
    <p:sldId id="276" r:id="rId13"/>
    <p:sldId id="277" r:id="rId14"/>
    <p:sldId id="278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8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13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1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90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6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3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5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8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4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AC24A9-CCB6-4F8D-B8DB-C2F3692CFA5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05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abdelja/autism-screening-for-toddl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2C22-D32B-48D4-8593-38B199DE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71" y="-193994"/>
            <a:ext cx="9720072" cy="1103055"/>
          </a:xfrm>
        </p:spPr>
        <p:txBody>
          <a:bodyPr anchor="b">
            <a:normAutofit/>
          </a:bodyPr>
          <a:lstStyle/>
          <a:p>
            <a:pPr marL="0" marR="0">
              <a:lnSpc>
                <a:spcPts val="2250"/>
              </a:lnSpc>
              <a:spcBef>
                <a:spcPts val="2000"/>
              </a:spcBef>
              <a:spcAft>
                <a:spcPts val="1000"/>
              </a:spcAft>
            </a:pPr>
            <a:r>
              <a:rPr lang="en-US" sz="3600" b="1" kern="1800" spc="-10" dirty="0">
                <a:solidFill>
                  <a:schemeClr val="tx1"/>
                </a:solidFill>
                <a:effectLst/>
                <a:latin typeface="Tw Cen MT Condensed" panose="020B0606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Detection of Autism Spectrum Disorder in Children</a:t>
            </a:r>
            <a:endParaRPr lang="en-US" sz="3600" dirty="0">
              <a:solidFill>
                <a:schemeClr val="tx1"/>
              </a:solidFill>
              <a:effectLst/>
              <a:latin typeface="Tw Cen MT Condensed" panose="020B0606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79CB805-4059-46FA-9259-A8F824C9365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48627" y="1118419"/>
            <a:ext cx="3200400" cy="671512"/>
          </a:xfrm>
        </p:spPr>
        <p:txBody>
          <a:bodyPr/>
          <a:lstStyle/>
          <a:p>
            <a:r>
              <a:rPr lang="en-US" b="1" dirty="0"/>
              <a:t>Sanjukta </a:t>
            </a:r>
            <a:r>
              <a:rPr lang="en-US" b="1" dirty="0" err="1"/>
              <a:t>Nad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2EF37-C772-D0CD-0C7F-9FADAA4BF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345" y="1570304"/>
            <a:ext cx="8083296" cy="513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02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6993666-34EA-56AD-9935-84C0D4E4CD4B}"/>
              </a:ext>
            </a:extLst>
          </p:cNvPr>
          <p:cNvSpPr/>
          <p:nvPr/>
        </p:nvSpPr>
        <p:spPr>
          <a:xfrm>
            <a:off x="8229600" y="1674796"/>
            <a:ext cx="3513221" cy="39559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Predictive Power Score (PPS) matrix </a:t>
            </a:r>
            <a:r>
              <a:rPr lang="en-US" sz="16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also handle categorical and nominal, numerical values. PPS is asymmetric.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A7 PPS score on Class/ASD Traits is the highest (0.54), followed by A6 and A5.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43594-1FE7-D1A0-C60A-EDFBC83B6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0" y="242154"/>
            <a:ext cx="7595319" cy="68116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3614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A97E-E7F0-4B4A-BEFE-6CE731867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95" y="0"/>
            <a:ext cx="9720072" cy="149961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Training and modelling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B5F7B-1B7D-37D5-741C-DF660E8C42C1}"/>
              </a:ext>
            </a:extLst>
          </p:cNvPr>
          <p:cNvSpPr txBox="1"/>
          <p:nvPr/>
        </p:nvSpPr>
        <p:spPr>
          <a:xfrm>
            <a:off x="1258502" y="1721448"/>
            <a:ext cx="97200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Four features having 2 classes (Sex, Jaundice, </a:t>
            </a:r>
            <a:r>
              <a:rPr lang="en-US" dirty="0" err="1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Family_mem_with_ASD</a:t>
            </a:r>
            <a:r>
              <a:rPr lang="en-US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and Class/</a:t>
            </a:r>
            <a:r>
              <a:rPr lang="en-US" dirty="0" err="1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ASD_Traits</a:t>
            </a:r>
            <a:r>
              <a:rPr lang="en-US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binary label encoding is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For multiclass feature, ‘Ethnicity’ pandas </a:t>
            </a:r>
            <a:r>
              <a:rPr lang="en-US" dirty="0" err="1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get_dummies</a:t>
            </a:r>
            <a:r>
              <a:rPr lang="en-US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one hot encoder is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training set consisting of 70% of the data (737 samples) is used to train the classification model.</a:t>
            </a:r>
            <a:endParaRPr lang="en-US" dirty="0">
              <a:solidFill>
                <a:srgbClr val="21212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remaining 30% of the data (317 samples) was reserved for testing the accuracy and effectiveness of the model on unseen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0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A97E-E7F0-4B4A-BEFE-6CE731867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95" y="0"/>
            <a:ext cx="9720072" cy="149961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Training and modelling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7DA220-D2A9-D560-CAAD-9BC13CC62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83844"/>
              </p:ext>
            </p:extLst>
          </p:nvPr>
        </p:nvGraphicFramePr>
        <p:xfrm>
          <a:off x="1043222" y="2646947"/>
          <a:ext cx="9444845" cy="40786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1067">
                  <a:extLst>
                    <a:ext uri="{9D8B030D-6E8A-4147-A177-3AD203B41FA5}">
                      <a16:colId xmlns:a16="http://schemas.microsoft.com/office/drawing/2014/main" val="3190202235"/>
                    </a:ext>
                  </a:extLst>
                </a:gridCol>
                <a:gridCol w="1428001">
                  <a:extLst>
                    <a:ext uri="{9D8B030D-6E8A-4147-A177-3AD203B41FA5}">
                      <a16:colId xmlns:a16="http://schemas.microsoft.com/office/drawing/2014/main" val="668975436"/>
                    </a:ext>
                  </a:extLst>
                </a:gridCol>
                <a:gridCol w="1541558">
                  <a:extLst>
                    <a:ext uri="{9D8B030D-6E8A-4147-A177-3AD203B41FA5}">
                      <a16:colId xmlns:a16="http://schemas.microsoft.com/office/drawing/2014/main" val="3129930171"/>
                    </a:ext>
                  </a:extLst>
                </a:gridCol>
                <a:gridCol w="1370273">
                  <a:extLst>
                    <a:ext uri="{9D8B030D-6E8A-4147-A177-3AD203B41FA5}">
                      <a16:colId xmlns:a16="http://schemas.microsoft.com/office/drawing/2014/main" val="1945917617"/>
                    </a:ext>
                  </a:extLst>
                </a:gridCol>
                <a:gridCol w="1528383">
                  <a:extLst>
                    <a:ext uri="{9D8B030D-6E8A-4147-A177-3AD203B41FA5}">
                      <a16:colId xmlns:a16="http://schemas.microsoft.com/office/drawing/2014/main" val="3653517444"/>
                    </a:ext>
                  </a:extLst>
                </a:gridCol>
                <a:gridCol w="1905563">
                  <a:extLst>
                    <a:ext uri="{9D8B030D-6E8A-4147-A177-3AD203B41FA5}">
                      <a16:colId xmlns:a16="http://schemas.microsoft.com/office/drawing/2014/main" val="1761981361"/>
                    </a:ext>
                  </a:extLst>
                </a:gridCol>
              </a:tblGrid>
              <a:tr h="828698">
                <a:tc>
                  <a:txBody>
                    <a:bodyPr/>
                    <a:lstStyle/>
                    <a:p>
                      <a:pPr marL="0" marR="0"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LR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NB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6427212"/>
                  </a:ext>
                </a:extLst>
              </a:tr>
              <a:tr h="861151">
                <a:tc>
                  <a:txBody>
                    <a:bodyPr/>
                    <a:lstStyle/>
                    <a:p>
                      <a:pPr marL="0" marR="0"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100 %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88.9 %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81.7 %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95.2 %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96.2 %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8924481"/>
                  </a:ext>
                </a:extLst>
              </a:tr>
              <a:tr h="1527652">
                <a:tc>
                  <a:txBody>
                    <a:bodyPr/>
                    <a:lstStyle/>
                    <a:p>
                      <a:pPr marL="0" marR="0"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Confusion matrix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[[ 95   0]</a:t>
                      </a:r>
                    </a:p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[ 0 222]]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[[ 91   4]</a:t>
                      </a:r>
                    </a:p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[31 191]]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[[37   58]</a:t>
                      </a:r>
                    </a:p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[0 222]]</a:t>
                      </a:r>
                    </a:p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[[ 89   6]</a:t>
                      </a:r>
                    </a:p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[ 9 213]]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[[ 86   9]</a:t>
                      </a:r>
                    </a:p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[ 3 219]]</a:t>
                      </a:r>
                    </a:p>
                    <a:p>
                      <a:pPr marL="0" marR="0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9729211"/>
                  </a:ext>
                </a:extLst>
              </a:tr>
              <a:tr h="861151">
                <a:tc>
                  <a:txBody>
                    <a:bodyPr/>
                    <a:lstStyle/>
                    <a:p>
                      <a:pPr marL="0" marR="0"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 score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  <a:endParaRPr lang="en-US" sz="18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US" sz="18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  <a:endParaRPr lang="en-US" sz="18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876402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24CCAA87-B0F4-298D-EB14-56FDCF731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928" y="1826371"/>
            <a:ext cx="6699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comparison of the applied ML models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08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A97E-E7F0-4B4A-BEFE-6CE731867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95" y="0"/>
            <a:ext cx="9720072" cy="149961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Training and modelling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B5F7B-1B7D-37D5-741C-DF660E8C42C1}"/>
              </a:ext>
            </a:extLst>
          </p:cNvPr>
          <p:cNvSpPr txBox="1"/>
          <p:nvPr/>
        </p:nvSpPr>
        <p:spPr>
          <a:xfrm>
            <a:off x="1258502" y="1721448"/>
            <a:ext cx="972007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Logistic Regression model testing accuracy was 100%. Logistic Regression with default parameters is an ideal model for this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Naïve Bayes model had test accuracy: 0.89 suggesting Naïve Bayes is a not a great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KNN model had test accuracy: 0.95 with best k = 20. Weight average Recall was 95% for positive cases, so KNN is good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SVM had low test accuracy: 0.81. It is not a good model for this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Random Forest model had test accuracy: 0.95 and weight average Recall = 99% for positive cases.  After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hypertuning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Random Forest had performed even better with accuracy 0.96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86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A97E-E7F0-4B4A-BEFE-6CE731867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95" y="-125125"/>
            <a:ext cx="9720072" cy="149961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Variable importance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75E92-087B-8BF6-A140-49A2237CE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44" y="970966"/>
            <a:ext cx="6696493" cy="582870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350E5D-58BA-1631-B4E7-F7DB5C3AB912}"/>
              </a:ext>
            </a:extLst>
          </p:cNvPr>
          <p:cNvSpPr/>
          <p:nvPr/>
        </p:nvSpPr>
        <p:spPr>
          <a:xfrm>
            <a:off x="7295950" y="1701750"/>
            <a:ext cx="3513221" cy="39559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variable importance plot reveals A7 is the most important features, other important features are A6, A9, and A1.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896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9354-2106-42FC-B93F-6CBD378B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-165411"/>
            <a:ext cx="9720072" cy="149961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Summary and Conclusion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746466-A81C-4F5C-BD5C-66E2A1239B8A}"/>
              </a:ext>
            </a:extLst>
          </p:cNvPr>
          <p:cNvSpPr/>
          <p:nvPr/>
        </p:nvSpPr>
        <p:spPr>
          <a:xfrm>
            <a:off x="210538" y="1135781"/>
            <a:ext cx="11157329" cy="5505648"/>
          </a:xfrm>
          <a:prstGeom prst="roundRect">
            <a:avLst>
              <a:gd name="adj" fmla="val 644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There is currently no diagnostic test that can quickly and accurately detect ASD, or an optimized and thorough screening tool that can clearly identify the onset of ASD.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800" b="0" i="0" dirty="0">
              <a:solidFill>
                <a:srgbClr val="000000"/>
              </a:solidFill>
              <a:effectLst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This project has provided useful insights in the development of an automated model that can assist medical practitioners in detecting autism in children.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 of the five models that I applied to the dataset; Logistic Regression was observed to give the highest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project analyzes different classification models that can accurately detect ASD in children with given attributes based on the child’s behavioral and medical information.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1212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 future using a larger dataset if available will improve generalization.</a:t>
            </a:r>
            <a:endParaRPr lang="en-US" b="0" i="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800" dirty="0">
              <a:sym typeface="Arial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	</a:t>
            </a:r>
            <a:endParaRPr lang="en-US" sz="14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690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06D5-784B-4045-81CA-E1F20719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67586"/>
            <a:ext cx="9720072" cy="149961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Problem Statement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C1621F-3391-4961-BF9A-4B820536A6E0}"/>
              </a:ext>
            </a:extLst>
          </p:cNvPr>
          <p:cNvSpPr/>
          <p:nvPr/>
        </p:nvSpPr>
        <p:spPr>
          <a:xfrm>
            <a:off x="772158" y="1771045"/>
            <a:ext cx="10566402" cy="4764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Autism Spectrum Disorder (ASD) is a neurological disorder which might have a lifelong impact on the language learning, speech, cognitive, and social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Diagnosing ASD can be difficult because there is no medical test. Doctors look at the child’s developmental history and behavior to make a diagnosis.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 improve the precision and time required for diagnosis, machine learning techniques are being used to complement the conventional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1212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main objective is to determine if the child is prone to ASD in its early stages, which would help streamline the diagnosis process.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398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6B9B-C347-479C-8A8A-D6B67D9E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73" y="306083"/>
            <a:ext cx="9720072" cy="149961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Who might care?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A7712C-7130-442C-AF07-2CF1A715B920}"/>
              </a:ext>
            </a:extLst>
          </p:cNvPr>
          <p:cNvSpPr/>
          <p:nvPr/>
        </p:nvSpPr>
        <p:spPr>
          <a:xfrm>
            <a:off x="773873" y="1786449"/>
            <a:ext cx="10381615" cy="26180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Parents and guardians of children 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Monitoring, screening, evaluating, and diagnosing children with ASD as early as possible is important to make sure children receive the services and supports, they need to reach their full potential.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en-US" sz="1600" dirty="0"/>
            </a:br>
            <a:endParaRPr lang="en-US" sz="16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33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9770-AADA-46A0-8BB1-089CB252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19" y="0"/>
            <a:ext cx="9720072" cy="149961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Data information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0D753A-C5DD-4280-908D-60E7DDAE773B}"/>
              </a:ext>
            </a:extLst>
          </p:cNvPr>
          <p:cNvSpPr/>
          <p:nvPr/>
        </p:nvSpPr>
        <p:spPr>
          <a:xfrm>
            <a:off x="766846" y="3750443"/>
            <a:ext cx="10381615" cy="29391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AU" sz="2400" b="1" dirty="0">
                <a:sym typeface="Arial"/>
              </a:rPr>
              <a:t>Data Wrangling</a:t>
            </a:r>
          </a:p>
          <a:p>
            <a:pPr lvl="0" algn="ctr"/>
            <a:endParaRPr lang="en-AU" sz="2400" b="1" dirty="0"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non-contributing attributes, namely ‘</a:t>
            </a:r>
            <a:r>
              <a:rPr lang="en-US" sz="180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Case_No</a:t>
            </a:r>
            <a:r>
              <a:rPr lang="en-US" sz="18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’, ‘Who completed the test’, and ‘Qchat-10-Score’, those were dropped from the data set.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724F4D-DDD0-4836-93C2-37D322A97B2C}"/>
              </a:ext>
            </a:extLst>
          </p:cNvPr>
          <p:cNvSpPr/>
          <p:nvPr/>
        </p:nvSpPr>
        <p:spPr>
          <a:xfrm>
            <a:off x="766846" y="1129273"/>
            <a:ext cx="10381615" cy="24898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AU" sz="2400" b="1" dirty="0">
                <a:sym typeface="Arial"/>
              </a:rPr>
              <a:t>Dataset used</a:t>
            </a:r>
          </a:p>
          <a:p>
            <a:pPr lvl="0" algn="ctr"/>
            <a:endParaRPr lang="en-AU" sz="1600" b="1" dirty="0">
              <a:sym typeface="Arial"/>
            </a:endParaRPr>
          </a:p>
          <a:p>
            <a:pPr lvl="0" indent="-171450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https://www.kaggle.com/fabdelja/autism-screening-for-toddlers</a:t>
            </a:r>
            <a:endParaRPr lang="en-US" sz="1800" u="sng" dirty="0">
              <a:solidFill>
                <a:srgbClr val="0000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-171450">
              <a:buFont typeface="Arial" panose="020B0604020202020204" pitchFamily="34" charset="0"/>
              <a:buChar char="•"/>
            </a:pPr>
            <a:endParaRPr lang="en-US" u="sng" dirty="0">
              <a:solidFill>
                <a:srgbClr val="0000FF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-171450">
              <a:buFont typeface="Arial" panose="020B0604020202020204" pitchFamily="34" charset="0"/>
              <a:buChar char="•"/>
            </a:pPr>
            <a:endParaRPr lang="en-US" sz="1800" u="sng" dirty="0">
              <a:solidFill>
                <a:srgbClr val="0000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Originally, the dataset had 1054 instances along with 18 attributes </a:t>
            </a:r>
            <a:endParaRPr lang="en-AU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524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9770-AADA-46A0-8BB1-089CB252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44" y="0"/>
            <a:ext cx="9720072" cy="149961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Data exploration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0D753A-C5DD-4280-908D-60E7DDAE773B}"/>
              </a:ext>
            </a:extLst>
          </p:cNvPr>
          <p:cNvSpPr/>
          <p:nvPr/>
        </p:nvSpPr>
        <p:spPr>
          <a:xfrm>
            <a:off x="766847" y="5399772"/>
            <a:ext cx="9887552" cy="12897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 behavioral features (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Q-chat-10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plus other individuals characteristics were recorded that have proved to be effective in detecting the ASD cases from controls in behavior science. 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29642A-950C-19B9-2F45-A09F1FF85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346156"/>
              </p:ext>
            </p:extLst>
          </p:nvPr>
        </p:nvGraphicFramePr>
        <p:xfrm>
          <a:off x="856648" y="1325260"/>
          <a:ext cx="6198670" cy="38723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5737">
                  <a:extLst>
                    <a:ext uri="{9D8B030D-6E8A-4147-A177-3AD203B41FA5}">
                      <a16:colId xmlns:a16="http://schemas.microsoft.com/office/drawing/2014/main" val="1585540274"/>
                    </a:ext>
                  </a:extLst>
                </a:gridCol>
                <a:gridCol w="5332933">
                  <a:extLst>
                    <a:ext uri="{9D8B030D-6E8A-4147-A177-3AD203B41FA5}">
                      <a16:colId xmlns:a16="http://schemas.microsoft.com/office/drawing/2014/main" val="1400787504"/>
                    </a:ext>
                  </a:extLst>
                </a:gridCol>
              </a:tblGrid>
              <a:tr h="478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Dataset variable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074100195"/>
                  </a:ext>
                </a:extLst>
              </a:tr>
              <a:tr h="3393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Child responding to you calling his/her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394160815"/>
                  </a:ext>
                </a:extLst>
              </a:tr>
              <a:tr h="3393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Ease of getting eye contact from child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491135807"/>
                  </a:ext>
                </a:extLst>
              </a:tr>
              <a:tr h="3393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Child pointing to objects he/she wants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440035102"/>
                  </a:ext>
                </a:extLst>
              </a:tr>
              <a:tr h="3393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Child pointing to draw your attention to his/her interests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96928216"/>
                  </a:ext>
                </a:extLst>
              </a:tr>
              <a:tr h="3393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If the child shows pretense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87559131"/>
                  </a:ext>
                </a:extLst>
              </a:tr>
              <a:tr h="3393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Ease of child to follow where you point/look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757446916"/>
                  </a:ext>
                </a:extLst>
              </a:tr>
              <a:tr h="3393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If the child wants to comfort someone who is upset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96410721"/>
                  </a:ext>
                </a:extLst>
              </a:tr>
              <a:tr h="3393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Child’s first words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613455022"/>
                  </a:ext>
                </a:extLst>
              </a:tr>
              <a:tr h="3393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If the child uses basic gestures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978608336"/>
                  </a:ext>
                </a:extLst>
              </a:tr>
              <a:tr h="3393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If the child daydreams/stares at nothing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0009252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055281-0832-DCE1-98AB-E5601C0C6FD9}"/>
              </a:ext>
            </a:extLst>
          </p:cNvPr>
          <p:cNvSpPr txBox="1"/>
          <p:nvPr/>
        </p:nvSpPr>
        <p:spPr>
          <a:xfrm>
            <a:off x="7032222" y="2817810"/>
            <a:ext cx="6097604" cy="342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 mapping with Q-CHAT-10 screening method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51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0FF2832-6D33-F175-A4DE-11812F1840EE}"/>
              </a:ext>
            </a:extLst>
          </p:cNvPr>
          <p:cNvSpPr txBox="1">
            <a:spLocks/>
          </p:cNvSpPr>
          <p:nvPr/>
        </p:nvSpPr>
        <p:spPr>
          <a:xfrm>
            <a:off x="687244" y="356134"/>
            <a:ext cx="9720072" cy="8855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Data exploration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34F66A-C36D-1C43-D5A4-5A91BBB67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245" y="1290187"/>
            <a:ext cx="7833395" cy="401393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0B3C6D-5866-9BAB-8FA8-BF25C4F40A0F}"/>
              </a:ext>
            </a:extLst>
          </p:cNvPr>
          <p:cNvSpPr txBox="1"/>
          <p:nvPr/>
        </p:nvSpPr>
        <p:spPr>
          <a:xfrm>
            <a:off x="1277753" y="5448713"/>
            <a:ext cx="6097604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A9 has strong correlation with positive diagnosis.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02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0FF2832-6D33-F175-A4DE-11812F1840EE}"/>
              </a:ext>
            </a:extLst>
          </p:cNvPr>
          <p:cNvSpPr txBox="1">
            <a:spLocks/>
          </p:cNvSpPr>
          <p:nvPr/>
        </p:nvSpPr>
        <p:spPr>
          <a:xfrm>
            <a:off x="687244" y="356134"/>
            <a:ext cx="9720072" cy="8855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Data exploration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B3C6D-5866-9BAB-8FA8-BF25C4F40A0F}"/>
              </a:ext>
            </a:extLst>
          </p:cNvPr>
          <p:cNvSpPr txBox="1"/>
          <p:nvPr/>
        </p:nvSpPr>
        <p:spPr>
          <a:xfrm>
            <a:off x="1277753" y="6103232"/>
            <a:ext cx="944479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For toddlers, most of the ASD positive cases happen to be at are around 36 months of age.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577ED-5CEF-6E36-2AB6-A1AB5B9C4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588" y="1241658"/>
            <a:ext cx="8667450" cy="44534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845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0FF2832-6D33-F175-A4DE-11812F1840EE}"/>
              </a:ext>
            </a:extLst>
          </p:cNvPr>
          <p:cNvSpPr txBox="1">
            <a:spLocks/>
          </p:cNvSpPr>
          <p:nvPr/>
        </p:nvSpPr>
        <p:spPr>
          <a:xfrm>
            <a:off x="687244" y="356134"/>
            <a:ext cx="9720072" cy="8855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Data exploration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B3C6D-5866-9BAB-8FA8-BF25C4F40A0F}"/>
              </a:ext>
            </a:extLst>
          </p:cNvPr>
          <p:cNvSpPr txBox="1"/>
          <p:nvPr/>
        </p:nvSpPr>
        <p:spPr>
          <a:xfrm>
            <a:off x="1277753" y="6103232"/>
            <a:ext cx="944479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Middle</a:t>
            </a:r>
            <a:r>
              <a:rPr lang="en-US" sz="1800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eastern, Asian and White European are the ethnicities that showed an increase in autism cases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D0B70B-14B9-F1EE-97FC-328711BDC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972" y="1067173"/>
            <a:ext cx="6708007" cy="5036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984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F79684-27F9-7BEB-F93D-CBB790C8C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93" y="63088"/>
            <a:ext cx="7173228" cy="67949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6993666-34EA-56AD-9935-84C0D4E4CD4B}"/>
              </a:ext>
            </a:extLst>
          </p:cNvPr>
          <p:cNvSpPr/>
          <p:nvPr/>
        </p:nvSpPr>
        <p:spPr>
          <a:xfrm>
            <a:off x="8229600" y="2415940"/>
            <a:ext cx="3513221" cy="32148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matrix shows A9, A7, A5, A6 has very strong correlation with Qchat-10- score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7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3705</TotalTime>
  <Words>899</Words>
  <Application>Microsoft Office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</vt:lpstr>
      <vt:lpstr>Helvetica Neue</vt:lpstr>
      <vt:lpstr>Times New Roman</vt:lpstr>
      <vt:lpstr>Tw Cen MT</vt:lpstr>
      <vt:lpstr>Tw Cen MT Condensed</vt:lpstr>
      <vt:lpstr>Wingdings 3</vt:lpstr>
      <vt:lpstr>Integral</vt:lpstr>
      <vt:lpstr>Detection of Autism Spectrum Disorder in Children</vt:lpstr>
      <vt:lpstr>Problem Statement</vt:lpstr>
      <vt:lpstr>Who might care?</vt:lpstr>
      <vt:lpstr>Data information</vt:lpstr>
      <vt:lpstr>Data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Training and modelling</vt:lpstr>
      <vt:lpstr>Training and modelling</vt:lpstr>
      <vt:lpstr>Training and modelling</vt:lpstr>
      <vt:lpstr>Variable importance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Capstone</dc:title>
  <dc:creator>Shalin Gosalia</dc:creator>
  <cp:lastModifiedBy>Rabindra Das</cp:lastModifiedBy>
  <cp:revision>225</cp:revision>
  <dcterms:created xsi:type="dcterms:W3CDTF">2020-06-01T22:34:54Z</dcterms:created>
  <dcterms:modified xsi:type="dcterms:W3CDTF">2022-06-01T12:23:15Z</dcterms:modified>
</cp:coreProperties>
</file>