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594" r:id="rId2"/>
    <p:sldId id="593" r:id="rId3"/>
    <p:sldId id="522" r:id="rId4"/>
    <p:sldId id="596" r:id="rId5"/>
    <p:sldId id="598" r:id="rId6"/>
    <p:sldId id="602" r:id="rId7"/>
    <p:sldId id="445" r:id="rId8"/>
    <p:sldId id="583" r:id="rId9"/>
    <p:sldId id="586" r:id="rId10"/>
    <p:sldId id="585" r:id="rId11"/>
    <p:sldId id="605" r:id="rId12"/>
    <p:sldId id="587" r:id="rId13"/>
    <p:sldId id="588" r:id="rId14"/>
    <p:sldId id="589" r:id="rId15"/>
    <p:sldId id="515" r:id="rId16"/>
    <p:sldId id="591" r:id="rId17"/>
    <p:sldId id="592" r:id="rId18"/>
    <p:sldId id="511" r:id="rId19"/>
    <p:sldId id="506" r:id="rId20"/>
    <p:sldId id="507" r:id="rId21"/>
    <p:sldId id="580" r:id="rId22"/>
    <p:sldId id="504" r:id="rId23"/>
    <p:sldId id="505" r:id="rId24"/>
    <p:sldId id="60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3B5ADE70-1D17-43BB-83E7-90752846FB0A}">
          <p14:sldIdLst>
            <p14:sldId id="594"/>
            <p14:sldId id="593"/>
            <p14:sldId id="522"/>
            <p14:sldId id="596"/>
            <p14:sldId id="598"/>
            <p14:sldId id="602"/>
          </p14:sldIdLst>
        </p14:section>
        <p14:section name="Секция по подразбиране" id="{A1C3C84E-F626-47B4-B960-56AABD66F026}">
          <p14:sldIdLst>
            <p14:sldId id="445"/>
          </p14:sldIdLst>
        </p14:section>
        <p14:section name="Пример" id="{4BA1FFAF-841D-4BF5-8E0F-BA990F1682B3}">
          <p14:sldIdLst>
            <p14:sldId id="583"/>
            <p14:sldId id="586"/>
            <p14:sldId id="585"/>
          </p14:sldIdLst>
        </p14:section>
        <p14:section name="Вложени цикли" id="{FF504B38-F0B9-4226-AE73-4201BDBB5861}">
          <p14:sldIdLst>
            <p14:sldId id="605"/>
            <p14:sldId id="587"/>
            <p14:sldId id="588"/>
            <p14:sldId id="589"/>
            <p14:sldId id="515"/>
            <p14:sldId id="591"/>
            <p14:sldId id="592"/>
            <p14:sldId id="511"/>
            <p14:sldId id="506"/>
            <p14:sldId id="507"/>
            <p14:sldId id="580"/>
            <p14:sldId id="504"/>
            <p14:sldId id="505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257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31f8f2bba7ab5a" providerId="LiveId" clId="{EE249B4D-E21A-4B5A-90F1-CA2F05FEB43B}"/>
    <pc:docChg chg="custSel addSld delSld modSld modSection">
      <pc:chgData name="" userId="c631f8f2bba7ab5a" providerId="LiveId" clId="{EE249B4D-E21A-4B5A-90F1-CA2F05FEB43B}" dt="2020-04-14T09:18:50.497" v="510" actId="20577"/>
      <pc:docMkLst>
        <pc:docMk/>
      </pc:docMkLst>
      <pc:sldChg chg="modSp add modAnim">
        <pc:chgData name="" userId="c631f8f2bba7ab5a" providerId="LiveId" clId="{EE249B4D-E21A-4B5A-90F1-CA2F05FEB43B}" dt="2020-04-14T09:18:50.497" v="510" actId="20577"/>
        <pc:sldMkLst>
          <pc:docMk/>
          <pc:sldMk cId="2690989533" sldId="580"/>
        </pc:sldMkLst>
        <pc:spChg chg="mod">
          <ac:chgData name="" userId="c631f8f2bba7ab5a" providerId="LiveId" clId="{EE249B4D-E21A-4B5A-90F1-CA2F05FEB43B}" dt="2020-04-14T09:18:50.497" v="510" actId="20577"/>
          <ac:spMkLst>
            <pc:docMk/>
            <pc:sldMk cId="2690989533" sldId="580"/>
            <ac:spMk id="15" creationId="{373AC257-A0F4-4265-8C0F-3CB5C237A93D}"/>
          </ac:spMkLst>
        </pc:spChg>
      </pc:sldChg>
      <pc:sldChg chg="modSp">
        <pc:chgData name="" userId="c631f8f2bba7ab5a" providerId="LiveId" clId="{EE249B4D-E21A-4B5A-90F1-CA2F05FEB43B}" dt="2020-04-14T09:08:51.463" v="1" actId="27636"/>
        <pc:sldMkLst>
          <pc:docMk/>
          <pc:sldMk cId="4126863314" sldId="606"/>
        </pc:sldMkLst>
        <pc:spChg chg="mod">
          <ac:chgData name="" userId="c631f8f2bba7ab5a" providerId="LiveId" clId="{EE249B4D-E21A-4B5A-90F1-CA2F05FEB43B}" dt="2020-04-14T09:08:51.463" v="1" actId="27636"/>
          <ac:spMkLst>
            <pc:docMk/>
            <pc:sldMk cId="4126863314" sldId="606"/>
            <ac:spMk id="4" creationId="{00000000-0000-0000-0000-000000000000}"/>
          </ac:spMkLst>
        </pc:spChg>
      </pc:sldChg>
    </pc:docChg>
  </pc:docChgLst>
  <pc:docChgLst>
    <pc:chgData userId="c631f8f2bba7ab5a" providerId="LiveId" clId="{CA395F87-669A-4697-B248-2DD52FA61397}"/>
    <pc:docChg chg="modSld">
      <pc:chgData name="" userId="c631f8f2bba7ab5a" providerId="LiveId" clId="{CA395F87-669A-4697-B248-2DD52FA61397}" dt="2020-04-21T07:35:09.710" v="2" actId="403"/>
      <pc:docMkLst>
        <pc:docMk/>
      </pc:docMkLst>
      <pc:sldChg chg="modAnim">
        <pc:chgData name="" userId="c631f8f2bba7ab5a" providerId="LiveId" clId="{CA395F87-669A-4697-B248-2DD52FA61397}" dt="2020-04-21T07:34:46.009" v="0"/>
        <pc:sldMkLst>
          <pc:docMk/>
          <pc:sldMk cId="2690989533" sldId="580"/>
        </pc:sldMkLst>
      </pc:sldChg>
      <pc:sldChg chg="modSp">
        <pc:chgData name="" userId="c631f8f2bba7ab5a" providerId="LiveId" clId="{CA395F87-669A-4697-B248-2DD52FA61397}" dt="2020-04-21T07:35:09.710" v="2" actId="403"/>
        <pc:sldMkLst>
          <pc:docMk/>
          <pc:sldMk cId="330696499" sldId="593"/>
        </pc:sldMkLst>
        <pc:spChg chg="mod">
          <ac:chgData name="" userId="c631f8f2bba7ab5a" providerId="LiveId" clId="{CA395F87-669A-4697-B248-2DD52FA61397}" dt="2020-04-21T07:35:09.710" v="2" actId="403"/>
          <ac:spMkLst>
            <pc:docMk/>
            <pc:sldMk cId="330696499" sldId="593"/>
            <ac:spMk id="44441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10.4.2021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1417FA5-F06F-44A9-9F1D-50BBD16980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504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92CCCF1-E58E-4FBC-AC5D-A6B0A38E5F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430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F23646-35D5-4B5C-A615-6CFDDFB077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9111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F2317E9-57EE-464E-A476-0887AF9945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6689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4E60453-5830-4F05-979D-1D2B9CA900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3222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19D5FF-582F-41C8-84BA-E0DD8BA0B4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993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385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5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5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5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920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2920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4683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50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/>
              <a:t>Външният</a:t>
            </a:r>
            <a:r>
              <a:rPr lang="en-US" sz="3200" dirty="0"/>
              <a:t> </a:t>
            </a:r>
            <a:r>
              <a:rPr lang="en-US" sz="3200" dirty="0" err="1"/>
              <a:t>цикъл</a:t>
            </a:r>
            <a:r>
              <a:rPr lang="en-US" sz="3200" dirty="0"/>
              <a:t> </a:t>
            </a:r>
            <a:r>
              <a:rPr lang="en-US" sz="3200" dirty="0" err="1"/>
              <a:t>отговаря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часовете</a:t>
            </a:r>
            <a:endParaRPr lang="bg-BG" sz="32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bg-BG" sz="3000" dirty="0"/>
              <a:t>В</a:t>
            </a:r>
            <a:r>
              <a:rPr lang="en-US" sz="3000" dirty="0" err="1"/>
              <a:t>ътрешния</a:t>
            </a:r>
            <a:r>
              <a:rPr lang="en-US" sz="3000" dirty="0"/>
              <a:t> </a:t>
            </a:r>
            <a:r>
              <a:rPr lang="en-US" sz="3000" dirty="0" err="1"/>
              <a:t>за</a:t>
            </a:r>
            <a:r>
              <a:rPr lang="en-US" sz="3000" dirty="0"/>
              <a:t> </a:t>
            </a:r>
            <a:r>
              <a:rPr lang="en-US" sz="3000" dirty="0" err="1"/>
              <a:t>минутите</a:t>
            </a:r>
            <a:endParaRPr lang="en-US" sz="3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9609" y="2574000"/>
            <a:ext cx="7171203" cy="3265097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for (int h = 0; h &lt;= 23; h++)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    for (int m = 0; m &lt;= 59; m++)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    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        Console.WriteLine($"{h}:{m}");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    }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Пример</a:t>
            </a:r>
            <a:r>
              <a:rPr lang="en-US" dirty="0"/>
              <a:t> – </a:t>
            </a:r>
            <a:r>
              <a:rPr lang="bg-BG" dirty="0"/>
              <a:t>ч</a:t>
            </a:r>
            <a:r>
              <a:rPr lang="en-US" dirty="0" err="1"/>
              <a:t>асовник</a:t>
            </a:r>
            <a:r>
              <a:rPr lang="en-US" dirty="0"/>
              <a:t> (2)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8E3E69-249C-40C7-8160-F4444CC7AA0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11000" y="1828801"/>
            <a:ext cx="3057729" cy="456674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2C4654-40DC-4233-B427-E7B9E97165E5}"/>
              </a:ext>
            </a:extLst>
          </p:cNvPr>
          <p:cNvSpPr/>
          <p:nvPr/>
        </p:nvSpPr>
        <p:spPr>
          <a:xfrm>
            <a:off x="762000" y="6395541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3"/>
              </a:rPr>
              <a:t>https://judge.softuni.bg/Contests/2385</a:t>
            </a:r>
            <a:endParaRPr lang="en-US" sz="22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E0057B1-855C-40A8-BEF7-D2AB59479A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7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1944" y="1376727"/>
            <a:ext cx="10952528" cy="11372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5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99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5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брой пъти</a:t>
            </a:r>
            <a:endParaRPr lang="en-US" sz="35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662227" y="2504287"/>
            <a:ext cx="3487638" cy="3487638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67C413-56B9-4D96-B430-FE1DC51794EC}"/>
              </a:ext>
            </a:extLst>
          </p:cNvPr>
          <p:cNvSpPr txBox="1">
            <a:spLocks/>
          </p:cNvSpPr>
          <p:nvPr/>
        </p:nvSpPr>
        <p:spPr>
          <a:xfrm>
            <a:off x="888084" y="3005293"/>
            <a:ext cx="7774144" cy="197981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  for (int j = 0; j &lt; n; j++) 			…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4568FA-4768-4044-8A08-F5DEA517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180" y="4367156"/>
            <a:ext cx="3885219" cy="1474002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Имената на </a:t>
            </a:r>
            <a:r>
              <a:rPr lang="bg-BG" sz="2799" b="1" noProof="1">
                <a:solidFill>
                  <a:schemeClr val="bg2"/>
                </a:solidFill>
              </a:rPr>
              <a:t>променливите </a:t>
            </a:r>
            <a:r>
              <a:rPr lang="bg-BG" sz="2799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A0A70-D1C0-41E0-967F-DBFC3318FA77}"/>
              </a:ext>
            </a:extLst>
          </p:cNvPr>
          <p:cNvSpPr/>
          <p:nvPr/>
        </p:nvSpPr>
        <p:spPr>
          <a:xfrm>
            <a:off x="2856844" y="3094623"/>
            <a:ext cx="453590" cy="4842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311BE-8D1D-41E9-8AEF-75207A305537}"/>
              </a:ext>
            </a:extLst>
          </p:cNvPr>
          <p:cNvSpPr/>
          <p:nvPr/>
        </p:nvSpPr>
        <p:spPr>
          <a:xfrm>
            <a:off x="3801649" y="3833896"/>
            <a:ext cx="422703" cy="53326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D1861C3-C595-4D2B-92D3-89D39099C5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1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18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</a:t>
            </a:r>
            <a:r>
              <a:rPr lang="bg-BG" b="1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441" y="243650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42993-2528-415E-83D4-29A58E279C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1000" y="2392470"/>
            <a:ext cx="3114675" cy="437197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853ACE3-1AC2-47B8-A6E0-3E7075824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38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295401"/>
            <a:ext cx="9753601" cy="4894005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(int x = 1; x &lt;= 10; x++)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for (int y = 1; y &lt;= 10; y++)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int product = x * y;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Console.WriteLine($"{x} * {y} = {product}");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– решение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A70BE-2E32-4041-BAB0-8FD285C40AA0}"/>
              </a:ext>
            </a:extLst>
          </p:cNvPr>
          <p:cNvSpPr/>
          <p:nvPr/>
        </p:nvSpPr>
        <p:spPr>
          <a:xfrm>
            <a:off x="761999" y="6275154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https://judge.softuni.bg/Contests/2385</a:t>
            </a:r>
            <a:endParaRPr lang="en-US" sz="2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96F22D-5E87-4EE0-A89D-9C0394B929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1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F36F48C-EF5B-4D5A-9223-47496BF45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прекъсване на вложени цикли, използваме булеви </a:t>
            </a:r>
            <a:br>
              <a:rPr lang="bg-BG" dirty="0"/>
            </a:br>
            <a:r>
              <a:rPr lang="bg-BG" dirty="0"/>
              <a:t>променливи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2299" y="2356779"/>
            <a:ext cx="58674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j = 0; j &lt; n; j++)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43" y="3764030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76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2E56D16F-C460-4C86-ADFD-26F6CD48D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проверява </a:t>
            </a:r>
            <a:r>
              <a:rPr lang="bg-BG" b="1" dirty="0">
                <a:solidFill>
                  <a:schemeClr val="bg1"/>
                </a:solidFill>
              </a:rPr>
              <a:t>всички възможни </a:t>
            </a:r>
            <a:br>
              <a:rPr lang="bg-BG" dirty="0">
                <a:solidFill>
                  <a:schemeClr val="bg1"/>
                </a:solidFill>
              </a:rPr>
            </a:br>
            <a:r>
              <a:rPr lang="bg-BG" b="1" dirty="0">
                <a:solidFill>
                  <a:schemeClr val="bg1"/>
                </a:solidFill>
              </a:rPr>
              <a:t>комбинации</a:t>
            </a:r>
            <a:r>
              <a:rPr lang="bg-BG" dirty="0"/>
              <a:t> от двойка числа в даден интервал</a:t>
            </a:r>
            <a:endParaRPr lang="en-US" dirty="0"/>
          </a:p>
          <a:p>
            <a:pPr lvl="1"/>
            <a:r>
              <a:rPr lang="bg-BG" dirty="0"/>
              <a:t>Ако се намери комбинация, чийто </a:t>
            </a:r>
            <a:r>
              <a:rPr lang="bg-BG" b="1" dirty="0">
                <a:solidFill>
                  <a:schemeClr val="bg1"/>
                </a:solidFill>
              </a:rPr>
              <a:t>сбор</a:t>
            </a:r>
            <a:r>
              <a:rPr lang="bg-BG" dirty="0"/>
              <a:t> от числата е </a:t>
            </a:r>
            <a:r>
              <a:rPr lang="bg-BG" b="1" dirty="0">
                <a:solidFill>
                  <a:schemeClr val="bg1"/>
                </a:solidFill>
              </a:rPr>
              <a:t>равен</a:t>
            </a:r>
            <a:r>
              <a:rPr lang="bg-BG" dirty="0"/>
              <a:t> на </a:t>
            </a:r>
            <a:br>
              <a:rPr lang="bg-BG" dirty="0"/>
            </a:br>
            <a:r>
              <a:rPr lang="bg-BG" dirty="0"/>
              <a:t>дадено </a:t>
            </a:r>
            <a:r>
              <a:rPr lang="bg-BG" b="1" dirty="0">
                <a:solidFill>
                  <a:schemeClr val="bg1"/>
                </a:solidFill>
              </a:rPr>
              <a:t>магическо число </a:t>
            </a:r>
            <a:r>
              <a:rPr lang="bg-BG" dirty="0"/>
              <a:t>на изхода се </a:t>
            </a:r>
            <a:r>
              <a:rPr lang="bg-BG" b="1" dirty="0">
                <a:solidFill>
                  <a:schemeClr val="bg1"/>
                </a:solidFill>
              </a:rPr>
              <a:t>отпечатва съобщение</a:t>
            </a:r>
            <a:r>
              <a:rPr lang="bg-BG" dirty="0"/>
              <a:t> и програмата </a:t>
            </a:r>
            <a:r>
              <a:rPr lang="bg-BG" b="1" dirty="0">
                <a:solidFill>
                  <a:schemeClr val="bg1"/>
                </a:solidFill>
              </a:rPr>
              <a:t>приключва изпълнение</a:t>
            </a:r>
          </a:p>
          <a:p>
            <a:pPr lvl="1"/>
            <a:r>
              <a:rPr lang="bg-BG" dirty="0"/>
              <a:t>Ако </a:t>
            </a:r>
            <a:r>
              <a:rPr lang="bg-BG" b="1" dirty="0">
                <a:solidFill>
                  <a:schemeClr val="bg1"/>
                </a:solidFill>
              </a:rPr>
              <a:t>не се намери </a:t>
            </a:r>
            <a:r>
              <a:rPr lang="bg-BG" dirty="0"/>
              <a:t>нито една комбинация, отговаряща на условието се отпечатва </a:t>
            </a:r>
            <a:r>
              <a:rPr lang="bg-BG" b="1" dirty="0">
                <a:solidFill>
                  <a:schemeClr val="bg1"/>
                </a:solidFill>
              </a:rPr>
              <a:t>съобщение</a:t>
            </a:r>
            <a:r>
              <a:rPr lang="bg-BG" dirty="0"/>
              <a:t>, че не е намерено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две числа – условие</a:t>
            </a:r>
            <a:r>
              <a:rPr lang="en-US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486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0AE19B7C-DF5F-4267-8686-1DDBB2CB5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2414715" y="2348858"/>
            <a:ext cx="7362571" cy="2965116"/>
            <a:chOff x="876030" y="1679003"/>
            <a:chExt cx="7362571" cy="3121175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30" y="1679003"/>
              <a:ext cx="7362571" cy="2654635"/>
              <a:chOff x="-3896047" y="3908564"/>
              <a:chExt cx="7362571" cy="2654635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7" y="3908564"/>
                <a:ext cx="580772" cy="146349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5</a:t>
                </a:r>
                <a:endParaRPr lang="en-US" sz="24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86676" y="6155677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445518" y="6032756"/>
                <a:ext cx="5912042" cy="53044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4 combinations - neither equals 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30" y="2136203"/>
              <a:ext cx="7362571" cy="2663975"/>
              <a:chOff x="1965463" y="4464405"/>
              <a:chExt cx="7342090" cy="2663975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3" y="5664888"/>
                <a:ext cx="579156" cy="146349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772583" y="4587326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53044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Combination N:4 (1 + 4 = 5)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397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494801" y="6427974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https://judge.softuni.bg/Contests/2385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7336" y="1411215"/>
            <a:ext cx="10517328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startingNumber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finalNumber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magicNumber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combinations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(int i = startingNumber; i &lt;= finalNumber; i++)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(int j = startingNumber; j &lt;= finalNumber;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(i + j == magicNumber)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Console.WriteLine($"Combination N:{combinations} ({i} + {j} = 	     {magicNumber})");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Finish logic</a:t>
            </a:r>
            <a:endParaRPr lang="en-US" sz="20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514601" y="4823933"/>
            <a:ext cx="2268615" cy="6096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19650"/>
            <a:ext cx="3200400" cy="10477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CA49FCC-AF1A-4318-BECF-7E5A5F014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847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3B1A891B-0D75-4E61-B72A-A9DA329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 извежда номерата на </a:t>
            </a:r>
            <a:r>
              <a:rPr lang="bg-BG" sz="3200" b="1" dirty="0">
                <a:solidFill>
                  <a:schemeClr val="bg1"/>
                </a:solidFill>
              </a:rPr>
              <a:t>стаите в една сграда</a:t>
            </a:r>
            <a:r>
              <a:rPr lang="bg-BG" sz="3200" dirty="0"/>
              <a:t> (в низходящ ред)</a:t>
            </a:r>
            <a:endParaRPr lang="en-US" sz="3200" dirty="0"/>
          </a:p>
          <a:p>
            <a:pPr lvl="1"/>
            <a:r>
              <a:rPr lang="bg-BG" sz="3000" dirty="0"/>
              <a:t>На всеки </a:t>
            </a:r>
            <a:r>
              <a:rPr lang="bg-BG" sz="3000" b="1" dirty="0">
                <a:solidFill>
                  <a:schemeClr val="bg1"/>
                </a:solidFill>
              </a:rPr>
              <a:t>четен</a:t>
            </a:r>
            <a:r>
              <a:rPr lang="en-US" sz="3000" dirty="0"/>
              <a:t> </a:t>
            </a:r>
            <a:r>
              <a:rPr lang="bg-BG" sz="3000" dirty="0"/>
              <a:t>етаж има само </a:t>
            </a:r>
            <a:r>
              <a:rPr lang="bg-BG" sz="3000" b="1" dirty="0">
                <a:solidFill>
                  <a:schemeClr val="bg1"/>
                </a:solidFill>
              </a:rPr>
              <a:t>офиси</a:t>
            </a:r>
          </a:p>
          <a:p>
            <a:pPr lvl="1"/>
            <a:r>
              <a:rPr lang="bg-BG" sz="3000" dirty="0"/>
              <a:t>На всеки </a:t>
            </a:r>
            <a:r>
              <a:rPr lang="bg-BG" sz="3000" b="1" dirty="0">
                <a:solidFill>
                  <a:schemeClr val="bg1"/>
                </a:solidFill>
              </a:rPr>
              <a:t>нечетен</a:t>
            </a:r>
            <a:r>
              <a:rPr lang="bg-BG" sz="3000" dirty="0"/>
              <a:t> етаж има само </a:t>
            </a:r>
            <a:r>
              <a:rPr lang="bg-BG" sz="3000" b="1" dirty="0">
                <a:solidFill>
                  <a:schemeClr val="bg1"/>
                </a:solidFill>
              </a:rPr>
              <a:t>апартаменти</a:t>
            </a:r>
          </a:p>
          <a:p>
            <a:r>
              <a:rPr lang="bg-BG" sz="3200" dirty="0"/>
              <a:t>Етажите се означават по следния начин</a:t>
            </a:r>
            <a:r>
              <a:rPr lang="en-US" sz="3200" dirty="0"/>
              <a:t>:</a:t>
            </a:r>
            <a:endParaRPr lang="bg-BG" sz="3200" dirty="0"/>
          </a:p>
          <a:p>
            <a:pPr lvl="1"/>
            <a:r>
              <a:rPr lang="bg-BG" sz="3000" dirty="0"/>
              <a:t>Апартаменти: </a:t>
            </a:r>
            <a:r>
              <a:rPr lang="en-US" sz="3000" dirty="0"/>
              <a:t>"</a:t>
            </a:r>
            <a:r>
              <a:rPr lang="bg-BG" sz="3000" b="1" dirty="0">
                <a:solidFill>
                  <a:schemeClr val="bg1"/>
                </a:solidFill>
              </a:rPr>
              <a:t>А</a:t>
            </a:r>
            <a:r>
              <a:rPr lang="en-US" sz="3000" dirty="0"/>
              <a:t>{</a:t>
            </a:r>
            <a:r>
              <a:rPr lang="bg-BG" sz="3000" dirty="0"/>
              <a:t>номер на </a:t>
            </a:r>
            <a:r>
              <a:rPr lang="bg-BG" sz="3000" b="1" dirty="0">
                <a:solidFill>
                  <a:schemeClr val="bg1"/>
                </a:solidFill>
              </a:rPr>
              <a:t>етажа</a:t>
            </a:r>
            <a:r>
              <a:rPr lang="en-US" sz="3000" dirty="0"/>
              <a:t>}{</a:t>
            </a:r>
            <a:r>
              <a:rPr lang="bg-BG" sz="3000" dirty="0"/>
              <a:t>номер на </a:t>
            </a:r>
            <a:r>
              <a:rPr lang="bg-BG" sz="3000" b="1" dirty="0">
                <a:solidFill>
                  <a:schemeClr val="bg1"/>
                </a:solidFill>
              </a:rPr>
              <a:t>апартамента</a:t>
            </a:r>
            <a:r>
              <a:rPr lang="en-US" sz="3000" dirty="0"/>
              <a:t>}"</a:t>
            </a:r>
            <a:endParaRPr lang="bg-BG" sz="3000" dirty="0"/>
          </a:p>
          <a:p>
            <a:pPr lvl="1"/>
            <a:r>
              <a:rPr lang="bg-BG" sz="3000" dirty="0"/>
              <a:t>Офиси: </a:t>
            </a:r>
            <a:r>
              <a:rPr lang="en-US" sz="3000" dirty="0"/>
              <a:t>"</a:t>
            </a:r>
            <a:r>
              <a:rPr lang="bg-BG" sz="3000" b="1" dirty="0">
                <a:solidFill>
                  <a:schemeClr val="bg1"/>
                </a:solidFill>
              </a:rPr>
              <a:t>О</a:t>
            </a:r>
            <a:r>
              <a:rPr lang="en-US" sz="3000" dirty="0"/>
              <a:t>{</a:t>
            </a:r>
            <a:r>
              <a:rPr lang="bg-BG" sz="3000" dirty="0"/>
              <a:t>номер на </a:t>
            </a:r>
            <a:r>
              <a:rPr lang="bg-BG" sz="3000" b="1" dirty="0">
                <a:solidFill>
                  <a:schemeClr val="bg1"/>
                </a:solidFill>
              </a:rPr>
              <a:t>етажа</a:t>
            </a:r>
            <a:r>
              <a:rPr lang="en-US" sz="3000" dirty="0"/>
              <a:t>}{</a:t>
            </a:r>
            <a:r>
              <a:rPr lang="bg-BG" sz="3000" dirty="0"/>
              <a:t>номер на </a:t>
            </a:r>
            <a:r>
              <a:rPr lang="bg-BG" sz="3000" b="1" dirty="0">
                <a:solidFill>
                  <a:schemeClr val="bg1"/>
                </a:solidFill>
              </a:rPr>
              <a:t>офиса</a:t>
            </a:r>
            <a:r>
              <a:rPr lang="en-US" sz="3000" dirty="0"/>
              <a:t>}"</a:t>
            </a:r>
            <a:endParaRPr lang="bg-BG" sz="3000" dirty="0"/>
          </a:p>
          <a:p>
            <a:pPr lvl="1"/>
            <a:r>
              <a:rPr lang="bg-BG" sz="3000" dirty="0"/>
              <a:t>Номерата им винаги започват с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Сграда – условие</a:t>
            </a:r>
            <a:r>
              <a:rPr lang="en-US"/>
              <a:t>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800" y="3002131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54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295535AA-F7E2-4281-8EBD-7932C6215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На последният етаж винаги има големи апартаменти</a:t>
            </a:r>
          </a:p>
          <a:p>
            <a:pPr lvl="1"/>
            <a:r>
              <a:rPr lang="bg-BG" sz="2600" dirty="0"/>
              <a:t>Те се означават с </a:t>
            </a:r>
            <a:r>
              <a:rPr lang="en-US" sz="2600" dirty="0"/>
              <a:t>'</a:t>
            </a:r>
            <a:r>
              <a:rPr lang="en-US" sz="2600" b="1" dirty="0">
                <a:solidFill>
                  <a:schemeClr val="bg1"/>
                </a:solidFill>
              </a:rPr>
              <a:t>L</a:t>
            </a:r>
            <a:r>
              <a:rPr lang="en-US" sz="2600" dirty="0"/>
              <a:t>', </a:t>
            </a:r>
            <a:r>
              <a:rPr lang="bg-BG" sz="2600" dirty="0"/>
              <a:t>вместо с '</a:t>
            </a:r>
            <a:r>
              <a:rPr lang="bg-BG" sz="2600" b="1" dirty="0">
                <a:solidFill>
                  <a:schemeClr val="bg1"/>
                </a:solidFill>
              </a:rPr>
              <a:t>А</a:t>
            </a:r>
            <a:r>
              <a:rPr lang="bg-BG" sz="2600" dirty="0"/>
              <a:t>'</a:t>
            </a:r>
          </a:p>
          <a:p>
            <a:r>
              <a:rPr lang="bg-BG" sz="2800" dirty="0"/>
              <a:t>Ако има само един етаж, то има само </a:t>
            </a:r>
            <a:r>
              <a:rPr lang="bg-BG" sz="2800" b="1" dirty="0">
                <a:solidFill>
                  <a:schemeClr val="bg1"/>
                </a:solidFill>
              </a:rPr>
              <a:t>големи апартаменти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bg-BG" sz="2800" dirty="0"/>
              <a:t>Входът се състои от </a:t>
            </a:r>
            <a:r>
              <a:rPr lang="bg-BG" sz="2800" b="1" dirty="0">
                <a:solidFill>
                  <a:schemeClr val="bg1"/>
                </a:solidFill>
              </a:rPr>
              <a:t>броя на етажите </a:t>
            </a:r>
            <a:r>
              <a:rPr lang="bg-BG" sz="2800" dirty="0"/>
              <a:t>и </a:t>
            </a:r>
            <a:r>
              <a:rPr lang="bg-BG" sz="2800" b="1" dirty="0">
                <a:solidFill>
                  <a:schemeClr val="bg1"/>
                </a:solidFill>
              </a:rPr>
              <a:t>броя на стаите </a:t>
            </a:r>
            <a:r>
              <a:rPr lang="bg-BG" sz="2800" dirty="0"/>
              <a:t>на един </a:t>
            </a:r>
            <a:r>
              <a:rPr lang="bg-BG" sz="2800" b="1" dirty="0">
                <a:solidFill>
                  <a:schemeClr val="bg1"/>
                </a:solidFill>
              </a:rPr>
              <a:t>етаж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bg-BG" sz="2800" dirty="0"/>
              <a:t>Примерен вход и изход:</a:t>
            </a:r>
          </a:p>
          <a:p>
            <a:endParaRPr lang="bg-BG" sz="2800" dirty="0"/>
          </a:p>
          <a:p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Сграда – условие</a:t>
            </a:r>
            <a:r>
              <a:rPr lang="en-US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0903" y="4783582"/>
            <a:ext cx="679664" cy="10895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620000" y="5177688"/>
            <a:ext cx="3587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212190" y="4411587"/>
            <a:ext cx="3352799" cy="18335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772831" y="4084088"/>
            <a:ext cx="5531065" cy="2719912"/>
            <a:chOff x="2850034" y="4300647"/>
            <a:chExt cx="5515680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703219" y="5000140"/>
              <a:ext cx="662495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0034" y="5392505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58470" y="4300647"/>
              <a:ext cx="3352799" cy="271991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08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 marL="514350" indent="-514350"/>
            <a:r>
              <a:rPr lang="bg-BG" sz="4400" dirty="0"/>
              <a:t>Преговор</a:t>
            </a:r>
          </a:p>
          <a:p>
            <a:pPr marL="514350" indent="-514350"/>
            <a:r>
              <a:rPr lang="bg-BG" sz="4400" dirty="0"/>
              <a:t>Вложени цикли</a:t>
            </a:r>
          </a:p>
          <a:p>
            <a:pPr marL="514350" indent="-514350"/>
            <a:r>
              <a:rPr lang="bg-BG" sz="4400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DBA585-D09A-4F7B-89FC-558353D63F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609600" y="6305932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https://judge.softuni.bg/Contests/2385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1600" y="1397899"/>
            <a:ext cx="7792092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"L{i}{j} ");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2600" y="2828925"/>
            <a:ext cx="7298488" cy="22860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84215" y="2375611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89D3925-A218-4AF1-A36D-4032903C3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018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7951501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3200" dirty="0">
              <a:solidFill>
                <a:schemeClr val="bg2"/>
              </a:solidFill>
            </a:endParaRPr>
          </a:p>
          <a:p>
            <a:pPr lvl="0" latinLnBrk="0"/>
            <a:r>
              <a:rPr lang="bg-BG" sz="32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Прекъсване на вложени цикли</a:t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3902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5033CC3-1526-43C1-9309-01EF1666C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282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CBC537-3E74-4D3B-B6D5-E2BA94AB01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75F9-0E9B-427F-B5CD-4DA0EDE9CA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7574A-03B7-46CE-9A06-AC9C318C21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47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4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b="1" dirty="0">
                <a:solidFill>
                  <a:schemeClr val="bg1"/>
                </a:solidFill>
              </a:rPr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4443" y="2383190"/>
            <a:ext cx="6675116" cy="368136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&lt;= 5)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Console.WriteLine("SoftUni");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462972" y="4031219"/>
            <a:ext cx="2302523" cy="111069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20" y="4509311"/>
              <a:ext cx="5204849" cy="145050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786012" y="4031218"/>
            <a:ext cx="2450174" cy="176721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4"/>
              <a:ext cx="3375810" cy="1065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150876" y="2431139"/>
            <a:ext cx="2085310" cy="1207412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6" y="3496605"/>
              <a:ext cx="4070633" cy="10655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575271" y="2431140"/>
            <a:ext cx="2180294" cy="1110693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8358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DB6BAEB8-5BF6-41C6-967F-CB97A5D22B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3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b="1" dirty="0">
                <a:solidFill>
                  <a:schemeClr val="bg1"/>
                </a:solidFill>
              </a:rPr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644" y="2570875"/>
            <a:ext cx="5850002" cy="372676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while(i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dirty="0"/>
              <a:t>   </a:t>
            </a:r>
            <a:r>
              <a:rPr lang="en-US" sz="2400" dirty="0"/>
              <a:t>Console.WriteLine("SoftUni");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</a:t>
            </a:r>
            <a:r>
              <a:rPr lang="bg-BG" sz="2400" dirty="0"/>
              <a:t> </a:t>
            </a:r>
            <a:r>
              <a:rPr lang="en-US" sz="2400" dirty="0"/>
              <a:t>if(i ==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043419" y="3899729"/>
            <a:ext cx="3081165" cy="1741724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10811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712059" y="2777599"/>
            <a:ext cx="2311871" cy="1025760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5" y="2269413"/>
              <a:ext cx="4070633" cy="11606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291102" y="2409625"/>
            <a:ext cx="2509024" cy="989825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93791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842980" y="4434256"/>
            <a:ext cx="260763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5A316C6B-E866-4A61-9087-AF4D707F0F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/>
              <a:t>3. 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41" y="2057401"/>
            <a:ext cx="4611462" cy="428768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(i &lt; 6)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 (i % 2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Console.Write(i);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459837" y="4170006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127472" y="2439970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9019033" y="4283410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5922731" y="2325600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6E0511BC-A11E-408A-9C3A-FC132CF260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4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6D0E6-B887-4473-89A7-DEFA9E6C61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000" y="1143000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810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3735" y="3789110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923" y="3789650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376" y="490981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1699" y="4910689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726" y="4950095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053" y="4963934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400" y="417199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92" y="4558654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400" y="4558284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605" y="3783878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817" y="5332063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962" y="4145093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688" y="4964870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630" y="4950095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864" y="4906130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411" y="379951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468" y="4552402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7023" y="5348877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536" y="4912713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805" y="4963934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" y="2320974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498" y="2334444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447C7CD0-F9A3-4ACF-9D43-CCF1B522A5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305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77DD-030D-4E00-9A07-D05B9B016E1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Как може да си направим часовник </a:t>
            </a:r>
            <a:endParaRPr lang="bg-BG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26F0940-D703-4CE8-8707-38D6F4230A8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Демо</a:t>
            </a:r>
          </a:p>
        </p:txBody>
      </p:sp>
    </p:spTree>
    <p:extLst>
      <p:ext uri="{BB962C8B-B14F-4D97-AF65-F5344CB8AC3E}">
        <p14:creationId xmlns:p14="http://schemas.microsoft.com/office/powerpoint/2010/main" val="211466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3763</TotalTime>
  <Words>1323</Words>
  <Application>Microsoft Office PowerPoint</Application>
  <PresentationFormat>Widescreen</PresentationFormat>
  <Paragraphs>226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</vt:lpstr>
      <vt:lpstr>Работа с вложени цикли</vt:lpstr>
      <vt:lpstr>Съдържание</vt:lpstr>
      <vt:lpstr>Преговор</vt:lpstr>
      <vt:lpstr>Преговор</vt:lpstr>
      <vt:lpstr>Преговор</vt:lpstr>
      <vt:lpstr>Преговор</vt:lpstr>
      <vt:lpstr>Вложени цикли</vt:lpstr>
      <vt:lpstr>Пример – часовник</vt:lpstr>
      <vt:lpstr>Как може да си направим часовник 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– решение</vt:lpstr>
      <vt:lpstr>Сграда – условие </vt:lpstr>
      <vt:lpstr>Сграда – условие (2) </vt:lpstr>
      <vt:lpstr>Сграда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33</cp:revision>
  <dcterms:created xsi:type="dcterms:W3CDTF">2018-05-23T13:08:44Z</dcterms:created>
  <dcterms:modified xsi:type="dcterms:W3CDTF">2021-04-10T18:39:10Z</dcterms:modified>
  <cp:category>computer programming;programming;C#;програмиране;кодиране</cp:category>
</cp:coreProperties>
</file>