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42"/>
  </p:notesMasterIdLst>
  <p:handoutMasterIdLst>
    <p:handoutMasterId r:id="rId43"/>
  </p:handoutMasterIdLst>
  <p:sldIdLst>
    <p:sldId id="579" r:id="rId3"/>
    <p:sldId id="580" r:id="rId4"/>
    <p:sldId id="581" r:id="rId5"/>
    <p:sldId id="471" r:id="rId6"/>
    <p:sldId id="419" r:id="rId7"/>
    <p:sldId id="420" r:id="rId8"/>
    <p:sldId id="501" r:id="rId9"/>
    <p:sldId id="502" r:id="rId10"/>
    <p:sldId id="578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4" r:id="rId20"/>
    <p:sldId id="513" r:id="rId21"/>
    <p:sldId id="515" r:id="rId22"/>
    <p:sldId id="516" r:id="rId23"/>
    <p:sldId id="517" r:id="rId24"/>
    <p:sldId id="518" r:id="rId25"/>
    <p:sldId id="542" r:id="rId26"/>
    <p:sldId id="519" r:id="rId27"/>
    <p:sldId id="543" r:id="rId28"/>
    <p:sldId id="531" r:id="rId29"/>
    <p:sldId id="538" r:id="rId30"/>
    <p:sldId id="540" r:id="rId31"/>
    <p:sldId id="539" r:id="rId32"/>
    <p:sldId id="520" r:id="rId33"/>
    <p:sldId id="582" r:id="rId34"/>
    <p:sldId id="532" r:id="rId35"/>
    <p:sldId id="577" r:id="rId36"/>
    <p:sldId id="526" r:id="rId37"/>
    <p:sldId id="583" r:id="rId38"/>
    <p:sldId id="575" r:id="rId39"/>
    <p:sldId id="413" r:id="rId40"/>
    <p:sldId id="53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579"/>
            <p14:sldId id="580"/>
            <p14:sldId id="581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78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08"/>
            <p14:sldId id="509"/>
            <p14:sldId id="510"/>
            <p14:sldId id="511"/>
            <p14:sldId id="512"/>
            <p14:sldId id="514"/>
            <p14:sldId id="513"/>
            <p14:sldId id="515"/>
            <p14:sldId id="516"/>
          </p14:sldIdLst>
        </p14:section>
        <p14:section name="Печатане на екрана" id="{586D64DA-A092-4901-8495-14050A9DD9AC}">
          <p14:sldIdLst>
            <p14:sldId id="517"/>
            <p14:sldId id="518"/>
            <p14:sldId id="542"/>
          </p14:sldIdLst>
        </p14:section>
        <p14:section name="Зареждане на библиотеки" id="{865198DB-3BD5-4586-8C74-A65FADCB01E9}">
          <p14:sldIdLst>
            <p14:sldId id="519"/>
          </p14:sldIdLst>
        </p14:section>
        <p14:section name="Преобразуване на типове" id="{4D813566-FC69-48E3-A4DA-97C7AFE00B97}">
          <p14:sldIdLst>
            <p14:sldId id="543"/>
            <p14:sldId id="531"/>
            <p14:sldId id="538"/>
            <p14:sldId id="540"/>
            <p14:sldId id="539"/>
            <p14:sldId id="520"/>
            <p14:sldId id="582"/>
            <p14:sldId id="532"/>
          </p14:sldIdLst>
        </p14:section>
        <p14:section name="Обобщение" id="{E8E89E94-E30E-41AC-AE57-78FE94567DF2}">
          <p14:sldIdLst>
            <p14:sldId id="577"/>
            <p14:sldId id="526"/>
            <p14:sldId id="583"/>
            <p14:sldId id="575"/>
            <p14:sldId id="413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46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3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3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  <p:sldLayoutId id="214748369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dirty="0">
                <a:solidFill>
                  <a:schemeClr val="bg1"/>
                </a:solidFill>
              </a:rPr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0284" y="1744247"/>
            <a:ext cx="38641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2971268"/>
            <a:ext cx="3886200" cy="1295400"/>
          </a:xfrm>
          <a:prstGeom prst="wedgeRoundRectCallout">
            <a:avLst>
              <a:gd name="adj1" fmla="val -62112"/>
              <a:gd name="adj2" fmla="val 55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int</a:t>
            </a:r>
            <a:r>
              <a:rPr lang="en-GB" sz="2600" b="1" dirty="0">
                <a:solidFill>
                  <a:schemeClr val="bg2"/>
                </a:solidFill>
                <a:latin typeface="Consolas" panose="020B0609020204030204" pitchFamily="49" charset="0"/>
              </a:rPr>
              <a:t>()</a:t>
            </a:r>
            <a:r>
              <a:rPr lang="en-GB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преобразува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текстовата стойност в числена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4387148"/>
            <a:ext cx="3352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3053206"/>
            <a:ext cx="49530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print(f'{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:.2f}')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615105"/>
            <a:ext cx="358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4">
            <a:extLst>
              <a:ext uri="{FF2B5EF4-FFF2-40B4-BE49-F238E27FC236}">
                <a16:creationId xmlns:a16="http://schemas.microsoft.com/office/drawing/2014/main" id="{C5BAC1D8-B535-4B28-AB0E-87559C8D8342}"/>
              </a:ext>
            </a:extLst>
          </p:cNvPr>
          <p:cNvSpPr/>
          <p:nvPr/>
        </p:nvSpPr>
        <p:spPr>
          <a:xfrm rot="5400000">
            <a:off x="6354302" y="4769312"/>
            <a:ext cx="586816" cy="4969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9E07A-8455-45A1-B44F-D20FE4F6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4495800"/>
            <a:ext cx="2155815" cy="14804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266" y="1435870"/>
            <a:ext cx="5229146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', </a:t>
            </a:r>
            <a:r>
              <a:rPr lang="en-US" sz="2900" dirty="0">
                <a:solidFill>
                  <a:schemeClr val="bg1"/>
                </a:solidFill>
              </a:rPr>
              <a:t>end=''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2681269"/>
            <a:ext cx="3657600" cy="1052531"/>
          </a:xfrm>
          <a:prstGeom prst="wedgeRoundRectCallout">
            <a:avLst>
              <a:gd name="adj1" fmla="val -57820"/>
              <a:gd name="adj2" fmla="val -4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4266" y="4184228"/>
            <a:ext cx="5229146" cy="1199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 + name);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257800"/>
            <a:ext cx="2156052" cy="754871"/>
          </a:xfrm>
          <a:prstGeom prst="wedgeRoundRectCallout">
            <a:avLst>
              <a:gd name="adj1" fmla="val -55861"/>
              <a:gd name="adj2" fmla="val -5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999497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3111" y="3019067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5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4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8551" y="1995152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При по-старите версии: </a:t>
            </a:r>
            <a:r>
              <a:rPr lang="en-US" dirty="0">
                <a:solidFill>
                  <a:schemeClr val="bg1"/>
                </a:solidFill>
              </a:rPr>
              <a:t>from __future__ import division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442" y="2571479"/>
            <a:ext cx="72429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7442" y="5260579"/>
            <a:ext cx="693817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// 2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4189412" y="2941530"/>
            <a:ext cx="563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4189412" y="5628471"/>
            <a:ext cx="5238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 7.5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Резултат: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7.0</a:t>
            </a:r>
            <a:endParaRPr lang="en-US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5612" y="5277796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/>
              <a:t>#pb-sept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C90B9-8BA4-4E82-ACCE-F500DFC7B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В програмирането можем да пресмятаме </a:t>
            </a:r>
            <a:r>
              <a:rPr lang="bg-BG" dirty="0">
                <a:solidFill>
                  <a:schemeClr val="bg1"/>
                </a:solidFill>
              </a:rPr>
              <a:t>числени изрази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81200"/>
            <a:ext cx="49530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expr = (3 + 5) * (4 – 2)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05581"/>
            <a:ext cx="449580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 = float(input())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area = (a + b) * h 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print(f'{area:.2f}')</a:t>
            </a:r>
            <a:endParaRPr lang="it-IT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5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638800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печатане на текст, числа и други данни, можем да ги </a:t>
            </a:r>
          </a:p>
          <a:p>
            <a:pPr marL="0" indent="0">
              <a:buNone/>
            </a:pPr>
            <a:r>
              <a:rPr lang="bg-BG" sz="3200" dirty="0"/>
              <a:t>     съединим, използвайки </a:t>
            </a:r>
            <a:r>
              <a:rPr lang="bg-BG" sz="3200" b="1" dirty="0"/>
              <a:t>шаблони</a:t>
            </a:r>
            <a:r>
              <a:rPr lang="en-US" sz="3200" b="1" dirty="0"/>
              <a:t> %s, %d, %f, …</a:t>
            </a:r>
            <a:endParaRPr lang="bg-BG" sz="3200" b="1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2534071"/>
            <a:ext cx="107442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firstName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age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town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print('You are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% (firstName,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lastName,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age,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town))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https://judge.softuni.bg/Contests/Compete/Index/1011#3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97961" y="5050976"/>
            <a:ext cx="4124872" cy="932403"/>
          </a:xfrm>
          <a:prstGeom prst="wedgeRoundRectCallout">
            <a:avLst>
              <a:gd name="adj1" fmla="val -70830"/>
              <a:gd name="adj2" fmla="val 13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</a:t>
            </a:r>
          </a:p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 за шаблоните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9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Друг начин за форматиране на изхода е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br>
              <a:rPr lang="bg-BG" sz="3200" b="1" dirty="0"/>
            </a:br>
            <a:r>
              <a:rPr lang="bg-BG" sz="3200" dirty="0"/>
              <a:t>която се означава със символа '</a:t>
            </a:r>
            <a:r>
              <a:rPr lang="en-US" sz="3200" b="1" dirty="0"/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latin typeface="Consolas" pitchFamily="49" charset="0"/>
              </a:rPr>
              <a:t>input()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2" y="4413896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43395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365505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57" y="3167390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7023789" y="179367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809602" y="308451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95415" y="53058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95415" y="5788065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bg-BG" b="1" dirty="0"/>
              <a:t>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1952889"/>
            <a:ext cx="67437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count = int("5")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data = input()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num = int(data)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291E81B-EF2D-4D73-91BF-17D20C9C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4876800"/>
            <a:ext cx="67437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data = input()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въвеждаме "5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.5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num = float(data)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5.5</a:t>
            </a:r>
          </a:p>
        </p:txBody>
      </p:sp>
    </p:spTree>
    <p:extLst>
      <p:ext uri="{BB962C8B-B14F-4D97-AF65-F5344CB8AC3E}">
        <p14:creationId xmlns:p14="http://schemas.microsoft.com/office/powerpoint/2010/main" val="85373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  <a:p>
            <a:pPr marL="76153" indent="0">
              <a:buNone/>
            </a:pPr>
            <a:r>
              <a:rPr lang="bg-BG" sz="3000" dirty="0"/>
              <a:t>5. Преобразуване на типове</a:t>
            </a:r>
          </a:p>
          <a:p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str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bg-BG" dirty="0"/>
              <a:t>в големи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2100146"/>
            <a:ext cx="8813273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 		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lower = str.lower(text)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8813273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input();		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upper = str.upper(text);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35915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55B208F-AF43-41DA-864F-D7EF10F9D1AD}"/>
              </a:ext>
            </a:extLst>
          </p:cNvPr>
          <p:cNvSpPr txBox="1"/>
          <p:nvPr/>
        </p:nvSpPr>
        <p:spPr>
          <a:xfrm>
            <a:off x="9224797" y="503350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bg1"/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изчислява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bg1"/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01668" y="4872969"/>
            <a:ext cx="2977296" cy="954107"/>
            <a:chOff x="982303" y="4800599"/>
            <a:chExt cx="2977296" cy="9541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41731" y="4801757"/>
            <a:ext cx="2977296" cy="954107"/>
            <a:chOff x="982303" y="4800599"/>
            <a:chExt cx="2977296" cy="95410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82303" y="5089563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12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452.39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75.40</a:t>
              </a:r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E5EFC7A7-0540-444C-8BD2-0127C17982F4}"/>
              </a:ext>
            </a:extLst>
          </p:cNvPr>
          <p:cNvSpPr/>
          <p:nvPr/>
        </p:nvSpPr>
        <p:spPr>
          <a:xfrm>
            <a:off x="9224797" y="3980085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7" name="Право съединение 16">
            <a:extLst>
              <a:ext uri="{FF2B5EF4-FFF2-40B4-BE49-F238E27FC236}">
                <a16:creationId xmlns:a16="http://schemas.microsoft.com/office/drawing/2014/main" id="{A647AC74-C043-403B-A3BD-1EFB7F4162D8}"/>
              </a:ext>
            </a:extLst>
          </p:cNvPr>
          <p:cNvCxnSpPr>
            <a:cxnSpLocks/>
            <a:endCxn id="15" idx="5"/>
          </p:cNvCxnSpPr>
          <p:nvPr/>
        </p:nvCxnSpPr>
        <p:spPr>
          <a:xfrm>
            <a:off x="10339208" y="5056566"/>
            <a:ext cx="788008" cy="77051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аво съединение 19">
            <a:extLst>
              <a:ext uri="{FF2B5EF4-FFF2-40B4-BE49-F238E27FC236}">
                <a16:creationId xmlns:a16="http://schemas.microsoft.com/office/drawing/2014/main" id="{0D839D82-4BA2-455B-8B5A-03E2E302F584}"/>
              </a:ext>
            </a:extLst>
          </p:cNvPr>
          <p:cNvCxnSpPr>
            <a:cxnSpLocks/>
            <a:stCxn id="15" idx="2"/>
            <a:endCxn id="15" idx="6"/>
          </p:cNvCxnSpPr>
          <p:nvPr/>
        </p:nvCxnSpPr>
        <p:spPr>
          <a:xfrm>
            <a:off x="9224797" y="5062027"/>
            <a:ext cx="222882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8C555B23-8978-4B33-ACE2-03FF6180275C}"/>
              </a:ext>
            </a:extLst>
          </p:cNvPr>
          <p:cNvSpPr txBox="1"/>
          <p:nvPr/>
        </p:nvSpPr>
        <p:spPr>
          <a:xfrm>
            <a:off x="11193754" y="3980082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A9D24B9-5EB7-4DD6-9640-4E9F8E29DE80}"/>
              </a:ext>
            </a:extLst>
          </p:cNvPr>
          <p:cNvSpPr txBox="1"/>
          <p:nvPr/>
        </p:nvSpPr>
        <p:spPr>
          <a:xfrm>
            <a:off x="10130614" y="4675533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3F76447B-5070-4EAD-AEA3-A8EB8EA70079}"/>
              </a:ext>
            </a:extLst>
          </p:cNvPr>
          <p:cNvSpPr txBox="1"/>
          <p:nvPr/>
        </p:nvSpPr>
        <p:spPr>
          <a:xfrm>
            <a:off x="10339208" y="5362620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E324DE24-A255-402D-94DC-4AA4D99D4A82}"/>
              </a:ext>
            </a:extLst>
          </p:cNvPr>
          <p:cNvSpPr/>
          <p:nvPr/>
        </p:nvSpPr>
        <p:spPr>
          <a:xfrm>
            <a:off x="5978593" y="5174993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 animBg="1"/>
      <p:bldP spid="21" grpId="0"/>
      <p:bldP spid="22" grpId="0"/>
      <p:bldP spid="23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979612" y="9906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351212" y="19812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2017712" y="25908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2017712" y="4191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351212" y="3581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5311959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561387" y="41910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684712" y="46796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931334" y="46863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%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4732166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2058" y="4496669"/>
            <a:ext cx="2499954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5668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89612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3434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298388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700379"/>
            <a:ext cx="4414203" cy="144893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2078</Words>
  <Application>Microsoft Office PowerPoint</Application>
  <PresentationFormat>Custom</PresentationFormat>
  <Paragraphs>412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, /, //</vt:lpstr>
      <vt:lpstr>Особености при деление на числа</vt:lpstr>
      <vt:lpstr>Аритметични операции: %</vt:lpstr>
      <vt:lpstr>Числени изрази</vt:lpstr>
      <vt:lpstr>PowerPoint Presentation</vt:lpstr>
      <vt:lpstr>PowerPoint Presentation</vt:lpstr>
      <vt:lpstr>Съединяване на текст и числа</vt:lpstr>
      <vt:lpstr>Съединяване на текст и числа (2)</vt:lpstr>
      <vt:lpstr>Зареждане на библиотеки (import)</vt:lpstr>
      <vt:lpstr>PowerPoint Presentation</vt:lpstr>
      <vt:lpstr>Работа с числа</vt:lpstr>
      <vt:lpstr>Закръгляне на числа (2)</vt:lpstr>
      <vt:lpstr>Преобразуване на типове</vt:lpstr>
      <vt:lpstr>Манипулация на str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2019-09-10T13:27:57Z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