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8"/>
  </p:notesMasterIdLst>
  <p:handoutMasterIdLst>
    <p:handoutMasterId r:id="rId39"/>
  </p:handoutMasterIdLst>
  <p:sldIdLst>
    <p:sldId id="402" r:id="rId3"/>
    <p:sldId id="493" r:id="rId4"/>
    <p:sldId id="508" r:id="rId5"/>
    <p:sldId id="467" r:id="rId6"/>
    <p:sldId id="468" r:id="rId7"/>
    <p:sldId id="543" r:id="rId8"/>
    <p:sldId id="544" r:id="rId9"/>
    <p:sldId id="545" r:id="rId10"/>
    <p:sldId id="546" r:id="rId11"/>
    <p:sldId id="547" r:id="rId12"/>
    <p:sldId id="565" r:id="rId13"/>
    <p:sldId id="550" r:id="rId14"/>
    <p:sldId id="551" r:id="rId15"/>
    <p:sldId id="566" r:id="rId16"/>
    <p:sldId id="553" r:id="rId17"/>
    <p:sldId id="554" r:id="rId18"/>
    <p:sldId id="573" r:id="rId19"/>
    <p:sldId id="567" r:id="rId20"/>
    <p:sldId id="572" r:id="rId21"/>
    <p:sldId id="473" r:id="rId22"/>
    <p:sldId id="474" r:id="rId23"/>
    <p:sldId id="556" r:id="rId24"/>
    <p:sldId id="557" r:id="rId25"/>
    <p:sldId id="558" r:id="rId26"/>
    <p:sldId id="569" r:id="rId27"/>
    <p:sldId id="560" r:id="rId28"/>
    <p:sldId id="568" r:id="rId29"/>
    <p:sldId id="570" r:id="rId30"/>
    <p:sldId id="563" r:id="rId31"/>
    <p:sldId id="349" r:id="rId32"/>
    <p:sldId id="528" r:id="rId33"/>
    <p:sldId id="574" r:id="rId34"/>
    <p:sldId id="575" r:id="rId35"/>
    <p:sldId id="405" r:id="rId36"/>
    <p:sldId id="400" r:id="rId3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Stacks" id="{434EBAE8-1691-433D-9596-8AE3E67F67B5}">
          <p14:sldIdLst>
            <p14:sldId id="467"/>
            <p14:sldId id="468"/>
            <p14:sldId id="543"/>
            <p14:sldId id="544"/>
            <p14:sldId id="545"/>
            <p14:sldId id="546"/>
            <p14:sldId id="547"/>
            <p14:sldId id="565"/>
            <p14:sldId id="550"/>
            <p14:sldId id="551"/>
            <p14:sldId id="566"/>
            <p14:sldId id="553"/>
            <p14:sldId id="554"/>
            <p14:sldId id="573"/>
            <p14:sldId id="567"/>
            <p14:sldId id="572"/>
          </p14:sldIdLst>
        </p14:section>
        <p14:section name="Queues" id="{6F66BED0-FBED-470B-BAD5-ACFC36FA0673}">
          <p14:sldIdLst>
            <p14:sldId id="473"/>
            <p14:sldId id="474"/>
            <p14:sldId id="556"/>
            <p14:sldId id="557"/>
            <p14:sldId id="558"/>
            <p14:sldId id="569"/>
            <p14:sldId id="560"/>
            <p14:sldId id="568"/>
            <p14:sldId id="570"/>
            <p14:sldId id="563"/>
          </p14:sldIdLst>
        </p14:section>
        <p14:section name="Conclusion" id="{10E03AB1-9AA8-4E86-9A64-D741901E50A2}">
          <p14:sldIdLst>
            <p14:sldId id="349"/>
            <p14:sldId id="528"/>
            <p14:sldId id="574"/>
            <p14:sldId id="575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533" autoAdjust="0"/>
  </p:normalViewPr>
  <p:slideViewPr>
    <p:cSldViewPr>
      <p:cViewPr varScale="1">
        <p:scale>
          <a:sx n="82" d="100"/>
          <a:sy n="82" d="100"/>
        </p:scale>
        <p:origin x="739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1/31/2019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01318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267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51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97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83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0738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0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advance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2.png"/><Relationship Id="rId10" Type="http://schemas.openxmlformats.org/officeDocument/2006/relationships/image" Target="../media/image33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hyperlink" Target="http://smartit.bg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3.jpeg"/><Relationship Id="rId7" Type="http://schemas.openxmlformats.org/officeDocument/2006/relationships/image" Target="../media/image4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6.gi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Stacks and Queues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7320" y="2286000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Reverse Strings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120901" y="1302305"/>
            <a:ext cx="7778751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Stack&lt;char&gt;()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foreach (var ch in input)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Console.Write(stack.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F7D686-1821-4D6E-BD76-0B6027042649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5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Stack – </a:t>
            </a:r>
            <a:r>
              <a:rPr lang="en-GB" dirty="0"/>
              <a:t>Utility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439591" y="1764291"/>
            <a:ext cx="7309641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Stack&lt;int&gt;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count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exists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array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A8BE2755-DD43-4BBD-A53A-87E40190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8242" y="3309597"/>
            <a:ext cx="2057400" cy="807733"/>
          </a:xfrm>
          <a:prstGeom prst="wedgeRoundRectCallout">
            <a:avLst>
              <a:gd name="adj1" fmla="val -68147"/>
              <a:gd name="adj2" fmla="val -32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Retains order of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5777F8E0-74BE-4B58-A63F-5981A6BC8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333" y="3989172"/>
            <a:ext cx="3028479" cy="394405"/>
          </a:xfrm>
          <a:prstGeom prst="wedgeRoundRectCallout">
            <a:avLst>
              <a:gd name="adj1" fmla="val -61269"/>
              <a:gd name="adj2" fmla="val -73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all elements 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239B825E-9D70-48CE-8665-7476E9704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105" y="4957786"/>
            <a:ext cx="2209800" cy="909614"/>
          </a:xfrm>
          <a:prstGeom prst="wedgeRoundRectCallout">
            <a:avLst>
              <a:gd name="adj1" fmla="val -63316"/>
              <a:gd name="adj2" fmla="val -486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Resize the internal array 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663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Problem: </a:t>
            </a:r>
            <a:r>
              <a:rPr lang="en-GB" dirty="0">
                <a:solidFill>
                  <a:schemeClr val="bg2"/>
                </a:solidFill>
              </a:rPr>
              <a:t>Simple Calculator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Implement a simple calculator that can evaluate simple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expressions (only addition and subtraction)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59752" y="2534209"/>
            <a:ext cx="43306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+ 5 + 10 – 2 - 1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632363" y="2542389"/>
            <a:ext cx="71843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14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5772868" y="2655027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167692" y="3327686"/>
            <a:ext cx="2221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– 2 + 5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769355" y="3321636"/>
            <a:ext cx="44445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5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5772868" y="3440908"/>
            <a:ext cx="473861" cy="3462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A4DD07-430A-4BE3-B884-61368D3EB76A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41E66C-22DD-4D0F-9CD0-614916898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692" y="4115113"/>
            <a:ext cx="2221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– </a:t>
            </a:r>
            <a:r>
              <a:rPr lang="bg-BG" sz="3200" b="1" noProof="1">
                <a:latin typeface="Consolas" panose="020B0609020204030204" pitchFamily="49" charset="0"/>
              </a:rPr>
              <a:t>1</a:t>
            </a:r>
            <a:r>
              <a:rPr lang="en-US" sz="3200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2B03C3-49C9-48C9-BDBC-3F008E335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355" y="4109063"/>
            <a:ext cx="44445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6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37">
            <a:extLst>
              <a:ext uri="{FF2B5EF4-FFF2-40B4-BE49-F238E27FC236}">
                <a16:creationId xmlns:a16="http://schemas.microsoft.com/office/drawing/2014/main" id="{0F657685-280A-4E6B-B645-086AF28F29F7}"/>
              </a:ext>
            </a:extLst>
          </p:cNvPr>
          <p:cNvSpPr/>
          <p:nvPr/>
        </p:nvSpPr>
        <p:spPr>
          <a:xfrm>
            <a:off x="5772868" y="4228335"/>
            <a:ext cx="473861" cy="3462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9EE8BE-A604-44FA-8791-100D92793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692" y="4902540"/>
            <a:ext cx="2221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– </a:t>
            </a:r>
            <a:r>
              <a:rPr lang="bg-BG" sz="3200" b="1" noProof="1">
                <a:latin typeface="Consolas" panose="020B0609020204030204" pitchFamily="49" charset="0"/>
              </a:rPr>
              <a:t>0</a:t>
            </a:r>
            <a:r>
              <a:rPr lang="en-US" sz="3200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15CD8F-D50A-4CAD-8A5E-2732CC838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355" y="4896490"/>
            <a:ext cx="44445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7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ight Arrow 37">
            <a:extLst>
              <a:ext uri="{FF2B5EF4-FFF2-40B4-BE49-F238E27FC236}">
                <a16:creationId xmlns:a16="http://schemas.microsoft.com/office/drawing/2014/main" id="{0DEBFC8C-B666-4995-B3EC-ABB8E7FA5A97}"/>
              </a:ext>
            </a:extLst>
          </p:cNvPr>
          <p:cNvSpPr/>
          <p:nvPr/>
        </p:nvSpPr>
        <p:spPr>
          <a:xfrm>
            <a:off x="5772868" y="5015762"/>
            <a:ext cx="473861" cy="3462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4238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Simple Calculator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11716" y="1219200"/>
            <a:ext cx="10840496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values = input.Split('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Stack&lt;string&gt;(values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.Reverse()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stack.Count &gt;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first = int.Parse(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operator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second = int.Parse(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switch for operation (look next slide)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0335C-A1C0-4DAB-945F-32EFEAC6411A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4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Simple Calculator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664764" y="1219200"/>
            <a:ext cx="885929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switch (operator)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+ second).ToString())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- second).ToString())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95B6DF-BE96-41A9-A302-21B644E21E2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2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Problem: Stack 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 algn="ctr"/>
            <a:fld id="{C014DD1E-5D91-48A3-AD6D-45FBA980D106}" type="slidenum">
              <a:rPr lang="en-US" smtClean="0"/>
              <a:pPr algn="ctr"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3362" y="1150938"/>
            <a:ext cx="11804650" cy="5570537"/>
          </a:xfrm>
        </p:spPr>
        <p:txBody>
          <a:bodyPr/>
          <a:lstStyle/>
          <a:p>
            <a:r>
              <a:rPr lang="en-US" dirty="0"/>
              <a:t>Calculate the sum in the stack</a:t>
            </a:r>
          </a:p>
          <a:p>
            <a:r>
              <a:rPr lang="en-US" dirty="0"/>
              <a:t>Before that you will receive commands</a:t>
            </a:r>
          </a:p>
          <a:p>
            <a:pPr lvl="1"/>
            <a:r>
              <a:rPr lang="en-US" dirty="0"/>
              <a:t>Add – adds the two numbers</a:t>
            </a:r>
          </a:p>
          <a:p>
            <a:pPr lvl="1"/>
            <a:r>
              <a:rPr lang="en-US" dirty="0"/>
              <a:t>Remove – removes count numbers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506517" y="4038598"/>
            <a:ext cx="167803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1 2 3 4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5 6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REmove 3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eNd</a:t>
            </a:r>
            <a:endParaRPr lang="en-US" sz="4000" b="1" noProof="1">
              <a:latin typeface="Consolas" panose="020B0609020204030204" pitchFamily="49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261272" y="4592596"/>
            <a:ext cx="1447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Sum: 6</a:t>
            </a:r>
            <a:endParaRPr lang="it-IT" sz="4000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485979" y="4673262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646DC9-654F-440D-9BE5-4F04C997AC77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094412" y="3853932"/>
            <a:ext cx="204747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3 5 8 4 1 9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19 32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remove 10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89 22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end</a:t>
            </a:r>
            <a:endParaRPr lang="en-US" sz="4800" b="1" noProof="1"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9218612" y="4592596"/>
            <a:ext cx="1676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Sum: 192</a:t>
            </a:r>
            <a:endParaRPr lang="it-IT" sz="4000" b="1" noProof="1">
              <a:latin typeface="Consolas" panose="020B0609020204030204" pitchFamily="49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8443319" y="4673262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06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26" grpId="0" animBg="1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</a:t>
            </a:r>
            <a:r>
              <a:rPr lang="bg-BG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Stack 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 algn="ctr"/>
            <a:fld id="{C014DD1E-5D91-48A3-AD6D-45FBA980D106}" type="slidenum">
              <a:rPr lang="en-US" smtClean="0"/>
              <a:pPr algn="ctr"/>
              <a:t>16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60413" y="1259443"/>
            <a:ext cx="10286999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input = Console.ReadLine().Split().Select(int.Parse).ToArray();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Stack&lt;int&gt; stack = new Stack&lt;int&gt;(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commandInfo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(commandInfo != "end"){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tokens = commandInfo.Split();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command = tokens[0].ToLower();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(command == "add")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Parse the numbers and add them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A58B6F-93E8-41D3-BB95-F57630F95880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  <a:r>
              <a:rPr lang="bg-BG" dirty="0"/>
              <a:t> </a:t>
            </a:r>
            <a:r>
              <a:rPr lang="en-US" dirty="0"/>
              <a:t>Stack Sum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0413" y="1259443"/>
            <a:ext cx="10286999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else if(command == "remove")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var countOfRemovedNums = int.Parse(tokens[1]);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if (stack.Count &lt; countOfRemovedNums) {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continue;</a:t>
            </a:r>
            <a:r>
              <a:rPr lang="en-US" sz="2600" b="1" dirty="0">
                <a:latin typeface="Consolas" panose="020B0609020204030204" pitchFamily="49" charset="0"/>
              </a:rPr>
              <a:t>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for (int i = 0; i &lt; countOfRemovedNums;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  stack.Pop();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commandInfo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var sum = stack.Sum();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Console.WriteLine($"Sum: {sum}");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A58B6F-93E8-41D3-BB95-F57630F95880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04911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C25D2F-E448-41F7-A441-0FA7C5A646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600" dirty="0"/>
              <a:t>We are </a:t>
            </a:r>
            <a:r>
              <a:rPr lang="en-US" sz="3600" b="1" dirty="0">
                <a:solidFill>
                  <a:schemeClr val="bg1"/>
                </a:solidFill>
              </a:rPr>
              <a:t>given an arithmetic expression </a:t>
            </a:r>
            <a:r>
              <a:rPr lang="en-US" sz="3600" dirty="0">
                <a:solidFill>
                  <a:schemeClr val="bg1"/>
                </a:solidFill>
              </a:rPr>
              <a:t/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/>
              <a:t>with brackets (</a:t>
            </a:r>
            <a:r>
              <a:rPr lang="en-US" sz="3600" b="1" dirty="0">
                <a:solidFill>
                  <a:schemeClr val="bg1"/>
                </a:solidFill>
              </a:rPr>
              <a:t>with nesting</a:t>
            </a:r>
            <a:r>
              <a:rPr lang="en-US" sz="3600" dirty="0"/>
              <a:t>)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Goal: </a:t>
            </a:r>
            <a:r>
              <a:rPr lang="en-US" sz="3600" b="1" dirty="0">
                <a:solidFill>
                  <a:schemeClr val="bg1"/>
                </a:solidFill>
              </a:rPr>
              <a:t>extract all sub-expressions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in brackets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31236C-CB83-4F3B-A91D-67167E97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51BEE-5A20-481E-859F-19D3C55B577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F2662-7E89-4F5C-B8E7-4AE684400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295" y="3363642"/>
            <a:ext cx="7086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1 + (2 - (2 + 3) * 4 / (3 + 1)) *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4E472-D6D6-4A49-B558-26B4E79E1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2" y="4724400"/>
            <a:ext cx="554756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(2 + 3)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(3 + 1)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(2 - (2 + 3) * 4 / (3 + 1))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47CDDA6-7C5C-4FE4-A0A1-BD6F30A1C662}"/>
              </a:ext>
            </a:extLst>
          </p:cNvPr>
          <p:cNvSpPr/>
          <p:nvPr/>
        </p:nvSpPr>
        <p:spPr bwMode="auto">
          <a:xfrm>
            <a:off x="5903912" y="4082106"/>
            <a:ext cx="3810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0D021A-7E0C-4532-A2B0-3DFF670776A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1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Matching Brackets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93813" y="1143000"/>
            <a:ext cx="9906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(int i = 0; i &lt; input.Length;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char ch = input[i];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(ch == '(')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stack.Push(i);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 else if (ch == ')')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int startIndex = stack.Pop();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string contents = input.Substring(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           startIndex, i - startIndex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0D021A-7E0C-4532-A2B0-3DFF670776A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5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/>
          <a:lstStyle/>
          <a:p>
            <a:r>
              <a:rPr lang="en-US" sz="3600" dirty="0"/>
              <a:t>Stack&lt;T&gt; (LIFO – last in, first out) </a:t>
            </a:r>
          </a:p>
          <a:p>
            <a:pPr lvl="1"/>
            <a:r>
              <a:rPr lang="en-US" sz="3400" dirty="0"/>
              <a:t>Push(), Pop(), Peek(),</a:t>
            </a:r>
            <a:br>
              <a:rPr lang="en-US" sz="3400" dirty="0"/>
            </a:br>
            <a:r>
              <a:rPr lang="en-US" sz="3400" dirty="0"/>
              <a:t>ToArray(), Contains() and Count</a:t>
            </a:r>
          </a:p>
          <a:p>
            <a:r>
              <a:rPr lang="en-US" sz="3600" dirty="0"/>
              <a:t>Queue&lt;T&gt; (FIFO – first in, first out) </a:t>
            </a:r>
          </a:p>
          <a:p>
            <a:pPr lvl="1"/>
            <a:r>
              <a:rPr lang="en-US" sz="3400" dirty="0"/>
              <a:t>Enqueue(), Dequeue(), Peek(),</a:t>
            </a:r>
            <a:br>
              <a:rPr lang="en-US" sz="3400" dirty="0"/>
            </a:br>
            <a:r>
              <a:rPr lang="en-US" sz="3400" dirty="0"/>
              <a:t>ToArray(), Contains() and Count</a:t>
            </a:r>
            <a:endParaRPr lang="en-GB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Queue&lt;T&gt;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 and Working with Queue</a:t>
            </a:r>
          </a:p>
        </p:txBody>
      </p:sp>
      <p:pic>
        <p:nvPicPr>
          <p:cNvPr id="2056" name="Picture 8" descr="Image result for Queu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295400"/>
            <a:ext cx="2480170" cy="277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5071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Queues</a:t>
            </a:r>
            <a:r>
              <a:rPr lang="en-US" b="1" dirty="0"/>
              <a:t> provide the </a:t>
            </a:r>
            <a:r>
              <a:rPr lang="en-US" b="1" dirty="0">
                <a:solidFill>
                  <a:schemeClr val="bg1"/>
                </a:solidFill>
              </a:rPr>
              <a:t>following functionality</a:t>
            </a:r>
            <a:r>
              <a:rPr lang="en-US" b="1" dirty="0"/>
              <a:t>:</a:t>
            </a:r>
          </a:p>
          <a:p>
            <a:pPr lvl="1">
              <a:buClr>
                <a:srgbClr val="234465"/>
              </a:buClr>
            </a:pPr>
            <a:r>
              <a:rPr lang="en-US" b="1" dirty="0"/>
              <a:t>Adding an element at the end of the queue</a:t>
            </a:r>
          </a:p>
          <a:p>
            <a:pPr lvl="1">
              <a:buClr>
                <a:srgbClr val="234465"/>
              </a:buClr>
            </a:pP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b="1" dirty="0"/>
              <a:t>Removing the first element from the queue</a:t>
            </a:r>
          </a:p>
          <a:p>
            <a:pPr lvl="1">
              <a:buClr>
                <a:srgbClr val="234465"/>
              </a:buClr>
            </a:pP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b="1" dirty="0"/>
              <a:t>Getting the first element of the queue </a:t>
            </a:r>
            <a:br>
              <a:rPr lang="en-US" b="1" dirty="0"/>
            </a:br>
            <a:r>
              <a:rPr lang="en-US" b="1" dirty="0"/>
              <a:t>without removing it</a:t>
            </a:r>
          </a:p>
          <a:p>
            <a:pPr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Queue – Abstract Data Type</a:t>
            </a:r>
            <a:endParaRPr lang="bg-BG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94012" y="2556383"/>
            <a:ext cx="6417064" cy="697338"/>
            <a:chOff x="2894012" y="2556383"/>
            <a:chExt cx="6417064" cy="697338"/>
          </a:xfrm>
        </p:grpSpPr>
        <p:sp>
          <p:nvSpPr>
            <p:cNvPr id="25" name="Text Placeholder 7"/>
            <p:cNvSpPr txBox="1">
              <a:spLocks/>
            </p:cNvSpPr>
            <p:nvPr/>
          </p:nvSpPr>
          <p:spPr>
            <a:xfrm flipH="1">
              <a:off x="6930092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2</a:t>
              </a:r>
            </a:p>
          </p:txBody>
        </p:sp>
        <p:sp>
          <p:nvSpPr>
            <p:cNvPr id="26" name="Text Placeholder 7"/>
            <p:cNvSpPr txBox="1">
              <a:spLocks/>
            </p:cNvSpPr>
            <p:nvPr/>
          </p:nvSpPr>
          <p:spPr>
            <a:xfrm flipH="1">
              <a:off x="3864426" y="2667339"/>
              <a:ext cx="1410568" cy="49121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10</a:t>
              </a:r>
            </a:p>
          </p:txBody>
        </p:sp>
        <p:sp>
          <p:nvSpPr>
            <p:cNvPr id="27" name="Text Placeholder 7"/>
            <p:cNvSpPr txBox="1">
              <a:spLocks/>
            </p:cNvSpPr>
            <p:nvPr/>
          </p:nvSpPr>
          <p:spPr>
            <a:xfrm flipH="1">
              <a:off x="5397259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5</a:t>
              </a:r>
            </a:p>
          </p:txBody>
        </p:sp>
        <p:sp>
          <p:nvSpPr>
            <p:cNvPr id="50" name="Text Placeholder 7"/>
            <p:cNvSpPr txBox="1">
              <a:spLocks/>
            </p:cNvSpPr>
            <p:nvPr/>
          </p:nvSpPr>
          <p:spPr>
            <a:xfrm flipH="1">
              <a:off x="3736648" y="2556383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noProof="1"/>
            </a:p>
          </p:txBody>
        </p:sp>
        <p:sp>
          <p:nvSpPr>
            <p:cNvPr id="51" name="Down Arrow 50"/>
            <p:cNvSpPr/>
            <p:nvPr/>
          </p:nvSpPr>
          <p:spPr bwMode="auto">
            <a:xfrm rot="16200000">
              <a:off x="3184168" y="2529243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Down Arrow 51"/>
            <p:cNvSpPr/>
            <p:nvPr/>
          </p:nvSpPr>
          <p:spPr bwMode="auto">
            <a:xfrm rot="16200000">
              <a:off x="8840621" y="2531231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94012" y="5712774"/>
            <a:ext cx="6417064" cy="697338"/>
            <a:chOff x="2894012" y="5712774"/>
            <a:chExt cx="6417064" cy="697338"/>
          </a:xfrm>
        </p:grpSpPr>
        <p:sp>
          <p:nvSpPr>
            <p:cNvPr id="45" name="Text Placeholder 7"/>
            <p:cNvSpPr txBox="1">
              <a:spLocks/>
            </p:cNvSpPr>
            <p:nvPr/>
          </p:nvSpPr>
          <p:spPr>
            <a:xfrm flipH="1">
              <a:off x="3736648" y="5712774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noProof="1"/>
            </a:p>
          </p:txBody>
        </p:sp>
        <p:sp>
          <p:nvSpPr>
            <p:cNvPr id="46" name="Text Placeholder 7"/>
            <p:cNvSpPr txBox="1">
              <a:spLocks/>
            </p:cNvSpPr>
            <p:nvPr/>
          </p:nvSpPr>
          <p:spPr>
            <a:xfrm flipH="1">
              <a:off x="6930093" y="5798306"/>
              <a:ext cx="1410569" cy="52472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2</a:t>
              </a:r>
            </a:p>
          </p:txBody>
        </p:sp>
        <p:sp>
          <p:nvSpPr>
            <p:cNvPr id="47" name="Text Placeholder 7"/>
            <p:cNvSpPr txBox="1">
              <a:spLocks/>
            </p:cNvSpPr>
            <p:nvPr/>
          </p:nvSpPr>
          <p:spPr>
            <a:xfrm flipH="1">
              <a:off x="3864425" y="5801295"/>
              <a:ext cx="1410569" cy="521736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10</a:t>
              </a:r>
            </a:p>
          </p:txBody>
        </p:sp>
        <p:sp>
          <p:nvSpPr>
            <p:cNvPr id="48" name="Text Placeholder 7"/>
            <p:cNvSpPr txBox="1">
              <a:spLocks/>
            </p:cNvSpPr>
            <p:nvPr/>
          </p:nvSpPr>
          <p:spPr>
            <a:xfrm flipH="1">
              <a:off x="5397260" y="5798306"/>
              <a:ext cx="1410569" cy="5247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5</a:t>
              </a:r>
            </a:p>
          </p:txBody>
        </p:sp>
        <p:sp>
          <p:nvSpPr>
            <p:cNvPr id="55" name="Down Arrow 54"/>
            <p:cNvSpPr/>
            <p:nvPr/>
          </p:nvSpPr>
          <p:spPr bwMode="auto">
            <a:xfrm rot="16200000">
              <a:off x="3184168" y="5684219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Down Arrow 55"/>
            <p:cNvSpPr/>
            <p:nvPr/>
          </p:nvSpPr>
          <p:spPr bwMode="auto">
            <a:xfrm rot="16200000">
              <a:off x="8840621" y="5686207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83C689-A0F3-4E20-ACE2-91C2EA811D4B}"/>
              </a:ext>
            </a:extLst>
          </p:cNvPr>
          <p:cNvGrpSpPr/>
          <p:nvPr/>
        </p:nvGrpSpPr>
        <p:grpSpPr>
          <a:xfrm>
            <a:off x="2894012" y="3691254"/>
            <a:ext cx="6417064" cy="1217019"/>
            <a:chOff x="2894012" y="3691254"/>
            <a:chExt cx="6417064" cy="1217019"/>
          </a:xfrm>
        </p:grpSpPr>
        <p:grpSp>
          <p:nvGrpSpPr>
            <p:cNvPr id="57" name="Group 56"/>
            <p:cNvGrpSpPr/>
            <p:nvPr/>
          </p:nvGrpSpPr>
          <p:grpSpPr>
            <a:xfrm>
              <a:off x="2894012" y="3951095"/>
              <a:ext cx="6417064" cy="697338"/>
              <a:chOff x="2894012" y="3951095"/>
              <a:chExt cx="6417064" cy="697338"/>
            </a:xfrm>
          </p:grpSpPr>
          <p:sp>
            <p:nvSpPr>
              <p:cNvPr id="36" name="Text Placeholder 7"/>
              <p:cNvSpPr txBox="1">
                <a:spLocks/>
              </p:cNvSpPr>
              <p:nvPr/>
            </p:nvSpPr>
            <p:spPr>
              <a:xfrm flipH="1">
                <a:off x="6930093" y="4057059"/>
                <a:ext cx="1410569" cy="47054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37" name="Text Placeholder 7"/>
              <p:cNvSpPr txBox="1">
                <a:spLocks/>
              </p:cNvSpPr>
              <p:nvPr/>
            </p:nvSpPr>
            <p:spPr>
              <a:xfrm flipH="1">
                <a:off x="3864426" y="4059738"/>
                <a:ext cx="1410569" cy="46786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38" name="Text Placeholder 7"/>
              <p:cNvSpPr txBox="1">
                <a:spLocks/>
              </p:cNvSpPr>
              <p:nvPr/>
            </p:nvSpPr>
            <p:spPr>
              <a:xfrm flipH="1">
                <a:off x="5397260" y="4057058"/>
                <a:ext cx="1410569" cy="47054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49" name="Text Placeholder 7"/>
              <p:cNvSpPr txBox="1">
                <a:spLocks/>
              </p:cNvSpPr>
              <p:nvPr/>
            </p:nvSpPr>
            <p:spPr>
              <a:xfrm flipH="1">
                <a:off x="3725534" y="3951095"/>
                <a:ext cx="4731792" cy="69733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53" name="Down Arrow 52"/>
              <p:cNvSpPr/>
              <p:nvPr/>
            </p:nvSpPr>
            <p:spPr bwMode="auto">
              <a:xfrm rot="16200000">
                <a:off x="3184168" y="3921649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Down Arrow 53"/>
              <p:cNvSpPr/>
              <p:nvPr/>
            </p:nvSpPr>
            <p:spPr bwMode="auto">
              <a:xfrm rot="16200000">
                <a:off x="8840621" y="3923637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" name="Multiplication Sign 30">
              <a:extLst>
                <a:ext uri="{FF2B5EF4-FFF2-40B4-BE49-F238E27FC236}">
                  <a16:creationId xmlns:a16="http://schemas.microsoft.com/office/drawing/2014/main" id="{26A0EB8D-99AD-4876-BA6E-F1AB93EBC03F}"/>
                </a:ext>
              </a:extLst>
            </p:cNvPr>
            <p:cNvSpPr/>
            <p:nvPr/>
          </p:nvSpPr>
          <p:spPr>
            <a:xfrm flipH="1">
              <a:off x="6958676" y="3691254"/>
              <a:ext cx="1386688" cy="1217019"/>
            </a:xfrm>
            <a:prstGeom prst="mathMultiply">
              <a:avLst/>
            </a:prstGeom>
            <a:solidFill>
              <a:schemeClr val="tx1">
                <a:alpha val="3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8901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8901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8901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6688" y="336653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6688" y="336066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6688" y="335772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 latinLnBrk="0">
              <a:lnSpc>
                <a:spcPct val="90000"/>
              </a:lnSpc>
            </a:pPr>
            <a:r>
              <a:rPr lang="en-US" sz="3800" dirty="0">
                <a:solidFill>
                  <a:schemeClr val="bg2"/>
                </a:solidFill>
                <a:ea typeface="+mn-ea"/>
                <a:cs typeface="Consolas" panose="020B0609020204030204" pitchFamily="49" charset="0"/>
              </a:rPr>
              <a:t>Enqueue()</a:t>
            </a:r>
            <a:r>
              <a:rPr lang="en-US" sz="4000" dirty="0"/>
              <a:t> </a:t>
            </a:r>
            <a:r>
              <a:rPr lang="en-US" sz="3800" dirty="0">
                <a:solidFill>
                  <a:schemeClr val="bg2"/>
                </a:solidFill>
                <a:ea typeface="+mn-ea"/>
                <a:cs typeface="Consolas" panose="020B0609020204030204" pitchFamily="49" charset="0"/>
              </a:rPr>
              <a:t>– Adds an element to the front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8901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013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Queue&lt;int&gt;</a:t>
            </a:r>
          </a:p>
          <a:p>
            <a:endParaRPr lang="en-US" dirty="0"/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0708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705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6688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 latinLnBrk="0">
              <a:lnSpc>
                <a:spcPct val="90000"/>
              </a:lnSpc>
            </a:pPr>
            <a:r>
              <a:rPr lang="en-US" sz="3400" dirty="0">
                <a:solidFill>
                  <a:schemeClr val="bg2"/>
                </a:solidFill>
                <a:ea typeface="+mn-ea"/>
                <a:cs typeface="Consolas" panose="020B0609020204030204" pitchFamily="49" charset="0"/>
              </a:rPr>
              <a:t>Dequeue() – Returns and removes the first element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013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Queue&lt;int&gt;</a:t>
            </a:r>
          </a:p>
          <a:p>
            <a:endParaRPr lang="en-US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521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333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0708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70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161843" y="4269938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31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 latinLnBrk="0">
              <a:lnSpc>
                <a:spcPct val="90000"/>
              </a:lnSpc>
            </a:pPr>
            <a:r>
              <a:rPr lang="en-US" sz="3800" dirty="0">
                <a:solidFill>
                  <a:schemeClr val="bg2"/>
                </a:solidFill>
                <a:ea typeface="+mn-ea"/>
                <a:cs typeface="Consolas" panose="020B0609020204030204" pitchFamily="49" charset="0"/>
              </a:rPr>
              <a:t>Peek() – Returns the first element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013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Queue&lt;int&gt;</a:t>
            </a:r>
          </a:p>
          <a:p>
            <a:endParaRPr lang="en-US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3" name="Down Arrow 12"/>
          <p:cNvSpPr/>
          <p:nvPr/>
        </p:nvSpPr>
        <p:spPr bwMode="auto">
          <a:xfrm rot="16200000">
            <a:off x="6090708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268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056E-6 1.85185E-6 L 0.15629 1.85185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84F45E-49AD-4CAD-B228-C56EE1088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Children </a:t>
            </a:r>
            <a:r>
              <a:rPr lang="en-US" sz="3400" b="1" dirty="0">
                <a:solidFill>
                  <a:schemeClr val="bg1"/>
                </a:solidFill>
              </a:rPr>
              <a:t>form a circle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pass a hot potato </a:t>
            </a:r>
            <a:r>
              <a:rPr lang="en-US" sz="3400" b="1" dirty="0">
                <a:solidFill>
                  <a:schemeClr val="bg1"/>
                </a:solidFill>
              </a:rPr>
              <a:t>clockwise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Every nth toss </a:t>
            </a:r>
            <a:r>
              <a:rPr lang="en-US" sz="3400" b="1" dirty="0">
                <a:solidFill>
                  <a:schemeClr val="bg1"/>
                </a:solidFill>
              </a:rPr>
              <a:t>a child is removed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until </a:t>
            </a:r>
            <a:r>
              <a:rPr lang="en-US" sz="3400" b="1" dirty="0">
                <a:solidFill>
                  <a:schemeClr val="bg1"/>
                </a:solidFill>
              </a:rPr>
              <a:t>only one remains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Upon removal </a:t>
            </a:r>
            <a:r>
              <a:rPr lang="en-US" sz="3400" dirty="0"/>
              <a:t>the potato is passed </a:t>
            </a:r>
            <a:r>
              <a:rPr lang="en-US" sz="3400" b="1" dirty="0">
                <a:solidFill>
                  <a:schemeClr val="bg1"/>
                </a:solidFill>
              </a:rPr>
              <a:t>along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Print the child that remains last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92D719-F9B0-4D24-86FC-0A669BED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Hot Potato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5EBFB-FF79-4DF8-AC11-CC0EB7F770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DA63A-A401-490D-B7C6-DF7B3E97A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352403"/>
            <a:ext cx="3814763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Mimi Pepi Toshko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624AF3-AA6B-4DE7-99B9-40555866F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7840" y="4106182"/>
            <a:ext cx="332127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Removed Pepi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Removed Mimi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Last is Toshko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47E77A56-BCC1-4CB2-B475-810D5DD8345A}"/>
              </a:ext>
            </a:extLst>
          </p:cNvPr>
          <p:cNvSpPr/>
          <p:nvPr/>
        </p:nvSpPr>
        <p:spPr>
          <a:xfrm>
            <a:off x="4763377" y="4718444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703FE-D724-4B29-AA0E-37720A5823C9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Hot Potato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117338" y="1295399"/>
            <a:ext cx="995414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children = Console.ReadLine().Split('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Queue&lt;string&gt;(children)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queue.Count !=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i = 1; i &lt; number; i++)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queue.Enqueue(queue.Dequeue());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Console.WriteLine($"Removed 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Console.WriteLine($"Last in 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913812" y="2744983"/>
            <a:ext cx="3200400" cy="1368034"/>
          </a:xfrm>
          <a:prstGeom prst="wedgeRoundRectCallout">
            <a:avLst>
              <a:gd name="adj1" fmla="val -36750"/>
              <a:gd name="adj2" fmla="val -587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Copies elements from the specified collection and keeps their order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8A0227-6568-4673-B07A-D85E3DBCF00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Queue – </a:t>
            </a:r>
            <a:r>
              <a:rPr lang="en-GB" dirty="0"/>
              <a:t>Utility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462875" y="1685621"/>
            <a:ext cx="7263074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Queue&lt;int&gt; queue = new Queue&lt;int&gt;();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count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exists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array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3FF4C2B7-4360-4D0F-ADCA-739461F10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012" y="3204912"/>
            <a:ext cx="1981200" cy="762000"/>
          </a:xfrm>
          <a:prstGeom prst="wedgeRoundRectCallout">
            <a:avLst>
              <a:gd name="adj1" fmla="val -64393"/>
              <a:gd name="adj2" fmla="val 37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Retains order of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2FB92EC-EF34-4910-A95F-4F3688D5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546" y="3897023"/>
            <a:ext cx="1701757" cy="762000"/>
          </a:xfrm>
          <a:prstGeom prst="wedgeRoundRectCallout">
            <a:avLst>
              <a:gd name="adj1" fmla="val -74594"/>
              <a:gd name="adj2" fmla="val -22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all elements 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B623B630-BC07-41BA-B8A9-E0861EE18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412" y="4881586"/>
            <a:ext cx="2209800" cy="909614"/>
          </a:xfrm>
          <a:prstGeom prst="wedgeRoundRectCallout">
            <a:avLst>
              <a:gd name="adj1" fmla="val -63316"/>
              <a:gd name="adj2" fmla="val -486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Resize the internal array 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225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7E426-40A9-4AEE-A5AB-19F5B51CF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Cars are </a:t>
            </a:r>
            <a:r>
              <a:rPr lang="en-US" sz="3200" b="1" dirty="0">
                <a:solidFill>
                  <a:schemeClr val="bg1"/>
                </a:solidFill>
              </a:rPr>
              <a:t>queuing up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at a </a:t>
            </a:r>
            <a:r>
              <a:rPr lang="en-US" sz="3200" b="1" dirty="0">
                <a:solidFill>
                  <a:schemeClr val="bg1"/>
                </a:solidFill>
              </a:rPr>
              <a:t>traffic light</a:t>
            </a:r>
          </a:p>
          <a:p>
            <a:r>
              <a:rPr lang="en-US" sz="3200" dirty="0"/>
              <a:t>Every </a:t>
            </a:r>
            <a:r>
              <a:rPr lang="en-US" sz="3200" b="1" dirty="0">
                <a:solidFill>
                  <a:schemeClr val="bg1"/>
                </a:solidFill>
              </a:rPr>
              <a:t>green light </a:t>
            </a:r>
            <a:r>
              <a:rPr lang="en-US" sz="3200" dirty="0"/>
              <a:t>n cars </a:t>
            </a:r>
            <a:r>
              <a:rPr lang="en-US" sz="3200" dirty="0">
                <a:solidFill>
                  <a:schemeClr val="bg1"/>
                </a:solidFill>
              </a:rPr>
              <a:t>pass</a:t>
            </a:r>
            <a:r>
              <a:rPr lang="en-US" sz="3200" dirty="0"/>
              <a:t> the crossroads</a:t>
            </a:r>
          </a:p>
          <a:p>
            <a:r>
              <a:rPr lang="en-US" sz="3200" dirty="0"/>
              <a:t>After the </a:t>
            </a:r>
            <a:r>
              <a:rPr lang="en-US" sz="3200" b="1" dirty="0">
                <a:solidFill>
                  <a:schemeClr val="bg1"/>
                </a:solidFill>
              </a:rPr>
              <a:t>end command</a:t>
            </a:r>
            <a:r>
              <a:rPr lang="en-US" sz="3200" dirty="0"/>
              <a:t>, print </a:t>
            </a:r>
            <a:r>
              <a:rPr lang="en-US" sz="3200" b="1" dirty="0">
                <a:solidFill>
                  <a:schemeClr val="bg1"/>
                </a:solidFill>
              </a:rPr>
              <a:t>how many cars </a:t>
            </a:r>
            <a:r>
              <a:rPr lang="en-US" sz="3200" dirty="0"/>
              <a:t>have </a:t>
            </a:r>
            <a:r>
              <a:rPr lang="en-US" sz="3200" b="1" dirty="0">
                <a:solidFill>
                  <a:schemeClr val="bg1"/>
                </a:solidFill>
              </a:rPr>
              <a:t>passed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59B221-2139-44C8-8849-49DFDBAF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Traffic Jam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66BD7-CCE3-4CA4-A489-923069E8C0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588486-76F8-41C2-86BE-422BE1462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039" y="3037828"/>
            <a:ext cx="2009203" cy="32778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300" b="1" dirty="0"/>
              <a:t>3</a:t>
            </a:r>
            <a:endParaRPr lang="en-US" sz="2300" b="1" dirty="0"/>
          </a:p>
          <a:p>
            <a:r>
              <a:rPr lang="en-GB" sz="2300" b="1" dirty="0"/>
              <a:t>Pesho's car</a:t>
            </a:r>
            <a:endParaRPr lang="en-US" sz="2300" b="1" dirty="0"/>
          </a:p>
          <a:p>
            <a:r>
              <a:rPr lang="en-GB" sz="2300" b="1" dirty="0"/>
              <a:t>Gosho's car</a:t>
            </a:r>
            <a:endParaRPr lang="en-US" sz="2300" b="1" dirty="0"/>
          </a:p>
          <a:p>
            <a:r>
              <a:rPr lang="en-US" sz="2300" b="1" dirty="0"/>
              <a:t>Mercedes CLS</a:t>
            </a:r>
          </a:p>
          <a:p>
            <a:r>
              <a:rPr lang="en-US" sz="2300" b="1" dirty="0"/>
              <a:t>Nekva troshka</a:t>
            </a:r>
          </a:p>
          <a:p>
            <a:r>
              <a:rPr lang="en-US" sz="2300" b="1" dirty="0"/>
              <a:t>green</a:t>
            </a:r>
          </a:p>
          <a:p>
            <a:r>
              <a:rPr lang="en-US" sz="2300" b="1" dirty="0"/>
              <a:t>BMW X5</a:t>
            </a:r>
          </a:p>
          <a:p>
            <a:r>
              <a:rPr lang="en-US" sz="2300" b="1" dirty="0"/>
              <a:t>green</a:t>
            </a:r>
          </a:p>
          <a:p>
            <a:r>
              <a:rPr lang="en-US" sz="2300" b="1" dirty="0"/>
              <a:t>end</a:t>
            </a:r>
            <a:endParaRPr lang="en-US" sz="23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7BC9F-344B-4C21-8F88-7B602860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927" y="3442605"/>
            <a:ext cx="3687685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300" b="1" dirty="0"/>
              <a:t>Pesho's car passed!</a:t>
            </a:r>
            <a:endParaRPr lang="en-US" sz="2300" b="1" dirty="0"/>
          </a:p>
          <a:p>
            <a:r>
              <a:rPr lang="en-GB" sz="2300" b="1" dirty="0"/>
              <a:t>Gosho's car passed!</a:t>
            </a:r>
            <a:endParaRPr lang="en-US" sz="2300" b="1" dirty="0"/>
          </a:p>
          <a:p>
            <a:r>
              <a:rPr lang="en-GB" sz="2300" b="1" dirty="0"/>
              <a:t>Mercedes CLS passed!</a:t>
            </a:r>
            <a:endParaRPr lang="en-US" sz="2300" b="1" dirty="0"/>
          </a:p>
          <a:p>
            <a:r>
              <a:rPr lang="en-GB" sz="2300" b="1" dirty="0"/>
              <a:t>Nekva troshka passed!</a:t>
            </a:r>
            <a:endParaRPr lang="en-US" sz="2300" b="1" dirty="0"/>
          </a:p>
          <a:p>
            <a:r>
              <a:rPr lang="en-GB" sz="2300" b="1" dirty="0"/>
              <a:t>BMW X5 passed!</a:t>
            </a:r>
            <a:endParaRPr lang="en-US" sz="2300" b="1" dirty="0"/>
          </a:p>
          <a:p>
            <a:r>
              <a:rPr lang="en-GB" sz="2300" b="1" dirty="0"/>
              <a:t>5 cars passed the crossroads.</a:t>
            </a:r>
            <a:endParaRPr lang="it-IT" sz="23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8F4A13FA-87E2-47BD-958D-ED395CB96D09}"/>
              </a:ext>
            </a:extLst>
          </p:cNvPr>
          <p:cNvSpPr/>
          <p:nvPr/>
        </p:nvSpPr>
        <p:spPr>
          <a:xfrm>
            <a:off x="3884612" y="4726426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09263-FB94-4F60-A52A-D0A8DAB76310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3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Traffic Jam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98238" y="1202704"/>
            <a:ext cx="10792348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queue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Queue&lt;string&gt;()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command;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((command = Console.ReadLine()) !=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"end"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(command ==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"green"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green light logic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queue.Enqueue(command);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$"{count} cars passed the crossroads."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E8A77-6F48-49E7-8C08-DE2D6F7D1460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7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Stack&lt;T&gt;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LIFO</a:t>
            </a:r>
            <a:r>
              <a:rPr lang="en-US" sz="3200" dirty="0">
                <a:solidFill>
                  <a:schemeClr val="bg2"/>
                </a:solidFill>
              </a:rPr>
              <a:t> data structure</a:t>
            </a:r>
            <a:endParaRPr lang="en-GB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Queue&lt;T&gt;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FIFO</a:t>
            </a:r>
            <a:r>
              <a:rPr lang="en-US" sz="3400" dirty="0">
                <a:solidFill>
                  <a:schemeClr val="bg2"/>
                </a:solidFill>
              </a:rPr>
              <a:t> data structure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Working with </a:t>
            </a:r>
            <a:r>
              <a:rPr lang="en-GB" sz="3600" b="1" dirty="0">
                <a:solidFill>
                  <a:schemeClr val="bg1"/>
                </a:solidFill>
              </a:rPr>
              <a:t>built-in methods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313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3414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Stack&lt;T&gt;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 and Working with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F66F1D-7929-4F82-8447-9EFC3061B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148" y="1219200"/>
            <a:ext cx="2908527" cy="290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4972" y="1121143"/>
            <a:ext cx="9927138" cy="5540567"/>
          </a:xfrm>
        </p:spPr>
        <p:txBody>
          <a:bodyPr>
            <a:normAutofit/>
          </a:bodyPr>
          <a:lstStyle/>
          <a:p>
            <a:r>
              <a:rPr lang="en-US" dirty="0">
                <a:cs typeface="Consolas" panose="020B0609020204030204" pitchFamily="49" charset="0"/>
              </a:rPr>
              <a:t>Stacks provide the following functionality: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Pushing an element at the top of the stack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Popping element from the top of the stack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Getting the topmost element without removing it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Abstract Data Type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2817812" y="3733800"/>
            <a:ext cx="1600200" cy="2927911"/>
            <a:chOff x="2817812" y="3733800"/>
            <a:chExt cx="1600200" cy="2927911"/>
          </a:xfrm>
        </p:grpSpPr>
        <p:grpSp>
          <p:nvGrpSpPr>
            <p:cNvPr id="10" name="Group 9"/>
            <p:cNvGrpSpPr/>
            <p:nvPr/>
          </p:nvGrpSpPr>
          <p:grpSpPr>
            <a:xfrm>
              <a:off x="2817812" y="3733800"/>
              <a:ext cx="1600200" cy="2342383"/>
              <a:chOff x="3008467" y="3810000"/>
              <a:chExt cx="1600200" cy="2342383"/>
            </a:xfrm>
          </p:grpSpPr>
          <p:sp>
            <p:nvSpPr>
              <p:cNvPr id="65" name="Text Placeholder 7"/>
              <p:cNvSpPr txBox="1">
                <a:spLocks/>
              </p:cNvSpPr>
              <p:nvPr/>
            </p:nvSpPr>
            <p:spPr>
              <a:xfrm flipH="1">
                <a:off x="3008467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66" name="Text Placeholder 7"/>
              <p:cNvSpPr txBox="1">
                <a:spLocks/>
              </p:cNvSpPr>
              <p:nvPr/>
            </p:nvSpPr>
            <p:spPr>
              <a:xfrm flipH="1">
                <a:off x="3112038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67" name="Text Placeholder 7"/>
              <p:cNvSpPr txBox="1">
                <a:spLocks/>
              </p:cNvSpPr>
              <p:nvPr/>
            </p:nvSpPr>
            <p:spPr>
              <a:xfrm flipH="1">
                <a:off x="3112038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68" name="Text Placeholder 7"/>
              <p:cNvSpPr txBox="1">
                <a:spLocks/>
              </p:cNvSpPr>
              <p:nvPr/>
            </p:nvSpPr>
            <p:spPr>
              <a:xfrm flipH="1">
                <a:off x="3112038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6" name="Down Arrow 5"/>
              <p:cNvSpPr/>
              <p:nvPr/>
            </p:nvSpPr>
            <p:spPr bwMode="auto">
              <a:xfrm>
                <a:off x="3633012" y="3810000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958557" y="6019800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Push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81025" y="3733800"/>
            <a:ext cx="1600200" cy="2910959"/>
            <a:chOff x="5881025" y="3733800"/>
            <a:chExt cx="1600200" cy="2910959"/>
          </a:xfrm>
        </p:grpSpPr>
        <p:grpSp>
          <p:nvGrpSpPr>
            <p:cNvPr id="13" name="Group 12"/>
            <p:cNvGrpSpPr/>
            <p:nvPr/>
          </p:nvGrpSpPr>
          <p:grpSpPr>
            <a:xfrm>
              <a:off x="5881025" y="3733800"/>
              <a:ext cx="1600200" cy="2348441"/>
              <a:chOff x="6185739" y="3803942"/>
              <a:chExt cx="1600200" cy="2348441"/>
            </a:xfrm>
          </p:grpSpPr>
          <p:sp>
            <p:nvSpPr>
              <p:cNvPr id="41" name="Text Placeholder 7"/>
              <p:cNvSpPr txBox="1">
                <a:spLocks/>
              </p:cNvSpPr>
              <p:nvPr/>
            </p:nvSpPr>
            <p:spPr>
              <a:xfrm flipH="1">
                <a:off x="6185739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42" name="Text Placeholder 7"/>
              <p:cNvSpPr txBox="1">
                <a:spLocks/>
              </p:cNvSpPr>
              <p:nvPr/>
            </p:nvSpPr>
            <p:spPr>
              <a:xfrm flipH="1">
                <a:off x="6289310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43" name="Text Placeholder 7"/>
              <p:cNvSpPr txBox="1">
                <a:spLocks/>
              </p:cNvSpPr>
              <p:nvPr/>
            </p:nvSpPr>
            <p:spPr>
              <a:xfrm flipH="1">
                <a:off x="6289310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44" name="Text Placeholder 7"/>
              <p:cNvSpPr txBox="1">
                <a:spLocks/>
              </p:cNvSpPr>
              <p:nvPr/>
            </p:nvSpPr>
            <p:spPr>
              <a:xfrm flipH="1">
                <a:off x="6289310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>
                <a:off x="6821939" y="3803942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Multiplication Sign 30"/>
              <p:cNvSpPr/>
              <p:nvPr/>
            </p:nvSpPr>
            <p:spPr>
              <a:xfrm flipH="1">
                <a:off x="6316966" y="4073097"/>
                <a:ext cx="1386688" cy="1217019"/>
              </a:xfrm>
              <a:prstGeom prst="mathMultiply">
                <a:avLst/>
              </a:prstGeom>
              <a:solidFill>
                <a:schemeClr val="tx1">
                  <a:alpha val="3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Content Placeholder 2"/>
            <p:cNvSpPr txBox="1">
              <a:spLocks/>
            </p:cNvSpPr>
            <p:nvPr/>
          </p:nvSpPr>
          <p:spPr>
            <a:xfrm>
              <a:off x="6045080" y="6002848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Pop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856012" y="3733800"/>
            <a:ext cx="1600200" cy="2906477"/>
            <a:chOff x="8856012" y="3733800"/>
            <a:chExt cx="1600200" cy="2906477"/>
          </a:xfrm>
        </p:grpSpPr>
        <p:grpSp>
          <p:nvGrpSpPr>
            <p:cNvPr id="9" name="Group 8"/>
            <p:cNvGrpSpPr/>
            <p:nvPr/>
          </p:nvGrpSpPr>
          <p:grpSpPr>
            <a:xfrm>
              <a:off x="8856012" y="3733800"/>
              <a:ext cx="1600200" cy="2351958"/>
              <a:chOff x="9259440" y="3800425"/>
              <a:chExt cx="1600200" cy="2351958"/>
            </a:xfrm>
          </p:grpSpPr>
          <p:sp>
            <p:nvSpPr>
              <p:cNvPr id="69" name="Text Placeholder 7"/>
              <p:cNvSpPr txBox="1">
                <a:spLocks/>
              </p:cNvSpPr>
              <p:nvPr/>
            </p:nvSpPr>
            <p:spPr>
              <a:xfrm flipH="1">
                <a:off x="9259440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363011" y="4442398"/>
                <a:ext cx="1410568" cy="1627075"/>
                <a:chOff x="9363011" y="4442398"/>
                <a:chExt cx="1410568" cy="1627075"/>
              </a:xfrm>
            </p:grpSpPr>
            <p:sp>
              <p:nvSpPr>
                <p:cNvPr id="70" name="Text Placeholder 7"/>
                <p:cNvSpPr txBox="1">
                  <a:spLocks/>
                </p:cNvSpPr>
                <p:nvPr/>
              </p:nvSpPr>
              <p:spPr>
                <a:xfrm flipH="1">
                  <a:off x="9363011" y="557544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71" name="Text Placeholder 7"/>
                <p:cNvSpPr txBox="1">
                  <a:spLocks/>
                </p:cNvSpPr>
                <p:nvPr/>
              </p:nvSpPr>
              <p:spPr>
                <a:xfrm flipH="1">
                  <a:off x="9363011" y="444239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72" name="Text Placeholder 7"/>
                <p:cNvSpPr txBox="1">
                  <a:spLocks/>
                </p:cNvSpPr>
                <p:nvPr/>
              </p:nvSpPr>
              <p:spPr>
                <a:xfrm flipH="1">
                  <a:off x="9363011" y="4998512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5</a:t>
                  </a:r>
                </a:p>
              </p:txBody>
            </p:sp>
          </p:grpSp>
          <p:sp>
            <p:nvSpPr>
              <p:cNvPr id="75" name="Down Arrow 74"/>
              <p:cNvSpPr/>
              <p:nvPr/>
            </p:nvSpPr>
            <p:spPr bwMode="auto">
              <a:xfrm rot="10800000">
                <a:off x="9895640" y="3800425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Content Placeholder 2"/>
            <p:cNvSpPr txBox="1">
              <a:spLocks/>
            </p:cNvSpPr>
            <p:nvPr/>
          </p:nvSpPr>
          <p:spPr>
            <a:xfrm>
              <a:off x="9019925" y="5998366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Peek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 txBox="1">
            <a:spLocks/>
          </p:cNvSpPr>
          <p:nvPr/>
        </p:nvSpPr>
        <p:spPr>
          <a:xfrm>
            <a:off x="4875211" y="2944743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19406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/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13596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13596" y="1500312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80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Push() </a:t>
            </a:r>
            <a:r>
              <a:rPr lang="en-US" sz="38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800" b="1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800" b="1" kern="1200" dirty="0">
                <a:solidFill>
                  <a:schemeClr val="bg2"/>
                </a:solidFill>
                <a:latin typeface="+mn-lt"/>
                <a:ea typeface="+mn-ea"/>
                <a:cs typeface="Consolas" panose="020B0609020204030204" pitchFamily="49" charset="0"/>
              </a:rPr>
              <a:t>Adds an element on top of the Stack</a:t>
            </a:r>
            <a:endParaRPr lang="en-US" sz="3800" b="1" kern="1200" dirty="0">
              <a:solidFill>
                <a:schemeClr val="bg2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8287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5212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269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4875211" y="2944743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983206" y="3656697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3207" y="4345218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3208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80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Pop() </a:t>
            </a:r>
            <a:r>
              <a:rPr lang="en-US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380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 </a:t>
            </a:r>
            <a:r>
              <a:rPr lang="en-US" sz="3800" b="1" kern="1200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Returns and removes the last element</a:t>
            </a:r>
            <a:endParaRPr lang="en-US" sz="3800" b="1" kern="1200" dirty="0">
              <a:solidFill>
                <a:schemeClr val="bg2"/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8287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2811" y="3335439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5212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Stack&lt;int&gt;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4875211" y="2944743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3208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5212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Stack&lt;int&gt;</a:t>
            </a:r>
          </a:p>
          <a:p>
            <a:endParaRPr lang="en-US" dirty="0"/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8287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4984431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94409" y="-9525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3800" b="1" kern="1200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Peek() </a:t>
            </a:r>
            <a:r>
              <a:rPr lang="en-US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3800" b="1" kern="1200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 Returns the last element</a:t>
            </a:r>
          </a:p>
        </p:txBody>
      </p:sp>
    </p:spTree>
    <p:extLst>
      <p:ext uri="{BB962C8B-B14F-4D97-AF65-F5344CB8AC3E}">
        <p14:creationId xmlns:p14="http://schemas.microsoft.com/office/powerpoint/2010/main" val="188836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162 L -0.00065 -0.24027 C -0.00065 -0.34722 0.06148 -0.47939 0.11188 -0.47939 L 0.22428 -0.47939 " pathEditMode="relative" rAng="16200000" ptsTypes="AA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40" y="-2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Reverse Strings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0879" y="1150938"/>
            <a:ext cx="11804650" cy="5570537"/>
          </a:xfrm>
        </p:spPr>
        <p:txBody>
          <a:bodyPr/>
          <a:lstStyle/>
          <a:p>
            <a:r>
              <a:rPr lang="en-US" sz="3600" dirty="0"/>
              <a:t>Create a program that:</a:t>
            </a:r>
          </a:p>
          <a:p>
            <a:pPr lvl="1"/>
            <a:r>
              <a:rPr lang="en-US" sz="3400" dirty="0"/>
              <a:t>Reads an input string</a:t>
            </a:r>
          </a:p>
          <a:p>
            <a:pPr lvl="1"/>
            <a:r>
              <a:rPr lang="en-US" sz="3400" dirty="0"/>
              <a:t>Reverses it using a Stack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293812" y="3534056"/>
            <a:ext cx="2286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I Love C#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472777" y="3489640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#C evoL I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789364" y="3653353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293812" y="4584627"/>
            <a:ext cx="40005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Stacks and Queues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87245" y="4584626"/>
            <a:ext cx="402991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seueuQ dna skcatS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566086" y="4708917"/>
            <a:ext cx="473861" cy="3462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F7128F-D96E-49C5-BCB9-82BAECC2080B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44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3287</TotalTime>
  <Words>1561</Words>
  <Application>Microsoft Office PowerPoint</Application>
  <PresentationFormat>Custom</PresentationFormat>
  <Paragraphs>408</Paragraphs>
  <Slides>35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Stacks and Queues</vt:lpstr>
      <vt:lpstr>Table of Contents</vt:lpstr>
      <vt:lpstr>Have a Question?</vt:lpstr>
      <vt:lpstr>PowerPoint Presentation</vt:lpstr>
      <vt:lpstr>Stack – Abstract Data Type</vt:lpstr>
      <vt:lpstr>Push() – Adds an element on top of the Stack</vt:lpstr>
      <vt:lpstr>Pop() – Returns and removes the last element</vt:lpstr>
      <vt:lpstr>PowerPoint Presentation</vt:lpstr>
      <vt:lpstr>Problem: Reverse Strings</vt:lpstr>
      <vt:lpstr>Solution: Reverse Strings</vt:lpstr>
      <vt:lpstr>Stack – Utility Methods</vt:lpstr>
      <vt:lpstr>Problem: Simple Calculator</vt:lpstr>
      <vt:lpstr>Solution: Simple Calculator</vt:lpstr>
      <vt:lpstr>Solution: Simple Calculator</vt:lpstr>
      <vt:lpstr>Problem: Stack Sum</vt:lpstr>
      <vt:lpstr>Solution: Stack Sum</vt:lpstr>
      <vt:lpstr>Solution: Stack Sum</vt:lpstr>
      <vt:lpstr>Problem: Matching Brackets</vt:lpstr>
      <vt:lpstr>Solution: Matching Brackets </vt:lpstr>
      <vt:lpstr>PowerPoint Presentation</vt:lpstr>
      <vt:lpstr>Queue – Abstract Data Type</vt:lpstr>
      <vt:lpstr>Enqueue() – Adds an element to the front</vt:lpstr>
      <vt:lpstr>Dequeue() – Returns and removes the first element</vt:lpstr>
      <vt:lpstr>Peek() – Returns the first element</vt:lpstr>
      <vt:lpstr>Problem: Hot Potato</vt:lpstr>
      <vt:lpstr>Solution: Hot Potato</vt:lpstr>
      <vt:lpstr>Queue – Utility Methods</vt:lpstr>
      <vt:lpstr>Problem: Traffic Jam</vt:lpstr>
      <vt:lpstr>Solution: Traffic Jam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Stacks and Queues</dc:title>
  <dc:subject>C# Advanced – Practical Training Course @ SoftUni</dc:subject>
  <dc:creator>Software University Foundation</dc:creator>
  <cp:keywords># Advanced, C#, Advanced, Software University, SoftUni, programming, coding, software development, education, training, course</cp:keywords>
  <dc:description>C# Advanced Course @ SoftUni – https://softuni.bg/courses/csharp-advanced</dc:description>
  <cp:lastModifiedBy>Galin</cp:lastModifiedBy>
  <cp:revision>409</cp:revision>
  <dcterms:created xsi:type="dcterms:W3CDTF">2014-01-02T17:00:34Z</dcterms:created>
  <dcterms:modified xsi:type="dcterms:W3CDTF">2019-01-31T12:14:49Z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